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notesMasterIdLst>
    <p:notesMasterId r:id="rId11"/>
  </p:notesMasterIdLst>
  <p:sldIdLst>
    <p:sldId id="271" r:id="rId2"/>
    <p:sldId id="357" r:id="rId3"/>
    <p:sldId id="358" r:id="rId4"/>
    <p:sldId id="390" r:id="rId5"/>
    <p:sldId id="391" r:id="rId6"/>
    <p:sldId id="360" r:id="rId7"/>
    <p:sldId id="381" r:id="rId8"/>
    <p:sldId id="389" r:id="rId9"/>
    <p:sldId id="366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y Glende" initials="RG" lastIdx="1" clrIdx="0">
    <p:extLst>
      <p:ext uri="{19B8F6BF-5375-455C-9EA6-DF929625EA0E}">
        <p15:presenceInfo xmlns:p15="http://schemas.microsoft.com/office/powerpoint/2012/main" userId="07e0d7016c7b86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44" autoAdjust="0"/>
    <p:restoredTop sz="96404"/>
  </p:normalViewPr>
  <p:slideViewPr>
    <p:cSldViewPr snapToGrid="0" snapToObjects="1">
      <p:cViewPr varScale="1">
        <p:scale>
          <a:sx n="67" d="100"/>
          <a:sy n="67" d="100"/>
        </p:scale>
        <p:origin x="8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E40CE-4320-1B4A-BFC7-2F0D59473C6A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32B39-A565-F94C-AC47-845C215C338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5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5F87BD1-3E53-EE40-8FA4-F6882F167BF5}"/>
              </a:ext>
            </a:extLst>
          </p:cNvPr>
          <p:cNvSpPr/>
          <p:nvPr userDrawn="1"/>
        </p:nvSpPr>
        <p:spPr>
          <a:xfrm>
            <a:off x="0" y="2322000"/>
            <a:ext cx="12192000" cy="45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F242465-824B-EE49-833E-3BE9D33DE58E}"/>
              </a:ext>
            </a:extLst>
          </p:cNvPr>
          <p:cNvSpPr/>
          <p:nvPr userDrawn="1"/>
        </p:nvSpPr>
        <p:spPr>
          <a:xfrm>
            <a:off x="-1" y="2322000"/>
            <a:ext cx="12192000" cy="45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EDCED5-B8CA-E74C-94F5-BF5397EB54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4432520"/>
            <a:ext cx="11160000" cy="1192160"/>
          </a:xfrm>
        </p:spPr>
        <p:txBody>
          <a:bodyPr bIns="0"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Company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7A2FD3E-7A67-584A-B4C1-923F895F89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3789560"/>
            <a:ext cx="11160000" cy="480960"/>
          </a:xfrm>
        </p:spPr>
        <p:txBody>
          <a:bodyPr/>
          <a:lstStyle>
            <a:lvl1pPr marL="0" indent="0" algn="ctr">
              <a:buNone/>
              <a:defRPr sz="2400" u="sng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Investment Pitch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28479D-65BE-2D4F-97D2-818105C4A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6177913"/>
            <a:ext cx="11160125" cy="283211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  <a:lvl2pPr marL="266700" indent="0" algn="ctr">
              <a:buFontTx/>
              <a:buNone/>
              <a:defRPr/>
            </a:lvl2pPr>
            <a:lvl3pPr marL="444500" indent="0" algn="ctr">
              <a:buFontTx/>
              <a:buNone/>
              <a:defRPr/>
            </a:lvl3pPr>
            <a:lvl4pPr marL="669925" indent="0" algn="ctr">
              <a:buFontTx/>
              <a:buNone/>
              <a:defRPr/>
            </a:lvl4pPr>
            <a:lvl5pPr marL="8890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Datum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F8DD06-6975-4B0D-9EB8-D411286A1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7048" y="12938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6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2E16DC4-7F42-2B46-B16E-EFA7C02FA9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12192000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5B1698-B2C0-444E-A180-3DD653B9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31.03.2021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5A90E6-2632-BC42-AF87-8EC83B8A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Investment Pitch |</a:t>
            </a:r>
            <a:r>
              <a:rPr lang="en-US" dirty="0"/>
              <a:t> </a:t>
            </a:r>
            <a:r>
              <a:rPr lang="en-US" dirty="0" err="1"/>
              <a:t>Pelere</a:t>
            </a:r>
            <a:r>
              <a:rPr lang="en-US" dirty="0"/>
              <a:t> Group, Ltd.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8C1205-DC9F-C444-98F6-8D4CB184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071F4B0-2BC3-4133-8AA1-3E93B6D3F9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8407" y="206321"/>
            <a:ext cx="1774879" cy="17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2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| HG weiß (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313E1-A9B1-6543-9BF8-27EF899C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8000"/>
            <a:ext cx="7908085" cy="45951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ED00F9-05F0-404B-8F66-956716E8A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2330"/>
            <a:ext cx="111600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55A452-5E83-4640-A02C-35C09F64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31.03.2021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3535F-46FD-9D40-8915-13A96C27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Investment Pitch | Pelere Group, Ltd.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8FF9B7-420A-AE46-8EC5-6276F59E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2FB115-D71A-47FF-805E-3C2318491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796" y="162000"/>
            <a:ext cx="1035204" cy="10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6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| HG weiß (0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313E1-A9B1-6543-9BF8-27EF899C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8000"/>
            <a:ext cx="7908085" cy="45951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55A452-5E83-4640-A02C-35C09F64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31.03.2021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3535F-46FD-9D40-8915-13A96C27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Investment Pitch | Pelere Group, Ltd.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8FF9B7-420A-AE46-8EC5-6276F59E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F602B5B-6EB4-AE4F-B780-F8D57A500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2330"/>
            <a:ext cx="3498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FC566E3-85FF-E447-8D2A-81664398771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6700" y="1622330"/>
            <a:ext cx="3498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C9AC2E4-D23F-234E-9657-11A8449066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1400" y="1622330"/>
            <a:ext cx="3498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0D9873A-0DC5-1742-AE80-6A29F01C4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796" y="162000"/>
            <a:ext cx="1035204" cy="10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7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|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41507-2749-4A42-BA5C-CF763FC9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8000"/>
            <a:ext cx="7908085" cy="45951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906AD4-34C8-1348-8BB5-AA865C9C6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31.03.2021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316323-CFA3-9C40-BDB7-23FB6F36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Investment Pitch | Pelere Group, Ltd.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A47CBA-D077-DD4E-B929-4E2D860A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A979AE-2587-0546-BA40-01292B1F7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796" y="162000"/>
            <a:ext cx="1035204" cy="10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3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HG farbig (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F89DC12-1774-6C43-84B1-66945A6C33A0}"/>
              </a:ext>
            </a:extLst>
          </p:cNvPr>
          <p:cNvSpPr/>
          <p:nvPr userDrawn="1"/>
        </p:nvSpPr>
        <p:spPr>
          <a:xfrm>
            <a:off x="0" y="1260000"/>
            <a:ext cx="12192000" cy="50400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9313E1-A9B1-6543-9BF8-27EF899C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8000"/>
            <a:ext cx="7908085" cy="45951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ED00F9-05F0-404B-8F66-956716E8A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2330"/>
            <a:ext cx="111600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55A452-5E83-4640-A02C-35C09F64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31.03.2021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3535F-46FD-9D40-8915-13A96C27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Investment Pitch | Pelere Group, Ltd.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8FF9B7-420A-AE46-8EC5-6276F59E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7843830-A4BC-B541-B50E-EE4C1CD6B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796" y="162000"/>
            <a:ext cx="1035204" cy="10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| HG farbig (0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F89DC12-1774-6C43-84B1-66945A6C33A0}"/>
              </a:ext>
            </a:extLst>
          </p:cNvPr>
          <p:cNvSpPr/>
          <p:nvPr userDrawn="1"/>
        </p:nvSpPr>
        <p:spPr>
          <a:xfrm>
            <a:off x="0" y="1260000"/>
            <a:ext cx="12192000" cy="50400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9313E1-A9B1-6543-9BF8-27EF899C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8000"/>
            <a:ext cx="7908085" cy="45951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ED00F9-05F0-404B-8F66-956716E8A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2330"/>
            <a:ext cx="3498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55A452-5E83-4640-A02C-35C09F64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31.03.2021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3535F-46FD-9D40-8915-13A96C27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Investment Pitch | Pelere Group, Ltd.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8FF9B7-420A-AE46-8EC5-6276F59E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F12EEF6-C5C4-2243-9F6E-F59BC33A04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6700" y="1622330"/>
            <a:ext cx="3498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599C115-E2B6-854C-8E40-1EF3EA3384F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1400" y="1622330"/>
            <a:ext cx="3498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A1BA6C4-A8AD-B04C-93C5-983C50A8E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796" y="162000"/>
            <a:ext cx="1035204" cy="10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3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| HG beige |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41507-2749-4A42-BA5C-CF763FC9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8000"/>
            <a:ext cx="7908085" cy="45951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906AD4-34C8-1348-8BB5-AA865C9C6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31.03.2021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316323-CFA3-9C40-BDB7-23FB6F36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6000"/>
            <a:ext cx="4114800" cy="180000"/>
          </a:xfrm>
        </p:spPr>
        <p:txBody>
          <a:bodyPr/>
          <a:lstStyle/>
          <a:p>
            <a:r>
              <a:rPr lang="de-DE"/>
              <a:t>Investment Pitch | Pelere Group, Ltd.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A47CBA-D077-DD4E-B929-4E2D860A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B12032C-926A-7F49-8C6E-2C38AE29297A}"/>
              </a:ext>
            </a:extLst>
          </p:cNvPr>
          <p:cNvSpPr/>
          <p:nvPr userDrawn="1"/>
        </p:nvSpPr>
        <p:spPr>
          <a:xfrm>
            <a:off x="0" y="1260000"/>
            <a:ext cx="12192000" cy="50400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FE123AB-ED17-FE43-8AE8-A6900F100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796" y="162000"/>
            <a:ext cx="1035204" cy="10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9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B0846CD4-EFC8-4E42-8993-614D0BB9CB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000" y="360000"/>
            <a:ext cx="11484000" cy="6156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93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| HG weiß (0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313E1-A9B1-6543-9BF8-27EF899C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8000"/>
            <a:ext cx="7908085" cy="45951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55A452-5E83-4640-A02C-35C09F64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31.03.2021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3535F-46FD-9D40-8915-13A96C27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Investment Pitch | Pelere Group, Ltd.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8FF9B7-420A-AE46-8EC5-6276F59E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F602B5B-6EB4-AE4F-B780-F8D57A500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9153" y="2022092"/>
            <a:ext cx="3240000" cy="395157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FC566E3-85FF-E447-8D2A-81664398771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60000" y="2022092"/>
            <a:ext cx="3240000" cy="395157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424FADF5-4EFE-6E43-A73A-D19A0CBA27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999" y="1622330"/>
            <a:ext cx="1578069" cy="1578070"/>
          </a:xfrm>
          <a:prstGeom prst="ellipse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9" name="Bildplatzhalter 12">
            <a:extLst>
              <a:ext uri="{FF2B5EF4-FFF2-40B4-BE49-F238E27FC236}">
                <a16:creationId xmlns:a16="http://schemas.microsoft.com/office/drawing/2014/main" id="{0A97F179-D9F7-604E-8471-396BCD56E9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6955" y="1622330"/>
            <a:ext cx="1578069" cy="1578070"/>
          </a:xfrm>
          <a:prstGeom prst="ellipse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C8F50C6-A7B9-9F43-B376-8F66183963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1622330"/>
            <a:ext cx="3240088" cy="324000"/>
          </a:xfrm>
        </p:spPr>
        <p:txBody>
          <a:bodyPr/>
          <a:lstStyle>
            <a:lvl1pPr marL="0" indent="0">
              <a:buFontTx/>
              <a:buNone/>
              <a:defRPr sz="1500" b="1" spc="100" baseline="0">
                <a:solidFill>
                  <a:schemeClr val="accent1"/>
                </a:solidFill>
              </a:defRPr>
            </a:lvl1pPr>
            <a:lvl2pPr marL="266700" indent="0">
              <a:buFontTx/>
              <a:buNone/>
              <a:defRPr sz="1400"/>
            </a:lvl2pPr>
            <a:lvl3pPr marL="444500" indent="0">
              <a:buFontTx/>
              <a:buNone/>
              <a:defRPr sz="1400"/>
            </a:lvl3pPr>
            <a:lvl4pPr marL="669925" indent="0">
              <a:buFontTx/>
              <a:buNone/>
              <a:defRPr sz="1400"/>
            </a:lvl4pPr>
            <a:lvl5pPr marL="889000" indent="0">
              <a:buFontTx/>
              <a:buNone/>
              <a:defRPr sz="1400"/>
            </a:lvl5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F69D5F9-FE2D-5142-8A6B-EE4E4CC02C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48084" y="1622425"/>
            <a:ext cx="3251915" cy="324000"/>
          </a:xfrm>
        </p:spPr>
        <p:txBody>
          <a:bodyPr/>
          <a:lstStyle>
            <a:lvl1pPr marL="0" indent="0">
              <a:buFontTx/>
              <a:buNone/>
              <a:defRPr sz="1500" b="1" spc="100" baseline="0">
                <a:solidFill>
                  <a:schemeClr val="accent1"/>
                </a:solidFill>
              </a:defRPr>
            </a:lvl1pPr>
            <a:lvl2pPr>
              <a:defRPr sz="1500" b="1" spc="100" baseline="0"/>
            </a:lvl2pPr>
            <a:lvl3pPr>
              <a:defRPr sz="1500" b="1" spc="100" baseline="0"/>
            </a:lvl3pPr>
            <a:lvl4pPr>
              <a:defRPr sz="1500" b="1" spc="100" baseline="0"/>
            </a:lvl4pPr>
            <a:lvl5pPr>
              <a:defRPr sz="1500" b="1" spc="100" baseline="0"/>
            </a:lvl5pPr>
          </a:lstStyle>
          <a:p>
            <a:pPr lvl="0"/>
            <a:r>
              <a:rPr lang="de-DE" dirty="0"/>
              <a:t>VORNAME NAME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4C1D4E8-568C-B149-9B18-B1EA41FE7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796" y="162000"/>
            <a:ext cx="1035204" cy="10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8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A64D7E-9B81-2C4E-8E16-4D5DB835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31172"/>
            <a:ext cx="7908085" cy="459516"/>
          </a:xfrm>
          <a:prstGeom prst="rect">
            <a:avLst/>
          </a:prstGeom>
        </p:spPr>
        <p:txBody>
          <a:bodyPr vert="horz" lIns="0" tIns="0" rIns="0" bIns="4572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491C48-CEB1-B440-83BE-5B1C5D3AE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800000"/>
            <a:ext cx="11160000" cy="4351338"/>
          </a:xfrm>
          <a:prstGeom prst="rect">
            <a:avLst/>
          </a:prstGeom>
        </p:spPr>
        <p:txBody>
          <a:bodyPr vert="horz" lIns="0" tIns="0" rIns="0" bIns="4572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02AD1B-917E-5B44-8DDD-670827AC9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000" y="6516000"/>
            <a:ext cx="2743200" cy="180000"/>
          </a:xfrm>
          <a:prstGeom prst="rect">
            <a:avLst/>
          </a:prstGeom>
        </p:spPr>
        <p:txBody>
          <a:bodyPr vert="horz" lIns="0" tIns="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31.03.2021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BB61C3-1C3C-BD4E-92F7-1AE6A7D10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6000"/>
            <a:ext cx="4114800" cy="180000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Investment Pitch |</a:t>
            </a:r>
            <a:r>
              <a:rPr lang="en-US" dirty="0"/>
              <a:t> </a:t>
            </a:r>
            <a:r>
              <a:rPr lang="en-US" dirty="0" err="1"/>
              <a:t>Pelere</a:t>
            </a:r>
            <a:r>
              <a:rPr lang="en-US" dirty="0"/>
              <a:t> Group, Ltd.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15C1C0-F2CA-6945-88E0-5CDD928C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6800" y="6516000"/>
            <a:ext cx="2743200" cy="180000"/>
          </a:xfrm>
          <a:prstGeom prst="rect">
            <a:avLst/>
          </a:prstGeom>
        </p:spPr>
        <p:txBody>
          <a:bodyPr vert="horz" lIns="91440" tIns="0" rIns="0" bIns="4572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C76FC-5036-8F45-9E5A-43DD60CA49A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99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18" r:id="rId3"/>
    <p:sldLayoutId id="2147483707" r:id="rId4"/>
    <p:sldLayoutId id="2147483714" r:id="rId5"/>
    <p:sldLayoutId id="2147483717" r:id="rId6"/>
    <p:sldLayoutId id="2147483720" r:id="rId7"/>
    <p:sldLayoutId id="2147483713" r:id="rId8"/>
    <p:sldLayoutId id="2147483719" r:id="rId9"/>
    <p:sldLayoutId id="2147483715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tabLst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444500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669925" indent="-2254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889000" indent="-2190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116013" indent="-227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BC51F-9F90-644D-82B2-90A599D362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Pelere Group Limited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11CB5E1-0FA7-E249-9C80-EC330B436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WEP  CHALLENGE-UN WOMEN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FD7EAA-6FCA-9149-8640-F852F21E4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983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Gras, draußen, Feld, Pflanze enthält.&#10;&#10;Automatisch generierte Beschreibung">
            <a:extLst>
              <a:ext uri="{FF2B5EF4-FFF2-40B4-BE49-F238E27FC236}">
                <a16:creationId xmlns:a16="http://schemas.microsoft.com/office/drawing/2014/main" id="{2730C5C5-0393-EC47-BF13-1BAEDFE99D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920" b="11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980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D9D67-C0E7-40C7-8317-37E87900D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71" y="420129"/>
            <a:ext cx="7908085" cy="459516"/>
          </a:xfrm>
        </p:spPr>
        <p:txBody>
          <a:bodyPr/>
          <a:lstStyle/>
          <a:p>
            <a:r>
              <a:rPr lang="de-DE" dirty="0"/>
              <a:t>Problem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540000" y="1118833"/>
            <a:ext cx="11160000" cy="4854835"/>
          </a:xfrm>
        </p:spPr>
        <p:txBody>
          <a:bodyPr/>
          <a:lstStyle/>
          <a:p>
            <a:r>
              <a:rPr lang="en-US" b="1" dirty="0"/>
              <a:t>Extreme poverty in Northern Uganda due to the Lord’s Resistance Army (LRA) war.</a:t>
            </a:r>
          </a:p>
          <a:p>
            <a:r>
              <a:rPr lang="en-US" b="1" dirty="0"/>
              <a:t>Deforestation for charcoal production.</a:t>
            </a:r>
          </a:p>
          <a:p>
            <a:r>
              <a:rPr lang="en-US" b="1" dirty="0"/>
              <a:t>Only 20% of potential shea nut production is being utilized.</a:t>
            </a:r>
          </a:p>
          <a:p>
            <a:r>
              <a:rPr lang="en-US" b="1" dirty="0"/>
              <a:t>Rising demand for organic shea butter products.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1F3628-B60F-4749-9334-69D466DA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E8239B-92C4-4F77-85F6-67F267D3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E666973-5DA1-40CF-AD96-6D83A8C38A6E}"/>
              </a:ext>
            </a:extLst>
          </p:cNvPr>
          <p:cNvGrpSpPr/>
          <p:nvPr/>
        </p:nvGrpSpPr>
        <p:grpSpPr>
          <a:xfrm>
            <a:off x="3283200" y="2873263"/>
            <a:ext cx="5013638" cy="3618586"/>
            <a:chOff x="3533758" y="1356017"/>
            <a:chExt cx="5013638" cy="3618586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6AE1FF96-4FFF-4AC8-BEAA-B33D68634ADB}"/>
                </a:ext>
              </a:extLst>
            </p:cNvPr>
            <p:cNvSpPr/>
            <p:nvPr/>
          </p:nvSpPr>
          <p:spPr>
            <a:xfrm>
              <a:off x="4231284" y="1356017"/>
              <a:ext cx="3618586" cy="36185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CFA3793-EBAF-4C59-B75F-2C98BB413964}"/>
                </a:ext>
              </a:extLst>
            </p:cNvPr>
            <p:cNvSpPr txBox="1"/>
            <p:nvPr/>
          </p:nvSpPr>
          <p:spPr>
            <a:xfrm>
              <a:off x="4588548" y="1925838"/>
              <a:ext cx="2904058" cy="1631216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</a:rPr>
                <a:t>Improve</a:t>
              </a:r>
              <a:r>
                <a:rPr lang="de-DE" sz="2000" b="1" dirty="0">
                  <a:solidFill>
                    <a:schemeClr val="bg1"/>
                  </a:solidFill>
                </a:rPr>
                <a:t> </a:t>
              </a:r>
              <a:br>
                <a:rPr lang="de-DE" sz="2000" b="1" dirty="0">
                  <a:solidFill>
                    <a:schemeClr val="bg1"/>
                  </a:solidFill>
                </a:rPr>
              </a:br>
              <a:r>
                <a:rPr lang="de-DE" sz="2000" b="1" dirty="0" err="1">
                  <a:solidFill>
                    <a:schemeClr val="bg1"/>
                  </a:solidFill>
                </a:rPr>
                <a:t>society</a:t>
              </a:r>
              <a:r>
                <a:rPr lang="de-DE" sz="2000" b="1" dirty="0">
                  <a:solidFill>
                    <a:schemeClr val="bg1"/>
                  </a:solidFill>
                </a:rPr>
                <a:t> and </a:t>
              </a:r>
              <a:r>
                <a:rPr lang="de-DE" sz="2000" b="1" dirty="0" err="1">
                  <a:solidFill>
                    <a:schemeClr val="bg1"/>
                  </a:solidFill>
                </a:rPr>
                <a:t>environment</a:t>
              </a:r>
              <a:r>
                <a:rPr lang="de-DE" sz="2000" b="1" dirty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</a:rPr>
                <a:t>through</a:t>
              </a:r>
              <a:r>
                <a:rPr lang="de-DE" sz="2000" b="1" dirty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</a:rPr>
                <a:t>making</a:t>
              </a:r>
              <a:br>
                <a:rPr lang="de-DE" sz="2000" b="1" dirty="0">
                  <a:solidFill>
                    <a:schemeClr val="bg1"/>
                  </a:solidFill>
                </a:rPr>
              </a:br>
              <a:r>
                <a:rPr lang="de-DE" sz="2000" b="1" dirty="0">
                  <a:solidFill>
                    <a:schemeClr val="bg1"/>
                  </a:solidFill>
                </a:rPr>
                <a:t> premium </a:t>
              </a:r>
              <a:r>
                <a:rPr lang="de-DE" sz="2000" b="1" dirty="0" err="1">
                  <a:solidFill>
                    <a:schemeClr val="bg1"/>
                  </a:solidFill>
                </a:rPr>
                <a:t>quality</a:t>
              </a:r>
              <a:r>
                <a:rPr lang="de-DE" sz="2000" b="1" dirty="0">
                  <a:solidFill>
                    <a:schemeClr val="bg1"/>
                  </a:solidFill>
                </a:rPr>
                <a:t> </a:t>
              </a:r>
              <a:br>
                <a:rPr lang="de-DE" sz="2000" b="1" dirty="0">
                  <a:solidFill>
                    <a:schemeClr val="bg1"/>
                  </a:solidFill>
                </a:rPr>
              </a:br>
              <a:r>
                <a:rPr lang="de-DE" sz="2000" b="1" dirty="0" err="1">
                  <a:solidFill>
                    <a:schemeClr val="bg1"/>
                  </a:solidFill>
                </a:rPr>
                <a:t>shea</a:t>
              </a:r>
              <a:r>
                <a:rPr lang="de-DE" sz="2000" b="1" dirty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</a:rPr>
                <a:t>nut</a:t>
              </a:r>
              <a:r>
                <a:rPr lang="de-DE" sz="2000" b="1" dirty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</a:rPr>
                <a:t>products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11EF141-82DD-4AA2-8406-E56CBE082AE9}"/>
                </a:ext>
              </a:extLst>
            </p:cNvPr>
            <p:cNvGrpSpPr/>
            <p:nvPr/>
          </p:nvGrpSpPr>
          <p:grpSpPr>
            <a:xfrm>
              <a:off x="5542767" y="3748371"/>
              <a:ext cx="945715" cy="945715"/>
              <a:chOff x="5204564" y="1555242"/>
              <a:chExt cx="1453019" cy="1453019"/>
            </a:xfrm>
          </p:grpSpPr>
          <p:sp>
            <p:nvSpPr>
              <p:cNvPr id="17" name="Oval 11">
                <a:extLst>
                  <a:ext uri="{FF2B5EF4-FFF2-40B4-BE49-F238E27FC236}">
                    <a16:creationId xmlns:a16="http://schemas.microsoft.com/office/drawing/2014/main" id="{8138293C-491D-4A50-985D-9879F548218A}"/>
                  </a:ext>
                </a:extLst>
              </p:cNvPr>
              <p:cNvSpPr/>
              <p:nvPr/>
            </p:nvSpPr>
            <p:spPr>
              <a:xfrm>
                <a:off x="5204564" y="1555242"/>
                <a:ext cx="1453019" cy="14530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72AE80BD-A60D-4E52-A3C0-A8EAFFA99B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707"/>
              <a:stretch/>
            </p:blipFill>
            <p:spPr>
              <a:xfrm>
                <a:off x="5421240" y="1814311"/>
                <a:ext cx="1019666" cy="920693"/>
              </a:xfrm>
              <a:prstGeom prst="rect">
                <a:avLst/>
              </a:prstGeom>
            </p:spPr>
          </p:pic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3ABAC146-F555-4211-B786-434615EC554B}"/>
                </a:ext>
              </a:extLst>
            </p:cNvPr>
            <p:cNvGrpSpPr/>
            <p:nvPr/>
          </p:nvGrpSpPr>
          <p:grpSpPr>
            <a:xfrm>
              <a:off x="3533758" y="2952821"/>
              <a:ext cx="1227314" cy="401388"/>
              <a:chOff x="3533758" y="2952821"/>
              <a:chExt cx="1227314" cy="401388"/>
            </a:xfrm>
          </p:grpSpPr>
          <p:sp>
            <p:nvSpPr>
              <p:cNvPr id="15" name="Right Arrow 6">
                <a:extLst>
                  <a:ext uri="{FF2B5EF4-FFF2-40B4-BE49-F238E27FC236}">
                    <a16:creationId xmlns:a16="http://schemas.microsoft.com/office/drawing/2014/main" id="{47251A49-B6DB-45AC-9280-C39DB9EE5E24}"/>
                  </a:ext>
                </a:extLst>
              </p:cNvPr>
              <p:cNvSpPr/>
              <p:nvPr/>
            </p:nvSpPr>
            <p:spPr>
              <a:xfrm>
                <a:off x="3533758" y="2952821"/>
                <a:ext cx="1191708" cy="401388"/>
              </a:xfrm>
              <a:prstGeom prst="rightArrow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4320" tIns="91440" rIns="274320" bIns="91422" rtlCol="0" anchor="ctr"/>
              <a:lstStyle/>
              <a:p>
                <a:endParaRPr lang="en-US" sz="3200" b="1" spc="300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16" name="Right Arrow 6">
                <a:extLst>
                  <a:ext uri="{FF2B5EF4-FFF2-40B4-BE49-F238E27FC236}">
                    <a16:creationId xmlns:a16="http://schemas.microsoft.com/office/drawing/2014/main" id="{DA338872-1C08-4FF1-915F-DA3150EEA95B}"/>
                  </a:ext>
                </a:extLst>
              </p:cNvPr>
              <p:cNvSpPr/>
              <p:nvPr/>
            </p:nvSpPr>
            <p:spPr>
              <a:xfrm>
                <a:off x="4231284" y="2952821"/>
                <a:ext cx="529788" cy="401388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4320" tIns="91440" rIns="274320" bIns="91422" rtlCol="0" anchor="ctr"/>
              <a:lstStyle/>
              <a:p>
                <a:endParaRPr lang="en-US" sz="3200" b="1" spc="300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F2A44A04-9011-413A-811D-40021A3A900A}"/>
                </a:ext>
              </a:extLst>
            </p:cNvPr>
            <p:cNvGrpSpPr/>
            <p:nvPr/>
          </p:nvGrpSpPr>
          <p:grpSpPr>
            <a:xfrm rot="10800000">
              <a:off x="7320082" y="2948785"/>
              <a:ext cx="1227314" cy="401388"/>
              <a:chOff x="3533758" y="2952821"/>
              <a:chExt cx="1227314" cy="401388"/>
            </a:xfrm>
          </p:grpSpPr>
          <p:sp>
            <p:nvSpPr>
              <p:cNvPr id="13" name="Right Arrow 6">
                <a:extLst>
                  <a:ext uri="{FF2B5EF4-FFF2-40B4-BE49-F238E27FC236}">
                    <a16:creationId xmlns:a16="http://schemas.microsoft.com/office/drawing/2014/main" id="{22DDA4D9-A376-4E75-AB45-C5513B7D949B}"/>
                  </a:ext>
                </a:extLst>
              </p:cNvPr>
              <p:cNvSpPr/>
              <p:nvPr/>
            </p:nvSpPr>
            <p:spPr>
              <a:xfrm>
                <a:off x="3533758" y="2952821"/>
                <a:ext cx="1191708" cy="401388"/>
              </a:xfrm>
              <a:prstGeom prst="rightArrow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4320" tIns="91440" rIns="274320" bIns="91422" rtlCol="0" anchor="ctr"/>
              <a:lstStyle/>
              <a:p>
                <a:endParaRPr lang="en-US" sz="3200" b="1" spc="300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14" name="Right Arrow 6">
                <a:extLst>
                  <a:ext uri="{FF2B5EF4-FFF2-40B4-BE49-F238E27FC236}">
                    <a16:creationId xmlns:a16="http://schemas.microsoft.com/office/drawing/2014/main" id="{C46F90E5-F422-4F46-B6FD-C4B923632FA1}"/>
                  </a:ext>
                </a:extLst>
              </p:cNvPr>
              <p:cNvSpPr/>
              <p:nvPr/>
            </p:nvSpPr>
            <p:spPr>
              <a:xfrm>
                <a:off x="4231284" y="2952821"/>
                <a:ext cx="529788" cy="401388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4320" tIns="91440" rIns="274320" bIns="91422" rtlCol="0" anchor="ctr"/>
              <a:lstStyle/>
              <a:p>
                <a:endParaRPr lang="en-US" sz="3200" b="1" spc="300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8544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traditional </a:t>
            </a:r>
            <a:r>
              <a:rPr lang="de-DE" dirty="0" err="1"/>
              <a:t>approach</a:t>
            </a:r>
            <a:r>
              <a:rPr lang="de-DE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74685" y="6516000"/>
            <a:ext cx="2743200" cy="18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434" y="1624742"/>
            <a:ext cx="3137901" cy="2092955"/>
          </a:xfrm>
          <a:prstGeom prst="rect">
            <a:avLst/>
          </a:prstGeom>
        </p:spPr>
      </p:pic>
      <p:sp>
        <p:nvSpPr>
          <p:cNvPr id="9" name="Pfeil nach rechts 8"/>
          <p:cNvSpPr/>
          <p:nvPr/>
        </p:nvSpPr>
        <p:spPr>
          <a:xfrm>
            <a:off x="5129349" y="2360772"/>
            <a:ext cx="1045028" cy="620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unten 9"/>
          <p:cNvSpPr/>
          <p:nvPr/>
        </p:nvSpPr>
        <p:spPr>
          <a:xfrm>
            <a:off x="8220891" y="3796937"/>
            <a:ext cx="548640" cy="796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990" y="4727091"/>
            <a:ext cx="3120190" cy="178890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45603" y="4272677"/>
            <a:ext cx="54287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Profit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traders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manufacturers</a:t>
            </a:r>
            <a:r>
              <a:rPr lang="de-DE" dirty="0"/>
              <a:t> outside Uganda</a:t>
            </a:r>
          </a:p>
          <a:p>
            <a:endParaRPr lang="de-DE" dirty="0"/>
          </a:p>
          <a:p>
            <a:r>
              <a:rPr lang="en-US" b="1" dirty="0"/>
              <a:t>Extreme poverty in Northern Uganda due to the Lord’s Resistance Army (LRA) war.</a:t>
            </a:r>
          </a:p>
          <a:p>
            <a:r>
              <a:rPr lang="en-US" b="1" dirty="0"/>
              <a:t>Deforestation for charcoal production.</a:t>
            </a:r>
          </a:p>
          <a:p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06" y="1514918"/>
            <a:ext cx="3049336" cy="22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3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D9D67-C0E7-40C7-8317-37E87900D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71" y="420129"/>
            <a:ext cx="7908085" cy="459516"/>
          </a:xfrm>
        </p:spPr>
        <p:txBody>
          <a:bodyPr/>
          <a:lstStyle/>
          <a:p>
            <a:r>
              <a:rPr lang="de-DE" dirty="0"/>
              <a:t>The PELERE APPROACH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1F3628-B60F-4749-9334-69D466DA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4" name="Gruppieren 6">
            <a:extLst>
              <a:ext uri="{FF2B5EF4-FFF2-40B4-BE49-F238E27FC236}">
                <a16:creationId xmlns:a16="http://schemas.microsoft.com/office/drawing/2014/main" id="{CE666973-5DA1-40CF-AD96-6D83A8C38A6E}"/>
              </a:ext>
            </a:extLst>
          </p:cNvPr>
          <p:cNvGrpSpPr/>
          <p:nvPr/>
        </p:nvGrpSpPr>
        <p:grpSpPr>
          <a:xfrm>
            <a:off x="3283200" y="2124326"/>
            <a:ext cx="5013638" cy="3618586"/>
            <a:chOff x="3533758" y="1356017"/>
            <a:chExt cx="5013638" cy="3618586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6AE1FF96-4FFF-4AC8-BEAA-B33D68634ADB}"/>
                </a:ext>
              </a:extLst>
            </p:cNvPr>
            <p:cNvSpPr/>
            <p:nvPr/>
          </p:nvSpPr>
          <p:spPr>
            <a:xfrm>
              <a:off x="4231284" y="1356017"/>
              <a:ext cx="3618586" cy="36185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CFA3793-EBAF-4C59-B75F-2C98BB413964}"/>
                </a:ext>
              </a:extLst>
            </p:cNvPr>
            <p:cNvSpPr txBox="1"/>
            <p:nvPr/>
          </p:nvSpPr>
          <p:spPr>
            <a:xfrm>
              <a:off x="4588548" y="1925838"/>
              <a:ext cx="2904058" cy="1631216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</a:rPr>
                <a:t>Improve </a:t>
              </a:r>
              <a:br>
                <a:rPr lang="de-DE" sz="2000" b="1" dirty="0">
                  <a:solidFill>
                    <a:schemeClr val="bg1"/>
                  </a:solidFill>
                </a:rPr>
              </a:br>
              <a:r>
                <a:rPr lang="de-DE" sz="2000" b="1" dirty="0">
                  <a:solidFill>
                    <a:schemeClr val="bg1"/>
                  </a:solidFill>
                </a:rPr>
                <a:t>society and environment through making</a:t>
              </a:r>
              <a:br>
                <a:rPr lang="de-DE" sz="2000" b="1" dirty="0">
                  <a:solidFill>
                    <a:schemeClr val="bg1"/>
                  </a:solidFill>
                </a:rPr>
              </a:br>
              <a:r>
                <a:rPr lang="de-DE" sz="2000" b="1" dirty="0">
                  <a:solidFill>
                    <a:schemeClr val="bg1"/>
                  </a:solidFill>
                </a:rPr>
                <a:t> premium quality </a:t>
              </a:r>
              <a:br>
                <a:rPr lang="de-DE" sz="2000" b="1" dirty="0">
                  <a:solidFill>
                    <a:schemeClr val="bg1"/>
                  </a:solidFill>
                </a:rPr>
              </a:br>
              <a:r>
                <a:rPr lang="de-DE" sz="2000" b="1" dirty="0">
                  <a:solidFill>
                    <a:schemeClr val="bg1"/>
                  </a:solidFill>
                </a:rPr>
                <a:t>shea fruit products</a:t>
              </a:r>
            </a:p>
          </p:txBody>
        </p:sp>
        <p:grpSp>
          <p:nvGrpSpPr>
            <p:cNvPr id="5" name="Gruppieren 9">
              <a:extLst>
                <a:ext uri="{FF2B5EF4-FFF2-40B4-BE49-F238E27FC236}">
                  <a16:creationId xmlns:a16="http://schemas.microsoft.com/office/drawing/2014/main" id="{C11EF141-82DD-4AA2-8406-E56CBE082AE9}"/>
                </a:ext>
              </a:extLst>
            </p:cNvPr>
            <p:cNvGrpSpPr/>
            <p:nvPr/>
          </p:nvGrpSpPr>
          <p:grpSpPr>
            <a:xfrm>
              <a:off x="5542767" y="3748371"/>
              <a:ext cx="945715" cy="945715"/>
              <a:chOff x="5204564" y="1555242"/>
              <a:chExt cx="1453019" cy="1453019"/>
            </a:xfrm>
          </p:grpSpPr>
          <p:sp>
            <p:nvSpPr>
              <p:cNvPr id="17" name="Oval 11">
                <a:extLst>
                  <a:ext uri="{FF2B5EF4-FFF2-40B4-BE49-F238E27FC236}">
                    <a16:creationId xmlns:a16="http://schemas.microsoft.com/office/drawing/2014/main" id="{8138293C-491D-4A50-985D-9879F548218A}"/>
                  </a:ext>
                </a:extLst>
              </p:cNvPr>
              <p:cNvSpPr/>
              <p:nvPr/>
            </p:nvSpPr>
            <p:spPr>
              <a:xfrm>
                <a:off x="5204564" y="1555242"/>
                <a:ext cx="1453019" cy="14530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72AE80BD-A60D-4E52-A3C0-A8EAFFA99B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707"/>
              <a:stretch/>
            </p:blipFill>
            <p:spPr>
              <a:xfrm>
                <a:off x="5421240" y="1814311"/>
                <a:ext cx="1019666" cy="920693"/>
              </a:xfrm>
              <a:prstGeom prst="rect">
                <a:avLst/>
              </a:prstGeom>
            </p:spPr>
          </p:pic>
        </p:grpSp>
        <p:grpSp>
          <p:nvGrpSpPr>
            <p:cNvPr id="6" name="Gruppieren 10">
              <a:extLst>
                <a:ext uri="{FF2B5EF4-FFF2-40B4-BE49-F238E27FC236}">
                  <a16:creationId xmlns:a16="http://schemas.microsoft.com/office/drawing/2014/main" id="{3ABAC146-F555-4211-B786-434615EC554B}"/>
                </a:ext>
              </a:extLst>
            </p:cNvPr>
            <p:cNvGrpSpPr/>
            <p:nvPr/>
          </p:nvGrpSpPr>
          <p:grpSpPr>
            <a:xfrm>
              <a:off x="3533758" y="2952821"/>
              <a:ext cx="1227314" cy="401388"/>
              <a:chOff x="3533758" y="2952821"/>
              <a:chExt cx="1227314" cy="401388"/>
            </a:xfrm>
          </p:grpSpPr>
          <p:sp>
            <p:nvSpPr>
              <p:cNvPr id="15" name="Right Arrow 6">
                <a:extLst>
                  <a:ext uri="{FF2B5EF4-FFF2-40B4-BE49-F238E27FC236}">
                    <a16:creationId xmlns:a16="http://schemas.microsoft.com/office/drawing/2014/main" id="{47251A49-B6DB-45AC-9280-C39DB9EE5E24}"/>
                  </a:ext>
                </a:extLst>
              </p:cNvPr>
              <p:cNvSpPr/>
              <p:nvPr/>
            </p:nvSpPr>
            <p:spPr>
              <a:xfrm>
                <a:off x="3533758" y="2952821"/>
                <a:ext cx="1191708" cy="401388"/>
              </a:xfrm>
              <a:prstGeom prst="rightArrow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4320" tIns="91440" rIns="274320" bIns="91422" rtlCol="0" anchor="ctr"/>
              <a:lstStyle/>
              <a:p>
                <a:endParaRPr lang="en-US" sz="3200" b="1" spc="300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16" name="Right Arrow 6">
                <a:extLst>
                  <a:ext uri="{FF2B5EF4-FFF2-40B4-BE49-F238E27FC236}">
                    <a16:creationId xmlns:a16="http://schemas.microsoft.com/office/drawing/2014/main" id="{DA338872-1C08-4FF1-915F-DA3150EEA95B}"/>
                  </a:ext>
                </a:extLst>
              </p:cNvPr>
              <p:cNvSpPr/>
              <p:nvPr/>
            </p:nvSpPr>
            <p:spPr>
              <a:xfrm>
                <a:off x="4231284" y="2952821"/>
                <a:ext cx="529788" cy="401388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4320" tIns="91440" rIns="274320" bIns="91422" rtlCol="0" anchor="ctr"/>
              <a:lstStyle/>
              <a:p>
                <a:endParaRPr lang="en-US" sz="3200" b="1" spc="300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</p:grpSp>
        <p:grpSp>
          <p:nvGrpSpPr>
            <p:cNvPr id="7" name="Gruppieren 11">
              <a:extLst>
                <a:ext uri="{FF2B5EF4-FFF2-40B4-BE49-F238E27FC236}">
                  <a16:creationId xmlns:a16="http://schemas.microsoft.com/office/drawing/2014/main" id="{F2A44A04-9011-413A-811D-40021A3A900A}"/>
                </a:ext>
              </a:extLst>
            </p:cNvPr>
            <p:cNvGrpSpPr/>
            <p:nvPr/>
          </p:nvGrpSpPr>
          <p:grpSpPr>
            <a:xfrm rot="10800000">
              <a:off x="7320082" y="2948785"/>
              <a:ext cx="1227314" cy="401388"/>
              <a:chOff x="3533758" y="2952821"/>
              <a:chExt cx="1227314" cy="401388"/>
            </a:xfrm>
          </p:grpSpPr>
          <p:sp>
            <p:nvSpPr>
              <p:cNvPr id="13" name="Right Arrow 6">
                <a:extLst>
                  <a:ext uri="{FF2B5EF4-FFF2-40B4-BE49-F238E27FC236}">
                    <a16:creationId xmlns:a16="http://schemas.microsoft.com/office/drawing/2014/main" id="{22DDA4D9-A376-4E75-AB45-C5513B7D949B}"/>
                  </a:ext>
                </a:extLst>
              </p:cNvPr>
              <p:cNvSpPr/>
              <p:nvPr/>
            </p:nvSpPr>
            <p:spPr>
              <a:xfrm>
                <a:off x="3533758" y="2952821"/>
                <a:ext cx="1191708" cy="401388"/>
              </a:xfrm>
              <a:prstGeom prst="rightArrow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4320" tIns="91440" rIns="274320" bIns="91422" rtlCol="0" anchor="ctr"/>
              <a:lstStyle/>
              <a:p>
                <a:endParaRPr lang="en-US" sz="3200" b="1" spc="300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14" name="Right Arrow 6">
                <a:extLst>
                  <a:ext uri="{FF2B5EF4-FFF2-40B4-BE49-F238E27FC236}">
                    <a16:creationId xmlns:a16="http://schemas.microsoft.com/office/drawing/2014/main" id="{C46F90E5-F422-4F46-B6FD-C4B923632FA1}"/>
                  </a:ext>
                </a:extLst>
              </p:cNvPr>
              <p:cNvSpPr/>
              <p:nvPr/>
            </p:nvSpPr>
            <p:spPr>
              <a:xfrm>
                <a:off x="4231284" y="2952821"/>
                <a:ext cx="529788" cy="401388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4320" tIns="91440" rIns="274320" bIns="91422" rtlCol="0" anchor="ctr"/>
              <a:lstStyle/>
              <a:p>
                <a:endParaRPr lang="en-US" sz="3200" b="1" spc="300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854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BFDBD-C7FC-469D-B36E-8CED1D11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Inclusive Business Model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D0B3F8-BAC9-4157-AD2B-5ECD4BCB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E16FEE-FE4F-4E7F-8F6E-B605A443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BEA9599-123C-4C06-A9DB-7A7A6FB3A489}"/>
              </a:ext>
            </a:extLst>
          </p:cNvPr>
          <p:cNvGrpSpPr/>
          <p:nvPr/>
        </p:nvGrpSpPr>
        <p:grpSpPr>
          <a:xfrm>
            <a:off x="540000" y="1500133"/>
            <a:ext cx="11160000" cy="789636"/>
            <a:chOff x="540000" y="1470399"/>
            <a:chExt cx="11160000" cy="789636"/>
          </a:xfrm>
        </p:grpSpPr>
        <p:sp>
          <p:nvSpPr>
            <p:cNvPr id="8" name="Freeform: Shape 2318">
              <a:extLst>
                <a:ext uri="{FF2B5EF4-FFF2-40B4-BE49-F238E27FC236}">
                  <a16:creationId xmlns:a16="http://schemas.microsoft.com/office/drawing/2014/main" id="{7BDD4CC5-B8E6-40D4-992C-6AF0EABD36D3}"/>
                </a:ext>
              </a:extLst>
            </p:cNvPr>
            <p:cNvSpPr/>
            <p:nvPr/>
          </p:nvSpPr>
          <p:spPr>
            <a:xfrm>
              <a:off x="540000" y="1500133"/>
              <a:ext cx="3607482" cy="7599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60" h="526">
                  <a:moveTo>
                    <a:pt x="2408" y="0"/>
                  </a:moveTo>
                  <a:lnTo>
                    <a:pt x="0" y="0"/>
                  </a:lnTo>
                  <a:lnTo>
                    <a:pt x="152" y="263"/>
                  </a:lnTo>
                  <a:lnTo>
                    <a:pt x="0" y="526"/>
                  </a:lnTo>
                  <a:lnTo>
                    <a:pt x="2408" y="526"/>
                  </a:lnTo>
                  <a:lnTo>
                    <a:pt x="2560" y="263"/>
                  </a:lnTo>
                  <a:close/>
                </a:path>
              </a:pathLst>
            </a:custGeom>
            <a:solidFill>
              <a:schemeClr val="accent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2318">
              <a:extLst>
                <a:ext uri="{FF2B5EF4-FFF2-40B4-BE49-F238E27FC236}">
                  <a16:creationId xmlns:a16="http://schemas.microsoft.com/office/drawing/2014/main" id="{1C470E05-41F4-4C4F-812E-0A17C72B9DE0}"/>
                </a:ext>
              </a:extLst>
            </p:cNvPr>
            <p:cNvSpPr/>
            <p:nvPr/>
          </p:nvSpPr>
          <p:spPr>
            <a:xfrm>
              <a:off x="4195482" y="1470399"/>
              <a:ext cx="3957918" cy="7599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60" h="526">
                  <a:moveTo>
                    <a:pt x="2408" y="0"/>
                  </a:moveTo>
                  <a:lnTo>
                    <a:pt x="0" y="0"/>
                  </a:lnTo>
                  <a:lnTo>
                    <a:pt x="152" y="263"/>
                  </a:lnTo>
                  <a:lnTo>
                    <a:pt x="0" y="526"/>
                  </a:lnTo>
                  <a:lnTo>
                    <a:pt x="2408" y="526"/>
                  </a:lnTo>
                  <a:lnTo>
                    <a:pt x="2560" y="263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Freeform: Shape 2318">
              <a:extLst>
                <a:ext uri="{FF2B5EF4-FFF2-40B4-BE49-F238E27FC236}">
                  <a16:creationId xmlns:a16="http://schemas.microsoft.com/office/drawing/2014/main" id="{6A60C025-94EE-4049-BDA7-49DAA1BCBE9E}"/>
                </a:ext>
              </a:extLst>
            </p:cNvPr>
            <p:cNvSpPr/>
            <p:nvPr/>
          </p:nvSpPr>
          <p:spPr>
            <a:xfrm>
              <a:off x="8201400" y="1470399"/>
              <a:ext cx="3498600" cy="7599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60" h="526">
                  <a:moveTo>
                    <a:pt x="2408" y="0"/>
                  </a:moveTo>
                  <a:lnTo>
                    <a:pt x="0" y="0"/>
                  </a:lnTo>
                  <a:lnTo>
                    <a:pt x="152" y="263"/>
                  </a:lnTo>
                  <a:lnTo>
                    <a:pt x="0" y="526"/>
                  </a:lnTo>
                  <a:lnTo>
                    <a:pt x="2408" y="526"/>
                  </a:lnTo>
                  <a:lnTo>
                    <a:pt x="2560" y="26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E0C961C-768E-49EF-9F12-F35E0010347E}"/>
                </a:ext>
              </a:extLst>
            </p:cNvPr>
            <p:cNvSpPr txBox="1"/>
            <p:nvPr/>
          </p:nvSpPr>
          <p:spPr>
            <a:xfrm>
              <a:off x="997176" y="1693902"/>
              <a:ext cx="2333203" cy="338554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COMMUNITY COLLECTION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C3C9F8B-C72E-4B76-B5A8-C8699CA28906}"/>
                </a:ext>
              </a:extLst>
            </p:cNvPr>
            <p:cNvSpPr txBox="1"/>
            <p:nvPr/>
          </p:nvSpPr>
          <p:spPr>
            <a:xfrm>
              <a:off x="4721593" y="1681073"/>
              <a:ext cx="2430987" cy="338554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PROCESSING/PRODUCTION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F0CF8BD-DC3D-4F54-BF10-303D4F381EC3}"/>
                </a:ext>
              </a:extLst>
            </p:cNvPr>
            <p:cNvSpPr txBox="1"/>
            <p:nvPr/>
          </p:nvSpPr>
          <p:spPr>
            <a:xfrm>
              <a:off x="8693400" y="1682409"/>
              <a:ext cx="498598" cy="338554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SALE</a:t>
              </a: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F0BB892-9E15-4453-B12A-66B554D5A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74558" y="1583675"/>
              <a:ext cx="583942" cy="58394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E00F087-F4EF-4C46-AC5B-96C69924D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10080" y="1542083"/>
              <a:ext cx="583942" cy="583942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E41F1E5B-B5AF-4C69-9180-8FACC994F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6418" y="1645220"/>
              <a:ext cx="440186" cy="460852"/>
            </a:xfrm>
            <a:prstGeom prst="rect">
              <a:avLst/>
            </a:prstGeom>
          </p:spPr>
        </p:pic>
      </p:grp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5765D6ED-6C49-4E04-A036-13684C359C31}"/>
              </a:ext>
            </a:extLst>
          </p:cNvPr>
          <p:cNvSpPr txBox="1">
            <a:spLocks/>
          </p:cNvSpPr>
          <p:nvPr/>
        </p:nvSpPr>
        <p:spPr>
          <a:xfrm>
            <a:off x="997176" y="2391120"/>
            <a:ext cx="3198306" cy="3708897"/>
          </a:xfrm>
          <a:prstGeom prst="rect">
            <a:avLst/>
          </a:prstGeom>
        </p:spPr>
        <p:txBody>
          <a:bodyPr lIns="0"/>
          <a:lstStyle>
            <a:lvl1pPr marL="225425" indent="-2254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699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89000" indent="-2190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16013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accent6"/>
                </a:solidFill>
              </a:rPr>
              <a:t>Skilling/Training the farmers, collection, drying and cracking of nuts</a:t>
            </a:r>
            <a:br>
              <a:rPr lang="de-DE" sz="2000" b="1" dirty="0">
                <a:solidFill>
                  <a:schemeClr val="accent6"/>
                </a:solidFill>
              </a:rPr>
            </a:br>
            <a:endParaRPr lang="de-DE" sz="2000" b="1" dirty="0">
              <a:solidFill>
                <a:schemeClr val="accent6"/>
              </a:solidFill>
            </a:endParaRPr>
          </a:p>
          <a:p>
            <a:r>
              <a:rPr lang="de-DE" sz="2000" b="1" dirty="0"/>
              <a:t>50 shea grower groups with 20–30 members each</a:t>
            </a:r>
          </a:p>
          <a:p>
            <a:endParaRPr lang="de-DE" sz="2000" b="1" dirty="0"/>
          </a:p>
          <a:p>
            <a:r>
              <a:rPr lang="de-DE" sz="2000" b="1" dirty="0"/>
              <a:t>West Nile and Acholi region.</a:t>
            </a:r>
          </a:p>
        </p:txBody>
      </p:sp>
      <p:sp>
        <p:nvSpPr>
          <p:cNvPr id="18" name="Inhaltsplatzhalter 5">
            <a:extLst>
              <a:ext uri="{FF2B5EF4-FFF2-40B4-BE49-F238E27FC236}">
                <a16:creationId xmlns:a16="http://schemas.microsoft.com/office/drawing/2014/main" id="{D9CEC9FE-35F0-48D4-96D2-8DA5380188E8}"/>
              </a:ext>
            </a:extLst>
          </p:cNvPr>
          <p:cNvSpPr txBox="1">
            <a:spLocks/>
          </p:cNvSpPr>
          <p:nvPr/>
        </p:nvSpPr>
        <p:spPr>
          <a:xfrm>
            <a:off x="4685747" y="2447701"/>
            <a:ext cx="3498600" cy="3444615"/>
          </a:xfrm>
          <a:prstGeom prst="rect">
            <a:avLst/>
          </a:prstGeom>
        </p:spPr>
        <p:txBody>
          <a:bodyPr lIns="0"/>
          <a:lstStyle>
            <a:lvl1pPr marL="225425" indent="-2254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699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89000" indent="-2190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16013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accent1"/>
                </a:solidFill>
              </a:rPr>
              <a:t>Post-harvest handling and Processing.</a:t>
            </a:r>
          </a:p>
          <a:p>
            <a:r>
              <a:rPr lang="de-DE" sz="2000" b="1" dirty="0"/>
              <a:t>Processing of the shea nuts into shea butter in our Gulu facility.</a:t>
            </a:r>
          </a:p>
          <a:p>
            <a:endParaRPr lang="de-DE" sz="2000" b="1" dirty="0"/>
          </a:p>
          <a:p>
            <a:r>
              <a:rPr lang="de-DE" sz="2000" b="1" dirty="0"/>
              <a:t>Processing of the shea butter into different finished products in our Kampala facility.</a:t>
            </a:r>
          </a:p>
        </p:txBody>
      </p:sp>
      <p:sp>
        <p:nvSpPr>
          <p:cNvPr id="19" name="Inhaltsplatzhalter 5">
            <a:extLst>
              <a:ext uri="{FF2B5EF4-FFF2-40B4-BE49-F238E27FC236}">
                <a16:creationId xmlns:a16="http://schemas.microsoft.com/office/drawing/2014/main" id="{80729FE3-1A7E-4FEC-8D5D-AE1D61B9D685}"/>
              </a:ext>
            </a:extLst>
          </p:cNvPr>
          <p:cNvSpPr txBox="1">
            <a:spLocks/>
          </p:cNvSpPr>
          <p:nvPr/>
        </p:nvSpPr>
        <p:spPr>
          <a:xfrm>
            <a:off x="8693400" y="2468662"/>
            <a:ext cx="3498600" cy="3444615"/>
          </a:xfrm>
          <a:prstGeom prst="rect">
            <a:avLst/>
          </a:prstGeom>
        </p:spPr>
        <p:txBody>
          <a:bodyPr lIns="0"/>
          <a:lstStyle>
            <a:lvl1pPr marL="225425" indent="-2254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699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89000" indent="-2190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16013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accent1"/>
                </a:solidFill>
              </a:rPr>
              <a:t>Marketing and </a:t>
            </a:r>
            <a:r>
              <a:rPr lang="de-DE" sz="2000" b="1" dirty="0" err="1">
                <a:solidFill>
                  <a:schemeClr val="accent1"/>
                </a:solidFill>
              </a:rPr>
              <a:t>distribution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br>
              <a:rPr lang="de-DE" sz="2000" b="1" dirty="0">
                <a:solidFill>
                  <a:schemeClr val="accent1"/>
                </a:solidFill>
              </a:rPr>
            </a:br>
            <a:r>
              <a:rPr lang="de-DE" sz="2000" b="1" dirty="0" err="1">
                <a:solidFill>
                  <a:schemeClr val="accent1"/>
                </a:solidFill>
              </a:rPr>
              <a:t>to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customers</a:t>
            </a:r>
            <a:endParaRPr lang="de-DE" sz="2000" b="1" dirty="0">
              <a:solidFill>
                <a:schemeClr val="accent1"/>
              </a:solidFill>
            </a:endParaRPr>
          </a:p>
          <a:p>
            <a:r>
              <a:rPr lang="de-DE" sz="2000" b="1" dirty="0"/>
              <a:t>Uganda(supermarkets, jumia, wholesellers, distributors)</a:t>
            </a:r>
            <a:br>
              <a:rPr lang="de-DE" sz="2000" b="1" dirty="0"/>
            </a:br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Export markets</a:t>
            </a:r>
          </a:p>
          <a:p>
            <a:pPr marL="0" indent="0">
              <a:buNone/>
            </a:pPr>
            <a:endParaRPr lang="de-DE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39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Gras, draußen, Feld, Pflanze enthält.&#10;&#10;Automatisch generierte Beschreibung">
            <a:extLst>
              <a:ext uri="{FF2B5EF4-FFF2-40B4-BE49-F238E27FC236}">
                <a16:creationId xmlns:a16="http://schemas.microsoft.com/office/drawing/2014/main" id="{2730C5C5-0393-EC47-BF13-1BAEDFE99D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920" b="11920"/>
          <a:stretch>
            <a:fillRect/>
          </a:stretch>
        </p:blipFill>
        <p:spPr>
          <a:xfrm>
            <a:off x="951183" y="1222721"/>
            <a:ext cx="3955014" cy="2120086"/>
          </a:xfr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957" y="1135918"/>
            <a:ext cx="2942519" cy="220688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678" y="3945828"/>
            <a:ext cx="2859272" cy="214597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3FBFDBD-C7FC-469D-B36E-8CED1D11FE19}"/>
              </a:ext>
            </a:extLst>
          </p:cNvPr>
          <p:cNvSpPr txBox="1">
            <a:spLocks/>
          </p:cNvSpPr>
          <p:nvPr/>
        </p:nvSpPr>
        <p:spPr>
          <a:xfrm>
            <a:off x="540000" y="468000"/>
            <a:ext cx="7908085" cy="4595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SUSTAINABLE ,RESPONSIBLE SOURCING</a:t>
            </a:r>
          </a:p>
        </p:txBody>
      </p:sp>
      <p:pic>
        <p:nvPicPr>
          <p:cNvPr id="6" name="Grafik 5" descr="Ein Bild, das Obst, Essen, Apfel, sitzend enthält.&#10;&#10;Automatisch generierte Beschreibung">
            <a:extLst>
              <a:ext uri="{FF2B5EF4-FFF2-40B4-BE49-F238E27FC236}">
                <a16:creationId xmlns:a16="http://schemas.microsoft.com/office/drawing/2014/main" id="{2D11A764-377D-4E8E-A937-08C9676E4F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35"/>
          <a:stretch/>
        </p:blipFill>
        <p:spPr>
          <a:xfrm>
            <a:off x="4809936" y="3945828"/>
            <a:ext cx="2702042" cy="223763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83" y="3878332"/>
            <a:ext cx="3457699" cy="2305133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>
            <a:off x="5233851" y="2107474"/>
            <a:ext cx="67056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unten 8"/>
          <p:cNvSpPr/>
          <p:nvPr/>
        </p:nvSpPr>
        <p:spPr>
          <a:xfrm>
            <a:off x="8760823" y="3509554"/>
            <a:ext cx="200297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rechts 9"/>
          <p:cNvSpPr/>
          <p:nvPr/>
        </p:nvSpPr>
        <p:spPr>
          <a:xfrm rot="10800000">
            <a:off x="7525501" y="4934017"/>
            <a:ext cx="495093" cy="261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 rot="10800000">
            <a:off x="4159276" y="5017362"/>
            <a:ext cx="495093" cy="261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804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849" y="3065225"/>
            <a:ext cx="2716609" cy="3630775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81" y="1011622"/>
            <a:ext cx="3874114" cy="2582743"/>
          </a:xfr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E4FB45-DEF4-402D-BBAD-D2BB7EFB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6FC-5036-8F45-9E5A-43DD60CA49AC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08596"/>
            <a:ext cx="1768849" cy="26532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91" y="1270256"/>
            <a:ext cx="3354231" cy="2236154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PELERE PRODUCTS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51" y="1993675"/>
            <a:ext cx="3083098" cy="2552806"/>
          </a:xfrm>
          <a:prstGeom prst="rect">
            <a:avLst/>
          </a:prstGeom>
        </p:spPr>
      </p:pic>
      <p:sp>
        <p:nvSpPr>
          <p:cNvPr id="3" name="Pfeil nach rechts 2"/>
          <p:cNvSpPr/>
          <p:nvPr/>
        </p:nvSpPr>
        <p:spPr>
          <a:xfrm>
            <a:off x="3927566" y="2534194"/>
            <a:ext cx="1217227" cy="651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820091" y="4876800"/>
            <a:ext cx="239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New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COVID</a:t>
            </a:r>
          </a:p>
        </p:txBody>
      </p:sp>
      <p:sp>
        <p:nvSpPr>
          <p:cNvPr id="16" name="Pfeil nach rechts 15"/>
          <p:cNvSpPr/>
          <p:nvPr/>
        </p:nvSpPr>
        <p:spPr>
          <a:xfrm>
            <a:off x="4368844" y="4949542"/>
            <a:ext cx="1217227" cy="651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278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819942"/>
              </p:ext>
            </p:extLst>
          </p:nvPr>
        </p:nvGraphicFramePr>
        <p:xfrm>
          <a:off x="539750" y="2525741"/>
          <a:ext cx="10838000" cy="386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707">
                  <a:extLst>
                    <a:ext uri="{9D8B030D-6E8A-4147-A177-3AD203B41FA5}">
                      <a16:colId xmlns:a16="http://schemas.microsoft.com/office/drawing/2014/main" val="3002770316"/>
                    </a:ext>
                  </a:extLst>
                </a:gridCol>
                <a:gridCol w="1870493">
                  <a:extLst>
                    <a:ext uri="{9D8B030D-6E8A-4147-A177-3AD203B41FA5}">
                      <a16:colId xmlns:a16="http://schemas.microsoft.com/office/drawing/2014/main" val="1136986877"/>
                    </a:ext>
                  </a:extLst>
                </a:gridCol>
                <a:gridCol w="2167600">
                  <a:extLst>
                    <a:ext uri="{9D8B030D-6E8A-4147-A177-3AD203B41FA5}">
                      <a16:colId xmlns:a16="http://schemas.microsoft.com/office/drawing/2014/main" val="2301885624"/>
                    </a:ext>
                  </a:extLst>
                </a:gridCol>
                <a:gridCol w="2167600">
                  <a:extLst>
                    <a:ext uri="{9D8B030D-6E8A-4147-A177-3AD203B41FA5}">
                      <a16:colId xmlns:a16="http://schemas.microsoft.com/office/drawing/2014/main" val="2321401616"/>
                    </a:ext>
                  </a:extLst>
                </a:gridCol>
                <a:gridCol w="2167600">
                  <a:extLst>
                    <a:ext uri="{9D8B030D-6E8A-4147-A177-3AD203B41FA5}">
                      <a16:colId xmlns:a16="http://schemas.microsoft.com/office/drawing/2014/main" val="1677772185"/>
                    </a:ext>
                  </a:extLst>
                </a:gridCol>
              </a:tblGrid>
              <a:tr h="772795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Current</a:t>
                      </a:r>
                      <a:r>
                        <a:rPr lang="en-US" b="1" baseline="0" dirty="0"/>
                        <a:t> 2020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5659030"/>
                  </a:ext>
                </a:extLst>
              </a:tr>
              <a:tr h="77279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Number of farmers</a:t>
                      </a:r>
                      <a:r>
                        <a:rPr lang="en-US" b="1" baseline="0" dirty="0"/>
                        <a:t> working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9034109"/>
                  </a:ext>
                </a:extLst>
              </a:tr>
              <a:tr h="77279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 Amount</a:t>
                      </a:r>
                      <a:r>
                        <a:rPr lang="en-US" b="1" baseline="0" dirty="0"/>
                        <a:t> of money for farmers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$20,000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$150,000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$500,000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6530145"/>
                  </a:ext>
                </a:extLst>
              </a:tr>
              <a:tr h="77279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Number of trees planted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0172532"/>
                  </a:ext>
                </a:extLst>
              </a:tr>
              <a:tr h="77279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Number of  Employees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08024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75B8021F-D516-4A40-BD20-0E7993049D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1" y="1462624"/>
            <a:ext cx="987142" cy="987142"/>
          </a:xfrm>
          <a:prstGeom prst="rect">
            <a:avLst/>
          </a:prstGeom>
        </p:spPr>
      </p:pic>
      <p:pic>
        <p:nvPicPr>
          <p:cNvPr id="9" name="Grafik 15">
            <a:extLst>
              <a:ext uri="{FF2B5EF4-FFF2-40B4-BE49-F238E27FC236}">
                <a16:creationId xmlns:a16="http://schemas.microsoft.com/office/drawing/2014/main" id="{F251BC29-C296-423F-9B89-D8B3FD20F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890" y="1462624"/>
            <a:ext cx="987144" cy="987144"/>
          </a:xfrm>
          <a:prstGeom prst="rect">
            <a:avLst/>
          </a:prstGeom>
        </p:spPr>
      </p:pic>
      <p:pic>
        <p:nvPicPr>
          <p:cNvPr id="10" name="Grafik 11">
            <a:extLst>
              <a:ext uri="{FF2B5EF4-FFF2-40B4-BE49-F238E27FC236}">
                <a16:creationId xmlns:a16="http://schemas.microsoft.com/office/drawing/2014/main" id="{2D2E1B30-C147-4DF8-9F29-6C004B27D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534" y="1457940"/>
            <a:ext cx="987144" cy="987144"/>
          </a:xfrm>
          <a:prstGeom prst="rect">
            <a:avLst/>
          </a:prstGeom>
        </p:spPr>
      </p:pic>
      <p:pic>
        <p:nvPicPr>
          <p:cNvPr id="11" name="Grafik 6">
            <a:extLst>
              <a:ext uri="{FF2B5EF4-FFF2-40B4-BE49-F238E27FC236}">
                <a16:creationId xmlns:a16="http://schemas.microsoft.com/office/drawing/2014/main" id="{622CCC69-E097-454E-91FA-A71C87445E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96" y="1456651"/>
            <a:ext cx="987142" cy="987142"/>
          </a:xfrm>
          <a:prstGeom prst="rect">
            <a:avLst/>
          </a:prstGeom>
        </p:spPr>
      </p:pic>
      <p:pic>
        <p:nvPicPr>
          <p:cNvPr id="12" name="Grafik 7">
            <a:extLst>
              <a:ext uri="{FF2B5EF4-FFF2-40B4-BE49-F238E27FC236}">
                <a16:creationId xmlns:a16="http://schemas.microsoft.com/office/drawing/2014/main" id="{FE89469E-4B86-4A79-A210-74C25DA993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42" y="1462625"/>
            <a:ext cx="987143" cy="987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7942"/>
            <a:ext cx="991824" cy="9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95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11">
      <a:dk1>
        <a:srgbClr val="000000"/>
      </a:dk1>
      <a:lt1>
        <a:srgbClr val="FFFFFF"/>
      </a:lt1>
      <a:dk2>
        <a:srgbClr val="716C5F"/>
      </a:dk2>
      <a:lt2>
        <a:srgbClr val="E7E6E6"/>
      </a:lt2>
      <a:accent1>
        <a:srgbClr val="549D47"/>
      </a:accent1>
      <a:accent2>
        <a:srgbClr val="01613D"/>
      </a:accent2>
      <a:accent3>
        <a:srgbClr val="868C81"/>
      </a:accent3>
      <a:accent4>
        <a:srgbClr val="FFC000"/>
      </a:accent4>
      <a:accent5>
        <a:srgbClr val="421D1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818AA992C224486F30831F6D9BFEC" ma:contentTypeVersion="10" ma:contentTypeDescription="Create a new document." ma:contentTypeScope="" ma:versionID="45057845fc380d81983886831f0f5cbd">
  <xsd:schema xmlns:xsd="http://www.w3.org/2001/XMLSchema" xmlns:xs="http://www.w3.org/2001/XMLSchema" xmlns:p="http://schemas.microsoft.com/office/2006/metadata/properties" xmlns:ns2="386b4bcc-3771-4cf3-910e-10b4da597aff" targetNamespace="http://schemas.microsoft.com/office/2006/metadata/properties" ma:root="true" ma:fieldsID="1c6abd865cbb174e7867eaef90263d32" ns2:_="">
    <xsd:import namespace="386b4bcc-3771-4cf3-910e-10b4da597a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6b4bcc-3771-4cf3-910e-10b4da597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BA104D-D815-4BD2-9677-50F9FFC68BF6}"/>
</file>

<file path=customXml/itemProps2.xml><?xml version="1.0" encoding="utf-8"?>
<ds:datastoreItem xmlns:ds="http://schemas.openxmlformats.org/officeDocument/2006/customXml" ds:itemID="{EA058CB0-FCE9-4DC7-9E55-1545A90F450A}"/>
</file>

<file path=customXml/itemProps3.xml><?xml version="1.0" encoding="utf-8"?>
<ds:datastoreItem xmlns:ds="http://schemas.openxmlformats.org/officeDocument/2006/customXml" ds:itemID="{5AD68310-344A-4DF0-898A-45D574283BF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260</Words>
  <Application>Microsoft Office PowerPoint</Application>
  <PresentationFormat>Widescreen</PresentationFormat>
  <Paragraphs>66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Lato</vt:lpstr>
      <vt:lpstr>Office</vt:lpstr>
      <vt:lpstr>Pelere Group Limited</vt:lpstr>
      <vt:lpstr>PowerPoint Presentation</vt:lpstr>
      <vt:lpstr>Problem</vt:lpstr>
      <vt:lpstr>The traditional approach </vt:lpstr>
      <vt:lpstr>The PELERE APPROACH</vt:lpstr>
      <vt:lpstr>Inclusive Business Model</vt:lpstr>
      <vt:lpstr>PowerPoint Presentation</vt:lpstr>
      <vt:lpstr>PELERE PRODUCTS</vt:lpstr>
      <vt:lpstr>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Romy Glende</dc:creator>
  <cp:lastModifiedBy>Agnes KISEMBO</cp:lastModifiedBy>
  <cp:revision>355</cp:revision>
  <dcterms:created xsi:type="dcterms:W3CDTF">2020-06-23T08:30:59Z</dcterms:created>
  <dcterms:modified xsi:type="dcterms:W3CDTF">2021-07-14T12:20:49Z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0x010100705818AA992C224486F30831F6D9BFEC</vt:lpwstr>
  </property>
</Properties>
</file>