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0" r:id="rId6"/>
    <p:sldId id="304" r:id="rId7"/>
    <p:sldId id="305" r:id="rId8"/>
    <p:sldId id="307" r:id="rId9"/>
    <p:sldId id="308" r:id="rId10"/>
    <p:sldId id="309" r:id="rId11"/>
    <p:sldId id="310" r:id="rId12"/>
    <p:sldId id="316" r:id="rId13"/>
    <p:sldId id="311" r:id="rId14"/>
    <p:sldId id="312" r:id="rId15"/>
    <p:sldId id="313" r:id="rId16"/>
    <p:sldId id="314" r:id="rId17"/>
    <p:sldId id="31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6A3"/>
    <a:srgbClr val="B6A2D3"/>
    <a:srgbClr val="B7A3D3"/>
    <a:srgbClr val="BAA8D5"/>
    <a:srgbClr val="E9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67841" autoAdjust="0"/>
  </p:normalViewPr>
  <p:slideViewPr>
    <p:cSldViewPr>
      <p:cViewPr varScale="1">
        <p:scale>
          <a:sx n="58" d="100"/>
          <a:sy n="58" d="100"/>
        </p:scale>
        <p:origin x="22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5ABB-6DDB-4E13-B48C-52C512BE779E}" type="datetimeFigureOut">
              <a:rPr lang="en-ZA" smtClean="0"/>
              <a:t>2025/02/19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9766-E76C-439E-89D8-DB7B96D12A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453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DE19-3274-47BE-B08A-984E7FEE8B9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24673-DB95-4D9E-BD7B-B9755517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4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0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24673-DB95-4D9E-BD7B-B9755517D0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707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80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09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09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87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66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28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29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0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5122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ZW" smtClean="0"/>
              <a:t>19/2/2025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464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50D9F-51CE-6C9C-76EB-06266568F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" y="-28467"/>
            <a:ext cx="265187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9A22D600-B52E-E04B-A9E7-57874D1B3DE2}"/>
              </a:ext>
            </a:extLst>
          </p:cNvPr>
          <p:cNvSpPr/>
          <p:nvPr/>
        </p:nvSpPr>
        <p:spPr>
          <a:xfrm rot="5400000">
            <a:off x="4351839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5239ED8-D9BC-9B07-2C66-1B0CADDD60CA}"/>
              </a:ext>
            </a:extLst>
          </p:cNvPr>
          <p:cNvSpPr/>
          <p:nvPr/>
        </p:nvSpPr>
        <p:spPr>
          <a:xfrm rot="5400000">
            <a:off x="4436238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622706" y="2659604"/>
            <a:ext cx="418893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</a:t>
            </a:r>
            <a:r>
              <a:rPr lang="en-US" sz="4100" i="1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484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4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1405283" y="4652235"/>
            <a:ext cx="6941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800" b="1" dirty="0" smtClean="0"/>
              <a:t>Story of Change </a:t>
            </a:r>
          </a:p>
          <a:p>
            <a:pPr algn="ctr"/>
            <a:r>
              <a:rPr lang="en-ZW" b="1" dirty="0" smtClean="0"/>
              <a:t>Matabeleland AIDS Council, Zimbabwe, Bulawayo, </a:t>
            </a:r>
          </a:p>
          <a:p>
            <a:pPr algn="ctr"/>
            <a:r>
              <a:rPr lang="en-ZW" b="1" dirty="0" smtClean="0"/>
              <a:t> February 2025</a:t>
            </a:r>
          </a:p>
          <a:p>
            <a:pPr algn="ctr"/>
            <a:r>
              <a:rPr lang="en-ZW" b="1" dirty="0" smtClean="0"/>
              <a:t> Viola Mupezani</a:t>
            </a:r>
            <a:endParaRPr lang="en-ZW" b="1" dirty="0"/>
          </a:p>
          <a:p>
            <a:pPr algn="ctr"/>
            <a:endParaRPr lang="en-ZW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E2E81-9601-1970-B83A-F4245917F760}"/>
              </a:ext>
            </a:extLst>
          </p:cNvPr>
          <p:cNvSpPr txBox="1"/>
          <p:nvPr/>
        </p:nvSpPr>
        <p:spPr>
          <a:xfrm>
            <a:off x="154106" y="6418074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</a:t>
            </a:r>
            <a:r>
              <a:rPr lang="en-US" sz="21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ZW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E3233A-B36A-4BCE-AE72-1A0AFB5C12CD}"/>
              </a:ext>
            </a:extLst>
          </p:cNvPr>
          <p:cNvGrpSpPr/>
          <p:nvPr/>
        </p:nvGrpSpPr>
        <p:grpSpPr>
          <a:xfrm>
            <a:off x="7459473" y="535343"/>
            <a:ext cx="1379727" cy="879583"/>
            <a:chOff x="2396808" y="5365982"/>
            <a:chExt cx="1379727" cy="879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90D5C1-431C-BC63-374A-7F3B3EDFD82F}"/>
                </a:ext>
              </a:extLst>
            </p:cNvPr>
            <p:cNvSpPr/>
            <p:nvPr/>
          </p:nvSpPr>
          <p:spPr>
            <a:xfrm>
              <a:off x="2396808" y="5365982"/>
              <a:ext cx="1295400" cy="8795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F50C7E-9B5F-13BE-52D1-3B48CB8C8B38}"/>
                </a:ext>
              </a:extLst>
            </p:cNvPr>
            <p:cNvSpPr txBox="1"/>
            <p:nvPr/>
          </p:nvSpPr>
          <p:spPr>
            <a:xfrm>
              <a:off x="2551781" y="5474056"/>
              <a:ext cx="122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Logo goes here</a:t>
              </a:r>
              <a:endParaRPr lang="en-Z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2998697" y="299993"/>
            <a:ext cx="1877160" cy="1528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3" y="1310344"/>
            <a:ext cx="1937953" cy="975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5029" y="527323"/>
            <a:ext cx="1442008" cy="13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10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8" y="1066800"/>
            <a:ext cx="8229600" cy="510540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Main challenges encountered during the project implementation: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Reaching Key and Vulnerable Populations including People with Disabilities.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Stigma and discrimination on GBV, SRHR and Gender Equality  issues.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Drugs and substance abuse </a:t>
            </a:r>
          </a:p>
          <a:p>
            <a:pPr marL="0" indent="0">
              <a:buNone/>
            </a:pPr>
            <a:r>
              <a:rPr lang="en-US" sz="1800" b="1" i="1" dirty="0" smtClean="0"/>
              <a:t>Overcoming 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Offered private and confidential moonlight services to reach Key and Vulnerable groups at their convenience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Continued creation of safe spaces to eliminate stigma and discrimination and promote uptake of SRHR services for 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Engaged community leaders, gatekeepers and parents on issues of GBV, SRHR &amp; Gender Equality.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Collaborated with government ministries to ensure support and sustainability of such programmes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Raised awareness on negative effects of substance abuse.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31912483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Lessons learnt from the project: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That it is crucial to engage the community at large in SRHR for AGYW to promote understanding and a buy in to ensure sustainability and access to AGWYs as we implement the project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That it is important to collaborate with relevant government ministries to ensure support and sustainability of  the project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That it is important to have safe spaces and private spaces for confidential services provision as this is  essential in reaching Key and Vulnerable Populations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That community based approach is effective in promoting uptake of SRHR, GBV and Gender Equality programs 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That most young people spend most of their time on social media. </a:t>
            </a:r>
            <a:endParaRPr lang="en-US" sz="1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25810674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49926" y="1176380"/>
            <a:ext cx="8229600" cy="507201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will the lessons learned be applied</a:t>
            </a:r>
            <a:r>
              <a:rPr lang="en-US" dirty="0" smtClean="0"/>
              <a:t>?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/>
              <a:t>Engage Community Leaders in SRHR for AGYW to promote buy in and ensure </a:t>
            </a:r>
            <a:r>
              <a:rPr lang="en-US" sz="1800" dirty="0" smtClean="0"/>
              <a:t>sustainability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sz="18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/>
              <a:t>Strengthening collaboration with government ministries to ensure </a:t>
            </a:r>
            <a:r>
              <a:rPr lang="en-US" sz="1800" dirty="0" smtClean="0"/>
              <a:t>sustainability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sz="18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/>
              <a:t>Expanding private and confidential moonlight services to increase access to SRHR,  </a:t>
            </a:r>
            <a:r>
              <a:rPr lang="en-US" sz="1800" dirty="0" smtClean="0"/>
              <a:t>services 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Scaling up community based approaches to reach more AGYW and Key and Vulnerable groups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sz="18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Start providing SRHR, GBV and Gender Equality service on social media platforms.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Accelerate drug and substance abuse awareness. 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4410422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49926" y="990600"/>
            <a:ext cx="8229600" cy="5407776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How can the work be sustained/kept going</a:t>
            </a:r>
            <a:r>
              <a:rPr lang="en-US" dirty="0" smtClean="0"/>
              <a:t>?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Identifying and securing sustainable funding source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Partnering with local organisations to reach more communities and populations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Using data to inform program decisions and improvements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Sharing results and lessons learnt with stakeholders and partners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Building a diverse and skilled service provision team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Setting up local structures that can support the community on SRHR, GBV and Gender Equality issues right in the communities.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How can the work be cascaded to other organisations? </a:t>
            </a:r>
            <a:endParaRPr lang="en-US" dirty="0" smtClean="0"/>
          </a:p>
          <a:p>
            <a:r>
              <a:rPr lang="en-US" sz="1800" dirty="0"/>
              <a:t>E</a:t>
            </a:r>
            <a:r>
              <a:rPr lang="en-US" sz="1800" dirty="0" smtClean="0"/>
              <a:t>xchange programs.</a:t>
            </a:r>
          </a:p>
          <a:p>
            <a:r>
              <a:rPr lang="en-US" sz="1800" dirty="0" smtClean="0"/>
              <a:t>Partnerships for layering of services.  </a:t>
            </a:r>
          </a:p>
          <a:p>
            <a:r>
              <a:rPr lang="en-US" sz="1800" dirty="0" smtClean="0"/>
              <a:t>Collaborating with relevant government ministries. </a:t>
            </a:r>
          </a:p>
          <a:p>
            <a:r>
              <a:rPr lang="en-US" sz="1800" dirty="0" smtClean="0"/>
              <a:t>Making the model flexible to suit different settings since communities differ. </a:t>
            </a:r>
          </a:p>
          <a:p>
            <a:r>
              <a:rPr lang="en-US" sz="1800" dirty="0" smtClean="0"/>
              <a:t>Encouraging other organisations that work with young people to include SRHR,GBV AND Gender Equality issues in their programming as well as drug and substance abuse issues. 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SUSTAINABILITY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10076585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Expanding to new communities and reaching more AGYW and Key and Vulnerable populations and those with disabilities.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Strengthening partnerships with relevant government ministries and other organisations.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Training and capacitate service providers and community health workers on SRHR, GBV, Gender Equality, Drugs and Substance abuse.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1800" dirty="0" smtClean="0"/>
              <a:t>Avail SRHR, GBV, Gender Equality and Drug and Substance Abuse information on social media, through the use of WhatsApp </a:t>
            </a:r>
            <a:r>
              <a:rPr lang="en-US" sz="1800" dirty="0" err="1" smtClean="0"/>
              <a:t>Chatbots</a:t>
            </a:r>
            <a:r>
              <a:rPr lang="en-US" sz="1800" dirty="0" smtClean="0"/>
              <a:t>, Facebook, </a:t>
            </a:r>
            <a:r>
              <a:rPr lang="en-US" sz="1800" dirty="0" err="1"/>
              <a:t>T</a:t>
            </a:r>
            <a:r>
              <a:rPr lang="en-US" sz="1800" dirty="0" err="1" smtClean="0"/>
              <a:t>iktok</a:t>
            </a:r>
            <a:r>
              <a:rPr lang="en-US" sz="1800" dirty="0" smtClean="0"/>
              <a:t> </a:t>
            </a:r>
            <a:r>
              <a:rPr lang="en-US" sz="1800" dirty="0" err="1" smtClean="0"/>
              <a:t>etc</a:t>
            </a:r>
            <a:r>
              <a:rPr lang="en-US" sz="1800" dirty="0" smtClean="0"/>
              <a:t>  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571998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1279419"/>
            <a:ext cx="4030175" cy="2301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/>
          <a:stretch/>
        </p:blipFill>
        <p:spPr>
          <a:xfrm>
            <a:off x="4564726" y="3581400"/>
            <a:ext cx="4045872" cy="28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26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7274" y="2"/>
            <a:ext cx="9158548" cy="6857997"/>
            <a:chOff x="-7274" y="2"/>
            <a:chExt cx="9158548" cy="6857997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44566" y="2051291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SYNOPSIS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ZA" b="1" dirty="0" smtClean="0"/>
              <a:t>The change </a:t>
            </a:r>
            <a:r>
              <a:rPr lang="en-ZA" b="1" dirty="0"/>
              <a:t>that has occurred.</a:t>
            </a:r>
            <a:endParaRPr lang="en-ZA" dirty="0"/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From </a:t>
            </a:r>
            <a:r>
              <a:rPr lang="en-US" sz="2000" dirty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a rural district in Zimbabwe </a:t>
            </a: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with </a:t>
            </a:r>
            <a:r>
              <a:rPr lang="en-US" sz="2000" dirty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most of the </a:t>
            </a: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villages </a:t>
            </a:r>
            <a:r>
              <a:rPr lang="en-US" sz="2000" dirty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quite far </a:t>
            </a: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clinics or </a:t>
            </a:r>
            <a:r>
              <a:rPr lang="en-US" sz="2000" dirty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main hospital</a:t>
            </a: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. Bulilima’ s huge </a:t>
            </a:r>
            <a:r>
              <a:rPr lang="en-US" sz="2000" dirty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Adolescent Girls and Young Women (AGYW) </a:t>
            </a: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now can access SRHR services in their own villages from our Mobile Clinic. This has seen a huge decrease in unwanted pregnancies. Giving them a better control of their lives to better their livelihoods and fight poverty. In addition to this the district can now better manage;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Issues of cultural </a:t>
            </a:r>
            <a:r>
              <a:rPr lang="en-US" sz="2000" dirty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dynamics on SRHR – </a:t>
            </a: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by having friendly </a:t>
            </a:r>
            <a:r>
              <a:rPr lang="en-US" sz="2000" dirty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youth services, safe spaces, Myths and misconceptions on </a:t>
            </a: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SRHR demystified. </a:t>
            </a:r>
            <a:endParaRPr lang="en-US" sz="2000" dirty="0">
              <a:solidFill>
                <a:prstClr val="black"/>
              </a:solidFill>
              <a:latin typeface="Abadi" panose="020F05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Issues of GI/GBV cases – ie Child </a:t>
            </a:r>
            <a:r>
              <a:rPr lang="en-US" sz="2000" dirty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marriages, sexual abuse, unequal power </a:t>
            </a:r>
            <a:r>
              <a:rPr lang="en-US" sz="20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dynamics</a:t>
            </a:r>
            <a:endParaRPr lang="en-US" sz="2000" dirty="0">
              <a:solidFill>
                <a:prstClr val="black"/>
              </a:solidFill>
              <a:latin typeface="Abadi" panose="020F05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ZA" sz="2000" dirty="0">
                <a:solidFill>
                  <a:prstClr val="black"/>
                </a:solidFill>
                <a:latin typeface="Abadi" panose="020F0502020204030204" pitchFamily="34" charset="0"/>
              </a:rPr>
              <a:t>There </a:t>
            </a:r>
            <a:r>
              <a:rPr lang="en-ZA" sz="2000" dirty="0" smtClean="0">
                <a:solidFill>
                  <a:prstClr val="black"/>
                </a:solidFill>
                <a:latin typeface="Abadi" panose="020F0502020204030204" pitchFamily="34" charset="0"/>
              </a:rPr>
              <a:t>is  now </a:t>
            </a:r>
            <a:r>
              <a:rPr lang="en-ZA" sz="2000" dirty="0">
                <a:solidFill>
                  <a:prstClr val="black"/>
                </a:solidFill>
                <a:latin typeface="Abadi" panose="020F0502020204030204" pitchFamily="34" charset="0"/>
              </a:rPr>
              <a:t>safe spaces, SRHR Champions, Mentors and Gender inclusive dialogues on SRHR </a:t>
            </a:r>
            <a:r>
              <a:rPr lang="en-ZA" sz="2000" dirty="0" smtClean="0">
                <a:solidFill>
                  <a:prstClr val="black"/>
                </a:solidFill>
                <a:latin typeface="Abadi" panose="020F0502020204030204" pitchFamily="34" charset="0"/>
              </a:rPr>
              <a:t>issues, as well as awareness on drug and substance abuse which affect mental health and well being. </a:t>
            </a:r>
            <a:endParaRPr lang="en-ZA" sz="2000" dirty="0">
              <a:solidFill>
                <a:prstClr val="black"/>
              </a:solidFill>
              <a:latin typeface="Abadi" panose="020F0502020204030204" pitchFamily="34" charset="0"/>
            </a:endParaRPr>
          </a:p>
          <a:p>
            <a:endParaRPr lang="en-ZA" sz="2000" dirty="0"/>
          </a:p>
          <a:p>
            <a:endParaRPr lang="en-ZA" sz="2000" dirty="0"/>
          </a:p>
          <a:p>
            <a:pPr marL="2743200" lvl="6" indent="0">
              <a:buFont typeface="Arial" panose="020B0604020202020204" pitchFamily="34" charset="0"/>
              <a:buNone/>
            </a:pPr>
            <a:endParaRPr lang="en-ZW" sz="1200" dirty="0"/>
          </a:p>
        </p:txBody>
      </p:sp>
    </p:spTree>
    <p:extLst>
      <p:ext uri="{BB962C8B-B14F-4D97-AF65-F5344CB8AC3E}">
        <p14:creationId xmlns:p14="http://schemas.microsoft.com/office/powerpoint/2010/main" val="36954544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2"/>
            <a:ext cx="4038600" cy="5066287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To provided safe spaces from which AGYWs could access SRHR services and information. (</a:t>
            </a:r>
            <a:r>
              <a:rPr lang="en-US" sz="1600" dirty="0" err="1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i.e</a:t>
            </a:r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 FP, PrEP, HTS, STI </a:t>
            </a:r>
            <a:r>
              <a:rPr lang="en-US" sz="1600" dirty="0" err="1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etc</a:t>
            </a:r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algn="just"/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To enhance SRHR service uptake by provision of a mobile clinic which reduce distances AGWYs had to walk to find to closest health facility. </a:t>
            </a:r>
            <a:endParaRPr lang="en-US" sz="1600" dirty="0">
              <a:solidFill>
                <a:prstClr val="black"/>
              </a:solidFill>
              <a:latin typeface="Abadi" panose="020F05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To raise awareness, increase knowledge and create safe, efficient and timely support systems to victims of GBV. </a:t>
            </a:r>
            <a:endParaRPr lang="en-US" sz="1600" dirty="0">
              <a:solidFill>
                <a:prstClr val="black"/>
              </a:solidFill>
              <a:latin typeface="Abadi" panose="020F05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To identify and enhance norms that promote gender equality.</a:t>
            </a:r>
          </a:p>
          <a:p>
            <a:pPr algn="just"/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</a:rPr>
              <a:t>To identify other issues that affect the AGWYs and come up with </a:t>
            </a:r>
            <a:r>
              <a:rPr lang="en-US" sz="1600" dirty="0" err="1" smtClean="0">
                <a:solidFill>
                  <a:prstClr val="black"/>
                </a:solidFill>
                <a:latin typeface="Abadi" panose="020F0502020204030204" pitchFamily="34" charset="0"/>
              </a:rPr>
              <a:t>mitigatory</a:t>
            </a:r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</a:rPr>
              <a:t> measures. </a:t>
            </a:r>
          </a:p>
          <a:p>
            <a:pPr algn="just"/>
            <a:r>
              <a:rPr lang="en-US" sz="1600" dirty="0" smtClean="0">
                <a:solidFill>
                  <a:prstClr val="black"/>
                </a:solidFill>
                <a:latin typeface="Abadi" panose="020F0502020204030204" pitchFamily="34" charset="0"/>
              </a:rPr>
              <a:t>To find effective means that appeal to young people, which we can use cascade the information on SRHR, GBV, and Gender Equality</a:t>
            </a:r>
            <a:endParaRPr lang="en-ZA" sz="1600" dirty="0"/>
          </a:p>
          <a:p>
            <a:pPr marL="2743200" lvl="6" indent="0">
              <a:buFont typeface="Arial" panose="020B0604020202020204" pitchFamily="34" charset="0"/>
              <a:buNone/>
            </a:pPr>
            <a:endParaRPr lang="en-ZW" sz="1600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dirty="0">
                <a:solidFill>
                  <a:srgbClr val="FF0000"/>
                </a:solidFill>
              </a:rPr>
              <a:t>Photo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56832"/>
            <a:ext cx="4038600" cy="2324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7112" b="6449"/>
          <a:stretch/>
        </p:blipFill>
        <p:spPr>
          <a:xfrm>
            <a:off x="4664454" y="3589141"/>
            <a:ext cx="4023709" cy="27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40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ACTIVITIES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2"/>
            <a:ext cx="4038600" cy="4990087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Clinical Services (Mobile Clinics)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 provision.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Contraceptives service provision.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STI screening and treatment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Distribution of menstrual cups and re-usable pads</a:t>
            </a:r>
          </a:p>
          <a:p>
            <a:pPr marL="0" lvl="0" indent="0"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Trainings and Advocacy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Community visioning and awareness on SRHR and Gender Inclusiveness.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Re-usable Pads trainings.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Mentorship of Ambassadors and SRHR Champions.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Career guidance.</a:t>
            </a:r>
          </a:p>
          <a:p>
            <a:pPr marL="0" lvl="0" indent="0"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800" b="1" kern="0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Continuous Improvement &amp; Learning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800" b="1" kern="0" dirty="0" smtClean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ZA" sz="16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Conduct Dialogues with Leaders, AGYWs and all concerned.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1600" dirty="0" smtClean="0">
                <a:latin typeface="Lato" panose="020F0502020204030203" pitchFamily="34" charset="0"/>
              </a:rPr>
              <a:t>Design indicators and data collection tools that assist in continuous monitoring and evaluation of our program. </a:t>
            </a:r>
            <a:endParaRPr lang="en-ZA" sz="1600" dirty="0"/>
          </a:p>
          <a:p>
            <a:endParaRPr lang="en-US" sz="1600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990086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>
                <a:solidFill>
                  <a:srgbClr val="FF0000"/>
                </a:solidFill>
              </a:rPr>
              <a:t>Photo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82" y="3612402"/>
            <a:ext cx="4027918" cy="2483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6"/>
          <a:stretch/>
        </p:blipFill>
        <p:spPr>
          <a:xfrm>
            <a:off x="4657443" y="1262401"/>
            <a:ext cx="4029358" cy="21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547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Contribution to change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926" y="20574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Advocating for norms that promote gender equality.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Engaged and included community leaders and gate keepers to serve as custodians of the project.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Provision of SRHR services to AGYWs and the community at large.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Capacity building for AGYW and Community leaders on SRHR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Partnered with relevant government ministries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9970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Population Group </a:t>
            </a:r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this change most closely related </a:t>
            </a:r>
            <a:r>
              <a:rPr lang="en-US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to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6747C9-32D5-CCC6-03BB-06036C28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17885"/>
              </p:ext>
            </p:extLst>
          </p:nvPr>
        </p:nvGraphicFramePr>
        <p:xfrm>
          <a:off x="609600" y="1828800"/>
          <a:ext cx="8229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329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1266"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Category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Women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Men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Total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%    </a:t>
                      </a:r>
                    </a:p>
                    <a:p>
                      <a:pPr marR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Women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2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Direct beneficiaries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50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350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86%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453">
                <a:tc>
                  <a:txBody>
                    <a:bodyPr/>
                    <a:lstStyle/>
                    <a:p>
                      <a:pPr marR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Indirect beneficiaries (e.g. through other networks)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900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150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1050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86%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23">
                <a:tc>
                  <a:txBody>
                    <a:bodyPr/>
                    <a:lstStyle/>
                    <a:p>
                      <a:pPr marR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Online beneficiaries (e.g. website access, mailing lists, scholarly articles)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1500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700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2200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68%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638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Total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2700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900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3600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75%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912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5066288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sz="2400" dirty="0" smtClean="0"/>
              <a:t>The understanding on Gender equality issues by the community leaders may influence policy making and increase chances of a better future for the girl child.</a:t>
            </a:r>
          </a:p>
          <a:p>
            <a:pPr lvl="0"/>
            <a:r>
              <a:rPr lang="en-ZA" sz="2400" dirty="0" smtClean="0"/>
              <a:t>Reduced GBV incidence and an increase in the GBV reported cases fosters healthier relationships in the families.  </a:t>
            </a:r>
          </a:p>
          <a:p>
            <a:pPr lvl="0"/>
            <a:r>
              <a:rPr lang="en-ZA" sz="2400" dirty="0" smtClean="0"/>
              <a:t>Increased uptake of SRHR services ie Family planning, HIV testing and PrEP is allowing families to take control full control of their lives thereby improving livelihoods and reducing poverty.   </a:t>
            </a:r>
          </a:p>
          <a:p>
            <a:pPr lvl="0"/>
            <a:r>
              <a:rPr lang="en-ZA" sz="2400" dirty="0" smtClean="0"/>
              <a:t>Through the program the beneficiaries continue to have a  strengthened resilience towards challenges that they come across.  </a:t>
            </a:r>
          </a:p>
          <a:p>
            <a:endParaRPr lang="en-ZW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Significance of change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909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381000" y="1066800"/>
            <a:ext cx="4038600" cy="525780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en-ZW" sz="2000" dirty="0" smtClean="0"/>
              <a:t>A significant </a:t>
            </a:r>
            <a:r>
              <a:rPr lang="en-ZW" sz="2000" dirty="0"/>
              <a:t>increase in </a:t>
            </a:r>
            <a:r>
              <a:rPr lang="en-ZW" sz="2000" dirty="0" smtClean="0"/>
              <a:t>the number of people who attend our health talks and uptake services like family planning, HIV Testing and PrEP, from </a:t>
            </a:r>
            <a:r>
              <a:rPr lang="en-ZW" sz="2000" dirty="0"/>
              <a:t>our </a:t>
            </a:r>
            <a:r>
              <a:rPr lang="en-ZW" sz="2000" dirty="0" smtClean="0"/>
              <a:t>mobile clinic. </a:t>
            </a:r>
          </a:p>
          <a:p>
            <a:pPr marL="514350" indent="-514350" algn="just">
              <a:buAutoNum type="arabicPeriod"/>
            </a:pPr>
            <a:r>
              <a:rPr lang="en-ZW" sz="2000" dirty="0" smtClean="0"/>
              <a:t>High attendance and positive </a:t>
            </a:r>
            <a:r>
              <a:rPr lang="en-ZW" sz="2000" dirty="0"/>
              <a:t>feedback from the community leaders, peer to peer and male engagement dialogues on SRHR, GBV &amp; Gender Equality </a:t>
            </a:r>
            <a:endParaRPr lang="en-ZW" sz="2000" dirty="0" smtClean="0"/>
          </a:p>
          <a:p>
            <a:pPr marL="514350" indent="-514350" algn="just">
              <a:buAutoNum type="arabicPeriod"/>
            </a:pPr>
            <a:r>
              <a:rPr lang="en-ZW" sz="2000" dirty="0" smtClean="0"/>
              <a:t>Positive </a:t>
            </a:r>
            <a:r>
              <a:rPr lang="en-ZW" sz="2000" dirty="0"/>
              <a:t>change in help and health seeking behaviours in </a:t>
            </a:r>
            <a:r>
              <a:rPr lang="en-ZW" sz="2000" dirty="0" smtClean="0"/>
              <a:t>AGWYs, leading to </a:t>
            </a:r>
            <a:r>
              <a:rPr lang="en-ZA" sz="2000" dirty="0"/>
              <a:t>r</a:t>
            </a:r>
            <a:r>
              <a:rPr lang="en-ZA" sz="2000" dirty="0" smtClean="0"/>
              <a:t>educed </a:t>
            </a:r>
            <a:r>
              <a:rPr lang="en-ZA" sz="2000" dirty="0"/>
              <a:t>teenage and unwanted pregnancies.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066800"/>
            <a:ext cx="4038600" cy="525780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50" dirty="0">
                <a:solidFill>
                  <a:srgbClr val="FF0000"/>
                </a:solidFill>
              </a:rPr>
              <a:t>Include evidence here – photos/clippings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46" y="327660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6"/>
          <a:stretch/>
        </p:blipFill>
        <p:spPr>
          <a:xfrm>
            <a:off x="4648200" y="1066800"/>
            <a:ext cx="4087446" cy="24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93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Evidence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4951293" cy="5159761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W" sz="2000" dirty="0" smtClean="0"/>
              <a:t>Facility registers for Family planning, PrEP, HTS and STI. </a:t>
            </a:r>
            <a:endParaRPr lang="en-ZW" sz="2000" dirty="0"/>
          </a:p>
          <a:p>
            <a:pPr algn="just"/>
            <a:r>
              <a:rPr lang="en-ZW" sz="2000" dirty="0" smtClean="0"/>
              <a:t>Mobile clinic service provision reports and photos </a:t>
            </a:r>
          </a:p>
          <a:p>
            <a:pPr algn="just"/>
            <a:r>
              <a:rPr lang="en-ZW" sz="2000" dirty="0" smtClean="0"/>
              <a:t>Testimonials from community leaders and AGWYs</a:t>
            </a:r>
          </a:p>
          <a:p>
            <a:pPr algn="just"/>
            <a:r>
              <a:rPr lang="en-ZA" sz="2000" dirty="0"/>
              <a:t>Reduced GBV </a:t>
            </a:r>
            <a:r>
              <a:rPr lang="en-ZA" sz="2000" dirty="0" smtClean="0"/>
              <a:t>occurrences </a:t>
            </a:r>
            <a:r>
              <a:rPr lang="en-ZA" sz="2000" dirty="0"/>
              <a:t>and an increase in the GBV </a:t>
            </a:r>
            <a:r>
              <a:rPr lang="en-ZA" sz="2000" dirty="0" smtClean="0"/>
              <a:t>cases reported</a:t>
            </a:r>
          </a:p>
          <a:p>
            <a:pPr algn="just"/>
            <a:r>
              <a:rPr lang="en-ZA" sz="2000" dirty="0" smtClean="0"/>
              <a:t>A significant increase in the chances and opportunities afforded to the girl child. </a:t>
            </a:r>
          </a:p>
          <a:p>
            <a:pPr algn="just"/>
            <a:r>
              <a:rPr lang="en-ZA" sz="2000" dirty="0" smtClean="0"/>
              <a:t>The appointment of 5 GBV champions in the community to offer safe and immediate help to victims. </a:t>
            </a:r>
          </a:p>
          <a:p>
            <a:pPr algn="just"/>
            <a:r>
              <a:rPr lang="en-ZW" sz="2000" dirty="0"/>
              <a:t>M&amp;E support visits, verifications and </a:t>
            </a:r>
            <a:r>
              <a:rPr lang="en-ZW" sz="2000" dirty="0" smtClean="0"/>
              <a:t>tracking reports </a:t>
            </a:r>
            <a:r>
              <a:rPr lang="en-ZA" sz="2000" dirty="0" smtClean="0"/>
              <a:t>  </a:t>
            </a:r>
            <a:endParaRPr lang="en-ZA" sz="2000" dirty="0"/>
          </a:p>
          <a:p>
            <a:endParaRPr lang="en-ZW" sz="2000" dirty="0" smtClean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5562600" y="1258312"/>
            <a:ext cx="3124200" cy="5140063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50" dirty="0">
                <a:solidFill>
                  <a:srgbClr val="FF0000"/>
                </a:solidFill>
              </a:rPr>
              <a:t>Include evidence here – photos/clippings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3106822" cy="174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2"/>
          <a:stretch/>
        </p:blipFill>
        <p:spPr>
          <a:xfrm>
            <a:off x="5585835" y="2968225"/>
            <a:ext cx="3109654" cy="198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34" y="5010081"/>
            <a:ext cx="3130273" cy="1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3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5" ma:contentTypeDescription="Create a new document." ma:contentTypeScope="" ma:versionID="892008b2d70fadf65b367d0b8858436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4931b7b93536f5255e76108feda0cb87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316272-B14B-4FAE-AC70-6D3A4C63D4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2EB84B-407E-436A-AA0E-69A0C3BD71AB}">
  <ds:schemaRefs>
    <ds:schemaRef ds:uri="http://www.w3.org/XML/1998/namespace"/>
    <ds:schemaRef ds:uri="http://schemas.microsoft.com/office/2006/documentManagement/types"/>
    <ds:schemaRef ds:uri="406893f5-2274-413a-be44-8f15a8803862"/>
    <ds:schemaRef ds:uri="http://schemas.microsoft.com/office/2006/metadata/properties"/>
    <ds:schemaRef ds:uri="http://purl.org/dc/elements/1.1/"/>
    <ds:schemaRef ds:uri="http://purl.org/dc/terms/"/>
    <ds:schemaRef ds:uri="5c72703c-1067-4fa7-89cc-ef245258de7b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EE38FE-AD21-4319-9D70-64658F51CC2A}"/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1431</Words>
  <Application>Microsoft Office PowerPoint</Application>
  <PresentationFormat>On-screen Show (4:3)</PresentationFormat>
  <Paragraphs>169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Abadi</vt:lpstr>
      <vt:lpstr>Arial</vt:lpstr>
      <vt:lpstr>Calibri</vt:lpstr>
      <vt:lpstr>Century Gothic</vt:lpstr>
      <vt:lpstr>Lato</vt:lpstr>
      <vt:lpstr>Tahoma</vt:lpstr>
      <vt:lpstr>Times New Roman</vt:lpstr>
      <vt:lpstr>Wingdings</vt:lpstr>
      <vt:lpstr>Office Theme</vt:lpstr>
      <vt:lpstr>PowerPoint Presentation</vt:lpstr>
      <vt:lpstr>SYNOPSIS</vt:lpstr>
      <vt:lpstr>OBJECTIVES</vt:lpstr>
      <vt:lpstr>ACTIVITIES</vt:lpstr>
      <vt:lpstr>Contribution to change</vt:lpstr>
      <vt:lpstr>Population Group this change most closely related to</vt:lpstr>
      <vt:lpstr>Significance of change</vt:lpstr>
      <vt:lpstr>RESULTS</vt:lpstr>
      <vt:lpstr>Evidence</vt:lpstr>
      <vt:lpstr>CHALLENGES AND LESSONS LEARNT</vt:lpstr>
      <vt:lpstr>CHALLENGES AND LESSONS LEARNT</vt:lpstr>
      <vt:lpstr>CHALLENGES AND LESSONS LEARNT</vt:lpstr>
      <vt:lpstr>SUSTAINABILITY AND REPLICATION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Viola Mupezani</cp:lastModifiedBy>
  <cp:revision>158</cp:revision>
  <dcterms:created xsi:type="dcterms:W3CDTF">2014-03-06T12:27:13Z</dcterms:created>
  <dcterms:modified xsi:type="dcterms:W3CDTF">2025-02-19T12:38:27Z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</Properties>
</file>