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handoutMasterIdLst>
    <p:handoutMasterId r:id="rId24"/>
  </p:handoutMasterIdLst>
  <p:sldIdLst>
    <p:sldId id="256" r:id="rId5"/>
    <p:sldId id="290" r:id="rId6"/>
    <p:sldId id="304" r:id="rId7"/>
    <p:sldId id="305" r:id="rId8"/>
    <p:sldId id="327" r:id="rId9"/>
    <p:sldId id="307" r:id="rId10"/>
    <p:sldId id="308" r:id="rId11"/>
    <p:sldId id="309" r:id="rId12"/>
    <p:sldId id="316" r:id="rId13"/>
    <p:sldId id="310" r:id="rId14"/>
    <p:sldId id="323" r:id="rId15"/>
    <p:sldId id="322" r:id="rId16"/>
    <p:sldId id="326" r:id="rId17"/>
    <p:sldId id="325" r:id="rId18"/>
    <p:sldId id="311" r:id="rId19"/>
    <p:sldId id="312" r:id="rId20"/>
    <p:sldId id="313" r:id="rId21"/>
    <p:sldId id="314" r:id="rId22"/>
    <p:sldId id="31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3382E8-7705-4DC1-ABFD-6A99D3D7604C}">
          <p14:sldIdLst>
            <p14:sldId id="256"/>
            <p14:sldId id="290"/>
            <p14:sldId id="304"/>
            <p14:sldId id="305"/>
            <p14:sldId id="327"/>
            <p14:sldId id="307"/>
            <p14:sldId id="308"/>
            <p14:sldId id="309"/>
          </p14:sldIdLst>
        </p14:section>
        <p14:section name="Untitled Section" id="{822E6216-7A0B-4977-93B2-7AEB2120273C}">
          <p14:sldIdLst>
            <p14:sldId id="316"/>
            <p14:sldId id="310"/>
            <p14:sldId id="323"/>
            <p14:sldId id="322"/>
            <p14:sldId id="326"/>
            <p14:sldId id="325"/>
            <p14:sldId id="311"/>
            <p14:sldId id="312"/>
            <p14:sldId id="313"/>
            <p14:sldId id="314"/>
            <p14:sldId id="315"/>
          </p14:sldIdLst>
        </p14:section>
      </p14:sectionLst>
    </p:ex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3945" autoAdjust="0"/>
  </p:normalViewPr>
  <p:slideViewPr>
    <p:cSldViewPr showGuides="1">
      <p:cViewPr>
        <p:scale>
          <a:sx n="90" d="100"/>
          <a:sy n="90" d="100"/>
        </p:scale>
        <p:origin x="1258" y="-43"/>
      </p:cViewPr>
      <p:guideLst>
        <p:guide orient="horz" pos="215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2025/02/21</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4485F-ED24-47DB-AFF9-387090B6200D}"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4485F-ED24-47DB-AFF9-387090B6200D}"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4485F-ED24-47DB-AFF9-387090B6200D}"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US" smtClean="0"/>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2516668" y="2124553"/>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8698" y="4133941"/>
            <a:ext cx="6941148" cy="800219"/>
          </a:xfrm>
          <a:prstGeom prst="rect">
            <a:avLst/>
          </a:prstGeom>
          <a:noFill/>
        </p:spPr>
        <p:txBody>
          <a:bodyPr wrap="square" rtlCol="0">
            <a:spAutoFit/>
          </a:bodyPr>
          <a:lstStyle/>
          <a:p>
            <a:pPr algn="ctr"/>
            <a:r>
              <a:rPr lang="en-US" sz="2800" b="1" dirty="0">
                <a:solidFill>
                  <a:srgbClr val="FF0000"/>
                </a:solidFill>
              </a:rPr>
              <a:t>Story of Change Template </a:t>
            </a:r>
            <a:endParaRPr lang="en-US" sz="2800" b="1" dirty="0"/>
          </a:p>
          <a:p>
            <a:pPr algn="ctr"/>
            <a:r>
              <a:rPr lang="en-US" dirty="0">
                <a:solidFill>
                  <a:srgbClr val="FF0000"/>
                </a:solidFill>
              </a:rPr>
              <a:t>(South Africa, Johannesburg, 02/025 and </a:t>
            </a:r>
            <a:r>
              <a:rPr lang="en-US" dirty="0" err="1">
                <a:solidFill>
                  <a:srgbClr val="FF0000"/>
                </a:solidFill>
              </a:rPr>
              <a:t>Carren</a:t>
            </a:r>
            <a:endParaRPr lang="en-US" dirty="0">
              <a:solidFill>
                <a:srgbClr val="FF0000"/>
              </a:solidFill>
            </a:endParaRPr>
          </a:p>
        </p:txBody>
      </p:sp>
      <p:sp>
        <p:nvSpPr>
          <p:cNvPr id="10" name="TextBox 9"/>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a:fillRect/>
          </a:stretch>
        </p:blipFill>
        <p:spPr>
          <a:xfrm>
            <a:off x="2998697" y="299993"/>
            <a:ext cx="1877160" cy="15288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2103" y="1310344"/>
            <a:ext cx="1937953" cy="907269"/>
          </a:xfrm>
          <a:prstGeom prst="rect">
            <a:avLst/>
          </a:prstGeom>
        </p:spPr>
      </p:pic>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a:p>
        </p:txBody>
      </p:sp>
      <p:sp>
        <p:nvSpPr>
          <p:cNvPr id="6"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a:p>
        </p:txBody>
      </p:sp>
      <p:pic>
        <p:nvPicPr>
          <p:cNvPr id="7" name="Picture 2" descr="SVR Innovations | Clients">
            <a:extLst>
              <a:ext uri="{FF2B5EF4-FFF2-40B4-BE49-F238E27FC236}">
                <a16:creationId xmlns:a16="http://schemas.microsoft.com/office/drawing/2014/main" id="{A30818FE-AF0C-6AF2-1E04-1C4A498036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3173" y="286468"/>
            <a:ext cx="1479167" cy="1523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97D0B5C-2B89-5C5C-8589-06A5A6049E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0575" y="4915740"/>
            <a:ext cx="1989813" cy="1492360"/>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RESULTS</a:t>
            </a:r>
          </a:p>
        </p:txBody>
      </p:sp>
      <p:sp>
        <p:nvSpPr>
          <p:cNvPr id="42" name="Content Placeholder 2"/>
          <p:cNvSpPr txBox="1"/>
          <p:nvPr/>
        </p:nvSpPr>
        <p:spPr>
          <a:xfrm>
            <a:off x="457200" y="1258313"/>
            <a:ext cx="49530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rgbClr val="FF0000"/>
                </a:solidFill>
              </a:rPr>
              <a:t>Please share some of your results for example:</a:t>
            </a:r>
          </a:p>
          <a:p>
            <a:pPr marL="342900" lvl="0" indent="-342900" algn="just">
              <a:lnSpc>
                <a:spcPct val="115000"/>
              </a:lnSpc>
              <a:spcBef>
                <a:spcPts val="1000"/>
              </a:spcBef>
              <a:spcAft>
                <a:spcPts val="1000"/>
              </a:spcAft>
              <a:buFont typeface="+mj-lt"/>
              <a:buAutoNum type="romanLcPeriod"/>
            </a:pPr>
            <a:r>
              <a:rPr lang="en-AU" sz="1100" b="1" dirty="0">
                <a:effectLst/>
                <a:ea typeface="Times New Roman" panose="02020603050405020304" pitchFamily="18" charset="0"/>
                <a:cs typeface="DaunPenh" panose="01010101010101010101" pitchFamily="2" charset="0"/>
              </a:rPr>
              <a:t>Change in gender attitudes</a:t>
            </a:r>
            <a:endParaRPr lang="en-ZA" sz="1100" dirty="0">
              <a:effectLst/>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AU" sz="1100" dirty="0">
                <a:solidFill>
                  <a:srgbClr val="222222"/>
                </a:solidFill>
                <a:effectLst/>
                <a:highlight>
                  <a:srgbClr val="FFFFFF"/>
                </a:highlight>
                <a:ea typeface="Times New Roman" panose="02020603050405020304" pitchFamily="18" charset="0"/>
                <a:cs typeface="DaunPenh" panose="01010101010101010101" pitchFamily="2" charset="0"/>
              </a:rPr>
              <a:t>To evaluate the gender attitudes of boys, we used a structured questionnaire comprising seven questions. For this report, three questions were analysed. The learners were asked to indicate their level of agreement with each statement, choosing from the following options: Strongly Agree, Agree, Neutral, Disagree, or Strongly Disagree. We administered the questionnaire to participants from both primary and secondary schools, with the aim of comparing gender attitudes before and after completing our interventions. This comparative analysis enabled us to identify potential shifts in attitudes and assess the effectiveness of our program.</a:t>
            </a:r>
            <a:endParaRPr lang="en-ZA" sz="1100" dirty="0">
              <a:effectLst/>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AU" sz="1100" dirty="0">
                <a:solidFill>
                  <a:srgbClr val="222222"/>
                </a:solidFill>
                <a:effectLst/>
                <a:highlight>
                  <a:srgbClr val="FFFFFF"/>
                </a:highlight>
                <a:ea typeface="Times New Roman" panose="02020603050405020304" pitchFamily="18" charset="0"/>
                <a:cs typeface="DaunPenh" panose="01010101010101010101" pitchFamily="2" charset="0"/>
              </a:rPr>
              <a:t>The findings from our assessment of gender attitudes are presented below, highlighting the differences in responses between primary and secondary school learners. These results provide valuable insights into the impact of our interventions on promoting positive gender attitudes among boys and girls based on four questions:</a:t>
            </a:r>
            <a:endParaRPr lang="en-ZA" sz="1100" dirty="0">
              <a:effectLst/>
              <a:ea typeface="Times New Roman" panose="02020603050405020304" pitchFamily="18" charset="0"/>
              <a:cs typeface="DaunPenh" panose="01010101010101010101" pitchFamily="2" charset="0"/>
            </a:endParaRPr>
          </a:p>
          <a:p>
            <a:pPr>
              <a:buFont typeface="Calibri" panose="020F0502020204030204" pitchFamily="34" charset="0"/>
              <a:buChar char="•"/>
            </a:pPr>
            <a:endParaRPr lang="en-US" sz="900" dirty="0"/>
          </a:p>
          <a:p>
            <a:pPr marL="0" indent="0">
              <a:buFont typeface="Calibri" panose="020F0502020204030204" pitchFamily="34" charset="0"/>
              <a:buNone/>
            </a:pPr>
            <a:r>
              <a:rPr lang="en-US" sz="1600" b="1" i="1" dirty="0"/>
              <a:t> </a:t>
            </a:r>
          </a:p>
        </p:txBody>
      </p:sp>
      <p:pic>
        <p:nvPicPr>
          <p:cNvPr id="5" name="Picture 4">
            <a:extLst>
              <a:ext uri="{FF2B5EF4-FFF2-40B4-BE49-F238E27FC236}">
                <a16:creationId xmlns:a16="http://schemas.microsoft.com/office/drawing/2014/main" id="{6C91E3AA-B9FF-8738-EAC6-0862BCEF0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258313"/>
            <a:ext cx="3251200" cy="2438400"/>
          </a:xfrm>
          <a:prstGeom prst="rect">
            <a:avLst/>
          </a:prstGeom>
        </p:spPr>
      </p:pic>
      <p:pic>
        <p:nvPicPr>
          <p:cNvPr id="7" name="Picture 6">
            <a:extLst>
              <a:ext uri="{FF2B5EF4-FFF2-40B4-BE49-F238E27FC236}">
                <a16:creationId xmlns:a16="http://schemas.microsoft.com/office/drawing/2014/main" id="{F1B147CC-5F46-9549-B3A7-AE88F24E7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666064"/>
            <a:ext cx="3251201" cy="2438401"/>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6308"/>
            <a:ext cx="7886700" cy="763437"/>
          </a:xfrm>
        </p:spPr>
        <p:txBody>
          <a:bodyPr>
            <a:normAutofit/>
          </a:bodyPr>
          <a:lstStyle/>
          <a:p>
            <a:br>
              <a:rPr lang="en-US" sz="2200" b="1" i="0" u="none" strike="noStrike" dirty="0">
                <a:solidFill>
                  <a:srgbClr val="000000"/>
                </a:solidFill>
                <a:effectLst/>
              </a:rPr>
            </a:br>
            <a:endParaRPr lang="en-US" sz="2200" dirty="0"/>
          </a:p>
        </p:txBody>
      </p:sp>
      <p:sp>
        <p:nvSpPr>
          <p:cNvPr id="3" name="Content Placeholder 2"/>
          <p:cNvSpPr>
            <a:spLocks noGrp="1"/>
          </p:cNvSpPr>
          <p:nvPr>
            <p:ph idx="1"/>
          </p:nvPr>
        </p:nvSpPr>
        <p:spPr>
          <a:xfrm>
            <a:off x="439947" y="457200"/>
            <a:ext cx="8264106" cy="5715000"/>
          </a:xfrm>
        </p:spPr>
        <p:txBody>
          <a:bodyPr>
            <a:noAutofit/>
          </a:bodyPr>
          <a:lstStyle/>
          <a:p>
            <a:pPr marL="342900" lvl="0" indent="-342900" algn="just">
              <a:lnSpc>
                <a:spcPct val="120000"/>
              </a:lnSpc>
              <a:spcBef>
                <a:spcPts val="1000"/>
              </a:spcBef>
              <a:spcAft>
                <a:spcPts val="1000"/>
              </a:spcAft>
              <a:buFont typeface="+mj-lt"/>
              <a:buAutoNum type="alphaLcPeriod"/>
            </a:pPr>
            <a:r>
              <a:rPr lang="en-AU" sz="1100" dirty="0">
                <a:solidFill>
                  <a:srgbClr val="FF0000"/>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It is acceptable for a man to hit a woman if she deserves it:</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AU" sz="1100" dirty="0">
                <a:solidFill>
                  <a:srgbClr val="222222"/>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At </a:t>
            </a:r>
            <a:r>
              <a:rPr lang="en-AU" sz="1100" dirty="0" err="1">
                <a:solidFill>
                  <a:srgbClr val="222222"/>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Bokamoso</a:t>
            </a:r>
            <a:r>
              <a:rPr lang="en-AU" sz="1100" dirty="0">
                <a:solidFill>
                  <a:srgbClr val="222222"/>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 Secondary School, we used a sample of 30 learners, 15 boys from grade 11E and 15 girls from grade 11E. These were the findings:</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AU" sz="1100" b="1" dirty="0">
                <a:solidFill>
                  <a:srgbClr val="FF0000"/>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Boys:</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15000"/>
              </a:lnSpc>
              <a:spcBef>
                <a:spcPts val="1000"/>
              </a:spcBef>
              <a:spcAft>
                <a:spcPts val="1000"/>
              </a:spcAft>
            </a:pPr>
            <a:r>
              <a:rPr lang="en-US" sz="1100" b="1"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At Pre-Assessment</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15000"/>
              </a:lnSpc>
              <a:spcBef>
                <a:spcPts val="1000"/>
              </a:spcBef>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Three (3) boys had a "Strongly Disagree" attitude towards this question.</a:t>
            </a:r>
            <a:r>
              <a:rPr lang="en-US" sz="1100" dirty="0">
                <a:effectLst/>
                <a:latin typeface="Arial" panose="020B0604020202020204" pitchFamily="34" charset="0"/>
                <a:ea typeface="Times New Roman" panose="02020603050405020304" pitchFamily="18" charset="0"/>
                <a:cs typeface="DaunPenh" panose="01010101010101010101" pitchFamily="2" charset="0"/>
              </a:rPr>
              <a:t> </a:t>
            </a: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There is a clear increase in the number of boys who strongly disagree after the post assessment, indicating a shift towards stronger rejection on hitting women. </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15000"/>
              </a:lnSpc>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Three (3) boys were neutral</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15000"/>
              </a:lnSpc>
              <a:spcAft>
                <a:spcPts val="100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Pre-Assessment, 9 boys strongly agreed with the statement about hitting women</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15000"/>
              </a:lnSpc>
              <a:spcBef>
                <a:spcPts val="1000"/>
              </a:spcBef>
              <a:spcAft>
                <a:spcPts val="1000"/>
              </a:spcAft>
            </a:pPr>
            <a:r>
              <a:rPr lang="en-US" sz="1100" b="1"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At Post assessment</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15000"/>
              </a:lnSpc>
              <a:spcBef>
                <a:spcPts val="1000"/>
              </a:spcBef>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DaunPenh" panose="01010101010101010101" pitchFamily="2" charset="0"/>
              </a:rPr>
              <a:t>T</a:t>
            </a: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en (10) boys strongly disagreed.</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15000"/>
              </a:lnSpc>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One (1) boy was neutral </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15000"/>
              </a:lnSpc>
              <a:spcAft>
                <a:spcPts val="100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Four (4) boys strongly agreed with the statement. </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15000"/>
              </a:lnSpc>
              <a:spcBef>
                <a:spcPts val="1000"/>
              </a:spcBef>
              <a:spcAft>
                <a:spcPts val="1000"/>
              </a:spcAft>
            </a:pP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The shifts made in the boys’ responses show evidence of attitude and behavior change. This suggests that the O.U.T.T.R.A.G.E.D intervention has influenced boys’ perspectives, leading to a reduced acceptance of violence against women.</a:t>
            </a:r>
            <a:r>
              <a:rPr lang="en-US" sz="1100" dirty="0">
                <a:effectLst/>
                <a:latin typeface="Arial" panose="020B0604020202020204" pitchFamily="34" charset="0"/>
                <a:ea typeface="Times New Roman" panose="02020603050405020304" pitchFamily="18" charset="0"/>
                <a:cs typeface="DaunPenh" panose="01010101010101010101" pitchFamily="2" charset="0"/>
              </a:rPr>
              <a:t> At pre-assessment, 20% of the boys strongly disagreed with the statement while at post assessment, 67% of the boys strongly disagreed. </a:t>
            </a: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These results reflect a shift in boys' gender attitudes from a neutral or acceptance viewpoint to a strong rejection of violence against women. These changes provide a strong sense that the O.U.T.T.R.A.G.E.D intervention helped to shift harmful attitudes amongst boys at </a:t>
            </a:r>
            <a:r>
              <a:rPr lang="en-US" sz="1100" kern="1200" dirty="0" err="1">
                <a:solidFill>
                  <a:srgbClr val="000000"/>
                </a:solidFill>
                <a:effectLst/>
                <a:latin typeface="Arial" panose="020B0604020202020204" pitchFamily="34" charset="0"/>
                <a:ea typeface="Times New Roman" panose="02020603050405020304" pitchFamily="18" charset="0"/>
                <a:cs typeface="DaunPenh" panose="01010101010101010101" pitchFamily="2" charset="0"/>
              </a:rPr>
              <a:t>Bokamoso</a:t>
            </a:r>
            <a:r>
              <a:rPr lang="en-US" sz="11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 Secondary School. </a:t>
            </a:r>
            <a:endParaRPr lang="en-ZA" sz="1100" dirty="0">
              <a:effectLst/>
              <a:latin typeface="Georgia" panose="02040502050405020303" pitchFamily="18" charset="0"/>
              <a:ea typeface="Times New Roman" panose="02020603050405020304" pitchFamily="18" charset="0"/>
              <a:cs typeface="DaunPenh" panose="01010101010101010101" pitchFamily="2" charset="0"/>
            </a:endParaRPr>
          </a:p>
          <a:p>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32072BB-779B-81C4-3443-F8412C3D3543}"/>
              </a:ext>
            </a:extLst>
          </p:cNvPr>
          <p:cNvSpPr>
            <a:spLocks noGrp="1"/>
          </p:cNvSpPr>
          <p:nvPr>
            <p:ph idx="1"/>
          </p:nvPr>
        </p:nvSpPr>
        <p:spPr>
          <a:xfrm>
            <a:off x="457200" y="152400"/>
            <a:ext cx="8229600" cy="5973763"/>
          </a:xfrm>
        </p:spPr>
        <p:txBody>
          <a:bodyPr>
            <a:normAutofit fontScale="62500" lnSpcReduction="20000"/>
          </a:bodyPr>
          <a:lstStyle/>
          <a:p>
            <a:pPr marL="342900" lvl="0" indent="-342900" algn="just">
              <a:lnSpc>
                <a:spcPct val="120000"/>
              </a:lnSpc>
              <a:spcBef>
                <a:spcPts val="1000"/>
              </a:spcBef>
              <a:spcAft>
                <a:spcPts val="1000"/>
              </a:spcAft>
              <a:buFont typeface="+mj-lt"/>
              <a:buAutoNum type="alphaLcPeriod"/>
            </a:pPr>
            <a:r>
              <a:rPr lang="en-US" sz="1800" dirty="0">
                <a:solidFill>
                  <a:srgbClr val="FF0000"/>
                </a:solidFill>
                <a:effectLst/>
                <a:latin typeface="Arial" panose="020B0604020202020204" pitchFamily="34" charset="0"/>
                <a:ea typeface="Times New Roman" panose="02020603050405020304" pitchFamily="18" charset="0"/>
                <a:cs typeface="DaunPenh" panose="01010101010101010101" pitchFamily="2" charset="0"/>
              </a:rPr>
              <a:t>It bothers me when a boy acts like a girl. </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dirty="0">
                <a:effectLst/>
                <a:latin typeface="Arial" panose="020B0604020202020204" pitchFamily="34" charset="0"/>
                <a:ea typeface="Times New Roman" panose="02020603050405020304" pitchFamily="18" charset="0"/>
                <a:cs typeface="DaunPenh" panose="01010101010101010101" pitchFamily="2" charset="0"/>
              </a:rPr>
              <a:t>At Tembisa SOS, we used a sample of thirty (30) learners, fifteen (15) boys and fifteen (15) girls to discuss ‘if it bothers them when a boy acts like a girl’ pre and post assessments and these were the findings:</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b="1" dirty="0">
                <a:solidFill>
                  <a:srgbClr val="FF0000"/>
                </a:solidFill>
                <a:effectLst/>
                <a:latin typeface="Arial" panose="020B0604020202020204" pitchFamily="34" charset="0"/>
                <a:ea typeface="Times New Roman" panose="02020603050405020304" pitchFamily="18" charset="0"/>
                <a:cs typeface="DaunPenh" panose="01010101010101010101" pitchFamily="2" charset="0"/>
              </a:rPr>
              <a:t>Boys: A sample of fifteen (15) boys from grade 6A was used</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At pre-assessment:</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Bef>
                <a:spcPts val="1000"/>
              </a:spcBef>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Two (2) boys strongly disagreed</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One (1) boy was neutral</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Aft>
                <a:spcPts val="100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Twelve (12) boys strongly agreed</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At post-assessment:</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Bef>
                <a:spcPts val="1000"/>
              </a:spcBef>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Twelve (12) boys strongly disagreed</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One (1) boy was neutral</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Aft>
                <a:spcPts val="100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Two (2) boys strongly agreed</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These results indicate a shift in the boy’s attitude, suggesting that more boys found certain gender attitudes objectionable post-assessment.</a:t>
            </a:r>
            <a:r>
              <a:rPr lang="en-US" sz="1800" dirty="0">
                <a:effectLst/>
                <a:latin typeface="Arial" panose="020B0604020202020204" pitchFamily="34" charset="0"/>
                <a:ea typeface="Times New Roman" panose="02020603050405020304" pitchFamily="18" charset="0"/>
                <a:cs typeface="DaunPenh" panose="01010101010101010101" pitchFamily="2" charset="0"/>
              </a:rPr>
              <a:t> Only 13% boys strongly disagreed with the statement ‘it bothers me when a boy acts like a girl’ while at post-assessment, 80% boys strongly disagreed. The </a:t>
            </a: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data shows a significant shift in boys' gender attitudes from strong agreement to strong disagreement with being homophobic. This suggests that the O.U.T.T.R.A.G.E.D intervention helped in educating the boys about different gender identities and being open to everyone, thus, they disregarded their strong resentments of people who act like boys or vice versa.  </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endParaRPr lang="en-ZA"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76" y="609601"/>
            <a:ext cx="8824823" cy="5229406"/>
          </a:xfrm>
        </p:spPr>
        <p:txBody>
          <a:bodyPr>
            <a:normAutofit fontScale="62500" lnSpcReduction="20000"/>
          </a:bodyPr>
          <a:lstStyle/>
          <a:p>
            <a:pPr marL="342900" lvl="0" indent="-342900" algn="just">
              <a:lnSpc>
                <a:spcPct val="120000"/>
              </a:lnSpc>
              <a:spcBef>
                <a:spcPts val="1000"/>
              </a:spcBef>
              <a:spcAft>
                <a:spcPts val="1000"/>
              </a:spcAft>
              <a:buFont typeface="+mj-lt"/>
              <a:buAutoNum type="alphaLcPeriod"/>
            </a:pPr>
            <a:r>
              <a:rPr lang="en-AU" sz="1800" dirty="0">
                <a:solidFill>
                  <a:srgbClr val="FF0000"/>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A man should make important decisions alone. </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AU" sz="1800" dirty="0">
                <a:solidFill>
                  <a:srgbClr val="222222"/>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At </a:t>
            </a:r>
            <a:r>
              <a:rPr lang="en-AU" sz="1800" dirty="0" err="1">
                <a:solidFill>
                  <a:srgbClr val="222222"/>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Endulweni</a:t>
            </a:r>
            <a:r>
              <a:rPr lang="en-AU" sz="1800" dirty="0">
                <a:solidFill>
                  <a:srgbClr val="222222"/>
                </a:solidFill>
                <a:effectLst/>
                <a:highlight>
                  <a:srgbClr val="FFFFFF"/>
                </a:highlight>
                <a:latin typeface="Arial" panose="020B0604020202020204" pitchFamily="34" charset="0"/>
                <a:ea typeface="Times New Roman" panose="02020603050405020304" pitchFamily="18" charset="0"/>
                <a:cs typeface="DaunPenh" panose="01010101010101010101" pitchFamily="2" charset="0"/>
              </a:rPr>
              <a:t> Primary School, we used a sample of sixty (60) learners, thirty (30) boys and thirty (30) girls in grade 6A to establish their attitudes towards other genders and these were the findings:</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b="1" kern="1200" dirty="0">
                <a:solidFill>
                  <a:srgbClr val="FF0000"/>
                </a:solidFill>
                <a:effectLst/>
                <a:latin typeface="Arial" panose="020B0604020202020204" pitchFamily="34" charset="0"/>
                <a:ea typeface="Times New Roman" panose="02020603050405020304" pitchFamily="18" charset="0"/>
                <a:cs typeface="DaunPenh" panose="01010101010101010101" pitchFamily="2" charset="0"/>
              </a:rPr>
              <a:t>Boys: A sample of thirty (30) boys from grade 6A was used. </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dirty="0">
                <a:effectLst/>
                <a:latin typeface="Arial" panose="020B0604020202020204" pitchFamily="34" charset="0"/>
                <a:ea typeface="Times New Roman" panose="02020603050405020304" pitchFamily="18" charset="0"/>
                <a:cs typeface="DaunPenh" panose="01010101010101010101" pitchFamily="2" charset="0"/>
              </a:rPr>
              <a:t>At pre-assessment:</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Bef>
                <a:spcPts val="1000"/>
              </a:spcBef>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DaunPenh" panose="01010101010101010101" pitchFamily="2" charset="0"/>
              </a:rPr>
              <a:t>Six (6) strongly disagree</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DaunPenh" panose="01010101010101010101" pitchFamily="2" charset="0"/>
              </a:rPr>
              <a:t>Fourteen (14) were neutral</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Aft>
                <a:spcPts val="100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DaunPenh" panose="01010101010101010101" pitchFamily="2" charset="0"/>
              </a:rPr>
              <a:t>Ten (10) strongly agree</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dirty="0">
                <a:effectLst/>
                <a:latin typeface="Arial" panose="020B0604020202020204" pitchFamily="34" charset="0"/>
                <a:ea typeface="Times New Roman" panose="02020603050405020304" pitchFamily="18" charset="0"/>
                <a:cs typeface="DaunPenh" panose="01010101010101010101" pitchFamily="2" charset="0"/>
              </a:rPr>
              <a:t>At post-assessment:</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Bef>
                <a:spcPts val="1000"/>
              </a:spcBef>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DaunPenh" panose="01010101010101010101" pitchFamily="2" charset="0"/>
              </a:rPr>
              <a:t>Sixteen (16) strongly disagree</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DaunPenh" panose="01010101010101010101" pitchFamily="2" charset="0"/>
              </a:rPr>
              <a:t>Ten (10) are neutral</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marL="342900" lvl="0" indent="-342900" algn="just">
              <a:lnSpc>
                <a:spcPct val="120000"/>
              </a:lnSpc>
              <a:spcAft>
                <a:spcPts val="100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DaunPenh" panose="01010101010101010101" pitchFamily="2" charset="0"/>
              </a:rPr>
              <a:t>Four (4) strongly disagree </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pPr algn="just">
              <a:lnSpc>
                <a:spcPct val="120000"/>
              </a:lnSpc>
              <a:spcBef>
                <a:spcPts val="1000"/>
              </a:spcBef>
              <a:spcAft>
                <a:spcPts val="1000"/>
              </a:spcAft>
            </a:pPr>
            <a:r>
              <a:rPr lang="en-US" sz="1800" kern="1200" dirty="0">
                <a:solidFill>
                  <a:srgbClr val="000000"/>
                </a:solidFill>
                <a:effectLst/>
                <a:latin typeface="Arial" panose="020B0604020202020204" pitchFamily="34" charset="0"/>
                <a:ea typeface="Times New Roman" panose="02020603050405020304" pitchFamily="18" charset="0"/>
                <a:cs typeface="DaunPenh" panose="01010101010101010101" pitchFamily="2" charset="0"/>
              </a:rPr>
              <a:t>At pre-assessment, 20% of the sample strongly disagree while at post-assessment, 53% of the sample strongly disagree. The significant increase in "strongly disagree" responses alongside the decrease in "strongly agree" indicate that the O.U.T.T.R.A.G.E.D intervention had a strong influence on how the boys perceive about decision-making, leading to a more critical perspective on certain gender norms or messages. </a:t>
            </a:r>
            <a:endParaRPr lang="en-ZA" sz="1800" dirty="0">
              <a:effectLst/>
              <a:latin typeface="Georgia" panose="02040502050405020303" pitchFamily="18" charset="0"/>
              <a:ea typeface="Times New Roman" panose="02020603050405020304" pitchFamily="18" charset="0"/>
              <a:cs typeface="DaunPenh" panose="01010101010101010101" pitchFamily="2"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AFEC14-5D40-FDF8-262A-A83A9F9E39F1}"/>
              </a:ext>
            </a:extLst>
          </p:cNvPr>
          <p:cNvSpPr>
            <a:spLocks noGrp="1"/>
          </p:cNvSpPr>
          <p:nvPr>
            <p:ph idx="1"/>
          </p:nvPr>
        </p:nvSpPr>
        <p:spPr>
          <a:xfrm>
            <a:off x="440266" y="609600"/>
            <a:ext cx="5257800" cy="5867400"/>
          </a:xfrm>
        </p:spPr>
        <p:txBody>
          <a:bodyPr>
            <a:normAutofit/>
          </a:bodyPr>
          <a:lstStyle/>
          <a:p>
            <a:pPr algn="l"/>
            <a:r>
              <a:rPr lang="en-GB" sz="1200" b="0" i="0" dirty="0">
                <a:solidFill>
                  <a:srgbClr val="000000"/>
                </a:solidFill>
                <a:effectLst/>
                <a:highlight>
                  <a:srgbClr val="FFFFFF"/>
                </a:highlight>
              </a:rPr>
              <a:t>O.U.T.T.R.A.G.E.D. has increased safety in schools as learners do not Thoughts of suicide</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At pre-assessment, ninety-four (94) boys had suicide thoughts whilst at the end of the post-assessment the number reduced to twenty-one (21). This means 73 boys who were suicidal at pre-assessment had no suicide thoughts at the end of the O.U.T.T.R.A.G.E.D intervention. The reduction of suicide thought was 78% for the boys. Boys had a high suicide reduction rate.</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Suicide Attempt</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At pre-assessment, two hundred and twelve girls (212) had attempted to end their lives. At post assessment the number was reduced to fifty-nine (59). One hundred and fifty-three (153) children who had previously attempted suicide had no plans to do so by the end of the intervention. There was a 72% reduction.</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At pre-assessment, seventy-four (74) boys attempted suicide, but this number reduced to twenty-one (21) at post assessment. This means fifty-three (53) boys who had previously attempted suicide had no such intentions at the end of the intervention. There was a 72% reduction.</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The O.U.T.T.R.A.G.E.D. intervention has had a significant impact on reducing both suicidal thoughts and suicide attempts.</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Sixty-seven (67) men were assessed using the gender attitude survey. The results of the assessments show that:</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More participants are rejecting patriarchal beliefs than those who support</a:t>
            </a:r>
            <a:endParaRPr lang="en-GB" sz="1200" b="0" i="0" dirty="0">
              <a:solidFill>
                <a:srgbClr val="242424"/>
              </a:solidFill>
              <a:effectLst/>
              <a:highlight>
                <a:srgbClr val="FFFFFF"/>
              </a:highlight>
            </a:endParaRPr>
          </a:p>
          <a:p>
            <a:pPr algn="l"/>
            <a:r>
              <a:rPr lang="en-GB" sz="1200" b="0" i="0" dirty="0">
                <a:solidFill>
                  <a:srgbClr val="000000"/>
                </a:solidFill>
                <a:effectLst/>
                <a:highlight>
                  <a:srgbClr val="FFFFFF"/>
                </a:highlight>
              </a:rPr>
              <a:t>them.</a:t>
            </a:r>
            <a:endParaRPr lang="en-GB" sz="1200" b="0" i="0" dirty="0">
              <a:solidFill>
                <a:srgbClr val="242424"/>
              </a:solidFill>
              <a:effectLst/>
              <a:highlight>
                <a:srgbClr val="FFFFFF"/>
              </a:highlight>
            </a:endParaRPr>
          </a:p>
          <a:p>
            <a:endParaRPr lang="en-ZA" sz="1200" dirty="0"/>
          </a:p>
        </p:txBody>
      </p:sp>
      <p:pic>
        <p:nvPicPr>
          <p:cNvPr id="11" name="Picture 10">
            <a:extLst>
              <a:ext uri="{FF2B5EF4-FFF2-40B4-BE49-F238E27FC236}">
                <a16:creationId xmlns:a16="http://schemas.microsoft.com/office/drawing/2014/main" id="{10DDFB69-5657-827E-DE34-797089A2C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36600"/>
            <a:ext cx="3217333" cy="42897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What have been the main challenges? How have these challenges been overcome?</a:t>
            </a:r>
          </a:p>
          <a:p>
            <a:pPr>
              <a:buFont typeface="Calibri" panose="020F0502020204030204" pitchFamily="34" charset="0"/>
              <a:buChar char="•"/>
            </a:pPr>
            <a:r>
              <a:rPr lang="en-US" sz="1600" dirty="0"/>
              <a:t>The O.U.T.T.R.A.G.E.D program was initially funded for 80 men. The team experienced unexpected demands due to the popularity of the intervention. The men in communities found the sessions engaging and invited friends and family members to attend. This increased the number of people who attended the sessions. This caused challenges including budget constraints on the project.</a:t>
            </a:r>
          </a:p>
          <a:p>
            <a:pPr>
              <a:buFont typeface="Calibri" panose="020F0502020204030204" pitchFamily="34" charset="0"/>
              <a:buChar char="•"/>
            </a:pPr>
            <a:r>
              <a:rPr lang="en-US" sz="1600" dirty="0"/>
              <a:t>The ever-increasing costs of fuel and program materials continues to be a challenge.</a:t>
            </a:r>
          </a:p>
          <a:p>
            <a:pPr>
              <a:buFont typeface="Calibri" panose="020F0502020204030204" pitchFamily="34" charset="0"/>
              <a:buChar char="•"/>
            </a:pPr>
            <a:r>
              <a:rPr lang="en-US" sz="1600" dirty="0"/>
              <a:t>High rates of poverty and unemployment of project beneficiaries affects retention as men find themselves conflicted; “should I attend a session or go and look for a piece job”. </a:t>
            </a:r>
          </a:p>
          <a:p>
            <a:pPr>
              <a:buFont typeface="Calibri" panose="020F0502020204030204" pitchFamily="34" charset="0"/>
              <a:buChar char="•"/>
            </a:pPr>
            <a:r>
              <a:rPr lang="en-US" sz="1600" dirty="0"/>
              <a:t>The majority of .O.U.T.T.R.A.G.E.D. champions are unemployed and Phola has been requested to provide food parcels for participants. This was never budgeted for and the organization has to find means to meet such a request</a:t>
            </a:r>
          </a:p>
          <a:p>
            <a:pPr>
              <a:buFont typeface="Calibri" panose="020F0502020204030204" pitchFamily="34" charset="0"/>
              <a:buChar char="•"/>
            </a:pPr>
            <a:r>
              <a:rPr lang="en-US" sz="1600" dirty="0"/>
              <a:t>Community work creates a lot of expectations, project participants sometimes expect Phola to meet all their needs</a:t>
            </a:r>
          </a:p>
          <a:p>
            <a:pPr>
              <a:buFont typeface="Calibri" panose="020F0502020204030204" pitchFamily="34" charset="0"/>
              <a:buChar char="•"/>
            </a:pPr>
            <a:endParaRPr lang="en-US"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lessons have been learned?</a:t>
            </a:r>
          </a:p>
          <a:p>
            <a:pPr>
              <a:buFont typeface="Calibri" panose="020F0502020204030204" pitchFamily="34" charset="0"/>
              <a:buChar char="•"/>
            </a:pPr>
            <a:r>
              <a:rPr lang="en-US" sz="1600" dirty="0"/>
              <a:t>Men who have perpetrated violence against women and girls and others can transform and become agents of social change in the prevention of GBV.</a:t>
            </a:r>
          </a:p>
          <a:p>
            <a:pPr>
              <a:buFont typeface="Calibri" panose="020F0502020204030204" pitchFamily="34" charset="0"/>
              <a:buChar char="•"/>
            </a:pPr>
            <a:r>
              <a:rPr lang="en-US" sz="1600" dirty="0"/>
              <a:t>Community champions require support and income strengthening initiatives  so that they remain effective in their efforts to bring change in communities</a:t>
            </a:r>
          </a:p>
          <a:p>
            <a:pPr>
              <a:buFont typeface="Calibri" panose="020F0502020204030204" pitchFamily="34" charset="0"/>
              <a:buChar char="•"/>
            </a:pPr>
            <a:r>
              <a:rPr lang="en-US" sz="1600" dirty="0"/>
              <a:t>Family involvement and support is critical in supporting men’s efforts to change and become champions of GBV prevention in their communities</a:t>
            </a:r>
          </a:p>
          <a:p>
            <a:pPr>
              <a:buFont typeface="Calibri" panose="020F0502020204030204" pitchFamily="34" charset="0"/>
              <a:buChar char="•"/>
            </a:pPr>
            <a:r>
              <a:rPr lang="en-US" sz="1600" dirty="0"/>
              <a:t>They are several structural drivers of GBV  that push men to perpetrate violence including unemployment, feeling disrespected, and unheard, shame, pressure, cultural norms and religious beliefs. </a:t>
            </a:r>
          </a:p>
          <a:p>
            <a:pPr>
              <a:buFont typeface="Calibri" panose="020F0502020204030204" pitchFamily="34" charset="0"/>
              <a:buChar char="•"/>
            </a:pPr>
            <a:r>
              <a:rPr lang="en-US" sz="1600" dirty="0"/>
              <a:t>Working with boys presents a lot of opportunities to transform young people’s mindsets and ensure they grow up to value and respect gender equality</a:t>
            </a:r>
          </a:p>
          <a:p>
            <a:pPr>
              <a:buFont typeface="Calibri" panose="020F0502020204030204" pitchFamily="34" charset="0"/>
              <a:buChar char="•"/>
            </a:pPr>
            <a:r>
              <a:rPr lang="en-US" sz="1600" dirty="0"/>
              <a:t>Women can facilitate men’s groups</a:t>
            </a:r>
          </a:p>
          <a:p>
            <a:pPr>
              <a:buFont typeface="Calibri" panose="020F0502020204030204" pitchFamily="34" charset="0"/>
              <a:buChar char="•"/>
            </a:pPr>
            <a:r>
              <a:rPr lang="en-US" sz="1600" dirty="0"/>
              <a:t>Men in communities are hungry and eager to have safe spaces to talk about their challenges and distress</a:t>
            </a:r>
          </a:p>
          <a:p>
            <a:pPr>
              <a:buFont typeface="Calibri" panose="020F0502020204030204" pitchFamily="34" charset="0"/>
              <a:buChar char="•"/>
            </a:pPr>
            <a:r>
              <a:rPr lang="en-US" sz="1600" dirty="0"/>
              <a:t>Men also suffer serious violence and abuse and therefore GBV prevention programs needs to cater for all genders</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will the lessons learned be applied?</a:t>
            </a:r>
          </a:p>
          <a:p>
            <a:pPr>
              <a:buFont typeface="Calibri" panose="020F0502020204030204" pitchFamily="34" charset="0"/>
              <a:buChar char="•"/>
            </a:pPr>
            <a:r>
              <a:rPr lang="en-US" sz="1600" dirty="0" err="1"/>
              <a:t>Phola</a:t>
            </a:r>
            <a:r>
              <a:rPr lang="en-US" sz="1600" dirty="0"/>
              <a:t> continue to increase its fundraising efforts</a:t>
            </a:r>
          </a:p>
          <a:p>
            <a:pPr>
              <a:buFont typeface="Calibri" panose="020F0502020204030204" pitchFamily="34" charset="0"/>
              <a:buChar char="•"/>
            </a:pPr>
            <a:r>
              <a:rPr lang="en-US" sz="1600" dirty="0"/>
              <a:t>We have established a social enterprise to provide mental health services to corporates at a nominal fee</a:t>
            </a:r>
          </a:p>
          <a:p>
            <a:pPr>
              <a:buFont typeface="Calibri" panose="020F0502020204030204" pitchFamily="34" charset="0"/>
              <a:buChar char="•"/>
            </a:pPr>
            <a:r>
              <a:rPr lang="en-US" sz="1600" dirty="0" err="1"/>
              <a:t>Phola</a:t>
            </a:r>
            <a:r>
              <a:rPr lang="en-US" sz="1600" dirty="0"/>
              <a:t> is engaged in efforts to support O.U.T.T.R.A.G.E.D. champions with income strengthening initiatives. We have asked men to come up with project proposals for the initiatives that they can develop for income strengthening. We have identified partners to train the men on entrepreneurship skills should we receive funding to do this work</a:t>
            </a:r>
          </a:p>
          <a:p>
            <a:pPr>
              <a:buFont typeface="Calibri" panose="020F0502020204030204" pitchFamily="34" charset="0"/>
              <a:buChar char="•"/>
            </a:pPr>
            <a:r>
              <a:rPr lang="en-US" sz="1600" dirty="0"/>
              <a:t>The </a:t>
            </a:r>
            <a:r>
              <a:rPr lang="en-US" sz="1600" dirty="0" err="1"/>
              <a:t>Youth@work</a:t>
            </a:r>
            <a:r>
              <a:rPr lang="en-US" sz="1600" dirty="0"/>
              <a:t> partnership has helped with meeting staff salaries and increased the workforce of the organization. </a:t>
            </a:r>
            <a:r>
              <a:rPr lang="en-US" sz="1600" dirty="0" err="1"/>
              <a:t>Phola</a:t>
            </a:r>
            <a:r>
              <a:rPr lang="en-US" sz="1600" dirty="0"/>
              <a:t> will continue to pursue such partnerships as we grow and expand our reach</a:t>
            </a:r>
          </a:p>
          <a:p>
            <a:pPr marL="0" indent="0">
              <a:buNone/>
            </a:pPr>
            <a:r>
              <a:rPr lang="en-US" sz="1600" dirty="0"/>
              <a:t> </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can the work be sustained/kept going? </a:t>
            </a:r>
          </a:p>
          <a:p>
            <a:pPr marL="0" indent="0">
              <a:buNone/>
            </a:pPr>
            <a:r>
              <a:rPr lang="en-US" dirty="0"/>
              <a:t>How can the work be cascaded to other </a:t>
            </a:r>
            <a:r>
              <a:rPr lang="en-US" dirty="0" err="1"/>
              <a:t>organisations</a:t>
            </a:r>
            <a:r>
              <a:rPr lang="en-US" dirty="0"/>
              <a:t>? </a:t>
            </a:r>
          </a:p>
          <a:p>
            <a:pPr>
              <a:buFont typeface="Calibri" panose="020F0502020204030204" pitchFamily="34" charset="0"/>
              <a:buChar char="•"/>
            </a:pPr>
            <a:r>
              <a:rPr lang="en-US" altLang="en-US" sz="1600" dirty="0"/>
              <a:t>Phola is committed to sustaining its work by increasing fundraising efforts and establishing a social enterprise. This will provide ongoing support for community champions, empowering them to continue their advocacy and awareness initiatives. By securing sustainable funding, Phola aims to ensure long-term impact and growth in its programs, enabling champions to keep driving positive change in their communities and promoting gender-based violence awareness.</a:t>
            </a:r>
          </a:p>
          <a:p>
            <a:pPr>
              <a:buFont typeface="Calibri" panose="020F0502020204030204" pitchFamily="34" charset="0"/>
              <a:buChar char="•"/>
            </a:pPr>
            <a:r>
              <a:rPr lang="en-US" altLang="en-US" sz="1600" dirty="0"/>
              <a:t>Through its partnership with the Youth@Work program, Phola secures funding to cover staff salaries and expand its workforce. This collaboration enhances the organization's capacity, allowing it to better support its community initiatives and increase its overall impact.</a:t>
            </a:r>
          </a:p>
          <a:p>
            <a:pPr>
              <a:buFont typeface="Calibri" panose="020F0502020204030204" pitchFamily="34" charset="0"/>
              <a:buChar char="•"/>
            </a:pPr>
            <a:r>
              <a:rPr lang="en-US" altLang="en-US" sz="1600" dirty="0"/>
              <a:t>Phola’s work can be cascaded to other organizations by sharing best practices, offering training and mentorship, and promoting collaboration through partnerships. By establishing a network of community champions and providing resources, Phola can help replicate its successful initiatives in other regions.</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SUSTAINABILITY AND REPLICATION</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NEXT STEPS</a:t>
            </a:r>
          </a:p>
        </p:txBody>
      </p:sp>
      <p:sp>
        <p:nvSpPr>
          <p:cNvPr id="42"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What are the key priorities going forward?</a:t>
            </a:r>
          </a:p>
          <a:p>
            <a:pPr>
              <a:buFont typeface="Calibri" panose="020F0502020204030204" pitchFamily="34" charset="0"/>
              <a:buChar char="•"/>
            </a:pPr>
            <a:r>
              <a:rPr lang="en-US" sz="1600" dirty="0"/>
              <a:t> </a:t>
            </a:r>
            <a:r>
              <a:rPr lang="en-US" altLang="en-US" sz="1600" dirty="0"/>
              <a:t>Key priorities going forward include; securing sustainable funding</a:t>
            </a:r>
          </a:p>
          <a:p>
            <a:pPr>
              <a:buFont typeface="Calibri" panose="020F0502020204030204" pitchFamily="34" charset="0"/>
              <a:buChar char="•"/>
            </a:pPr>
            <a:r>
              <a:rPr lang="en-US" altLang="en-US" sz="1600" dirty="0"/>
              <a:t>Expanding community champion programs for example soccer matches, and skills development programs etc</a:t>
            </a:r>
          </a:p>
          <a:p>
            <a:pPr>
              <a:buFont typeface="Calibri" panose="020F0502020204030204" pitchFamily="34" charset="0"/>
              <a:buChar char="•"/>
            </a:pPr>
            <a:r>
              <a:rPr lang="en-US" altLang="en-US" sz="1600" dirty="0"/>
              <a:t>Strengthening partnerships with organizations/stakeholders that offer enterprenuer programs</a:t>
            </a:r>
          </a:p>
          <a:p>
            <a:pPr>
              <a:buFont typeface="Calibri" panose="020F0502020204030204" pitchFamily="34" charset="0"/>
              <a:buChar char="•"/>
            </a:pPr>
            <a:r>
              <a:rPr lang="en-US" altLang="en-US" sz="1600" dirty="0"/>
              <a:t>Increasing awareness on gender-based violence, and replicating successful initiatives in other regions to ensure long-term impact and broader reach.</a:t>
            </a:r>
          </a:p>
        </p:txBody>
      </p:sp>
      <p:sp>
        <p:nvSpPr>
          <p:cNvPr id="43"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Include evidence here – photos/clippings</a:t>
            </a:r>
          </a:p>
        </p:txBody>
      </p:sp>
      <p:pic>
        <p:nvPicPr>
          <p:cNvPr id="2" name="Picture 1" descr="IMG_2794"/>
          <p:cNvPicPr>
            <a:picLocks noChangeAspect="1"/>
          </p:cNvPicPr>
          <p:nvPr/>
        </p:nvPicPr>
        <p:blipFill>
          <a:blip r:embed="rId2"/>
          <a:stretch>
            <a:fillRect/>
          </a:stretch>
        </p:blipFill>
        <p:spPr>
          <a:xfrm>
            <a:off x="4738370" y="1295400"/>
            <a:ext cx="3858895" cy="2894330"/>
          </a:xfrm>
          <a:prstGeom prst="rect">
            <a:avLst/>
          </a:prstGeom>
        </p:spPr>
      </p:pic>
      <p:pic>
        <p:nvPicPr>
          <p:cNvPr id="3" name="Picture 2" descr="IMG_2782"/>
          <p:cNvPicPr>
            <a:picLocks noChangeAspect="1"/>
          </p:cNvPicPr>
          <p:nvPr/>
        </p:nvPicPr>
        <p:blipFill>
          <a:blip r:embed="rId3"/>
          <a:stretch>
            <a:fillRect/>
          </a:stretch>
        </p:blipFill>
        <p:spPr>
          <a:xfrm>
            <a:off x="4724400" y="3429000"/>
            <a:ext cx="3923665" cy="2676525"/>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274" y="2"/>
            <a:ext cx="9158548" cy="6857997"/>
            <a:chOff x="-7274" y="2"/>
            <a:chExt cx="9158548" cy="6857997"/>
          </a:xfrm>
        </p:grpSpPr>
        <p:sp>
          <p:nvSpPr>
            <p:cNvPr id="33" name="Rectangle 14"/>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SYNOPSIS</a:t>
            </a:r>
          </a:p>
        </p:txBody>
      </p:sp>
      <p:sp>
        <p:nvSpPr>
          <p:cNvPr id="42" name="Content Placeholder 2"/>
          <p:cNvSpPr txBox="1"/>
          <p:nvPr/>
        </p:nvSpPr>
        <p:spPr>
          <a:xfrm>
            <a:off x="457200" y="1176380"/>
            <a:ext cx="4038600" cy="5072019"/>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ZA" sz="1050" dirty="0"/>
              <a:t>O.U.T.T.R.A.G.E.D is a collective narrative therapy framework that facilitates conversation with men and boys for the prevention of violence and GBV specifically. The framework is for awareness raising, concept development, behaviour change and the development of personal agency among men and boys to support them to become community champions and agents of social justice in the prevention of GBV.</a:t>
            </a:r>
          </a:p>
          <a:p>
            <a:pPr marL="0" lvl="0" indent="0">
              <a:buNone/>
            </a:pPr>
            <a:r>
              <a:rPr lang="en-ZA" sz="1200" b="1" dirty="0"/>
              <a:t> Change that has occurred.</a:t>
            </a:r>
            <a:endParaRPr lang="en-ZA" sz="1200" dirty="0"/>
          </a:p>
          <a:p>
            <a:r>
              <a:rPr lang="en-ZA" sz="1100" dirty="0"/>
              <a:t>During the period of  2023-2025,Phola has reached 629 men and boys with the eleven-session O.U.T.T.R.A.G.E.D. intervention. The intervention was carried out at Orange Farm Police station, old multi purpose, development centre in Protea Glen, </a:t>
            </a:r>
            <a:r>
              <a:rPr lang="en-ZA" sz="1100" dirty="0" err="1"/>
              <a:t>Matholesville</a:t>
            </a:r>
            <a:r>
              <a:rPr lang="en-ZA" sz="1100" dirty="0"/>
              <a:t>, Soweto, Cosmo City, Zandspruit and Tembisa. All beneficiaries  who completed the eleven- session intervention was supported to conduct GBV awareness initiatives and reach at least thirty (30) other men in their respective communities. The aim of the project  was for men and boys who have completed the intervention to reach an additional 2400 men and boys.</a:t>
            </a:r>
          </a:p>
          <a:p>
            <a:r>
              <a:rPr lang="en-ZA" sz="1100" dirty="0"/>
              <a:t>O.U.T.T.R.A.G.E.D. champions surpassed the above target and managed to  reach over 15 000 men and boys in their communities with various GBV awareness raising initiatives via social media, in schools, churches, and communities. Soccer tournaments were used by men in </a:t>
            </a:r>
            <a:r>
              <a:rPr lang="en-ZA" sz="1100" dirty="0" err="1"/>
              <a:t>Mathollesvile</a:t>
            </a:r>
            <a:r>
              <a:rPr lang="en-ZA" sz="1100" dirty="0"/>
              <a:t>, several men were interviewed in radio stations about their GBV awareness raising initiatives. </a:t>
            </a:r>
            <a:endParaRPr lang="en-US" sz="1200" dirty="0"/>
          </a:p>
        </p:txBody>
      </p:sp>
      <p:sp>
        <p:nvSpPr>
          <p:cNvPr id="43" name="Content Placeholder 4"/>
          <p:cNvSpPr txBox="1"/>
          <p:nvPr/>
        </p:nvSpPr>
        <p:spPr>
          <a:xfrm>
            <a:off x="4661535" y="1176655"/>
            <a:ext cx="4046220" cy="5071110"/>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3" name="Picture 2" descr="IMG_1775"/>
          <p:cNvPicPr>
            <a:picLocks noChangeAspect="1"/>
          </p:cNvPicPr>
          <p:nvPr/>
        </p:nvPicPr>
        <p:blipFill>
          <a:blip r:embed="rId2"/>
          <a:stretch>
            <a:fillRect/>
          </a:stretch>
        </p:blipFill>
        <p:spPr>
          <a:xfrm>
            <a:off x="4575810" y="1176655"/>
            <a:ext cx="3922395" cy="2941955"/>
          </a:xfrm>
          <a:prstGeom prst="rect">
            <a:avLst/>
          </a:prstGeom>
        </p:spPr>
      </p:pic>
      <p:pic>
        <p:nvPicPr>
          <p:cNvPr id="5" name="Picture 4" descr="IMG_1757"/>
          <p:cNvPicPr>
            <a:picLocks noChangeAspect="1"/>
          </p:cNvPicPr>
          <p:nvPr/>
        </p:nvPicPr>
        <p:blipFill>
          <a:blip r:embed="rId3"/>
          <a:stretch>
            <a:fillRect/>
          </a:stretch>
        </p:blipFill>
        <p:spPr>
          <a:xfrm>
            <a:off x="4572000" y="3592830"/>
            <a:ext cx="4001770" cy="2686685"/>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OBJECTIVES</a:t>
            </a:r>
          </a:p>
        </p:txBody>
      </p:sp>
      <p:sp>
        <p:nvSpPr>
          <p:cNvPr id="42"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The project set out to do the following:</a:t>
            </a:r>
          </a:p>
          <a:p>
            <a:pPr>
              <a:buFont typeface="Calibri" panose="020F0502020204030204" pitchFamily="34" charset="0"/>
              <a:buChar char="•"/>
            </a:pPr>
            <a:r>
              <a:rPr lang="en-US" sz="1600" dirty="0"/>
              <a:t>To change harmful gender attitudes among men and boys that perpetuate GBV</a:t>
            </a:r>
          </a:p>
          <a:p>
            <a:pPr>
              <a:buFont typeface="Calibri" panose="020F0502020204030204" pitchFamily="34" charset="0"/>
              <a:buChar char="•"/>
            </a:pPr>
            <a:r>
              <a:rPr lang="en-US" altLang="en-US" sz="1600" dirty="0"/>
              <a:t>To decrease symptoms of clinical depression among eighty (80) men and boys at risk and those who use violence in their relationships with others</a:t>
            </a:r>
          </a:p>
          <a:p>
            <a:pPr>
              <a:buFont typeface="Calibri" panose="020F0502020204030204" pitchFamily="34" charset="0"/>
              <a:buChar char="•"/>
            </a:pPr>
            <a:r>
              <a:rPr lang="en-US" altLang="en-US" sz="1600" dirty="0"/>
              <a:t>To increase awareness of the hazards of GBV among men and boys</a:t>
            </a:r>
          </a:p>
          <a:p>
            <a:pPr>
              <a:buFont typeface="Calibri" panose="020F0502020204030204" pitchFamily="34" charset="0"/>
              <a:buChar char="•"/>
            </a:pPr>
            <a:r>
              <a:rPr lang="en-US" sz="1600" dirty="0">
                <a:sym typeface="+mn-ea"/>
              </a:rPr>
              <a:t>To contribute towards movement building for the prevention for GBV</a:t>
            </a:r>
            <a:endParaRPr lang="en-US" sz="1600" dirty="0"/>
          </a:p>
          <a:p>
            <a:pPr>
              <a:buFont typeface="Calibri" panose="020F0502020204030204" pitchFamily="34" charset="0"/>
              <a:buChar char="•"/>
            </a:pPr>
            <a:r>
              <a:rPr lang="en-US" sz="1600" dirty="0">
                <a:sym typeface="+mn-ea"/>
              </a:rPr>
              <a:t>To work with men and boys as partners in the prevention of GBV</a:t>
            </a:r>
          </a:p>
          <a:p>
            <a:pPr>
              <a:buFont typeface="Calibri" panose="020F0502020204030204" pitchFamily="34" charset="0"/>
              <a:buChar char="•"/>
            </a:pPr>
            <a:r>
              <a:rPr lang="en-US" sz="1600" dirty="0">
                <a:sym typeface="+mn-ea"/>
              </a:rPr>
              <a:t>To promote gender equality and promote inclusivity</a:t>
            </a:r>
            <a:endParaRPr lang="en-US" sz="1600" dirty="0"/>
          </a:p>
        </p:txBody>
      </p:sp>
      <p:sp>
        <p:nvSpPr>
          <p:cNvPr id="43"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 name="Picture 1" descr="SRCZ3526"/>
          <p:cNvPicPr>
            <a:picLocks noChangeAspect="1"/>
          </p:cNvPicPr>
          <p:nvPr/>
        </p:nvPicPr>
        <p:blipFill>
          <a:blip r:embed="rId2"/>
          <a:stretch>
            <a:fillRect/>
          </a:stretch>
        </p:blipFill>
        <p:spPr>
          <a:xfrm>
            <a:off x="4572000" y="1236345"/>
            <a:ext cx="3840480" cy="4800600"/>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4605" y="15217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ACTIVITIES</a:t>
            </a:r>
          </a:p>
        </p:txBody>
      </p:sp>
      <p:sp>
        <p:nvSpPr>
          <p:cNvPr id="42" name="Content Placeholder 2"/>
          <p:cNvSpPr txBox="1"/>
          <p:nvPr/>
        </p:nvSpPr>
        <p:spPr>
          <a:xfrm>
            <a:off x="304166" y="797613"/>
            <a:ext cx="4191635" cy="516382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100" b="1" i="1" dirty="0"/>
              <a:t>Please provide a description of the evidence or verification including any supporting documents you may have.</a:t>
            </a:r>
            <a:endParaRPr lang="en-ZA" sz="1100" dirty="0"/>
          </a:p>
          <a:p>
            <a:pPr marL="0" indent="0">
              <a:buNone/>
            </a:pPr>
            <a:r>
              <a:rPr lang="en-ZA" sz="1200" b="1" dirty="0"/>
              <a:t>629 pre-post assessments on depression using the PHQ-9 for adults and adolescents</a:t>
            </a:r>
          </a:p>
          <a:p>
            <a:pPr marL="0" indent="0">
              <a:buNone/>
            </a:pPr>
            <a:r>
              <a:rPr lang="en-ZA" sz="1200" dirty="0"/>
              <a:t>Phola use the WHO endorsed Patient Health Questionnaire (PHQ-9) to assess symptoms of clinical depression among children, adolescents and adults. Six hundred and twenty-nine (629) men and boys completed PHQ-9 questionnaire pre-post the intervention.</a:t>
            </a:r>
          </a:p>
          <a:p>
            <a:pPr marL="0" indent="0">
              <a:buNone/>
            </a:pPr>
            <a:r>
              <a:rPr lang="en-ZA" sz="1200" b="1" dirty="0"/>
              <a:t> 629 Gender attitude survey questionnaires for men and boys both pre and post the intervention</a:t>
            </a:r>
          </a:p>
          <a:p>
            <a:pPr marL="0" indent="0">
              <a:buNone/>
            </a:pPr>
            <a:r>
              <a:rPr lang="en-ZA" sz="1200" dirty="0"/>
              <a:t> Phola uses a gender attitude survey with seven questions</a:t>
            </a:r>
          </a:p>
          <a:p>
            <a:pPr marL="0" indent="0">
              <a:buNone/>
            </a:pPr>
            <a:r>
              <a:rPr lang="en-ZA" sz="1200" b="1" dirty="0"/>
              <a:t>Videos, photos, as well as session registers</a:t>
            </a:r>
          </a:p>
          <a:p>
            <a:pPr marL="0" indent="0">
              <a:buNone/>
            </a:pPr>
            <a:r>
              <a:rPr lang="en-ZA" sz="1200" dirty="0"/>
              <a:t>During the intervention and the advocacy work, videos and pictures are captured. Session/awareness register are filled in as well</a:t>
            </a:r>
          </a:p>
          <a:p>
            <a:pPr>
              <a:buFont typeface="+mj-lt"/>
              <a:buAutoNum type="arabicPeriod"/>
            </a:pPr>
            <a:r>
              <a:rPr lang="en-ZA" sz="1200" b="1" dirty="0"/>
              <a:t>Social media content</a:t>
            </a:r>
          </a:p>
          <a:p>
            <a:pPr>
              <a:buFont typeface="+mj-lt"/>
              <a:buAutoNum type="arabicPeriod"/>
            </a:pPr>
            <a:r>
              <a:rPr lang="en-ZA" sz="1200" dirty="0"/>
              <a:t>Phola social media platforms shares and update on the work being done in communities, including upcoming events</a:t>
            </a:r>
          </a:p>
          <a:p>
            <a:pPr>
              <a:buFont typeface="+mj-lt"/>
              <a:buAutoNum type="arabicPeriod"/>
            </a:pPr>
            <a:r>
              <a:rPr lang="en-ZA" sz="1200" b="1" dirty="0"/>
              <a:t>Drivers of change forms</a:t>
            </a:r>
          </a:p>
          <a:p>
            <a:pPr>
              <a:buFont typeface="+mj-lt"/>
              <a:buAutoNum type="arabicPeriod"/>
            </a:pPr>
            <a:r>
              <a:rPr lang="en-ZA" sz="1200" dirty="0"/>
              <a:t>After completing the O.U.T.T.R.A.G.E.D. intervention, men filled in the drivers of change template on voluntary basis</a:t>
            </a:r>
          </a:p>
          <a:p>
            <a:pPr>
              <a:buFont typeface="+mj-lt"/>
              <a:buAutoNum type="arabicPeriod"/>
            </a:pPr>
            <a:r>
              <a:rPr lang="en-ZA" sz="1200" b="1" dirty="0"/>
              <a:t>Community testimonies</a:t>
            </a:r>
          </a:p>
          <a:p>
            <a:pPr>
              <a:buFont typeface="+mj-lt"/>
              <a:buAutoNum type="arabicPeriod"/>
            </a:pPr>
            <a:r>
              <a:rPr lang="en-ZA" sz="1200" b="1" dirty="0"/>
              <a:t>Communities are witnessing the change happening in their communities through the O.U.T.T.R.A.G.E.D champions</a:t>
            </a:r>
          </a:p>
          <a:p>
            <a:endParaRPr lang="en-ZA" sz="1200" dirty="0"/>
          </a:p>
          <a:p>
            <a:endParaRPr lang="en-ZA" sz="1200" dirty="0"/>
          </a:p>
          <a:p>
            <a:endParaRPr lang="en-ZA" sz="1200" dirty="0"/>
          </a:p>
          <a:p>
            <a:endParaRPr lang="en-ZA" sz="1200" b="1" i="1" dirty="0"/>
          </a:p>
        </p:txBody>
      </p:sp>
      <p:sp>
        <p:nvSpPr>
          <p:cNvPr id="43"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3" name="Picture 2" descr="IMG_E8619"/>
          <p:cNvPicPr>
            <a:picLocks noChangeAspect="1"/>
          </p:cNvPicPr>
          <p:nvPr/>
        </p:nvPicPr>
        <p:blipFill>
          <a:blip r:embed="rId2"/>
          <a:stretch>
            <a:fillRect/>
          </a:stretch>
        </p:blipFill>
        <p:spPr>
          <a:xfrm>
            <a:off x="4648200" y="997585"/>
            <a:ext cx="4025265" cy="3020060"/>
          </a:xfrm>
          <a:prstGeom prst="rect">
            <a:avLst/>
          </a:prstGeom>
        </p:spPr>
      </p:pic>
      <p:pic>
        <p:nvPicPr>
          <p:cNvPr id="7" name="Picture 6" descr="IMG-20230629-WA0034"/>
          <p:cNvPicPr>
            <a:picLocks noChangeAspect="1"/>
          </p:cNvPicPr>
          <p:nvPr/>
        </p:nvPicPr>
        <p:blipFill>
          <a:blip r:embed="rId3"/>
          <a:stretch>
            <a:fillRect/>
          </a:stretch>
        </p:blipFill>
        <p:spPr>
          <a:xfrm>
            <a:off x="4648835" y="4036060"/>
            <a:ext cx="4076700" cy="2118360"/>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5B741-8437-64A6-9754-1DC83C8C2159}"/>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6E58584F-B4F4-25A6-09D5-90C7B32155FE}"/>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ED9012DC-C165-38AC-7D56-EDC669EB1064}"/>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ADAE308F-D1A1-2F2F-9087-EDCB2DE9D303}"/>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15AE43F0-AA66-9E00-AA66-2F037DBBFC5A}"/>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a:extLst>
              <a:ext uri="{FF2B5EF4-FFF2-40B4-BE49-F238E27FC236}">
                <a16:creationId xmlns:a16="http://schemas.microsoft.com/office/drawing/2014/main" id="{FBC5D300-12D1-B1DC-77AF-74EBF6949B1A}"/>
              </a:ext>
            </a:extLst>
          </p:cNvPr>
          <p:cNvSpPr>
            <a:spLocks noGrp="1"/>
          </p:cNvSpPr>
          <p:nvPr>
            <p:ph type="title"/>
          </p:nvPr>
        </p:nvSpPr>
        <p:spPr>
          <a:xfrm>
            <a:off x="-14605" y="15217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ACTIVITIES</a:t>
            </a:r>
          </a:p>
        </p:txBody>
      </p:sp>
      <p:sp>
        <p:nvSpPr>
          <p:cNvPr id="42" name="Content Placeholder 2">
            <a:extLst>
              <a:ext uri="{FF2B5EF4-FFF2-40B4-BE49-F238E27FC236}">
                <a16:creationId xmlns:a16="http://schemas.microsoft.com/office/drawing/2014/main" id="{3FA087A9-90E3-75AB-D4D5-D8153555A234}"/>
              </a:ext>
            </a:extLst>
          </p:cNvPr>
          <p:cNvSpPr txBox="1"/>
          <p:nvPr/>
        </p:nvSpPr>
        <p:spPr>
          <a:xfrm>
            <a:off x="457200" y="997585"/>
            <a:ext cx="4191635" cy="516382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ZA" sz="1100" b="1" dirty="0"/>
              <a:t>What evidence or means of verification do you have for this change?</a:t>
            </a:r>
          </a:p>
          <a:p>
            <a:r>
              <a:rPr lang="en-ZA" sz="1200" dirty="0"/>
              <a:t>629 pre-post assessments on depression using the PHQ-9 for adults and adolescents</a:t>
            </a:r>
          </a:p>
          <a:p>
            <a:r>
              <a:rPr lang="en-ZA" sz="1200" dirty="0"/>
              <a:t>629 Gender attitude survey questionnaires for men and boys both pre and post the intervention</a:t>
            </a:r>
          </a:p>
          <a:p>
            <a:r>
              <a:rPr lang="en-ZA" sz="1200" dirty="0"/>
              <a:t>Videos, photos, as well as session registers</a:t>
            </a:r>
          </a:p>
          <a:p>
            <a:r>
              <a:rPr lang="en-ZA" sz="1200" dirty="0"/>
              <a:t>Social media content</a:t>
            </a:r>
          </a:p>
          <a:p>
            <a:r>
              <a:rPr lang="en-ZA" sz="1200" dirty="0"/>
              <a:t>Drivers of change forms</a:t>
            </a:r>
          </a:p>
          <a:p>
            <a:r>
              <a:rPr lang="en-ZA" sz="1200" dirty="0"/>
              <a:t>Community testimonies</a:t>
            </a:r>
          </a:p>
          <a:p>
            <a:endParaRPr lang="en-ZA" sz="1200" dirty="0"/>
          </a:p>
          <a:p>
            <a:pPr marL="0" indent="0">
              <a:buNone/>
            </a:pPr>
            <a:r>
              <a:rPr lang="en-ZA" sz="1200" b="1" i="1" dirty="0"/>
              <a:t>Please provide a description of the evidence or verification including any supporting documents you may have.</a:t>
            </a:r>
          </a:p>
          <a:p>
            <a:r>
              <a:rPr lang="en-US" altLang="en-ZA" sz="1200" b="1" i="1" dirty="0"/>
              <a:t>Case study</a:t>
            </a:r>
            <a:endParaRPr lang="en-ZA" sz="1200" b="1" i="1" dirty="0"/>
          </a:p>
          <a:p>
            <a:r>
              <a:rPr lang="en-US" altLang="en-US" sz="1200" dirty="0"/>
              <a:t>John (fake name), a man who struggled with anger and depression throughout his life, attended the O.U.T.T.R.A.G.E.D. session and experienced a profound transformation. Previously, his rage affected both his family and colleagues, and as a member of the Community Police Forum, he had resorted to using violence to punish offenders, driven by past childhood trauma. After participating in the session, John learned to manage his anger, control his emotions, and heal from his past. He is now a changed man, able to smile with his family and colleagues, no longer abusing his power or feeling depressed.</a:t>
            </a:r>
          </a:p>
        </p:txBody>
      </p:sp>
      <p:sp>
        <p:nvSpPr>
          <p:cNvPr id="43" name="Content Placeholder 4">
            <a:extLst>
              <a:ext uri="{FF2B5EF4-FFF2-40B4-BE49-F238E27FC236}">
                <a16:creationId xmlns:a16="http://schemas.microsoft.com/office/drawing/2014/main" id="{16DEBB59-066F-672E-AA94-E5ED1B74B8DA}"/>
              </a:ext>
            </a:extLst>
          </p:cNvPr>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3" name="Picture 2" descr="IMG_E8619">
            <a:extLst>
              <a:ext uri="{FF2B5EF4-FFF2-40B4-BE49-F238E27FC236}">
                <a16:creationId xmlns:a16="http://schemas.microsoft.com/office/drawing/2014/main" id="{9757B0B5-37E6-175C-C998-20CA1F7AD917}"/>
              </a:ext>
            </a:extLst>
          </p:cNvPr>
          <p:cNvPicPr>
            <a:picLocks noChangeAspect="1"/>
          </p:cNvPicPr>
          <p:nvPr/>
        </p:nvPicPr>
        <p:blipFill>
          <a:blip r:embed="rId2"/>
          <a:stretch>
            <a:fillRect/>
          </a:stretch>
        </p:blipFill>
        <p:spPr>
          <a:xfrm>
            <a:off x="4648200" y="997585"/>
            <a:ext cx="4025265" cy="3020060"/>
          </a:xfrm>
          <a:prstGeom prst="rect">
            <a:avLst/>
          </a:prstGeom>
        </p:spPr>
      </p:pic>
      <p:pic>
        <p:nvPicPr>
          <p:cNvPr id="7" name="Picture 6" descr="IMG-20230629-WA0034">
            <a:extLst>
              <a:ext uri="{FF2B5EF4-FFF2-40B4-BE49-F238E27FC236}">
                <a16:creationId xmlns:a16="http://schemas.microsoft.com/office/drawing/2014/main" id="{32F4A490-7D3F-D3F3-BF36-51C7D5261DAE}"/>
              </a:ext>
            </a:extLst>
          </p:cNvPr>
          <p:cNvPicPr>
            <a:picLocks noChangeAspect="1"/>
          </p:cNvPicPr>
          <p:nvPr/>
        </p:nvPicPr>
        <p:blipFill>
          <a:blip r:embed="rId3"/>
          <a:stretch>
            <a:fillRect/>
          </a:stretch>
        </p:blipFill>
        <p:spPr>
          <a:xfrm>
            <a:off x="4648835" y="4036060"/>
            <a:ext cx="4076700" cy="2118360"/>
          </a:xfrm>
          <a:prstGeom prst="rect">
            <a:avLst/>
          </a:prstGeom>
        </p:spPr>
      </p:pic>
    </p:spTree>
    <p:extLst>
      <p:ext uri="{BB962C8B-B14F-4D97-AF65-F5344CB8AC3E}">
        <p14:creationId xmlns:p14="http://schemas.microsoft.com/office/powerpoint/2010/main" val="332729479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Contribution to change</a:t>
            </a:r>
          </a:p>
        </p:txBody>
      </p:sp>
      <p:sp>
        <p:nvSpPr>
          <p:cNvPr id="3" name="Rectangle 2"/>
          <p:cNvSpPr/>
          <p:nvPr/>
        </p:nvSpPr>
        <p:spPr>
          <a:xfrm>
            <a:off x="685800" y="1447800"/>
            <a:ext cx="7467600" cy="5693866"/>
          </a:xfrm>
          <a:prstGeom prst="rect">
            <a:avLst/>
          </a:prstGeom>
        </p:spPr>
        <p:txBody>
          <a:bodyPr wrap="square">
            <a:spAutoFit/>
          </a:bodyPr>
          <a:lstStyle/>
          <a:p>
            <a:r>
              <a:rPr lang="en-US" sz="1400" b="1" dirty="0"/>
              <a:t>What contribution did your </a:t>
            </a:r>
            <a:r>
              <a:rPr lang="en-US" sz="1400" b="1" dirty="0" err="1"/>
              <a:t>organisation</a:t>
            </a:r>
            <a:r>
              <a:rPr lang="en-US" sz="1400" b="1" dirty="0"/>
              <a:t> make to this change?</a:t>
            </a:r>
          </a:p>
          <a:p>
            <a:r>
              <a:rPr lang="en-US" sz="1400" i="1" dirty="0"/>
              <a:t>Please describe the advocacy work and actions taken by your organization that have contributed to this change.</a:t>
            </a:r>
          </a:p>
          <a:p>
            <a:endParaRPr lang="en-US" sz="1400" i="1" dirty="0"/>
          </a:p>
          <a:p>
            <a:pPr marL="285750" indent="-285750">
              <a:buFont typeface="Arial" panose="020B0604020202020204" pitchFamily="34" charset="0"/>
              <a:buChar char="•"/>
            </a:pPr>
            <a:r>
              <a:rPr lang="en-US" altLang="en-US" sz="1400" b="1" dirty="0"/>
              <a:t>Phola's Advocacy Work</a:t>
            </a:r>
            <a:r>
              <a:rPr lang="en-US" altLang="en-US" sz="1400" dirty="0"/>
              <a:t>:Phola facilitated eleven (11) sessions with men and boys in schools and communities to raise awareness on GBV and challenge harmful masculinity. The total reach through the intervention was 629 men and boys.</a:t>
            </a:r>
          </a:p>
          <a:p>
            <a:pPr marL="285750" indent="-285750">
              <a:buFont typeface="Arial" panose="020B0604020202020204" pitchFamily="34" charset="0"/>
              <a:buChar char="•"/>
            </a:pPr>
            <a:r>
              <a:rPr lang="en-US" altLang="en-US" sz="1400" b="1" dirty="0"/>
              <a:t>Men’s Forum</a:t>
            </a:r>
            <a:r>
              <a:rPr lang="en-US" altLang="en-US" sz="1400" dirty="0"/>
              <a:t>s: In Orange Farm, men formed the Khoroni Men's Forum and were supported to be recognized in local stakeholder forums. The organization provided them with materials such as flyers, pamphlets, banners, and gazebos.</a:t>
            </a:r>
          </a:p>
          <a:p>
            <a:pPr marL="285750" indent="-285750">
              <a:buFont typeface="Arial" panose="020B0604020202020204" pitchFamily="34" charset="0"/>
              <a:buChar char="•"/>
            </a:pPr>
            <a:r>
              <a:rPr lang="en-US" altLang="en-US" sz="1400" b="1" dirty="0"/>
              <a:t>Community Champions</a:t>
            </a:r>
            <a:r>
              <a:rPr lang="en-US" altLang="en-US" sz="1400" dirty="0"/>
              <a:t>: In </a:t>
            </a:r>
            <a:r>
              <a:rPr lang="en-US" altLang="en-US" sz="1400" dirty="0" err="1"/>
              <a:t>Matholesvile</a:t>
            </a:r>
            <a:r>
              <a:rPr lang="en-US" altLang="en-US" sz="1400" dirty="0"/>
              <a:t> after completing the intervention, men travelled to Eastern Cape, Phola supported men to raise GBV awareness with leaders and decision-makers. Over 400 people were reached. Around Region C, </a:t>
            </a:r>
            <a:r>
              <a:rPr lang="en-US" altLang="en-US" sz="1400" dirty="0" err="1"/>
              <a:t>Matholesvile</a:t>
            </a:r>
            <a:r>
              <a:rPr lang="en-US" altLang="en-US" sz="1400" dirty="0"/>
              <a:t> champions developed partnerships with various stakeholders to champion the prevention of violence in their communities. </a:t>
            </a:r>
          </a:p>
          <a:p>
            <a:pPr marL="285750" indent="-285750">
              <a:buFont typeface="Arial" panose="020B0604020202020204" pitchFamily="34" charset="0"/>
              <a:buChar char="•"/>
            </a:pPr>
            <a:r>
              <a:rPr lang="en-US" altLang="en-US" sz="1400" b="1" dirty="0"/>
              <a:t>Ongoing Advocacy</a:t>
            </a:r>
            <a:r>
              <a:rPr lang="en-US" altLang="en-US" sz="1400" dirty="0"/>
              <a:t>: Champions continue to influence their communities, providing advice and leadership on GBV. In Matholesvile, the O.U.T.T.R.A.G.E.D champions have become the go-to people for advice. In Diepsloot, men are raising awarenesses in malls, clinis and churches within their communities.</a:t>
            </a:r>
          </a:p>
          <a:p>
            <a:pPr marL="285750" indent="-285750">
              <a:buFont typeface="Arial" panose="020B0604020202020204" pitchFamily="34" charset="0"/>
              <a:buChar char="•"/>
            </a:pPr>
            <a:r>
              <a:rPr lang="en-US" altLang="en-US" sz="1400" b="1" dirty="0"/>
              <a:t>Soccer Tournament</a:t>
            </a:r>
            <a:r>
              <a:rPr lang="en-US" altLang="en-US" sz="1400" dirty="0"/>
              <a:t>: In October 2024, a soccer tournament was launched to engage youth and raise GBV awareness. Over 500 men and boys were reached through the awareness.</a:t>
            </a:r>
          </a:p>
          <a:p>
            <a:pPr marL="285750" indent="-285750">
              <a:buFont typeface="Arial" panose="020B0604020202020204" pitchFamily="34" charset="0"/>
              <a:buChar char="•"/>
            </a:pPr>
            <a:r>
              <a:rPr lang="en-US" altLang="en-US" sz="1400" b="1" dirty="0"/>
              <a:t>School Programs</a:t>
            </a:r>
            <a:r>
              <a:rPr lang="en-US" altLang="en-US" sz="1400" dirty="0"/>
              <a:t>: Psychosocial clubs were created in schools, with boys leading efforts to protect girls and challenge toxic masculinity and create safe spaces for young boys.</a:t>
            </a:r>
          </a:p>
          <a:p>
            <a:endParaRPr lang="en-US" sz="1400" i="1" dirty="0"/>
          </a:p>
          <a:p>
            <a:endParaRPr lang="en-US" sz="1400" i="1" dirty="0"/>
          </a:p>
          <a:p>
            <a:endParaRPr lang="en-US" sz="1400" i="1"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Population Group this change most closely related to</a:t>
            </a:r>
          </a:p>
        </p:txBody>
      </p:sp>
      <p:graphicFrame>
        <p:nvGraphicFramePr>
          <p:cNvPr id="6" name="Table 5"/>
          <p:cNvGraphicFramePr>
            <a:graphicFrameLocks noGrp="1"/>
          </p:cNvGraphicFramePr>
          <p:nvPr/>
        </p:nvGraphicFramePr>
        <p:xfrm>
          <a:off x="609600" y="1828800"/>
          <a:ext cx="8229600" cy="4289081"/>
        </p:xfrm>
        <a:graphic>
          <a:graphicData uri="http://schemas.openxmlformats.org/drawingml/2006/table">
            <a:tbl>
              <a:tblPr firstRow="1" firstCol="1" bandRow="1"/>
              <a:tblGrid>
                <a:gridCol w="3296571">
                  <a:extLst>
                    <a:ext uri="{9D8B030D-6E8A-4147-A177-3AD203B41FA5}">
                      <a16:colId xmlns:a16="http://schemas.microsoft.com/office/drawing/2014/main" val="20000"/>
                    </a:ext>
                  </a:extLst>
                </a:gridCol>
                <a:gridCol w="1334004">
                  <a:extLst>
                    <a:ext uri="{9D8B030D-6E8A-4147-A177-3AD203B41FA5}">
                      <a16:colId xmlns:a16="http://schemas.microsoft.com/office/drawing/2014/main" val="20001"/>
                    </a:ext>
                  </a:extLst>
                </a:gridCol>
                <a:gridCol w="969878">
                  <a:extLst>
                    <a:ext uri="{9D8B030D-6E8A-4147-A177-3AD203B41FA5}">
                      <a16:colId xmlns:a16="http://schemas.microsoft.com/office/drawing/2014/main" val="20002"/>
                    </a:ext>
                  </a:extLst>
                </a:gridCol>
                <a:gridCol w="1306533">
                  <a:extLst>
                    <a:ext uri="{9D8B030D-6E8A-4147-A177-3AD203B41FA5}">
                      <a16:colId xmlns:a16="http://schemas.microsoft.com/office/drawing/2014/main" val="20003"/>
                    </a:ext>
                  </a:extLst>
                </a:gridCol>
                <a:gridCol w="1322614">
                  <a:extLst>
                    <a:ext uri="{9D8B030D-6E8A-4147-A177-3AD203B41FA5}">
                      <a16:colId xmlns:a16="http://schemas.microsoft.com/office/drawing/2014/main" val="20004"/>
                    </a:ext>
                  </a:extLst>
                </a:gridCol>
              </a:tblGrid>
              <a:tr h="811266">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Category</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Women</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Men</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Total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panose="020B0604030504040204"/>
                          <a:ea typeface="Calibri" panose="020F0502020204030204"/>
                          <a:cs typeface="Times New Roman" panose="02020603050405020304"/>
                        </a:rPr>
                        <a:t>  %    </a:t>
                      </a:r>
                    </a:p>
                    <a:p>
                      <a:pPr marR="226695" algn="ctr">
                        <a:lnSpc>
                          <a:spcPct val="100000"/>
                        </a:lnSpc>
                        <a:spcAft>
                          <a:spcPts val="0"/>
                        </a:spcAft>
                      </a:pPr>
                      <a:r>
                        <a:rPr lang="en-ZA" sz="1800" b="1" dirty="0">
                          <a:effectLst/>
                          <a:latin typeface="Tahoma" panose="020B0604030504040204"/>
                          <a:ea typeface="Calibri" panose="020F0502020204030204"/>
                          <a:cs typeface="Times New Roman" panose="02020603050405020304"/>
                        </a:rPr>
                        <a:t> Women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65820">
                <a:tc>
                  <a:txBody>
                    <a:bodyPr/>
                    <a:lstStyle/>
                    <a:p>
                      <a:pPr marR="226695" algn="just">
                        <a:lnSpc>
                          <a:spcPct val="115000"/>
                        </a:lnSpc>
                        <a:spcAft>
                          <a:spcPts val="0"/>
                        </a:spcAft>
                      </a:pPr>
                      <a:r>
                        <a:rPr lang="en-ZA" sz="1800" dirty="0">
                          <a:effectLst/>
                          <a:latin typeface="Tahoma" panose="020B0604030504040204"/>
                          <a:ea typeface="Calibri" panose="020F0502020204030204"/>
                          <a:cs typeface="Times New Roman" panose="02020603050405020304"/>
                        </a:rPr>
                        <a:t>Direct beneficiaries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26</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629</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655</a:t>
                      </a:r>
                      <a:r>
                        <a:rPr lang="en-ZA" sz="1400" b="1" dirty="0">
                          <a:effectLst/>
                          <a:latin typeface="Tahoma" panose="020B0604030504040204"/>
                          <a:ea typeface="Calibri" panose="020F0502020204030204"/>
                          <a:cs typeface="Times New Roman" panose="02020603050405020304"/>
                        </a:rPr>
                        <a:t> </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94453">
                <a:tc>
                  <a:txBody>
                    <a:bodyPr/>
                    <a:lstStyle/>
                    <a:p>
                      <a:pPr marR="226695" algn="l">
                        <a:lnSpc>
                          <a:spcPct val="115000"/>
                        </a:lnSpc>
                        <a:spcAft>
                          <a:spcPts val="0"/>
                        </a:spcAft>
                      </a:pPr>
                      <a:r>
                        <a:rPr lang="en-ZA" sz="1800" dirty="0">
                          <a:effectLst/>
                          <a:latin typeface="Tahoma" panose="020B0604030504040204"/>
                          <a:ea typeface="Calibri" panose="020F0502020204030204"/>
                          <a:cs typeface="Times New Roman" panose="02020603050405020304"/>
                        </a:rPr>
                        <a:t>Indirect beneficiaries (e.g. through other networks)</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220</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2000</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2220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98023">
                <a:tc>
                  <a:txBody>
                    <a:bodyPr/>
                    <a:lstStyle/>
                    <a:p>
                      <a:pPr marR="226695" algn="l">
                        <a:lnSpc>
                          <a:spcPct val="115000"/>
                        </a:lnSpc>
                        <a:spcAft>
                          <a:spcPts val="0"/>
                        </a:spcAft>
                      </a:pPr>
                      <a:r>
                        <a:rPr lang="en-ZA" sz="1800" dirty="0">
                          <a:effectLst/>
                          <a:latin typeface="Tahoma" panose="020B0604030504040204"/>
                          <a:ea typeface="Calibri" panose="020F0502020204030204"/>
                          <a:cs typeface="Times New Roman" panose="02020603050405020304"/>
                        </a:rPr>
                        <a:t>Online beneficiaries (e.g. website access, mailing lists, scholarly articles)</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5220</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7476</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12696</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97638">
                <a:tc>
                  <a:txBody>
                    <a:bodyPr/>
                    <a:lstStyle/>
                    <a:p>
                      <a:pPr marR="226695" algn="just">
                        <a:lnSpc>
                          <a:spcPct val="115000"/>
                        </a:lnSpc>
                        <a:spcAft>
                          <a:spcPts val="0"/>
                        </a:spcAft>
                      </a:pPr>
                      <a:r>
                        <a:rPr lang="en-ZA" sz="1800" b="1" dirty="0">
                          <a:effectLst/>
                          <a:latin typeface="Tahoma" panose="020B0604030504040204"/>
                          <a:ea typeface="Calibri" panose="020F0502020204030204"/>
                          <a:cs typeface="Times New Roman" panose="02020603050405020304"/>
                        </a:rPr>
                        <a:t>Total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5466</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endParaRPr lang="en-US" altLang="en-ZA" sz="1400" b="1" dirty="0">
                        <a:effectLst/>
                        <a:latin typeface="Tahoma" panose="020B0604030504040204"/>
                        <a:ea typeface="Calibri" panose="020F0502020204030204"/>
                        <a:cs typeface="Times New Roman" panose="02020603050405020304"/>
                      </a:endParaRPr>
                    </a:p>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10105</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15571</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ZA" b="1" dirty="0"/>
              <a:t>What</a:t>
            </a:r>
            <a:r>
              <a:rPr lang="en-ZA" dirty="0"/>
              <a:t> </a:t>
            </a:r>
            <a:r>
              <a:rPr lang="en-ZA" b="1" dirty="0"/>
              <a:t>is the significance of the change?</a:t>
            </a:r>
            <a:endParaRPr lang="en-ZA" dirty="0"/>
          </a:p>
          <a:p>
            <a:pPr marL="0" indent="0">
              <a:buNone/>
            </a:pPr>
            <a:r>
              <a:rPr lang="en-ZA" sz="1600" b="1" i="1" dirty="0"/>
              <a:t>Please provide further information on what this change means for the movement and its goals and what effect this change may have on the next steps in this area of work</a:t>
            </a:r>
            <a:r>
              <a:rPr lang="en-ZA" sz="1600" i="1" dirty="0"/>
              <a:t>.</a:t>
            </a:r>
          </a:p>
          <a:p>
            <a:r>
              <a:rPr lang="en-US" sz="1600" dirty="0"/>
              <a:t>The O.U.T.T.R.A.G.E.D men in Matholesvile have become a go-to for men and boys in their community. The men have become the go to people when violence incidents occur in their community. They help to settle disputes and refer cases to the police. In a recent  incident they calmed a dangerous situation where a man intended to kill his wife and his four children after his wife decided to leave him. Matholesville men are saving lives in their communities.</a:t>
            </a:r>
          </a:p>
          <a:p>
            <a:r>
              <a:rPr lang="en-US" sz="1600" dirty="0"/>
              <a:t>The O.U.T.T.R.A.G.E.D methodology has proven to be powerful in transforming harmful attitudes that perpertuate violence GBV and promoting positive behavioral change. The Khoroni men’s forum during an event after sharing their powerful testimonies of O.U.T.T.R.A.G.E.D. they attracted the Orange Farm Police Stations commanders. Through the Khoroni champions, Phola was asked to come and facilitate the intervention with all males starting from the lower ranks. The champions are leaving footprints for the organization’s recognition.</a:t>
            </a:r>
          </a:p>
          <a:p>
            <a:r>
              <a:rPr lang="en-US" sz="1600" dirty="0"/>
              <a:t>The notorious boys previously in gangs are now championing the schools raising awareness in to their fellow schools mates. The formation of Psychosocial clubs in schools where boys share their grieviences and receive support from their fellow brothers.</a:t>
            </a:r>
          </a:p>
          <a:p>
            <a:endParaRPr lang="en-US" sz="1600"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Significance of change</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76200" y="15217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Evidence</a:t>
            </a:r>
          </a:p>
        </p:txBody>
      </p:sp>
      <p:sp>
        <p:nvSpPr>
          <p:cNvPr id="42" name="Content Placeholder 2"/>
          <p:cNvSpPr txBox="1"/>
          <p:nvPr/>
        </p:nvSpPr>
        <p:spPr>
          <a:xfrm>
            <a:off x="388521" y="1037767"/>
            <a:ext cx="4038600" cy="515976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en-US" sz="2800" dirty="0"/>
              <a:t>The slides below show results from Depression scores</a:t>
            </a:r>
          </a:p>
          <a:p>
            <a:pPr marL="914400" lvl="2" indent="0">
              <a:buNone/>
            </a:pPr>
            <a:r>
              <a:rPr lang="en-US" sz="2800" dirty="0"/>
              <a:t> and the Gender attitude measures</a:t>
            </a:r>
          </a:p>
          <a:p>
            <a:pPr marL="914400" lvl="2" indent="0">
              <a:buNone/>
            </a:pPr>
            <a:endParaRPr lang="en-US" sz="2800" dirty="0"/>
          </a:p>
        </p:txBody>
      </p:sp>
      <p:sp>
        <p:nvSpPr>
          <p:cNvPr id="43" name="Content Placeholder 4"/>
          <p:cNvSpPr txBox="1"/>
          <p:nvPr/>
        </p:nvSpPr>
        <p:spPr>
          <a:xfrm>
            <a:off x="4648200" y="1258312"/>
            <a:ext cx="4038600" cy="5140063"/>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dirty="0">
                <a:solidFill>
                  <a:srgbClr val="FF0000"/>
                </a:solidFill>
              </a:rPr>
              <a:t>Include evidence here – photos/clippings</a:t>
            </a:r>
          </a:p>
        </p:txBody>
      </p:sp>
      <p:pic>
        <p:nvPicPr>
          <p:cNvPr id="5" name="Picture 4" descr="IMG_8428"/>
          <p:cNvPicPr>
            <a:picLocks noChangeAspect="1"/>
          </p:cNvPicPr>
          <p:nvPr/>
        </p:nvPicPr>
        <p:blipFill>
          <a:blip r:embed="rId2"/>
          <a:stretch>
            <a:fillRect/>
          </a:stretch>
        </p:blipFill>
        <p:spPr>
          <a:xfrm>
            <a:off x="4567133" y="1037767"/>
            <a:ext cx="4076065" cy="3058160"/>
          </a:xfrm>
          <a:prstGeom prst="rect">
            <a:avLst/>
          </a:prstGeom>
        </p:spPr>
      </p:pic>
      <p:pic>
        <p:nvPicPr>
          <p:cNvPr id="6" name="Picture 5" descr="IMG_8519"/>
          <p:cNvPicPr>
            <a:picLocks noChangeAspect="1"/>
          </p:cNvPicPr>
          <p:nvPr/>
        </p:nvPicPr>
        <p:blipFill>
          <a:blip r:embed="rId3"/>
          <a:stretch>
            <a:fillRect/>
          </a:stretch>
        </p:blipFill>
        <p:spPr>
          <a:xfrm rot="10800000">
            <a:off x="4610735" y="3779520"/>
            <a:ext cx="4072890" cy="2656840"/>
          </a:xfrm>
          <a:prstGeom prst="rect">
            <a:avLst/>
          </a:prstGeom>
        </p:spPr>
      </p:pic>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5" ma:contentTypeDescription="Create a new document." ma:contentTypeScope="" ma:versionID="892008b2d70fadf65b367d0b8858436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4931b7b93536f5255e76108feda0cb87"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EB84B-407E-436A-AA0E-69A0C3BD71AB}">
  <ds:schemaRefs/>
</ds:datastoreItem>
</file>

<file path=customXml/itemProps2.xml><?xml version="1.0" encoding="utf-8"?>
<ds:datastoreItem xmlns:ds="http://schemas.openxmlformats.org/officeDocument/2006/customXml" ds:itemID="{A8316272-B14B-4FAE-AC70-6D3A4C63D4D0}">
  <ds:schemaRefs/>
</ds:datastoreItem>
</file>

<file path=customXml/itemProps3.xml><?xml version="1.0" encoding="utf-8"?>
<ds:datastoreItem xmlns:ds="http://schemas.openxmlformats.org/officeDocument/2006/customXml" ds:itemID="{7F78B1A1-2AF7-44B1-BE64-851B6A39414F}"/>
</file>

<file path=docProps/app.xml><?xml version="1.0" encoding="utf-8"?>
<Properties xmlns="http://schemas.openxmlformats.org/officeDocument/2006/extended-properties" xmlns:vt="http://schemas.openxmlformats.org/officeDocument/2006/docPropsVTypes">
  <TotalTime>163</TotalTime>
  <Words>3613</Words>
  <Application>Microsoft Office PowerPoint</Application>
  <PresentationFormat>On-screen Show (4:3)</PresentationFormat>
  <Paragraphs>204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Courier New</vt:lpstr>
      <vt:lpstr>Georgia</vt:lpstr>
      <vt:lpstr>Tahoma</vt:lpstr>
      <vt:lpstr>Times New Roman</vt:lpstr>
      <vt:lpstr>Office Theme</vt:lpstr>
      <vt:lpstr>PowerPoint Presentation</vt:lpstr>
      <vt:lpstr>SYNOPSIS</vt:lpstr>
      <vt:lpstr>OBJECTIVES</vt:lpstr>
      <vt:lpstr>ACTIVITIES</vt:lpstr>
      <vt:lpstr>ACTIVITIES</vt:lpstr>
      <vt:lpstr>Contribution to change</vt:lpstr>
      <vt:lpstr>Population Group this change most closely related to</vt:lpstr>
      <vt:lpstr>Significance of change</vt:lpstr>
      <vt:lpstr>Evidence</vt:lpstr>
      <vt:lpstr>RESULTS</vt:lpstr>
      <vt:lpstr> </vt:lpstr>
      <vt:lpstr>PowerPoint Presentation</vt:lpstr>
      <vt:lpstr>PowerPoint Presentation</vt:lpstr>
      <vt:lpstr>PowerPoint Presentation</vt:lpstr>
      <vt:lpstr>CHALLENGES AND LESSONS LEARNT</vt:lpstr>
      <vt:lpstr>CHALLENGES AND LESSONS LEARNT</vt:lpstr>
      <vt:lpstr>CHALLENGES AND LESSONS LEARNT</vt:lpstr>
      <vt:lpstr>SUSTAINABILITY AND REPLICATION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Ncazelo Mlilo</cp:lastModifiedBy>
  <cp:revision>121</cp:revision>
  <dcterms:created xsi:type="dcterms:W3CDTF">2014-03-06T12:27:00Z</dcterms:created>
  <dcterms:modified xsi:type="dcterms:W3CDTF">2025-02-21T18:05:51Z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ICV">
    <vt:lpwstr>FF2AF7A2E92B49319B656678605967DD_13</vt:lpwstr>
  </property>
  <property fmtid="{D5CDD505-2E9C-101B-9397-08002B2CF9AE}" pid="5" name="KSOProductBuildVer">
    <vt:lpwstr>1033-12.2.0.19805</vt:lpwstr>
  </property>
</Properties>
</file>