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84" r:id="rId5"/>
    <p:sldId id="262" r:id="rId6"/>
    <p:sldId id="277" r:id="rId7"/>
    <p:sldId id="269" r:id="rId8"/>
    <p:sldId id="280" r:id="rId9"/>
    <p:sldId id="267" r:id="rId10"/>
    <p:sldId id="282" r:id="rId11"/>
    <p:sldId id="28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651"/>
    <a:srgbClr val="6F2C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74" d="100"/>
          <a:sy n="74" d="100"/>
        </p:scale>
        <p:origin x="376"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ata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F39810-C8C2-420B-AAF8-CE8BE8DC7D21}"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36B7CD0A-ABC9-4420-B5FF-4D732B1F4A9E}">
      <dgm:prSet/>
      <dgm:spPr/>
      <dgm:t>
        <a:bodyPr/>
        <a:lstStyle/>
        <a:p>
          <a:pPr>
            <a:lnSpc>
              <a:spcPct val="100000"/>
            </a:lnSpc>
          </a:pPr>
          <a:r>
            <a:rPr lang="en-GB"/>
            <a:t>To foster a culture of collaboration among diverse groups, we will host regular community workshops that bring together local NGOs, community leaders, and residents, creating a space for dialogue and trust-building. We will establish a platform for marginalized individuals to share their stories related to GBV and economic empowerment, </a:t>
          </a:r>
          <a:endParaRPr lang="en-US"/>
        </a:p>
      </dgm:t>
    </dgm:pt>
    <dgm:pt modelId="{D86D8BD4-2B3A-45B5-8F18-81806ABAFC03}" type="parTrans" cxnId="{59431F10-16BA-4C07-ABA6-626E95821A0B}">
      <dgm:prSet/>
      <dgm:spPr/>
      <dgm:t>
        <a:bodyPr/>
        <a:lstStyle/>
        <a:p>
          <a:endParaRPr lang="en-US"/>
        </a:p>
      </dgm:t>
    </dgm:pt>
    <dgm:pt modelId="{2C503470-9EC7-4206-AA49-9777A7F9A929}" type="sibTrans" cxnId="{59431F10-16BA-4C07-ABA6-626E95821A0B}">
      <dgm:prSet/>
      <dgm:spPr/>
      <dgm:t>
        <a:bodyPr/>
        <a:lstStyle/>
        <a:p>
          <a:endParaRPr lang="en-US"/>
        </a:p>
      </dgm:t>
    </dgm:pt>
    <dgm:pt modelId="{46E46FCD-CFF9-4693-ADB2-180C5E100885}">
      <dgm:prSet/>
      <dgm:spPr/>
      <dgm:t>
        <a:bodyPr/>
        <a:lstStyle/>
        <a:p>
          <a:pPr>
            <a:lnSpc>
              <a:spcPct val="100000"/>
            </a:lnSpc>
          </a:pPr>
          <a:r>
            <a:rPr lang="en-GB"/>
            <a:t>We will establish a coalition of local organizations and stakeholders, including the Department of Social Development and local CBOs, meeting quarterly to align our goals and strategies for a unified advocacy approach. To unify efforts, we will organize joint awareness campaigns and community events, such as marches and workshops, co-hosted with partners like the Daveyton SAPS to enhance visibility. </a:t>
          </a:r>
          <a:endParaRPr lang="en-US"/>
        </a:p>
      </dgm:t>
    </dgm:pt>
    <dgm:pt modelId="{031CCB35-BA2B-4B46-AD8E-8EA244EBE3F1}" type="parTrans" cxnId="{F4A296E8-CACB-4116-AC0D-BA49BAAAEBEC}">
      <dgm:prSet/>
      <dgm:spPr/>
      <dgm:t>
        <a:bodyPr/>
        <a:lstStyle/>
        <a:p>
          <a:endParaRPr lang="en-US"/>
        </a:p>
      </dgm:t>
    </dgm:pt>
    <dgm:pt modelId="{D2DDC2B5-67CC-4F26-9A7B-0F567D4235A7}" type="sibTrans" cxnId="{F4A296E8-CACB-4116-AC0D-BA49BAAAEBEC}">
      <dgm:prSet/>
      <dgm:spPr/>
      <dgm:t>
        <a:bodyPr/>
        <a:lstStyle/>
        <a:p>
          <a:endParaRPr lang="en-US"/>
        </a:p>
      </dgm:t>
    </dgm:pt>
    <dgm:pt modelId="{1DF8767D-B46A-4B2A-9AE0-96F672AF15CF}" type="pres">
      <dgm:prSet presAssocID="{74F39810-C8C2-420B-AAF8-CE8BE8DC7D21}" presName="root" presStyleCnt="0">
        <dgm:presLayoutVars>
          <dgm:dir/>
          <dgm:resizeHandles val="exact"/>
        </dgm:presLayoutVars>
      </dgm:prSet>
      <dgm:spPr/>
    </dgm:pt>
    <dgm:pt modelId="{6CE3E626-5303-4C06-989E-1E1337B536EC}" type="pres">
      <dgm:prSet presAssocID="{36B7CD0A-ABC9-4420-B5FF-4D732B1F4A9E}" presName="compNode" presStyleCnt="0"/>
      <dgm:spPr/>
    </dgm:pt>
    <dgm:pt modelId="{F08C84BA-B844-4229-9962-3E5E68C94816}" type="pres">
      <dgm:prSet presAssocID="{36B7CD0A-ABC9-4420-B5FF-4D732B1F4A9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of People"/>
        </a:ext>
      </dgm:extLst>
    </dgm:pt>
    <dgm:pt modelId="{993BDA56-A9C2-4D99-A477-9FF61D223BDB}" type="pres">
      <dgm:prSet presAssocID="{36B7CD0A-ABC9-4420-B5FF-4D732B1F4A9E}" presName="spaceRect" presStyleCnt="0"/>
      <dgm:spPr/>
    </dgm:pt>
    <dgm:pt modelId="{C002ECA4-23F2-476C-9948-F0000C4F1F00}" type="pres">
      <dgm:prSet presAssocID="{36B7CD0A-ABC9-4420-B5FF-4D732B1F4A9E}" presName="textRect" presStyleLbl="revTx" presStyleIdx="0" presStyleCnt="2">
        <dgm:presLayoutVars>
          <dgm:chMax val="1"/>
          <dgm:chPref val="1"/>
        </dgm:presLayoutVars>
      </dgm:prSet>
      <dgm:spPr/>
    </dgm:pt>
    <dgm:pt modelId="{A4FBCE94-D414-4BFF-9E63-5CB6AD239565}" type="pres">
      <dgm:prSet presAssocID="{2C503470-9EC7-4206-AA49-9777A7F9A929}" presName="sibTrans" presStyleCnt="0"/>
      <dgm:spPr/>
    </dgm:pt>
    <dgm:pt modelId="{2EFA7B04-78D5-4A83-82E9-6D2D8917398B}" type="pres">
      <dgm:prSet presAssocID="{46E46FCD-CFF9-4693-ADB2-180C5E100885}" presName="compNode" presStyleCnt="0"/>
      <dgm:spPr/>
    </dgm:pt>
    <dgm:pt modelId="{C216B99D-6EDC-40AB-B1FA-B738703CAF75}" type="pres">
      <dgm:prSet presAssocID="{46E46FCD-CFF9-4693-ADB2-180C5E10088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eting"/>
        </a:ext>
      </dgm:extLst>
    </dgm:pt>
    <dgm:pt modelId="{EF433475-8AB6-4743-8340-30D5A2689883}" type="pres">
      <dgm:prSet presAssocID="{46E46FCD-CFF9-4693-ADB2-180C5E100885}" presName="spaceRect" presStyleCnt="0"/>
      <dgm:spPr/>
    </dgm:pt>
    <dgm:pt modelId="{ED8EA798-587D-4B71-9CDA-3A3628C7FDCD}" type="pres">
      <dgm:prSet presAssocID="{46E46FCD-CFF9-4693-ADB2-180C5E100885}" presName="textRect" presStyleLbl="revTx" presStyleIdx="1" presStyleCnt="2">
        <dgm:presLayoutVars>
          <dgm:chMax val="1"/>
          <dgm:chPref val="1"/>
        </dgm:presLayoutVars>
      </dgm:prSet>
      <dgm:spPr/>
    </dgm:pt>
  </dgm:ptLst>
  <dgm:cxnLst>
    <dgm:cxn modelId="{5437E70E-91F4-4367-9045-29CC56CEE8E0}" type="presOf" srcId="{74F39810-C8C2-420B-AAF8-CE8BE8DC7D21}" destId="{1DF8767D-B46A-4B2A-9AE0-96F672AF15CF}" srcOrd="0" destOrd="0" presId="urn:microsoft.com/office/officeart/2018/2/layout/IconLabelList"/>
    <dgm:cxn modelId="{59431F10-16BA-4C07-ABA6-626E95821A0B}" srcId="{74F39810-C8C2-420B-AAF8-CE8BE8DC7D21}" destId="{36B7CD0A-ABC9-4420-B5FF-4D732B1F4A9E}" srcOrd="0" destOrd="0" parTransId="{D86D8BD4-2B3A-45B5-8F18-81806ABAFC03}" sibTransId="{2C503470-9EC7-4206-AA49-9777A7F9A929}"/>
    <dgm:cxn modelId="{265D8F3C-0877-48A0-8366-182D8567EB05}" type="presOf" srcId="{46E46FCD-CFF9-4693-ADB2-180C5E100885}" destId="{ED8EA798-587D-4B71-9CDA-3A3628C7FDCD}" srcOrd="0" destOrd="0" presId="urn:microsoft.com/office/officeart/2018/2/layout/IconLabelList"/>
    <dgm:cxn modelId="{9A016AAB-8800-40A0-B3C7-6FEC85CB4A6B}" type="presOf" srcId="{36B7CD0A-ABC9-4420-B5FF-4D732B1F4A9E}" destId="{C002ECA4-23F2-476C-9948-F0000C4F1F00}" srcOrd="0" destOrd="0" presId="urn:microsoft.com/office/officeart/2018/2/layout/IconLabelList"/>
    <dgm:cxn modelId="{F4A296E8-CACB-4116-AC0D-BA49BAAAEBEC}" srcId="{74F39810-C8C2-420B-AAF8-CE8BE8DC7D21}" destId="{46E46FCD-CFF9-4693-ADB2-180C5E100885}" srcOrd="1" destOrd="0" parTransId="{031CCB35-BA2B-4B46-AD8E-8EA244EBE3F1}" sibTransId="{D2DDC2B5-67CC-4F26-9A7B-0F567D4235A7}"/>
    <dgm:cxn modelId="{4D3F5096-003A-458F-8807-1DFF714F3DCB}" type="presParOf" srcId="{1DF8767D-B46A-4B2A-9AE0-96F672AF15CF}" destId="{6CE3E626-5303-4C06-989E-1E1337B536EC}" srcOrd="0" destOrd="0" presId="urn:microsoft.com/office/officeart/2018/2/layout/IconLabelList"/>
    <dgm:cxn modelId="{8BA3E8D3-58FC-416B-AFD3-D4AF803FBB0B}" type="presParOf" srcId="{6CE3E626-5303-4C06-989E-1E1337B536EC}" destId="{F08C84BA-B844-4229-9962-3E5E68C94816}" srcOrd="0" destOrd="0" presId="urn:microsoft.com/office/officeart/2018/2/layout/IconLabelList"/>
    <dgm:cxn modelId="{FDD691D6-AA99-4391-9E75-A8334F19FC0B}" type="presParOf" srcId="{6CE3E626-5303-4C06-989E-1E1337B536EC}" destId="{993BDA56-A9C2-4D99-A477-9FF61D223BDB}" srcOrd="1" destOrd="0" presId="urn:microsoft.com/office/officeart/2018/2/layout/IconLabelList"/>
    <dgm:cxn modelId="{4716827E-30D1-4077-B349-1D065F037FC7}" type="presParOf" srcId="{6CE3E626-5303-4C06-989E-1E1337B536EC}" destId="{C002ECA4-23F2-476C-9948-F0000C4F1F00}" srcOrd="2" destOrd="0" presId="urn:microsoft.com/office/officeart/2018/2/layout/IconLabelList"/>
    <dgm:cxn modelId="{DBABB6C6-E221-4F70-AD7D-36A08ACF2957}" type="presParOf" srcId="{1DF8767D-B46A-4B2A-9AE0-96F672AF15CF}" destId="{A4FBCE94-D414-4BFF-9E63-5CB6AD239565}" srcOrd="1" destOrd="0" presId="urn:microsoft.com/office/officeart/2018/2/layout/IconLabelList"/>
    <dgm:cxn modelId="{32BF76C1-28D7-4ACB-B279-08ECE8CC9FBA}" type="presParOf" srcId="{1DF8767D-B46A-4B2A-9AE0-96F672AF15CF}" destId="{2EFA7B04-78D5-4A83-82E9-6D2D8917398B}" srcOrd="2" destOrd="0" presId="urn:microsoft.com/office/officeart/2018/2/layout/IconLabelList"/>
    <dgm:cxn modelId="{FAB1E599-A5BC-4D3F-90CD-AEF0A2C7877B}" type="presParOf" srcId="{2EFA7B04-78D5-4A83-82E9-6D2D8917398B}" destId="{C216B99D-6EDC-40AB-B1FA-B738703CAF75}" srcOrd="0" destOrd="0" presId="urn:microsoft.com/office/officeart/2018/2/layout/IconLabelList"/>
    <dgm:cxn modelId="{6A4A4C08-D430-47FC-BEFE-93D097CF66AB}" type="presParOf" srcId="{2EFA7B04-78D5-4A83-82E9-6D2D8917398B}" destId="{EF433475-8AB6-4743-8340-30D5A2689883}" srcOrd="1" destOrd="0" presId="urn:microsoft.com/office/officeart/2018/2/layout/IconLabelList"/>
    <dgm:cxn modelId="{B5FE85EE-C88E-4B2E-A76D-BF7C2C1E57EF}" type="presParOf" srcId="{2EFA7B04-78D5-4A83-82E9-6D2D8917398B}" destId="{ED8EA798-587D-4B71-9CDA-3A3628C7FDCD}"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C9D79E-5B03-4516-ACD7-E3C7E641DBD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C621B1E-C065-4C12-8936-221A1A94A86D}">
      <dgm:prSet/>
      <dgm:spPr/>
      <dgm:t>
        <a:bodyPr/>
        <a:lstStyle/>
        <a:p>
          <a:r>
            <a:rPr lang="en-GB"/>
            <a:t>To ensure active participation and decision-making from all members, we will implement inclusive processes that value all voices, conduct regular feedback sessions to gather community input, create working groups focused on specific issues to empower participants, and provide training on advocacy and leadership skills</a:t>
          </a:r>
          <a:endParaRPr lang="en-US"/>
        </a:p>
      </dgm:t>
    </dgm:pt>
    <dgm:pt modelId="{A218EF20-52C0-4012-B969-B0CEA326BFCF}" type="parTrans" cxnId="{C65225C4-A8D4-458B-81B8-B8DC1B968099}">
      <dgm:prSet/>
      <dgm:spPr/>
      <dgm:t>
        <a:bodyPr/>
        <a:lstStyle/>
        <a:p>
          <a:endParaRPr lang="en-US"/>
        </a:p>
      </dgm:t>
    </dgm:pt>
    <dgm:pt modelId="{6A047472-B12F-4134-ACDC-1E00F11A1430}" type="sibTrans" cxnId="{C65225C4-A8D4-458B-81B8-B8DC1B968099}">
      <dgm:prSet/>
      <dgm:spPr/>
      <dgm:t>
        <a:bodyPr/>
        <a:lstStyle/>
        <a:p>
          <a:endParaRPr lang="en-US"/>
        </a:p>
      </dgm:t>
    </dgm:pt>
    <dgm:pt modelId="{59441607-373A-478F-AB1F-84E5178D0638}">
      <dgm:prSet/>
      <dgm:spPr/>
      <dgm:t>
        <a:bodyPr/>
        <a:lstStyle/>
        <a:p>
          <a:r>
            <a:rPr lang="en-GB"/>
            <a:t>For equitable resource distribution, we will develop a transparent allocation framework based on need and impact, ensure equitable access to funding and support services, regularly assess resource distribution to address disparities and foster partnerships that prioritize shared goals and mutual benefit.</a:t>
          </a:r>
          <a:endParaRPr lang="en-US"/>
        </a:p>
      </dgm:t>
    </dgm:pt>
    <dgm:pt modelId="{EC624530-6325-4F20-85F6-2B8576A4C4A5}" type="parTrans" cxnId="{53726A44-8253-4D80-81FA-8FE3B8796B2A}">
      <dgm:prSet/>
      <dgm:spPr/>
      <dgm:t>
        <a:bodyPr/>
        <a:lstStyle/>
        <a:p>
          <a:endParaRPr lang="en-US"/>
        </a:p>
      </dgm:t>
    </dgm:pt>
    <dgm:pt modelId="{DECD9364-5394-43AF-B71B-A6827646372B}" type="sibTrans" cxnId="{53726A44-8253-4D80-81FA-8FE3B8796B2A}">
      <dgm:prSet/>
      <dgm:spPr/>
      <dgm:t>
        <a:bodyPr/>
        <a:lstStyle/>
        <a:p>
          <a:endParaRPr lang="en-US"/>
        </a:p>
      </dgm:t>
    </dgm:pt>
    <dgm:pt modelId="{2F5EB046-C3E0-4A98-A2A3-445B1A116B6A}" type="pres">
      <dgm:prSet presAssocID="{46C9D79E-5B03-4516-ACD7-E3C7E641DBD4}" presName="linear" presStyleCnt="0">
        <dgm:presLayoutVars>
          <dgm:animLvl val="lvl"/>
          <dgm:resizeHandles val="exact"/>
        </dgm:presLayoutVars>
      </dgm:prSet>
      <dgm:spPr/>
    </dgm:pt>
    <dgm:pt modelId="{95A4CB49-4E23-4EB9-AE64-32AAB110A39D}" type="pres">
      <dgm:prSet presAssocID="{EC621B1E-C065-4C12-8936-221A1A94A86D}" presName="parentText" presStyleLbl="node1" presStyleIdx="0" presStyleCnt="2">
        <dgm:presLayoutVars>
          <dgm:chMax val="0"/>
          <dgm:bulletEnabled val="1"/>
        </dgm:presLayoutVars>
      </dgm:prSet>
      <dgm:spPr/>
    </dgm:pt>
    <dgm:pt modelId="{B60C061F-2FA2-4F1A-90D5-12B4C8D97C3D}" type="pres">
      <dgm:prSet presAssocID="{6A047472-B12F-4134-ACDC-1E00F11A1430}" presName="spacer" presStyleCnt="0"/>
      <dgm:spPr/>
    </dgm:pt>
    <dgm:pt modelId="{EC162ADB-AFCA-412D-B32A-DB8FC9E247D3}" type="pres">
      <dgm:prSet presAssocID="{59441607-373A-478F-AB1F-84E5178D0638}" presName="parentText" presStyleLbl="node1" presStyleIdx="1" presStyleCnt="2">
        <dgm:presLayoutVars>
          <dgm:chMax val="0"/>
          <dgm:bulletEnabled val="1"/>
        </dgm:presLayoutVars>
      </dgm:prSet>
      <dgm:spPr/>
    </dgm:pt>
  </dgm:ptLst>
  <dgm:cxnLst>
    <dgm:cxn modelId="{8C122C13-AA79-433B-B05F-07DF42791A80}" type="presOf" srcId="{46C9D79E-5B03-4516-ACD7-E3C7E641DBD4}" destId="{2F5EB046-C3E0-4A98-A2A3-445B1A116B6A}" srcOrd="0" destOrd="0" presId="urn:microsoft.com/office/officeart/2005/8/layout/vList2"/>
    <dgm:cxn modelId="{44D9D662-9672-4092-AC50-BF25C1A0EDB0}" type="presOf" srcId="{EC621B1E-C065-4C12-8936-221A1A94A86D}" destId="{95A4CB49-4E23-4EB9-AE64-32AAB110A39D}" srcOrd="0" destOrd="0" presId="urn:microsoft.com/office/officeart/2005/8/layout/vList2"/>
    <dgm:cxn modelId="{53726A44-8253-4D80-81FA-8FE3B8796B2A}" srcId="{46C9D79E-5B03-4516-ACD7-E3C7E641DBD4}" destId="{59441607-373A-478F-AB1F-84E5178D0638}" srcOrd="1" destOrd="0" parTransId="{EC624530-6325-4F20-85F6-2B8576A4C4A5}" sibTransId="{DECD9364-5394-43AF-B71B-A6827646372B}"/>
    <dgm:cxn modelId="{C65225C4-A8D4-458B-81B8-B8DC1B968099}" srcId="{46C9D79E-5B03-4516-ACD7-E3C7E641DBD4}" destId="{EC621B1E-C065-4C12-8936-221A1A94A86D}" srcOrd="0" destOrd="0" parTransId="{A218EF20-52C0-4012-B969-B0CEA326BFCF}" sibTransId="{6A047472-B12F-4134-ACDC-1E00F11A1430}"/>
    <dgm:cxn modelId="{65E711CB-EE52-4582-9AAF-A7025B347551}" type="presOf" srcId="{59441607-373A-478F-AB1F-84E5178D0638}" destId="{EC162ADB-AFCA-412D-B32A-DB8FC9E247D3}" srcOrd="0" destOrd="0" presId="urn:microsoft.com/office/officeart/2005/8/layout/vList2"/>
    <dgm:cxn modelId="{D1754847-398B-45C6-9B0E-F2270F93C9C8}" type="presParOf" srcId="{2F5EB046-C3E0-4A98-A2A3-445B1A116B6A}" destId="{95A4CB49-4E23-4EB9-AE64-32AAB110A39D}" srcOrd="0" destOrd="0" presId="urn:microsoft.com/office/officeart/2005/8/layout/vList2"/>
    <dgm:cxn modelId="{D0E0481E-FAEC-47FC-A2C2-E81B284BF82F}" type="presParOf" srcId="{2F5EB046-C3E0-4A98-A2A3-445B1A116B6A}" destId="{B60C061F-2FA2-4F1A-90D5-12B4C8D97C3D}" srcOrd="1" destOrd="0" presId="urn:microsoft.com/office/officeart/2005/8/layout/vList2"/>
    <dgm:cxn modelId="{70C8F562-16C3-47FA-A6DD-CA4B062624FF}" type="presParOf" srcId="{2F5EB046-C3E0-4A98-A2A3-445B1A116B6A}" destId="{EC162ADB-AFCA-412D-B32A-DB8FC9E247D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30B83B-B286-480A-A18F-A64BA2463DF7}"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09C8657E-BE7D-4B8D-B8A8-3D6A9DDCE50A}">
      <dgm:prSet/>
      <dgm:spPr/>
      <dgm:t>
        <a:bodyPr/>
        <a:lstStyle/>
        <a:p>
          <a:pPr>
            <a:lnSpc>
              <a:spcPct val="100000"/>
            </a:lnSpc>
          </a:pPr>
          <a:r>
            <a:rPr lang="en-GB"/>
            <a:t>To strengthen our advocacy efforts, we will collaborate with experts in GBV prevention and economic empowerment, utilize networks like Facebook, Twitter, and Instagram to amplify our advocacy messages, engage with academic institutions for research support, and build relationships with policymakers to influence legislation</a:t>
          </a:r>
          <a:endParaRPr lang="en-US"/>
        </a:p>
      </dgm:t>
    </dgm:pt>
    <dgm:pt modelId="{851F3266-9D48-4F9F-9799-89BEFA00631D}" type="parTrans" cxnId="{623568B8-A5B8-4E6B-B95C-B08BDAC82A60}">
      <dgm:prSet/>
      <dgm:spPr/>
      <dgm:t>
        <a:bodyPr/>
        <a:lstStyle/>
        <a:p>
          <a:endParaRPr lang="en-US"/>
        </a:p>
      </dgm:t>
    </dgm:pt>
    <dgm:pt modelId="{CF1B01ED-003F-4A1A-A9C3-13D4DA887FD0}" type="sibTrans" cxnId="{623568B8-A5B8-4E6B-B95C-B08BDAC82A60}">
      <dgm:prSet/>
      <dgm:spPr/>
      <dgm:t>
        <a:bodyPr/>
        <a:lstStyle/>
        <a:p>
          <a:endParaRPr lang="en-US"/>
        </a:p>
      </dgm:t>
    </dgm:pt>
    <dgm:pt modelId="{36E08491-8325-4964-83CA-DFF3463CD80D}">
      <dgm:prSet/>
      <dgm:spPr/>
      <dgm:t>
        <a:bodyPr/>
        <a:lstStyle/>
        <a:p>
          <a:pPr>
            <a:lnSpc>
              <a:spcPct val="100000"/>
            </a:lnSpc>
          </a:pPr>
          <a:r>
            <a:rPr lang="en-GB"/>
            <a:t>we will develop a unified campaign plan with clear objectives, utilize social media and traditional media for outreach, organize community events in local parks and community centers to raise awareness, and continuously monitor and evaluate campaign effectiveness to adapt our strategies as needed.</a:t>
          </a:r>
          <a:endParaRPr lang="en-US"/>
        </a:p>
      </dgm:t>
    </dgm:pt>
    <dgm:pt modelId="{C95C1624-8A54-4F4C-B8F1-A4AA4A38343B}" type="parTrans" cxnId="{093DE9F7-9A3D-404B-9283-F6F35B9ABD83}">
      <dgm:prSet/>
      <dgm:spPr/>
      <dgm:t>
        <a:bodyPr/>
        <a:lstStyle/>
        <a:p>
          <a:endParaRPr lang="en-US"/>
        </a:p>
      </dgm:t>
    </dgm:pt>
    <dgm:pt modelId="{C8C12E70-4428-44F2-9B70-DDE2F9E7A464}" type="sibTrans" cxnId="{093DE9F7-9A3D-404B-9283-F6F35B9ABD83}">
      <dgm:prSet/>
      <dgm:spPr/>
      <dgm:t>
        <a:bodyPr/>
        <a:lstStyle/>
        <a:p>
          <a:endParaRPr lang="en-US"/>
        </a:p>
      </dgm:t>
    </dgm:pt>
    <dgm:pt modelId="{FA4EE7F9-E2E0-4FC4-B213-F418597F6F49}" type="pres">
      <dgm:prSet presAssocID="{9F30B83B-B286-480A-A18F-A64BA2463DF7}" presName="root" presStyleCnt="0">
        <dgm:presLayoutVars>
          <dgm:dir/>
          <dgm:resizeHandles val="exact"/>
        </dgm:presLayoutVars>
      </dgm:prSet>
      <dgm:spPr/>
    </dgm:pt>
    <dgm:pt modelId="{B155E1A9-698B-4C29-9B87-045F48E07665}" type="pres">
      <dgm:prSet presAssocID="{09C8657E-BE7D-4B8D-B8A8-3D6A9DDCE50A}" presName="compNode" presStyleCnt="0"/>
      <dgm:spPr/>
    </dgm:pt>
    <dgm:pt modelId="{79B8F384-3E16-49E2-BE6D-5FAB89236D72}" type="pres">
      <dgm:prSet presAssocID="{09C8657E-BE7D-4B8D-B8A8-3D6A9DDCE50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onnections"/>
        </a:ext>
      </dgm:extLst>
    </dgm:pt>
    <dgm:pt modelId="{EEFE43DF-5046-4661-936F-F9CCD2B61A00}" type="pres">
      <dgm:prSet presAssocID="{09C8657E-BE7D-4B8D-B8A8-3D6A9DDCE50A}" presName="spaceRect" presStyleCnt="0"/>
      <dgm:spPr/>
    </dgm:pt>
    <dgm:pt modelId="{685BD991-7A2D-451A-A24E-01582107B580}" type="pres">
      <dgm:prSet presAssocID="{09C8657E-BE7D-4B8D-B8A8-3D6A9DDCE50A}" presName="textRect" presStyleLbl="revTx" presStyleIdx="0" presStyleCnt="2">
        <dgm:presLayoutVars>
          <dgm:chMax val="1"/>
          <dgm:chPref val="1"/>
        </dgm:presLayoutVars>
      </dgm:prSet>
      <dgm:spPr/>
    </dgm:pt>
    <dgm:pt modelId="{94B7B31F-63E7-4633-B530-7AEF78FF6019}" type="pres">
      <dgm:prSet presAssocID="{CF1B01ED-003F-4A1A-A9C3-13D4DA887FD0}" presName="sibTrans" presStyleCnt="0"/>
      <dgm:spPr/>
    </dgm:pt>
    <dgm:pt modelId="{B5AFD068-8EFE-4466-9B86-FAE59BD87AA8}" type="pres">
      <dgm:prSet presAssocID="{36E08491-8325-4964-83CA-DFF3463CD80D}" presName="compNode" presStyleCnt="0"/>
      <dgm:spPr/>
    </dgm:pt>
    <dgm:pt modelId="{39924F6C-6703-4948-B756-AB8A2541F8BA}" type="pres">
      <dgm:prSet presAssocID="{36E08491-8325-4964-83CA-DFF3463CD80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ark scene"/>
        </a:ext>
      </dgm:extLst>
    </dgm:pt>
    <dgm:pt modelId="{F2C16867-3A37-4DA3-B8BD-553CBAA498B8}" type="pres">
      <dgm:prSet presAssocID="{36E08491-8325-4964-83CA-DFF3463CD80D}" presName="spaceRect" presStyleCnt="0"/>
      <dgm:spPr/>
    </dgm:pt>
    <dgm:pt modelId="{29DB3712-F81D-44A4-8BF4-50A1193EFF85}" type="pres">
      <dgm:prSet presAssocID="{36E08491-8325-4964-83CA-DFF3463CD80D}" presName="textRect" presStyleLbl="revTx" presStyleIdx="1" presStyleCnt="2">
        <dgm:presLayoutVars>
          <dgm:chMax val="1"/>
          <dgm:chPref val="1"/>
        </dgm:presLayoutVars>
      </dgm:prSet>
      <dgm:spPr/>
    </dgm:pt>
  </dgm:ptLst>
  <dgm:cxnLst>
    <dgm:cxn modelId="{1C8F3177-EA57-49C3-A750-488BB1C02195}" type="presOf" srcId="{09C8657E-BE7D-4B8D-B8A8-3D6A9DDCE50A}" destId="{685BD991-7A2D-451A-A24E-01582107B580}" srcOrd="0" destOrd="0" presId="urn:microsoft.com/office/officeart/2018/2/layout/IconLabelList"/>
    <dgm:cxn modelId="{A0845F90-5DEB-458D-BB7F-3CE1369B5C13}" type="presOf" srcId="{9F30B83B-B286-480A-A18F-A64BA2463DF7}" destId="{FA4EE7F9-E2E0-4FC4-B213-F418597F6F49}" srcOrd="0" destOrd="0" presId="urn:microsoft.com/office/officeart/2018/2/layout/IconLabelList"/>
    <dgm:cxn modelId="{623568B8-A5B8-4E6B-B95C-B08BDAC82A60}" srcId="{9F30B83B-B286-480A-A18F-A64BA2463DF7}" destId="{09C8657E-BE7D-4B8D-B8A8-3D6A9DDCE50A}" srcOrd="0" destOrd="0" parTransId="{851F3266-9D48-4F9F-9799-89BEFA00631D}" sibTransId="{CF1B01ED-003F-4A1A-A9C3-13D4DA887FD0}"/>
    <dgm:cxn modelId="{093DE9F7-9A3D-404B-9283-F6F35B9ABD83}" srcId="{9F30B83B-B286-480A-A18F-A64BA2463DF7}" destId="{36E08491-8325-4964-83CA-DFF3463CD80D}" srcOrd="1" destOrd="0" parTransId="{C95C1624-8A54-4F4C-B8F1-A4AA4A38343B}" sibTransId="{C8C12E70-4428-44F2-9B70-DDE2F9E7A464}"/>
    <dgm:cxn modelId="{9531DEF9-0214-4697-B16E-4EA1D8BA9A33}" type="presOf" srcId="{36E08491-8325-4964-83CA-DFF3463CD80D}" destId="{29DB3712-F81D-44A4-8BF4-50A1193EFF85}" srcOrd="0" destOrd="0" presId="urn:microsoft.com/office/officeart/2018/2/layout/IconLabelList"/>
    <dgm:cxn modelId="{72B778B4-CAAB-471E-BF68-D20007873D16}" type="presParOf" srcId="{FA4EE7F9-E2E0-4FC4-B213-F418597F6F49}" destId="{B155E1A9-698B-4C29-9B87-045F48E07665}" srcOrd="0" destOrd="0" presId="urn:microsoft.com/office/officeart/2018/2/layout/IconLabelList"/>
    <dgm:cxn modelId="{E9B94B8F-B54B-4534-9418-080D61111740}" type="presParOf" srcId="{B155E1A9-698B-4C29-9B87-045F48E07665}" destId="{79B8F384-3E16-49E2-BE6D-5FAB89236D72}" srcOrd="0" destOrd="0" presId="urn:microsoft.com/office/officeart/2018/2/layout/IconLabelList"/>
    <dgm:cxn modelId="{F305E1DA-2EFF-4DDA-84AD-54AE52D5B50A}" type="presParOf" srcId="{B155E1A9-698B-4C29-9B87-045F48E07665}" destId="{EEFE43DF-5046-4661-936F-F9CCD2B61A00}" srcOrd="1" destOrd="0" presId="urn:microsoft.com/office/officeart/2018/2/layout/IconLabelList"/>
    <dgm:cxn modelId="{23BFF051-5C97-4431-B9EF-C39BF9A27EC8}" type="presParOf" srcId="{B155E1A9-698B-4C29-9B87-045F48E07665}" destId="{685BD991-7A2D-451A-A24E-01582107B580}" srcOrd="2" destOrd="0" presId="urn:microsoft.com/office/officeart/2018/2/layout/IconLabelList"/>
    <dgm:cxn modelId="{8BF28ED2-65D2-4B9A-ACAA-2BB93AD14FCB}" type="presParOf" srcId="{FA4EE7F9-E2E0-4FC4-B213-F418597F6F49}" destId="{94B7B31F-63E7-4633-B530-7AEF78FF6019}" srcOrd="1" destOrd="0" presId="urn:microsoft.com/office/officeart/2018/2/layout/IconLabelList"/>
    <dgm:cxn modelId="{4D1F1E07-56FC-4914-9E40-D95821B160F1}" type="presParOf" srcId="{FA4EE7F9-E2E0-4FC4-B213-F418597F6F49}" destId="{B5AFD068-8EFE-4466-9B86-FAE59BD87AA8}" srcOrd="2" destOrd="0" presId="urn:microsoft.com/office/officeart/2018/2/layout/IconLabelList"/>
    <dgm:cxn modelId="{D816C72E-DC8C-4D97-9FAA-F79898B71B09}" type="presParOf" srcId="{B5AFD068-8EFE-4466-9B86-FAE59BD87AA8}" destId="{39924F6C-6703-4948-B756-AB8A2541F8BA}" srcOrd="0" destOrd="0" presId="urn:microsoft.com/office/officeart/2018/2/layout/IconLabelList"/>
    <dgm:cxn modelId="{DA7CB151-D7F0-40F5-91AF-CBFEB370C69C}" type="presParOf" srcId="{B5AFD068-8EFE-4466-9B86-FAE59BD87AA8}" destId="{F2C16867-3A37-4DA3-B8BD-553CBAA498B8}" srcOrd="1" destOrd="0" presId="urn:microsoft.com/office/officeart/2018/2/layout/IconLabelList"/>
    <dgm:cxn modelId="{A8CC5DC7-B0AE-45D7-914A-70F940798379}" type="presParOf" srcId="{B5AFD068-8EFE-4466-9B86-FAE59BD87AA8}" destId="{29DB3712-F81D-44A4-8BF4-50A1193EFF85}"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83668D-8A2F-4F18-B386-1BF3E0C105F9}" type="doc">
      <dgm:prSet loTypeId="urn:microsoft.com/office/officeart/2016/7/layout/VerticalHollowActionList" loCatId="List" qsTypeId="urn:microsoft.com/office/officeart/2005/8/quickstyle/simple1" qsCatId="simple" csTypeId="urn:microsoft.com/office/officeart/2005/8/colors/accent1_2" csCatId="accent1"/>
      <dgm:spPr/>
      <dgm:t>
        <a:bodyPr/>
        <a:lstStyle/>
        <a:p>
          <a:endParaRPr lang="en-US"/>
        </a:p>
      </dgm:t>
    </dgm:pt>
    <dgm:pt modelId="{0A18F545-9B07-4021-B87C-7451D8ABACE9}">
      <dgm:prSet/>
      <dgm:spPr/>
      <dgm:t>
        <a:bodyPr/>
        <a:lstStyle/>
        <a:p>
          <a:r>
            <a:rPr lang="en-US"/>
            <a:t>Foster</a:t>
          </a:r>
        </a:p>
      </dgm:t>
    </dgm:pt>
    <dgm:pt modelId="{80416032-6C6C-40A8-B6D2-71E9D30CD20F}" type="parTrans" cxnId="{8214FB4A-1F38-48C2-BE18-97C3E84CAF74}">
      <dgm:prSet/>
      <dgm:spPr/>
      <dgm:t>
        <a:bodyPr/>
        <a:lstStyle/>
        <a:p>
          <a:endParaRPr lang="en-US"/>
        </a:p>
      </dgm:t>
    </dgm:pt>
    <dgm:pt modelId="{F4F00979-B341-47CD-8B3E-C0D6B02A483C}" type="sibTrans" cxnId="{8214FB4A-1F38-48C2-BE18-97C3E84CAF74}">
      <dgm:prSet/>
      <dgm:spPr/>
      <dgm:t>
        <a:bodyPr/>
        <a:lstStyle/>
        <a:p>
          <a:endParaRPr lang="en-US"/>
        </a:p>
      </dgm:t>
    </dgm:pt>
    <dgm:pt modelId="{967E2A3E-2C96-4D34-BC79-DBB4507FC493}">
      <dgm:prSet/>
      <dgm:spPr/>
      <dgm:t>
        <a:bodyPr/>
        <a:lstStyle/>
        <a:p>
          <a:r>
            <a:rPr lang="en-US"/>
            <a:t>Foster open communication and trust among partners.</a:t>
          </a:r>
        </a:p>
      </dgm:t>
    </dgm:pt>
    <dgm:pt modelId="{320C9717-A478-4D8C-A132-8B0B2B530ED0}" type="parTrans" cxnId="{26EAF239-E632-4E0C-AFC4-23BD88FF8EDB}">
      <dgm:prSet/>
      <dgm:spPr/>
      <dgm:t>
        <a:bodyPr/>
        <a:lstStyle/>
        <a:p>
          <a:endParaRPr lang="en-US"/>
        </a:p>
      </dgm:t>
    </dgm:pt>
    <dgm:pt modelId="{9B97D83D-150D-4987-9CE2-FF95FF72AAEE}" type="sibTrans" cxnId="{26EAF239-E632-4E0C-AFC4-23BD88FF8EDB}">
      <dgm:prSet/>
      <dgm:spPr/>
      <dgm:t>
        <a:bodyPr/>
        <a:lstStyle/>
        <a:p>
          <a:endParaRPr lang="en-US"/>
        </a:p>
      </dgm:t>
    </dgm:pt>
    <dgm:pt modelId="{E288040D-D3B2-4069-83C9-8DB2D6624256}">
      <dgm:prSet/>
      <dgm:spPr/>
      <dgm:t>
        <a:bodyPr/>
        <a:lstStyle/>
        <a:p>
          <a:r>
            <a:rPr lang="en-US"/>
            <a:t>Recognize and celebrate</a:t>
          </a:r>
        </a:p>
      </dgm:t>
    </dgm:pt>
    <dgm:pt modelId="{5625E0A1-FAFF-4A3D-83F3-BFE6C0FA5E92}" type="parTrans" cxnId="{60912264-20EA-45DA-8A07-645B0CFC6334}">
      <dgm:prSet/>
      <dgm:spPr/>
      <dgm:t>
        <a:bodyPr/>
        <a:lstStyle/>
        <a:p>
          <a:endParaRPr lang="en-US"/>
        </a:p>
      </dgm:t>
    </dgm:pt>
    <dgm:pt modelId="{6535E106-83D3-45FD-83E5-235AB520CE0E}" type="sibTrans" cxnId="{60912264-20EA-45DA-8A07-645B0CFC6334}">
      <dgm:prSet/>
      <dgm:spPr/>
      <dgm:t>
        <a:bodyPr/>
        <a:lstStyle/>
        <a:p>
          <a:endParaRPr lang="en-US"/>
        </a:p>
      </dgm:t>
    </dgm:pt>
    <dgm:pt modelId="{757AE4EE-E3DD-4B22-A108-5130A9122996}">
      <dgm:prSet/>
      <dgm:spPr/>
      <dgm:t>
        <a:bodyPr/>
        <a:lstStyle/>
        <a:p>
          <a:r>
            <a:rPr lang="en-US"/>
            <a:t>Recognize and celebrate collective achievements to strengthen bonds.</a:t>
          </a:r>
        </a:p>
      </dgm:t>
    </dgm:pt>
    <dgm:pt modelId="{F3897CF8-588B-41E0-A2BA-C17A7C7CEE60}" type="parTrans" cxnId="{6F5410E7-853C-47B5-9D73-D8D84EE920E5}">
      <dgm:prSet/>
      <dgm:spPr/>
      <dgm:t>
        <a:bodyPr/>
        <a:lstStyle/>
        <a:p>
          <a:endParaRPr lang="en-US"/>
        </a:p>
      </dgm:t>
    </dgm:pt>
    <dgm:pt modelId="{648B73AC-3F8A-40E4-AD3A-D6858F265824}" type="sibTrans" cxnId="{6F5410E7-853C-47B5-9D73-D8D84EE920E5}">
      <dgm:prSet/>
      <dgm:spPr/>
      <dgm:t>
        <a:bodyPr/>
        <a:lstStyle/>
        <a:p>
          <a:endParaRPr lang="en-US"/>
        </a:p>
      </dgm:t>
    </dgm:pt>
    <dgm:pt modelId="{92F45C94-7420-43FF-8C92-68EE5BF65EDA}">
      <dgm:prSet/>
      <dgm:spPr/>
      <dgm:t>
        <a:bodyPr/>
        <a:lstStyle/>
        <a:p>
          <a:r>
            <a:rPr lang="en-US"/>
            <a:t>Provide</a:t>
          </a:r>
        </a:p>
      </dgm:t>
    </dgm:pt>
    <dgm:pt modelId="{DA3CEFF5-5A4F-4E00-A1BB-B6087BC3A424}" type="parTrans" cxnId="{08DBB552-BF59-489A-940E-F58FAAF35FB5}">
      <dgm:prSet/>
      <dgm:spPr/>
      <dgm:t>
        <a:bodyPr/>
        <a:lstStyle/>
        <a:p>
          <a:endParaRPr lang="en-US"/>
        </a:p>
      </dgm:t>
    </dgm:pt>
    <dgm:pt modelId="{DEDEB3B4-6CE1-4C36-8C95-BE3782EB4C77}" type="sibTrans" cxnId="{08DBB552-BF59-489A-940E-F58FAAF35FB5}">
      <dgm:prSet/>
      <dgm:spPr/>
      <dgm:t>
        <a:bodyPr/>
        <a:lstStyle/>
        <a:p>
          <a:endParaRPr lang="en-US"/>
        </a:p>
      </dgm:t>
    </dgm:pt>
    <dgm:pt modelId="{89C9B629-397A-4891-8208-8DE188F3EFD7}">
      <dgm:prSet/>
      <dgm:spPr/>
      <dgm:t>
        <a:bodyPr/>
        <a:lstStyle/>
        <a:p>
          <a:r>
            <a:rPr lang="en-US"/>
            <a:t>Provide opportunities for networking and collaboration.</a:t>
          </a:r>
        </a:p>
      </dgm:t>
    </dgm:pt>
    <dgm:pt modelId="{B78468EC-CAF4-406D-A43C-BAF6C4BC6806}" type="parTrans" cxnId="{DDA3F714-5E84-41C2-93E9-474DD3D0E9C2}">
      <dgm:prSet/>
      <dgm:spPr/>
      <dgm:t>
        <a:bodyPr/>
        <a:lstStyle/>
        <a:p>
          <a:endParaRPr lang="en-US"/>
        </a:p>
      </dgm:t>
    </dgm:pt>
    <dgm:pt modelId="{32249EE2-BFC2-4E37-9037-D9FD0B5EE293}" type="sibTrans" cxnId="{DDA3F714-5E84-41C2-93E9-474DD3D0E9C2}">
      <dgm:prSet/>
      <dgm:spPr/>
      <dgm:t>
        <a:bodyPr/>
        <a:lstStyle/>
        <a:p>
          <a:endParaRPr lang="en-US"/>
        </a:p>
      </dgm:t>
    </dgm:pt>
    <dgm:pt modelId="{15C813CC-D2AF-4C14-AF58-6A36FD101D1E}">
      <dgm:prSet/>
      <dgm:spPr/>
      <dgm:t>
        <a:bodyPr/>
        <a:lstStyle/>
        <a:p>
          <a:r>
            <a:rPr lang="en-US"/>
            <a:t>Engage in</a:t>
          </a:r>
        </a:p>
      </dgm:t>
    </dgm:pt>
    <dgm:pt modelId="{87EA8FB1-9A74-425E-A54F-B78E355387A8}" type="parTrans" cxnId="{4AEBF4B6-AB58-4C1A-BFED-66F4D30644D1}">
      <dgm:prSet/>
      <dgm:spPr/>
      <dgm:t>
        <a:bodyPr/>
        <a:lstStyle/>
        <a:p>
          <a:endParaRPr lang="en-US"/>
        </a:p>
      </dgm:t>
    </dgm:pt>
    <dgm:pt modelId="{3931D1C8-A178-4ADE-B1C6-1E2FBE038B4C}" type="sibTrans" cxnId="{4AEBF4B6-AB58-4C1A-BFED-66F4D30644D1}">
      <dgm:prSet/>
      <dgm:spPr/>
      <dgm:t>
        <a:bodyPr/>
        <a:lstStyle/>
        <a:p>
          <a:endParaRPr lang="en-US"/>
        </a:p>
      </dgm:t>
    </dgm:pt>
    <dgm:pt modelId="{EF21A039-655B-4CDF-AC0A-A3C032007020}">
      <dgm:prSet/>
      <dgm:spPr/>
      <dgm:t>
        <a:bodyPr/>
        <a:lstStyle/>
        <a:p>
          <a:r>
            <a:rPr lang="en-US"/>
            <a:t>Engage in joint training and capacity-building initiatives.</a:t>
          </a:r>
        </a:p>
      </dgm:t>
    </dgm:pt>
    <dgm:pt modelId="{C5328243-6ED8-4B23-A858-44B58AFAB89D}" type="parTrans" cxnId="{636DA0BD-8065-4114-984F-7B1ADDC1578E}">
      <dgm:prSet/>
      <dgm:spPr/>
      <dgm:t>
        <a:bodyPr/>
        <a:lstStyle/>
        <a:p>
          <a:endParaRPr lang="en-US"/>
        </a:p>
      </dgm:t>
    </dgm:pt>
    <dgm:pt modelId="{F2837761-9133-4F62-9076-03D24AAD46E8}" type="sibTrans" cxnId="{636DA0BD-8065-4114-984F-7B1ADDC1578E}">
      <dgm:prSet/>
      <dgm:spPr/>
      <dgm:t>
        <a:bodyPr/>
        <a:lstStyle/>
        <a:p>
          <a:endParaRPr lang="en-US"/>
        </a:p>
      </dgm:t>
    </dgm:pt>
    <dgm:pt modelId="{56ECFA56-6822-4AA3-8992-7BEEEAD13FE3}" type="pres">
      <dgm:prSet presAssocID="{CE83668D-8A2F-4F18-B386-1BF3E0C105F9}" presName="Name0" presStyleCnt="0">
        <dgm:presLayoutVars>
          <dgm:dir/>
          <dgm:animLvl val="lvl"/>
          <dgm:resizeHandles val="exact"/>
        </dgm:presLayoutVars>
      </dgm:prSet>
      <dgm:spPr/>
    </dgm:pt>
    <dgm:pt modelId="{161D1678-FD4E-4874-BCFB-C2B95AFC9277}" type="pres">
      <dgm:prSet presAssocID="{0A18F545-9B07-4021-B87C-7451D8ABACE9}" presName="linNode" presStyleCnt="0"/>
      <dgm:spPr/>
    </dgm:pt>
    <dgm:pt modelId="{C1DCFB69-B28D-4D77-B151-7E8556878EEA}" type="pres">
      <dgm:prSet presAssocID="{0A18F545-9B07-4021-B87C-7451D8ABACE9}" presName="parentText" presStyleLbl="solidFgAcc1" presStyleIdx="0" presStyleCnt="4">
        <dgm:presLayoutVars>
          <dgm:chMax val="1"/>
          <dgm:bulletEnabled/>
        </dgm:presLayoutVars>
      </dgm:prSet>
      <dgm:spPr/>
    </dgm:pt>
    <dgm:pt modelId="{CB56FF44-975E-4A4A-ADB7-2C86D69240DE}" type="pres">
      <dgm:prSet presAssocID="{0A18F545-9B07-4021-B87C-7451D8ABACE9}" presName="descendantText" presStyleLbl="alignNode1" presStyleIdx="0" presStyleCnt="4">
        <dgm:presLayoutVars>
          <dgm:bulletEnabled/>
        </dgm:presLayoutVars>
      </dgm:prSet>
      <dgm:spPr/>
    </dgm:pt>
    <dgm:pt modelId="{A10BB55F-416C-4DDB-A207-6E733DC3AADF}" type="pres">
      <dgm:prSet presAssocID="{F4F00979-B341-47CD-8B3E-C0D6B02A483C}" presName="sp" presStyleCnt="0"/>
      <dgm:spPr/>
    </dgm:pt>
    <dgm:pt modelId="{3243CF9D-2F95-47EA-881C-614F5136F9C3}" type="pres">
      <dgm:prSet presAssocID="{E288040D-D3B2-4069-83C9-8DB2D6624256}" presName="linNode" presStyleCnt="0"/>
      <dgm:spPr/>
    </dgm:pt>
    <dgm:pt modelId="{91439F06-DA2E-49F3-A68A-FBBDD1C57F9E}" type="pres">
      <dgm:prSet presAssocID="{E288040D-D3B2-4069-83C9-8DB2D6624256}" presName="parentText" presStyleLbl="solidFgAcc1" presStyleIdx="1" presStyleCnt="4">
        <dgm:presLayoutVars>
          <dgm:chMax val="1"/>
          <dgm:bulletEnabled/>
        </dgm:presLayoutVars>
      </dgm:prSet>
      <dgm:spPr/>
    </dgm:pt>
    <dgm:pt modelId="{FD005565-3A77-4DA4-9392-1D1E4F5C13FA}" type="pres">
      <dgm:prSet presAssocID="{E288040D-D3B2-4069-83C9-8DB2D6624256}" presName="descendantText" presStyleLbl="alignNode1" presStyleIdx="1" presStyleCnt="4">
        <dgm:presLayoutVars>
          <dgm:bulletEnabled/>
        </dgm:presLayoutVars>
      </dgm:prSet>
      <dgm:spPr/>
    </dgm:pt>
    <dgm:pt modelId="{DCA62980-BE72-4863-A19D-69EF9554BF81}" type="pres">
      <dgm:prSet presAssocID="{6535E106-83D3-45FD-83E5-235AB520CE0E}" presName="sp" presStyleCnt="0"/>
      <dgm:spPr/>
    </dgm:pt>
    <dgm:pt modelId="{D92F5377-1F48-4A0A-88AE-AA830FA0A99A}" type="pres">
      <dgm:prSet presAssocID="{92F45C94-7420-43FF-8C92-68EE5BF65EDA}" presName="linNode" presStyleCnt="0"/>
      <dgm:spPr/>
    </dgm:pt>
    <dgm:pt modelId="{ADB7D68A-AAF1-4448-878B-242F17AF23C6}" type="pres">
      <dgm:prSet presAssocID="{92F45C94-7420-43FF-8C92-68EE5BF65EDA}" presName="parentText" presStyleLbl="solidFgAcc1" presStyleIdx="2" presStyleCnt="4">
        <dgm:presLayoutVars>
          <dgm:chMax val="1"/>
          <dgm:bulletEnabled/>
        </dgm:presLayoutVars>
      </dgm:prSet>
      <dgm:spPr/>
    </dgm:pt>
    <dgm:pt modelId="{37CEF3B2-BD05-4E7D-A804-351AE8175328}" type="pres">
      <dgm:prSet presAssocID="{92F45C94-7420-43FF-8C92-68EE5BF65EDA}" presName="descendantText" presStyleLbl="alignNode1" presStyleIdx="2" presStyleCnt="4">
        <dgm:presLayoutVars>
          <dgm:bulletEnabled/>
        </dgm:presLayoutVars>
      </dgm:prSet>
      <dgm:spPr/>
    </dgm:pt>
    <dgm:pt modelId="{941B305A-B885-4448-BA91-61915C2DB5BC}" type="pres">
      <dgm:prSet presAssocID="{DEDEB3B4-6CE1-4C36-8C95-BE3782EB4C77}" presName="sp" presStyleCnt="0"/>
      <dgm:spPr/>
    </dgm:pt>
    <dgm:pt modelId="{E6038D9C-BCEC-49D2-96C1-A70DF87CB87B}" type="pres">
      <dgm:prSet presAssocID="{15C813CC-D2AF-4C14-AF58-6A36FD101D1E}" presName="linNode" presStyleCnt="0"/>
      <dgm:spPr/>
    </dgm:pt>
    <dgm:pt modelId="{E83B07D0-CE0F-4E8E-A316-8549F91A7CE3}" type="pres">
      <dgm:prSet presAssocID="{15C813CC-D2AF-4C14-AF58-6A36FD101D1E}" presName="parentText" presStyleLbl="solidFgAcc1" presStyleIdx="3" presStyleCnt="4">
        <dgm:presLayoutVars>
          <dgm:chMax val="1"/>
          <dgm:bulletEnabled/>
        </dgm:presLayoutVars>
      </dgm:prSet>
      <dgm:spPr/>
    </dgm:pt>
    <dgm:pt modelId="{071308AC-1AE3-4D22-9942-AA486EC3308D}" type="pres">
      <dgm:prSet presAssocID="{15C813CC-D2AF-4C14-AF58-6A36FD101D1E}" presName="descendantText" presStyleLbl="alignNode1" presStyleIdx="3" presStyleCnt="4">
        <dgm:presLayoutVars>
          <dgm:bulletEnabled/>
        </dgm:presLayoutVars>
      </dgm:prSet>
      <dgm:spPr/>
    </dgm:pt>
  </dgm:ptLst>
  <dgm:cxnLst>
    <dgm:cxn modelId="{DDA3F714-5E84-41C2-93E9-474DD3D0E9C2}" srcId="{92F45C94-7420-43FF-8C92-68EE5BF65EDA}" destId="{89C9B629-397A-4891-8208-8DE188F3EFD7}" srcOrd="0" destOrd="0" parTransId="{B78468EC-CAF4-406D-A43C-BAF6C4BC6806}" sibTransId="{32249EE2-BFC2-4E37-9037-D9FD0B5EE293}"/>
    <dgm:cxn modelId="{4DED8532-E7EF-4698-81A8-A3516D91A321}" type="presOf" srcId="{EF21A039-655B-4CDF-AC0A-A3C032007020}" destId="{071308AC-1AE3-4D22-9942-AA486EC3308D}" srcOrd="0" destOrd="0" presId="urn:microsoft.com/office/officeart/2016/7/layout/VerticalHollowActionList"/>
    <dgm:cxn modelId="{26EAF239-E632-4E0C-AFC4-23BD88FF8EDB}" srcId="{0A18F545-9B07-4021-B87C-7451D8ABACE9}" destId="{967E2A3E-2C96-4D34-BC79-DBB4507FC493}" srcOrd="0" destOrd="0" parTransId="{320C9717-A478-4D8C-A132-8B0B2B530ED0}" sibTransId="{9B97D83D-150D-4987-9CE2-FF95FF72AAEE}"/>
    <dgm:cxn modelId="{60912264-20EA-45DA-8A07-645B0CFC6334}" srcId="{CE83668D-8A2F-4F18-B386-1BF3E0C105F9}" destId="{E288040D-D3B2-4069-83C9-8DB2D6624256}" srcOrd="1" destOrd="0" parTransId="{5625E0A1-FAFF-4A3D-83F3-BFE6C0FA5E92}" sibTransId="{6535E106-83D3-45FD-83E5-235AB520CE0E}"/>
    <dgm:cxn modelId="{1B7C8A46-8300-429C-BC86-EB064C3C9C71}" type="presOf" srcId="{0A18F545-9B07-4021-B87C-7451D8ABACE9}" destId="{C1DCFB69-B28D-4D77-B151-7E8556878EEA}" srcOrd="0" destOrd="0" presId="urn:microsoft.com/office/officeart/2016/7/layout/VerticalHollowActionList"/>
    <dgm:cxn modelId="{8214FB4A-1F38-48C2-BE18-97C3E84CAF74}" srcId="{CE83668D-8A2F-4F18-B386-1BF3E0C105F9}" destId="{0A18F545-9B07-4021-B87C-7451D8ABACE9}" srcOrd="0" destOrd="0" parTransId="{80416032-6C6C-40A8-B6D2-71E9D30CD20F}" sibTransId="{F4F00979-B341-47CD-8B3E-C0D6B02A483C}"/>
    <dgm:cxn modelId="{08DBB552-BF59-489A-940E-F58FAAF35FB5}" srcId="{CE83668D-8A2F-4F18-B386-1BF3E0C105F9}" destId="{92F45C94-7420-43FF-8C92-68EE5BF65EDA}" srcOrd="2" destOrd="0" parTransId="{DA3CEFF5-5A4F-4E00-A1BB-B6087BC3A424}" sibTransId="{DEDEB3B4-6CE1-4C36-8C95-BE3782EB4C77}"/>
    <dgm:cxn modelId="{4AEBF4B6-AB58-4C1A-BFED-66F4D30644D1}" srcId="{CE83668D-8A2F-4F18-B386-1BF3E0C105F9}" destId="{15C813CC-D2AF-4C14-AF58-6A36FD101D1E}" srcOrd="3" destOrd="0" parTransId="{87EA8FB1-9A74-425E-A54F-B78E355387A8}" sibTransId="{3931D1C8-A178-4ADE-B1C6-1E2FBE038B4C}"/>
    <dgm:cxn modelId="{636DA0BD-8065-4114-984F-7B1ADDC1578E}" srcId="{15C813CC-D2AF-4C14-AF58-6A36FD101D1E}" destId="{EF21A039-655B-4CDF-AC0A-A3C032007020}" srcOrd="0" destOrd="0" parTransId="{C5328243-6ED8-4B23-A858-44B58AFAB89D}" sibTransId="{F2837761-9133-4F62-9076-03D24AAD46E8}"/>
    <dgm:cxn modelId="{BAF9E3C2-1DDD-4019-BDC7-3A5CB8F10625}" type="presOf" srcId="{757AE4EE-E3DD-4B22-A108-5130A9122996}" destId="{FD005565-3A77-4DA4-9392-1D1E4F5C13FA}" srcOrd="0" destOrd="0" presId="urn:microsoft.com/office/officeart/2016/7/layout/VerticalHollowActionList"/>
    <dgm:cxn modelId="{6F5410E7-853C-47B5-9D73-D8D84EE920E5}" srcId="{E288040D-D3B2-4069-83C9-8DB2D6624256}" destId="{757AE4EE-E3DD-4B22-A108-5130A9122996}" srcOrd="0" destOrd="0" parTransId="{F3897CF8-588B-41E0-A2BA-C17A7C7CEE60}" sibTransId="{648B73AC-3F8A-40E4-AD3A-D6858F265824}"/>
    <dgm:cxn modelId="{E5ACA5E7-9A85-4447-BDD9-D229A4A8DEF7}" type="presOf" srcId="{15C813CC-D2AF-4C14-AF58-6A36FD101D1E}" destId="{E83B07D0-CE0F-4E8E-A316-8549F91A7CE3}" srcOrd="0" destOrd="0" presId="urn:microsoft.com/office/officeart/2016/7/layout/VerticalHollowActionList"/>
    <dgm:cxn modelId="{2A8BD1E9-5A4F-4762-A15B-4B5C794BB8D6}" type="presOf" srcId="{89C9B629-397A-4891-8208-8DE188F3EFD7}" destId="{37CEF3B2-BD05-4E7D-A804-351AE8175328}" srcOrd="0" destOrd="0" presId="urn:microsoft.com/office/officeart/2016/7/layout/VerticalHollowActionList"/>
    <dgm:cxn modelId="{973D8BEB-1FBE-4A4D-9A10-A84844816042}" type="presOf" srcId="{92F45C94-7420-43FF-8C92-68EE5BF65EDA}" destId="{ADB7D68A-AAF1-4448-878B-242F17AF23C6}" srcOrd="0" destOrd="0" presId="urn:microsoft.com/office/officeart/2016/7/layout/VerticalHollowActionList"/>
    <dgm:cxn modelId="{DF1590ED-E127-4297-B09E-43CDAC8FEFF3}" type="presOf" srcId="{CE83668D-8A2F-4F18-B386-1BF3E0C105F9}" destId="{56ECFA56-6822-4AA3-8992-7BEEEAD13FE3}" srcOrd="0" destOrd="0" presId="urn:microsoft.com/office/officeart/2016/7/layout/VerticalHollowActionList"/>
    <dgm:cxn modelId="{FC7A32F1-872D-45B1-AEE5-DE268E90C740}" type="presOf" srcId="{967E2A3E-2C96-4D34-BC79-DBB4507FC493}" destId="{CB56FF44-975E-4A4A-ADB7-2C86D69240DE}" srcOrd="0" destOrd="0" presId="urn:microsoft.com/office/officeart/2016/7/layout/VerticalHollowActionList"/>
    <dgm:cxn modelId="{AE4102FB-DD74-49FB-89D4-A6BF4FCF14D2}" type="presOf" srcId="{E288040D-D3B2-4069-83C9-8DB2D6624256}" destId="{91439F06-DA2E-49F3-A68A-FBBDD1C57F9E}" srcOrd="0" destOrd="0" presId="urn:microsoft.com/office/officeart/2016/7/layout/VerticalHollowActionList"/>
    <dgm:cxn modelId="{63637B59-CAB7-4F04-BA9C-80D9ACEBCE62}" type="presParOf" srcId="{56ECFA56-6822-4AA3-8992-7BEEEAD13FE3}" destId="{161D1678-FD4E-4874-BCFB-C2B95AFC9277}" srcOrd="0" destOrd="0" presId="urn:microsoft.com/office/officeart/2016/7/layout/VerticalHollowActionList"/>
    <dgm:cxn modelId="{5D03DBCB-0D5F-427D-A1AD-76C1E8CBF927}" type="presParOf" srcId="{161D1678-FD4E-4874-BCFB-C2B95AFC9277}" destId="{C1DCFB69-B28D-4D77-B151-7E8556878EEA}" srcOrd="0" destOrd="0" presId="urn:microsoft.com/office/officeart/2016/7/layout/VerticalHollowActionList"/>
    <dgm:cxn modelId="{3E51E8D3-25FE-4CD4-802A-F98A4FE10BF3}" type="presParOf" srcId="{161D1678-FD4E-4874-BCFB-C2B95AFC9277}" destId="{CB56FF44-975E-4A4A-ADB7-2C86D69240DE}" srcOrd="1" destOrd="0" presId="urn:microsoft.com/office/officeart/2016/7/layout/VerticalHollowActionList"/>
    <dgm:cxn modelId="{CBD1C28E-92C6-4302-8540-CEAE076632B1}" type="presParOf" srcId="{56ECFA56-6822-4AA3-8992-7BEEEAD13FE3}" destId="{A10BB55F-416C-4DDB-A207-6E733DC3AADF}" srcOrd="1" destOrd="0" presId="urn:microsoft.com/office/officeart/2016/7/layout/VerticalHollowActionList"/>
    <dgm:cxn modelId="{93FD114A-509E-4E6F-B116-7983493D5138}" type="presParOf" srcId="{56ECFA56-6822-4AA3-8992-7BEEEAD13FE3}" destId="{3243CF9D-2F95-47EA-881C-614F5136F9C3}" srcOrd="2" destOrd="0" presId="urn:microsoft.com/office/officeart/2016/7/layout/VerticalHollowActionList"/>
    <dgm:cxn modelId="{01E8CFD3-F3FD-4D42-A0E7-9012A0DE0F35}" type="presParOf" srcId="{3243CF9D-2F95-47EA-881C-614F5136F9C3}" destId="{91439F06-DA2E-49F3-A68A-FBBDD1C57F9E}" srcOrd="0" destOrd="0" presId="urn:microsoft.com/office/officeart/2016/7/layout/VerticalHollowActionList"/>
    <dgm:cxn modelId="{37245435-F48F-42FF-A9DF-FB3815DCE332}" type="presParOf" srcId="{3243CF9D-2F95-47EA-881C-614F5136F9C3}" destId="{FD005565-3A77-4DA4-9392-1D1E4F5C13FA}" srcOrd="1" destOrd="0" presId="urn:microsoft.com/office/officeart/2016/7/layout/VerticalHollowActionList"/>
    <dgm:cxn modelId="{42DF7912-A368-47B7-84A6-41B110CAF713}" type="presParOf" srcId="{56ECFA56-6822-4AA3-8992-7BEEEAD13FE3}" destId="{DCA62980-BE72-4863-A19D-69EF9554BF81}" srcOrd="3" destOrd="0" presId="urn:microsoft.com/office/officeart/2016/7/layout/VerticalHollowActionList"/>
    <dgm:cxn modelId="{21D99176-9A89-4973-AD35-E26762753EF7}" type="presParOf" srcId="{56ECFA56-6822-4AA3-8992-7BEEEAD13FE3}" destId="{D92F5377-1F48-4A0A-88AE-AA830FA0A99A}" srcOrd="4" destOrd="0" presId="urn:microsoft.com/office/officeart/2016/7/layout/VerticalHollowActionList"/>
    <dgm:cxn modelId="{1AC06344-AAE6-456D-BDE9-3F3ED69FC0D7}" type="presParOf" srcId="{D92F5377-1F48-4A0A-88AE-AA830FA0A99A}" destId="{ADB7D68A-AAF1-4448-878B-242F17AF23C6}" srcOrd="0" destOrd="0" presId="urn:microsoft.com/office/officeart/2016/7/layout/VerticalHollowActionList"/>
    <dgm:cxn modelId="{5F1656D0-E270-446D-B03A-F39FD6630238}" type="presParOf" srcId="{D92F5377-1F48-4A0A-88AE-AA830FA0A99A}" destId="{37CEF3B2-BD05-4E7D-A804-351AE8175328}" srcOrd="1" destOrd="0" presId="urn:microsoft.com/office/officeart/2016/7/layout/VerticalHollowActionList"/>
    <dgm:cxn modelId="{EF131ACB-0E87-4D5E-8D71-8C5B3CA9F4E0}" type="presParOf" srcId="{56ECFA56-6822-4AA3-8992-7BEEEAD13FE3}" destId="{941B305A-B885-4448-BA91-61915C2DB5BC}" srcOrd="5" destOrd="0" presId="urn:microsoft.com/office/officeart/2016/7/layout/VerticalHollowActionList"/>
    <dgm:cxn modelId="{8F2CF42D-A261-4B21-BB1B-852D8F171A37}" type="presParOf" srcId="{56ECFA56-6822-4AA3-8992-7BEEEAD13FE3}" destId="{E6038D9C-BCEC-49D2-96C1-A70DF87CB87B}" srcOrd="6" destOrd="0" presId="urn:microsoft.com/office/officeart/2016/7/layout/VerticalHollowActionList"/>
    <dgm:cxn modelId="{4F70DE8E-BBDC-46D4-B1F1-DCEEF07AAFCD}" type="presParOf" srcId="{E6038D9C-BCEC-49D2-96C1-A70DF87CB87B}" destId="{E83B07D0-CE0F-4E8E-A316-8549F91A7CE3}" srcOrd="0" destOrd="0" presId="urn:microsoft.com/office/officeart/2016/7/layout/VerticalHollowActionList"/>
    <dgm:cxn modelId="{6236AC63-2B67-462B-9006-57B8F5D7FEB7}" type="presParOf" srcId="{E6038D9C-BCEC-49D2-96C1-A70DF87CB87B}" destId="{071308AC-1AE3-4D22-9942-AA486EC3308D}"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35FDA3-3554-4EE2-A969-D202D528AE33}"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F72C728D-4375-4687-A334-518EF0A21C6C}">
      <dgm:prSet/>
      <dgm:spPr/>
      <dgm:t>
        <a:bodyPr/>
        <a:lstStyle/>
        <a:p>
          <a:pPr>
            <a:lnSpc>
              <a:spcPct val="100000"/>
            </a:lnSpc>
          </a:pPr>
          <a:r>
            <a:rPr lang="en-GB"/>
            <a:t>To build and sustain relationships within the advocacy community, we will foster open communication and trust among partners, recognize and celebrate collective achievements to strengthen bonds, provide opportunities for networking and collaboration, and engage in joint training and capacity-building initiatives.</a:t>
          </a:r>
          <a:endParaRPr lang="en-US"/>
        </a:p>
      </dgm:t>
    </dgm:pt>
    <dgm:pt modelId="{D4D5242F-00EE-4667-969A-959AAEF969FC}" type="parTrans" cxnId="{BB1A06DC-2249-4A50-BBCA-33B8139C5F98}">
      <dgm:prSet/>
      <dgm:spPr/>
      <dgm:t>
        <a:bodyPr/>
        <a:lstStyle/>
        <a:p>
          <a:endParaRPr lang="en-US"/>
        </a:p>
      </dgm:t>
    </dgm:pt>
    <dgm:pt modelId="{A2E7A935-323A-480C-A7F9-9D5FD6FD3931}" type="sibTrans" cxnId="{BB1A06DC-2249-4A50-BBCA-33B8139C5F98}">
      <dgm:prSet/>
      <dgm:spPr/>
      <dgm:t>
        <a:bodyPr/>
        <a:lstStyle/>
        <a:p>
          <a:endParaRPr lang="en-US"/>
        </a:p>
      </dgm:t>
    </dgm:pt>
    <dgm:pt modelId="{B2B41497-5309-4230-83E8-E1EAB6C2D317}">
      <dgm:prSet/>
      <dgm:spPr/>
      <dgm:t>
        <a:bodyPr/>
        <a:lstStyle/>
        <a:p>
          <a:pPr>
            <a:lnSpc>
              <a:spcPct val="100000"/>
            </a:lnSpc>
          </a:pPr>
          <a:r>
            <a:rPr lang="en-GB"/>
            <a:t>To facilitate mentoring and peer exchanges, we will establish a mentorship program pairing experienced advocates with newcomers, organize regular convenings to share experiences and best practices, create online forums for ongoing discussions and resource sharing, and encourage peer exchanges to foster learning and collaboration.</a:t>
          </a:r>
          <a:endParaRPr lang="en-US"/>
        </a:p>
      </dgm:t>
    </dgm:pt>
    <dgm:pt modelId="{B0347970-8915-4DC5-A5C9-DCE06EA7F2B6}" type="parTrans" cxnId="{0685519F-2BF0-4007-8AB5-96C45F2AF729}">
      <dgm:prSet/>
      <dgm:spPr/>
      <dgm:t>
        <a:bodyPr/>
        <a:lstStyle/>
        <a:p>
          <a:endParaRPr lang="en-US"/>
        </a:p>
      </dgm:t>
    </dgm:pt>
    <dgm:pt modelId="{4517D668-C653-46E2-BCAA-043C299C235C}" type="sibTrans" cxnId="{0685519F-2BF0-4007-8AB5-96C45F2AF729}">
      <dgm:prSet/>
      <dgm:spPr/>
      <dgm:t>
        <a:bodyPr/>
        <a:lstStyle/>
        <a:p>
          <a:endParaRPr lang="en-US"/>
        </a:p>
      </dgm:t>
    </dgm:pt>
    <dgm:pt modelId="{94E40F87-A3D1-4638-853B-C5C3D766809D}" type="pres">
      <dgm:prSet presAssocID="{F235FDA3-3554-4EE2-A969-D202D528AE33}" presName="root" presStyleCnt="0">
        <dgm:presLayoutVars>
          <dgm:dir/>
          <dgm:resizeHandles val="exact"/>
        </dgm:presLayoutVars>
      </dgm:prSet>
      <dgm:spPr/>
    </dgm:pt>
    <dgm:pt modelId="{70B969C2-9D76-435F-B90F-99553AC36E22}" type="pres">
      <dgm:prSet presAssocID="{F72C728D-4375-4687-A334-518EF0A21C6C}" presName="compNode" presStyleCnt="0"/>
      <dgm:spPr/>
    </dgm:pt>
    <dgm:pt modelId="{C89759B7-F52D-4A96-B693-4E7FB3520AE2}" type="pres">
      <dgm:prSet presAssocID="{F72C728D-4375-4687-A334-518EF0A21C6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onnections"/>
        </a:ext>
      </dgm:extLst>
    </dgm:pt>
    <dgm:pt modelId="{E043C304-0FA8-466F-8A01-16C6D6EBD8F5}" type="pres">
      <dgm:prSet presAssocID="{F72C728D-4375-4687-A334-518EF0A21C6C}" presName="spaceRect" presStyleCnt="0"/>
      <dgm:spPr/>
    </dgm:pt>
    <dgm:pt modelId="{1443FD44-1FF0-4620-B20B-2C01BC548D35}" type="pres">
      <dgm:prSet presAssocID="{F72C728D-4375-4687-A334-518EF0A21C6C}" presName="textRect" presStyleLbl="revTx" presStyleIdx="0" presStyleCnt="2">
        <dgm:presLayoutVars>
          <dgm:chMax val="1"/>
          <dgm:chPref val="1"/>
        </dgm:presLayoutVars>
      </dgm:prSet>
      <dgm:spPr/>
    </dgm:pt>
    <dgm:pt modelId="{38F83EAE-B1C1-4506-A832-1EFED6B3B69A}" type="pres">
      <dgm:prSet presAssocID="{A2E7A935-323A-480C-A7F9-9D5FD6FD3931}" presName="sibTrans" presStyleCnt="0"/>
      <dgm:spPr/>
    </dgm:pt>
    <dgm:pt modelId="{B4DCCA8C-3C9B-4F40-B287-844035841C73}" type="pres">
      <dgm:prSet presAssocID="{B2B41497-5309-4230-83E8-E1EAB6C2D317}" presName="compNode" presStyleCnt="0"/>
      <dgm:spPr/>
    </dgm:pt>
    <dgm:pt modelId="{0E5BC150-E472-46A5-95E3-A2FF1166C353}" type="pres">
      <dgm:prSet presAssocID="{B2B41497-5309-4230-83E8-E1EAB6C2D31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ard Room"/>
        </a:ext>
      </dgm:extLst>
    </dgm:pt>
    <dgm:pt modelId="{973B8396-D13E-447A-8FA5-1E4E518E51F5}" type="pres">
      <dgm:prSet presAssocID="{B2B41497-5309-4230-83E8-E1EAB6C2D317}" presName="spaceRect" presStyleCnt="0"/>
      <dgm:spPr/>
    </dgm:pt>
    <dgm:pt modelId="{81515046-3C8D-4085-99C4-B56545ECA5B4}" type="pres">
      <dgm:prSet presAssocID="{B2B41497-5309-4230-83E8-E1EAB6C2D317}" presName="textRect" presStyleLbl="revTx" presStyleIdx="1" presStyleCnt="2">
        <dgm:presLayoutVars>
          <dgm:chMax val="1"/>
          <dgm:chPref val="1"/>
        </dgm:presLayoutVars>
      </dgm:prSet>
      <dgm:spPr/>
    </dgm:pt>
  </dgm:ptLst>
  <dgm:cxnLst>
    <dgm:cxn modelId="{1615E949-CA9F-4129-AE9D-5F166ED0FCD2}" type="presOf" srcId="{B2B41497-5309-4230-83E8-E1EAB6C2D317}" destId="{81515046-3C8D-4085-99C4-B56545ECA5B4}" srcOrd="0" destOrd="0" presId="urn:microsoft.com/office/officeart/2018/2/layout/IconLabelList"/>
    <dgm:cxn modelId="{0685519F-2BF0-4007-8AB5-96C45F2AF729}" srcId="{F235FDA3-3554-4EE2-A969-D202D528AE33}" destId="{B2B41497-5309-4230-83E8-E1EAB6C2D317}" srcOrd="1" destOrd="0" parTransId="{B0347970-8915-4DC5-A5C9-DCE06EA7F2B6}" sibTransId="{4517D668-C653-46E2-BCAA-043C299C235C}"/>
    <dgm:cxn modelId="{84FEE9B8-A1B5-4ECC-94FB-982B971E590B}" type="presOf" srcId="{F235FDA3-3554-4EE2-A969-D202D528AE33}" destId="{94E40F87-A3D1-4638-853B-C5C3D766809D}" srcOrd="0" destOrd="0" presId="urn:microsoft.com/office/officeart/2018/2/layout/IconLabelList"/>
    <dgm:cxn modelId="{5A4180C7-54A9-4A63-A825-E7681DD4AFD5}" type="presOf" srcId="{F72C728D-4375-4687-A334-518EF0A21C6C}" destId="{1443FD44-1FF0-4620-B20B-2C01BC548D35}" srcOrd="0" destOrd="0" presId="urn:microsoft.com/office/officeart/2018/2/layout/IconLabelList"/>
    <dgm:cxn modelId="{BB1A06DC-2249-4A50-BBCA-33B8139C5F98}" srcId="{F235FDA3-3554-4EE2-A969-D202D528AE33}" destId="{F72C728D-4375-4687-A334-518EF0A21C6C}" srcOrd="0" destOrd="0" parTransId="{D4D5242F-00EE-4667-969A-959AAEF969FC}" sibTransId="{A2E7A935-323A-480C-A7F9-9D5FD6FD3931}"/>
    <dgm:cxn modelId="{A35C4745-0021-49DA-9A01-D6C96D17A2D2}" type="presParOf" srcId="{94E40F87-A3D1-4638-853B-C5C3D766809D}" destId="{70B969C2-9D76-435F-B90F-99553AC36E22}" srcOrd="0" destOrd="0" presId="urn:microsoft.com/office/officeart/2018/2/layout/IconLabelList"/>
    <dgm:cxn modelId="{4D608894-FDAE-4191-B128-1588289B5B5E}" type="presParOf" srcId="{70B969C2-9D76-435F-B90F-99553AC36E22}" destId="{C89759B7-F52D-4A96-B693-4E7FB3520AE2}" srcOrd="0" destOrd="0" presId="urn:microsoft.com/office/officeart/2018/2/layout/IconLabelList"/>
    <dgm:cxn modelId="{15426F98-8CDC-4D24-95E0-E70BFB46F0DE}" type="presParOf" srcId="{70B969C2-9D76-435F-B90F-99553AC36E22}" destId="{E043C304-0FA8-466F-8A01-16C6D6EBD8F5}" srcOrd="1" destOrd="0" presId="urn:microsoft.com/office/officeart/2018/2/layout/IconLabelList"/>
    <dgm:cxn modelId="{CE9B1740-4335-4D40-9136-41E6C3F16B8F}" type="presParOf" srcId="{70B969C2-9D76-435F-B90F-99553AC36E22}" destId="{1443FD44-1FF0-4620-B20B-2C01BC548D35}" srcOrd="2" destOrd="0" presId="urn:microsoft.com/office/officeart/2018/2/layout/IconLabelList"/>
    <dgm:cxn modelId="{5688A3B4-D904-4BE5-96AC-6BB787184ABE}" type="presParOf" srcId="{94E40F87-A3D1-4638-853B-C5C3D766809D}" destId="{38F83EAE-B1C1-4506-A832-1EFED6B3B69A}" srcOrd="1" destOrd="0" presId="urn:microsoft.com/office/officeart/2018/2/layout/IconLabelList"/>
    <dgm:cxn modelId="{53FE0BEB-DD5F-4CA6-B25F-D668C0798C1E}" type="presParOf" srcId="{94E40F87-A3D1-4638-853B-C5C3D766809D}" destId="{B4DCCA8C-3C9B-4F40-B287-844035841C73}" srcOrd="2" destOrd="0" presId="urn:microsoft.com/office/officeart/2018/2/layout/IconLabelList"/>
    <dgm:cxn modelId="{91418516-F3DC-46AA-9822-E7AFCAD00F4B}" type="presParOf" srcId="{B4DCCA8C-3C9B-4F40-B287-844035841C73}" destId="{0E5BC150-E472-46A5-95E3-A2FF1166C353}" srcOrd="0" destOrd="0" presId="urn:microsoft.com/office/officeart/2018/2/layout/IconLabelList"/>
    <dgm:cxn modelId="{F1511464-7A0C-45B0-9BD8-8456F406CB0D}" type="presParOf" srcId="{B4DCCA8C-3C9B-4F40-B287-844035841C73}" destId="{973B8396-D13E-447A-8FA5-1E4E518E51F5}" srcOrd="1" destOrd="0" presId="urn:microsoft.com/office/officeart/2018/2/layout/IconLabelList"/>
    <dgm:cxn modelId="{F19B8030-30D5-4513-AA93-025B1A823FD2}" type="presParOf" srcId="{B4DCCA8C-3C9B-4F40-B287-844035841C73}" destId="{81515046-3C8D-4085-99C4-B56545ECA5B4}"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8C84BA-B844-4229-9962-3E5E68C94816}">
      <dsp:nvSpPr>
        <dsp:cNvPr id="0" name=""/>
        <dsp:cNvSpPr/>
      </dsp:nvSpPr>
      <dsp:spPr>
        <a:xfrm>
          <a:off x="636529" y="320854"/>
          <a:ext cx="987187" cy="987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02ECA4-23F2-476C-9948-F0000C4F1F00}">
      <dsp:nvSpPr>
        <dsp:cNvPr id="0" name=""/>
        <dsp:cNvSpPr/>
      </dsp:nvSpPr>
      <dsp:spPr>
        <a:xfrm>
          <a:off x="33248" y="1843965"/>
          <a:ext cx="2193750" cy="2049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a:t>To foster a culture of collaboration among diverse groups, we will host regular community workshops that bring together local NGOs, community leaders, and residents, creating a space for dialogue and trust-building. We will establish a platform for marginalized individuals to share their stories related to GBV and economic empowerment, </a:t>
          </a:r>
          <a:endParaRPr lang="en-US" sz="1100" kern="1200"/>
        </a:p>
      </dsp:txBody>
      <dsp:txXfrm>
        <a:off x="33248" y="1843965"/>
        <a:ext cx="2193750" cy="2049463"/>
      </dsp:txXfrm>
    </dsp:sp>
    <dsp:sp modelId="{C216B99D-6EDC-40AB-B1FA-B738703CAF75}">
      <dsp:nvSpPr>
        <dsp:cNvPr id="0" name=""/>
        <dsp:cNvSpPr/>
      </dsp:nvSpPr>
      <dsp:spPr>
        <a:xfrm>
          <a:off x="3214185" y="320854"/>
          <a:ext cx="987187" cy="987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8EA798-587D-4B71-9CDA-3A3628C7FDCD}">
      <dsp:nvSpPr>
        <dsp:cNvPr id="0" name=""/>
        <dsp:cNvSpPr/>
      </dsp:nvSpPr>
      <dsp:spPr>
        <a:xfrm>
          <a:off x="2610904" y="1843965"/>
          <a:ext cx="2193750" cy="2049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a:t>We will establish a coalition of local organizations and stakeholders, including the Department of Social Development and local CBOs, meeting quarterly to align our goals and strategies for a unified advocacy approach. To unify efforts, we will organize joint awareness campaigns and community events, such as marches and workshops, co-hosted with partners like the Daveyton SAPS to enhance visibility. </a:t>
          </a:r>
          <a:endParaRPr lang="en-US" sz="1100" kern="1200"/>
        </a:p>
      </dsp:txBody>
      <dsp:txXfrm>
        <a:off x="2610904" y="1843965"/>
        <a:ext cx="2193750" cy="20494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A4CB49-4E23-4EB9-AE64-32AAB110A39D}">
      <dsp:nvSpPr>
        <dsp:cNvPr id="0" name=""/>
        <dsp:cNvSpPr/>
      </dsp:nvSpPr>
      <dsp:spPr>
        <a:xfrm>
          <a:off x="0" y="93661"/>
          <a:ext cx="4837903" cy="19889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To ensure active participation and decision-making from all members, we will implement inclusive processes that value all voices, conduct regular feedback sessions to gather community input, create working groups focused on specific issues to empower participants, and provide training on advocacy and leadership skills</a:t>
          </a:r>
          <a:endParaRPr lang="en-US" sz="1700" kern="1200"/>
        </a:p>
      </dsp:txBody>
      <dsp:txXfrm>
        <a:off x="97095" y="190756"/>
        <a:ext cx="4643713" cy="1794809"/>
      </dsp:txXfrm>
    </dsp:sp>
    <dsp:sp modelId="{EC162ADB-AFCA-412D-B32A-DB8FC9E247D3}">
      <dsp:nvSpPr>
        <dsp:cNvPr id="0" name=""/>
        <dsp:cNvSpPr/>
      </dsp:nvSpPr>
      <dsp:spPr>
        <a:xfrm>
          <a:off x="0" y="2131621"/>
          <a:ext cx="4837903" cy="19889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For equitable resource distribution, we will develop a transparent allocation framework based on need and impact, ensure equitable access to funding and support services, regularly assess resource distribution to address disparities and foster partnerships that prioritize shared goals and mutual benefit.</a:t>
          </a:r>
          <a:endParaRPr lang="en-US" sz="1700" kern="1200"/>
        </a:p>
      </dsp:txBody>
      <dsp:txXfrm>
        <a:off x="97095" y="2228716"/>
        <a:ext cx="4643713" cy="17948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8F384-3E16-49E2-BE6D-5FAB89236D72}">
      <dsp:nvSpPr>
        <dsp:cNvPr id="0" name=""/>
        <dsp:cNvSpPr/>
      </dsp:nvSpPr>
      <dsp:spPr>
        <a:xfrm>
          <a:off x="636529" y="520506"/>
          <a:ext cx="987187" cy="987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5BD991-7A2D-451A-A24E-01582107B580}">
      <dsp:nvSpPr>
        <dsp:cNvPr id="0" name=""/>
        <dsp:cNvSpPr/>
      </dsp:nvSpPr>
      <dsp:spPr>
        <a:xfrm>
          <a:off x="33248" y="1983776"/>
          <a:ext cx="2193750" cy="17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a:t>To strengthen our advocacy efforts, we will collaborate with experts in GBV prevention and economic empowerment, utilize networks like Facebook, Twitter, and Instagram to amplify our advocacy messages, engage with academic institutions for research support, and build relationships with policymakers to influence legislation</a:t>
          </a:r>
          <a:endParaRPr lang="en-US" sz="1100" kern="1200"/>
        </a:p>
      </dsp:txBody>
      <dsp:txXfrm>
        <a:off x="33248" y="1983776"/>
        <a:ext cx="2193750" cy="1710000"/>
      </dsp:txXfrm>
    </dsp:sp>
    <dsp:sp modelId="{39924F6C-6703-4948-B756-AB8A2541F8BA}">
      <dsp:nvSpPr>
        <dsp:cNvPr id="0" name=""/>
        <dsp:cNvSpPr/>
      </dsp:nvSpPr>
      <dsp:spPr>
        <a:xfrm>
          <a:off x="3214185" y="520506"/>
          <a:ext cx="987187" cy="987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DB3712-F81D-44A4-8BF4-50A1193EFF85}">
      <dsp:nvSpPr>
        <dsp:cNvPr id="0" name=""/>
        <dsp:cNvSpPr/>
      </dsp:nvSpPr>
      <dsp:spPr>
        <a:xfrm>
          <a:off x="2610904" y="1983776"/>
          <a:ext cx="2193750" cy="17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a:t>we will develop a unified campaign plan with clear objectives, utilize social media and traditional media for outreach, organize community events in local parks and community centers to raise awareness, and continuously monitor and evaluate campaign effectiveness to adapt our strategies as needed.</a:t>
          </a:r>
          <a:endParaRPr lang="en-US" sz="1100" kern="1200"/>
        </a:p>
      </dsp:txBody>
      <dsp:txXfrm>
        <a:off x="2610904" y="1983776"/>
        <a:ext cx="2193750" cy="171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6FF44-975E-4A4A-ADB7-2C86D69240DE}">
      <dsp:nvSpPr>
        <dsp:cNvPr id="0" name=""/>
        <dsp:cNvSpPr/>
      </dsp:nvSpPr>
      <dsp:spPr>
        <a:xfrm>
          <a:off x="967580" y="1944"/>
          <a:ext cx="3870322" cy="100727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095" tIns="255847" rIns="75095" bIns="255847" numCol="1" spcCol="1270" anchor="ctr" anchorCtr="0">
          <a:noAutofit/>
        </a:bodyPr>
        <a:lstStyle/>
        <a:p>
          <a:pPr marL="0" lvl="0" indent="0" algn="l" defTabSz="577850">
            <a:lnSpc>
              <a:spcPct val="90000"/>
            </a:lnSpc>
            <a:spcBef>
              <a:spcPct val="0"/>
            </a:spcBef>
            <a:spcAft>
              <a:spcPct val="35000"/>
            </a:spcAft>
            <a:buNone/>
          </a:pPr>
          <a:r>
            <a:rPr lang="en-US" sz="1300" kern="1200"/>
            <a:t>Foster open communication and trust among partners.</a:t>
          </a:r>
        </a:p>
      </dsp:txBody>
      <dsp:txXfrm>
        <a:off x="967580" y="1944"/>
        <a:ext cx="3870322" cy="1007271"/>
      </dsp:txXfrm>
    </dsp:sp>
    <dsp:sp modelId="{C1DCFB69-B28D-4D77-B151-7E8556878EEA}">
      <dsp:nvSpPr>
        <dsp:cNvPr id="0" name=""/>
        <dsp:cNvSpPr/>
      </dsp:nvSpPr>
      <dsp:spPr>
        <a:xfrm>
          <a:off x="0" y="1944"/>
          <a:ext cx="967580" cy="100727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201" tIns="99496" rIns="51201" bIns="99496" numCol="1" spcCol="1270" anchor="ctr" anchorCtr="0">
          <a:noAutofit/>
        </a:bodyPr>
        <a:lstStyle/>
        <a:p>
          <a:pPr marL="0" lvl="0" indent="0" algn="ctr" defTabSz="711200">
            <a:lnSpc>
              <a:spcPct val="90000"/>
            </a:lnSpc>
            <a:spcBef>
              <a:spcPct val="0"/>
            </a:spcBef>
            <a:spcAft>
              <a:spcPct val="35000"/>
            </a:spcAft>
            <a:buNone/>
          </a:pPr>
          <a:r>
            <a:rPr lang="en-US" sz="1600" kern="1200"/>
            <a:t>Foster</a:t>
          </a:r>
        </a:p>
      </dsp:txBody>
      <dsp:txXfrm>
        <a:off x="0" y="1944"/>
        <a:ext cx="967580" cy="1007271"/>
      </dsp:txXfrm>
    </dsp:sp>
    <dsp:sp modelId="{FD005565-3A77-4DA4-9392-1D1E4F5C13FA}">
      <dsp:nvSpPr>
        <dsp:cNvPr id="0" name=""/>
        <dsp:cNvSpPr/>
      </dsp:nvSpPr>
      <dsp:spPr>
        <a:xfrm>
          <a:off x="967580" y="1069652"/>
          <a:ext cx="3870322" cy="100727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095" tIns="255847" rIns="75095" bIns="255847" numCol="1" spcCol="1270" anchor="ctr" anchorCtr="0">
          <a:noAutofit/>
        </a:bodyPr>
        <a:lstStyle/>
        <a:p>
          <a:pPr marL="0" lvl="0" indent="0" algn="l" defTabSz="577850">
            <a:lnSpc>
              <a:spcPct val="90000"/>
            </a:lnSpc>
            <a:spcBef>
              <a:spcPct val="0"/>
            </a:spcBef>
            <a:spcAft>
              <a:spcPct val="35000"/>
            </a:spcAft>
            <a:buNone/>
          </a:pPr>
          <a:r>
            <a:rPr lang="en-US" sz="1300" kern="1200"/>
            <a:t>Recognize and celebrate collective achievements to strengthen bonds.</a:t>
          </a:r>
        </a:p>
      </dsp:txBody>
      <dsp:txXfrm>
        <a:off x="967580" y="1069652"/>
        <a:ext cx="3870322" cy="1007271"/>
      </dsp:txXfrm>
    </dsp:sp>
    <dsp:sp modelId="{91439F06-DA2E-49F3-A68A-FBBDD1C57F9E}">
      <dsp:nvSpPr>
        <dsp:cNvPr id="0" name=""/>
        <dsp:cNvSpPr/>
      </dsp:nvSpPr>
      <dsp:spPr>
        <a:xfrm>
          <a:off x="0" y="1069652"/>
          <a:ext cx="967580" cy="100727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201" tIns="99496" rIns="51201" bIns="99496" numCol="1" spcCol="1270" anchor="ctr" anchorCtr="0">
          <a:noAutofit/>
        </a:bodyPr>
        <a:lstStyle/>
        <a:p>
          <a:pPr marL="0" lvl="0" indent="0" algn="ctr" defTabSz="711200">
            <a:lnSpc>
              <a:spcPct val="90000"/>
            </a:lnSpc>
            <a:spcBef>
              <a:spcPct val="0"/>
            </a:spcBef>
            <a:spcAft>
              <a:spcPct val="35000"/>
            </a:spcAft>
            <a:buNone/>
          </a:pPr>
          <a:r>
            <a:rPr lang="en-US" sz="1600" kern="1200"/>
            <a:t>Recognize and celebrate</a:t>
          </a:r>
        </a:p>
      </dsp:txBody>
      <dsp:txXfrm>
        <a:off x="0" y="1069652"/>
        <a:ext cx="967580" cy="1007271"/>
      </dsp:txXfrm>
    </dsp:sp>
    <dsp:sp modelId="{37CEF3B2-BD05-4E7D-A804-351AE8175328}">
      <dsp:nvSpPr>
        <dsp:cNvPr id="0" name=""/>
        <dsp:cNvSpPr/>
      </dsp:nvSpPr>
      <dsp:spPr>
        <a:xfrm>
          <a:off x="967580" y="2137359"/>
          <a:ext cx="3870322" cy="100727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095" tIns="255847" rIns="75095" bIns="255847" numCol="1" spcCol="1270" anchor="ctr" anchorCtr="0">
          <a:noAutofit/>
        </a:bodyPr>
        <a:lstStyle/>
        <a:p>
          <a:pPr marL="0" lvl="0" indent="0" algn="l" defTabSz="577850">
            <a:lnSpc>
              <a:spcPct val="90000"/>
            </a:lnSpc>
            <a:spcBef>
              <a:spcPct val="0"/>
            </a:spcBef>
            <a:spcAft>
              <a:spcPct val="35000"/>
            </a:spcAft>
            <a:buNone/>
          </a:pPr>
          <a:r>
            <a:rPr lang="en-US" sz="1300" kern="1200"/>
            <a:t>Provide opportunities for networking and collaboration.</a:t>
          </a:r>
        </a:p>
      </dsp:txBody>
      <dsp:txXfrm>
        <a:off x="967580" y="2137359"/>
        <a:ext cx="3870322" cy="1007271"/>
      </dsp:txXfrm>
    </dsp:sp>
    <dsp:sp modelId="{ADB7D68A-AAF1-4448-878B-242F17AF23C6}">
      <dsp:nvSpPr>
        <dsp:cNvPr id="0" name=""/>
        <dsp:cNvSpPr/>
      </dsp:nvSpPr>
      <dsp:spPr>
        <a:xfrm>
          <a:off x="0" y="2137359"/>
          <a:ext cx="967580" cy="100727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201" tIns="99496" rIns="51201" bIns="99496" numCol="1" spcCol="1270" anchor="ctr" anchorCtr="0">
          <a:noAutofit/>
        </a:bodyPr>
        <a:lstStyle/>
        <a:p>
          <a:pPr marL="0" lvl="0" indent="0" algn="ctr" defTabSz="711200">
            <a:lnSpc>
              <a:spcPct val="90000"/>
            </a:lnSpc>
            <a:spcBef>
              <a:spcPct val="0"/>
            </a:spcBef>
            <a:spcAft>
              <a:spcPct val="35000"/>
            </a:spcAft>
            <a:buNone/>
          </a:pPr>
          <a:r>
            <a:rPr lang="en-US" sz="1600" kern="1200"/>
            <a:t>Provide</a:t>
          </a:r>
        </a:p>
      </dsp:txBody>
      <dsp:txXfrm>
        <a:off x="0" y="2137359"/>
        <a:ext cx="967580" cy="1007271"/>
      </dsp:txXfrm>
    </dsp:sp>
    <dsp:sp modelId="{071308AC-1AE3-4D22-9942-AA486EC3308D}">
      <dsp:nvSpPr>
        <dsp:cNvPr id="0" name=""/>
        <dsp:cNvSpPr/>
      </dsp:nvSpPr>
      <dsp:spPr>
        <a:xfrm>
          <a:off x="967580" y="3205067"/>
          <a:ext cx="3870322" cy="100727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095" tIns="255847" rIns="75095" bIns="255847" numCol="1" spcCol="1270" anchor="ctr" anchorCtr="0">
          <a:noAutofit/>
        </a:bodyPr>
        <a:lstStyle/>
        <a:p>
          <a:pPr marL="0" lvl="0" indent="0" algn="l" defTabSz="577850">
            <a:lnSpc>
              <a:spcPct val="90000"/>
            </a:lnSpc>
            <a:spcBef>
              <a:spcPct val="0"/>
            </a:spcBef>
            <a:spcAft>
              <a:spcPct val="35000"/>
            </a:spcAft>
            <a:buNone/>
          </a:pPr>
          <a:r>
            <a:rPr lang="en-US" sz="1300" kern="1200"/>
            <a:t>Engage in joint training and capacity-building initiatives.</a:t>
          </a:r>
        </a:p>
      </dsp:txBody>
      <dsp:txXfrm>
        <a:off x="967580" y="3205067"/>
        <a:ext cx="3870322" cy="1007271"/>
      </dsp:txXfrm>
    </dsp:sp>
    <dsp:sp modelId="{E83B07D0-CE0F-4E8E-A316-8549F91A7CE3}">
      <dsp:nvSpPr>
        <dsp:cNvPr id="0" name=""/>
        <dsp:cNvSpPr/>
      </dsp:nvSpPr>
      <dsp:spPr>
        <a:xfrm>
          <a:off x="0" y="3205067"/>
          <a:ext cx="967580" cy="100727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201" tIns="99496" rIns="51201" bIns="99496" numCol="1" spcCol="1270" anchor="ctr" anchorCtr="0">
          <a:noAutofit/>
        </a:bodyPr>
        <a:lstStyle/>
        <a:p>
          <a:pPr marL="0" lvl="0" indent="0" algn="ctr" defTabSz="711200">
            <a:lnSpc>
              <a:spcPct val="90000"/>
            </a:lnSpc>
            <a:spcBef>
              <a:spcPct val="0"/>
            </a:spcBef>
            <a:spcAft>
              <a:spcPct val="35000"/>
            </a:spcAft>
            <a:buNone/>
          </a:pPr>
          <a:r>
            <a:rPr lang="en-US" sz="1600" kern="1200"/>
            <a:t>Engage in</a:t>
          </a:r>
        </a:p>
      </dsp:txBody>
      <dsp:txXfrm>
        <a:off x="0" y="3205067"/>
        <a:ext cx="967580" cy="10072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9759B7-F52D-4A96-B693-4E7FB3520AE2}">
      <dsp:nvSpPr>
        <dsp:cNvPr id="0" name=""/>
        <dsp:cNvSpPr/>
      </dsp:nvSpPr>
      <dsp:spPr>
        <a:xfrm>
          <a:off x="636529" y="422314"/>
          <a:ext cx="987187" cy="987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43FD44-1FF0-4620-B20B-2C01BC548D35}">
      <dsp:nvSpPr>
        <dsp:cNvPr id="0" name=""/>
        <dsp:cNvSpPr/>
      </dsp:nvSpPr>
      <dsp:spPr>
        <a:xfrm>
          <a:off x="33248" y="1914975"/>
          <a:ext cx="2193750" cy="1876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a:t>To build and sustain relationships within the advocacy community, we will foster open communication and trust among partners, recognize and celebrate collective achievements to strengthen bonds, provide opportunities for networking and collaboration, and engage in joint training and capacity-building initiatives.</a:t>
          </a:r>
          <a:endParaRPr lang="en-US" sz="1100" kern="1200"/>
        </a:p>
      </dsp:txBody>
      <dsp:txXfrm>
        <a:off x="33248" y="1914975"/>
        <a:ext cx="2193750" cy="1876992"/>
      </dsp:txXfrm>
    </dsp:sp>
    <dsp:sp modelId="{0E5BC150-E472-46A5-95E3-A2FF1166C353}">
      <dsp:nvSpPr>
        <dsp:cNvPr id="0" name=""/>
        <dsp:cNvSpPr/>
      </dsp:nvSpPr>
      <dsp:spPr>
        <a:xfrm>
          <a:off x="3214185" y="422314"/>
          <a:ext cx="987187" cy="987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515046-3C8D-4085-99C4-B56545ECA5B4}">
      <dsp:nvSpPr>
        <dsp:cNvPr id="0" name=""/>
        <dsp:cNvSpPr/>
      </dsp:nvSpPr>
      <dsp:spPr>
        <a:xfrm>
          <a:off x="2610904" y="1914975"/>
          <a:ext cx="2193750" cy="1876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a:t>To facilitate mentoring and peer exchanges, we will establish a mentorship program pairing experienced advocates with newcomers, organize regular convenings to share experiences and best practices, create online forums for ongoing discussions and resource sharing, and encourage peer exchanges to foster learning and collaboration.</a:t>
          </a:r>
          <a:endParaRPr lang="en-US" sz="1100" kern="1200"/>
        </a:p>
      </dsp:txBody>
      <dsp:txXfrm>
        <a:off x="2610904" y="1914975"/>
        <a:ext cx="2193750" cy="1876992"/>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C67F9-ADA6-F723-C507-A881518F4B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B831AFD2-CD6A-90CA-763F-08F571D940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0E7E626A-E372-9AA0-C80E-3098E767EEB8}"/>
              </a:ext>
            </a:extLst>
          </p:cNvPr>
          <p:cNvSpPr>
            <a:spLocks noGrp="1"/>
          </p:cNvSpPr>
          <p:nvPr>
            <p:ph type="dt" sz="half" idx="10"/>
          </p:nvPr>
        </p:nvSpPr>
        <p:spPr/>
        <p:txBody>
          <a:bodyPr/>
          <a:lstStyle/>
          <a:p>
            <a:fld id="{8F97B32C-BD12-4510-8086-306FBD82A6CD}" type="datetimeFigureOut">
              <a:rPr lang="en-ZA" smtClean="0"/>
              <a:t>2026/03/10</a:t>
            </a:fld>
            <a:endParaRPr lang="en-ZA"/>
          </a:p>
        </p:txBody>
      </p:sp>
      <p:sp>
        <p:nvSpPr>
          <p:cNvPr id="5" name="Footer Placeholder 4">
            <a:extLst>
              <a:ext uri="{FF2B5EF4-FFF2-40B4-BE49-F238E27FC236}">
                <a16:creationId xmlns:a16="http://schemas.microsoft.com/office/drawing/2014/main" id="{364C0D17-2455-887F-C547-FBAC474AC989}"/>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D8AEFD5-30B8-96B1-5EDC-EDC1FDBCFD75}"/>
              </a:ext>
            </a:extLst>
          </p:cNvPr>
          <p:cNvSpPr>
            <a:spLocks noGrp="1"/>
          </p:cNvSpPr>
          <p:nvPr>
            <p:ph type="sldNum" sz="quarter" idx="12"/>
          </p:nvPr>
        </p:nvSpPr>
        <p:spPr/>
        <p:txBody>
          <a:bodyPr/>
          <a:lstStyle/>
          <a:p>
            <a:fld id="{4B485606-CBAD-4132-B9CD-10F82678D3AB}" type="slidenum">
              <a:rPr lang="en-ZA" smtClean="0"/>
              <a:t>‹#›</a:t>
            </a:fld>
            <a:endParaRPr lang="en-ZA"/>
          </a:p>
        </p:txBody>
      </p:sp>
    </p:spTree>
    <p:extLst>
      <p:ext uri="{BB962C8B-B14F-4D97-AF65-F5344CB8AC3E}">
        <p14:creationId xmlns:p14="http://schemas.microsoft.com/office/powerpoint/2010/main" val="3219122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3F7F4-6BA0-9C50-E8D7-7D151D572521}"/>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82DF86CF-F760-07CD-9CBE-1E2563D9B6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8B423531-E043-A5C3-68EE-48D9709A283D}"/>
              </a:ext>
            </a:extLst>
          </p:cNvPr>
          <p:cNvSpPr>
            <a:spLocks noGrp="1"/>
          </p:cNvSpPr>
          <p:nvPr>
            <p:ph type="dt" sz="half" idx="10"/>
          </p:nvPr>
        </p:nvSpPr>
        <p:spPr/>
        <p:txBody>
          <a:bodyPr/>
          <a:lstStyle/>
          <a:p>
            <a:fld id="{8F97B32C-BD12-4510-8086-306FBD82A6CD}" type="datetimeFigureOut">
              <a:rPr lang="en-ZA" smtClean="0"/>
              <a:t>2026/03/10</a:t>
            </a:fld>
            <a:endParaRPr lang="en-ZA"/>
          </a:p>
        </p:txBody>
      </p:sp>
      <p:sp>
        <p:nvSpPr>
          <p:cNvPr id="5" name="Footer Placeholder 4">
            <a:extLst>
              <a:ext uri="{FF2B5EF4-FFF2-40B4-BE49-F238E27FC236}">
                <a16:creationId xmlns:a16="http://schemas.microsoft.com/office/drawing/2014/main" id="{FC0EBEF0-A7AA-F359-ADC9-400E3F95B134}"/>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9CD9BEBF-AEAA-C04F-4FD2-61D29FCE88A1}"/>
              </a:ext>
            </a:extLst>
          </p:cNvPr>
          <p:cNvSpPr>
            <a:spLocks noGrp="1"/>
          </p:cNvSpPr>
          <p:nvPr>
            <p:ph type="sldNum" sz="quarter" idx="12"/>
          </p:nvPr>
        </p:nvSpPr>
        <p:spPr/>
        <p:txBody>
          <a:bodyPr/>
          <a:lstStyle/>
          <a:p>
            <a:fld id="{4B485606-CBAD-4132-B9CD-10F82678D3AB}" type="slidenum">
              <a:rPr lang="en-ZA" smtClean="0"/>
              <a:t>‹#›</a:t>
            </a:fld>
            <a:endParaRPr lang="en-ZA"/>
          </a:p>
        </p:txBody>
      </p:sp>
    </p:spTree>
    <p:extLst>
      <p:ext uri="{BB962C8B-B14F-4D97-AF65-F5344CB8AC3E}">
        <p14:creationId xmlns:p14="http://schemas.microsoft.com/office/powerpoint/2010/main" val="2312017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6F76D9-D04B-2327-BE56-A418227DD7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DD63AA97-36A9-A448-9DD5-EE8D3A03DC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4B91F4FD-7CEE-6092-4455-9D2C2884DFD4}"/>
              </a:ext>
            </a:extLst>
          </p:cNvPr>
          <p:cNvSpPr>
            <a:spLocks noGrp="1"/>
          </p:cNvSpPr>
          <p:nvPr>
            <p:ph type="dt" sz="half" idx="10"/>
          </p:nvPr>
        </p:nvSpPr>
        <p:spPr/>
        <p:txBody>
          <a:bodyPr/>
          <a:lstStyle/>
          <a:p>
            <a:fld id="{8F97B32C-BD12-4510-8086-306FBD82A6CD}" type="datetimeFigureOut">
              <a:rPr lang="en-ZA" smtClean="0"/>
              <a:t>2026/03/10</a:t>
            </a:fld>
            <a:endParaRPr lang="en-ZA"/>
          </a:p>
        </p:txBody>
      </p:sp>
      <p:sp>
        <p:nvSpPr>
          <p:cNvPr id="5" name="Footer Placeholder 4">
            <a:extLst>
              <a:ext uri="{FF2B5EF4-FFF2-40B4-BE49-F238E27FC236}">
                <a16:creationId xmlns:a16="http://schemas.microsoft.com/office/drawing/2014/main" id="{C91C7E2B-9360-0B66-E0F7-AB64D29B6AF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2B237962-0A7E-FDC3-F3EA-30E8281EDE95}"/>
              </a:ext>
            </a:extLst>
          </p:cNvPr>
          <p:cNvSpPr>
            <a:spLocks noGrp="1"/>
          </p:cNvSpPr>
          <p:nvPr>
            <p:ph type="sldNum" sz="quarter" idx="12"/>
          </p:nvPr>
        </p:nvSpPr>
        <p:spPr/>
        <p:txBody>
          <a:bodyPr/>
          <a:lstStyle/>
          <a:p>
            <a:fld id="{4B485606-CBAD-4132-B9CD-10F82678D3AB}" type="slidenum">
              <a:rPr lang="en-ZA" smtClean="0"/>
              <a:t>‹#›</a:t>
            </a:fld>
            <a:endParaRPr lang="en-ZA"/>
          </a:p>
        </p:txBody>
      </p:sp>
    </p:spTree>
    <p:extLst>
      <p:ext uri="{BB962C8B-B14F-4D97-AF65-F5344CB8AC3E}">
        <p14:creationId xmlns:p14="http://schemas.microsoft.com/office/powerpoint/2010/main" val="2503705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259D7-279E-D6A1-7325-C172FAB5314F}"/>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C930DF41-FD9D-8B69-2FF4-A2C0D16F1B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4C8D927D-1EB6-F728-8EE9-00B3A0283CF6}"/>
              </a:ext>
            </a:extLst>
          </p:cNvPr>
          <p:cNvSpPr>
            <a:spLocks noGrp="1"/>
          </p:cNvSpPr>
          <p:nvPr>
            <p:ph type="dt" sz="half" idx="10"/>
          </p:nvPr>
        </p:nvSpPr>
        <p:spPr/>
        <p:txBody>
          <a:bodyPr/>
          <a:lstStyle/>
          <a:p>
            <a:fld id="{8F97B32C-BD12-4510-8086-306FBD82A6CD}" type="datetimeFigureOut">
              <a:rPr lang="en-ZA" smtClean="0"/>
              <a:t>2026/03/10</a:t>
            </a:fld>
            <a:endParaRPr lang="en-ZA"/>
          </a:p>
        </p:txBody>
      </p:sp>
      <p:sp>
        <p:nvSpPr>
          <p:cNvPr id="5" name="Footer Placeholder 4">
            <a:extLst>
              <a:ext uri="{FF2B5EF4-FFF2-40B4-BE49-F238E27FC236}">
                <a16:creationId xmlns:a16="http://schemas.microsoft.com/office/drawing/2014/main" id="{890E3F50-E5D5-5843-B610-5EE15D01CD4A}"/>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240B05F-A577-2F3F-93E0-B1881081DA2D}"/>
              </a:ext>
            </a:extLst>
          </p:cNvPr>
          <p:cNvSpPr>
            <a:spLocks noGrp="1"/>
          </p:cNvSpPr>
          <p:nvPr>
            <p:ph type="sldNum" sz="quarter" idx="12"/>
          </p:nvPr>
        </p:nvSpPr>
        <p:spPr/>
        <p:txBody>
          <a:bodyPr/>
          <a:lstStyle/>
          <a:p>
            <a:fld id="{4B485606-CBAD-4132-B9CD-10F82678D3AB}" type="slidenum">
              <a:rPr lang="en-ZA" smtClean="0"/>
              <a:t>‹#›</a:t>
            </a:fld>
            <a:endParaRPr lang="en-ZA"/>
          </a:p>
        </p:txBody>
      </p:sp>
    </p:spTree>
    <p:extLst>
      <p:ext uri="{BB962C8B-B14F-4D97-AF65-F5344CB8AC3E}">
        <p14:creationId xmlns:p14="http://schemas.microsoft.com/office/powerpoint/2010/main" val="404838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0BD1C-9630-95BB-3A0C-60979F6E4B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748E33EB-18F6-174C-15BD-7D6CB6DD0C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B97073-E3CC-DE93-42F8-77AA2E7A22A5}"/>
              </a:ext>
            </a:extLst>
          </p:cNvPr>
          <p:cNvSpPr>
            <a:spLocks noGrp="1"/>
          </p:cNvSpPr>
          <p:nvPr>
            <p:ph type="dt" sz="half" idx="10"/>
          </p:nvPr>
        </p:nvSpPr>
        <p:spPr/>
        <p:txBody>
          <a:bodyPr/>
          <a:lstStyle/>
          <a:p>
            <a:fld id="{8F97B32C-BD12-4510-8086-306FBD82A6CD}" type="datetimeFigureOut">
              <a:rPr lang="en-ZA" smtClean="0"/>
              <a:t>2026/03/10</a:t>
            </a:fld>
            <a:endParaRPr lang="en-ZA"/>
          </a:p>
        </p:txBody>
      </p:sp>
      <p:sp>
        <p:nvSpPr>
          <p:cNvPr id="5" name="Footer Placeholder 4">
            <a:extLst>
              <a:ext uri="{FF2B5EF4-FFF2-40B4-BE49-F238E27FC236}">
                <a16:creationId xmlns:a16="http://schemas.microsoft.com/office/drawing/2014/main" id="{7482D1BC-E50F-0128-0DF7-0CAB36671D6E}"/>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91B23B5-F4F6-EAAD-2919-C127DC294F16}"/>
              </a:ext>
            </a:extLst>
          </p:cNvPr>
          <p:cNvSpPr>
            <a:spLocks noGrp="1"/>
          </p:cNvSpPr>
          <p:nvPr>
            <p:ph type="sldNum" sz="quarter" idx="12"/>
          </p:nvPr>
        </p:nvSpPr>
        <p:spPr/>
        <p:txBody>
          <a:bodyPr/>
          <a:lstStyle/>
          <a:p>
            <a:fld id="{4B485606-CBAD-4132-B9CD-10F82678D3AB}" type="slidenum">
              <a:rPr lang="en-ZA" smtClean="0"/>
              <a:t>‹#›</a:t>
            </a:fld>
            <a:endParaRPr lang="en-ZA"/>
          </a:p>
        </p:txBody>
      </p:sp>
    </p:spTree>
    <p:extLst>
      <p:ext uri="{BB962C8B-B14F-4D97-AF65-F5344CB8AC3E}">
        <p14:creationId xmlns:p14="http://schemas.microsoft.com/office/powerpoint/2010/main" val="760281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1C3D7-0A19-2E56-69DB-87EAC66AFFD7}"/>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DE2155B2-C9ED-1E57-AAE2-E68423C078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5D0949C1-29F3-3FF7-76DB-27B2E98777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88296350-DE9C-7DD8-68FC-7A1CAD8AB0D3}"/>
              </a:ext>
            </a:extLst>
          </p:cNvPr>
          <p:cNvSpPr>
            <a:spLocks noGrp="1"/>
          </p:cNvSpPr>
          <p:nvPr>
            <p:ph type="dt" sz="half" idx="10"/>
          </p:nvPr>
        </p:nvSpPr>
        <p:spPr/>
        <p:txBody>
          <a:bodyPr/>
          <a:lstStyle/>
          <a:p>
            <a:fld id="{8F97B32C-BD12-4510-8086-306FBD82A6CD}" type="datetimeFigureOut">
              <a:rPr lang="en-ZA" smtClean="0"/>
              <a:t>2026/03/10</a:t>
            </a:fld>
            <a:endParaRPr lang="en-ZA"/>
          </a:p>
        </p:txBody>
      </p:sp>
      <p:sp>
        <p:nvSpPr>
          <p:cNvPr id="6" name="Footer Placeholder 5">
            <a:extLst>
              <a:ext uri="{FF2B5EF4-FFF2-40B4-BE49-F238E27FC236}">
                <a16:creationId xmlns:a16="http://schemas.microsoft.com/office/drawing/2014/main" id="{0A7BAA1E-4341-961E-60E1-4AF7B43C47CA}"/>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69AC248-89C0-54C1-5611-DF6BBFF16A58}"/>
              </a:ext>
            </a:extLst>
          </p:cNvPr>
          <p:cNvSpPr>
            <a:spLocks noGrp="1"/>
          </p:cNvSpPr>
          <p:nvPr>
            <p:ph type="sldNum" sz="quarter" idx="12"/>
          </p:nvPr>
        </p:nvSpPr>
        <p:spPr/>
        <p:txBody>
          <a:bodyPr/>
          <a:lstStyle/>
          <a:p>
            <a:fld id="{4B485606-CBAD-4132-B9CD-10F82678D3AB}" type="slidenum">
              <a:rPr lang="en-ZA" smtClean="0"/>
              <a:t>‹#›</a:t>
            </a:fld>
            <a:endParaRPr lang="en-ZA"/>
          </a:p>
        </p:txBody>
      </p:sp>
    </p:spTree>
    <p:extLst>
      <p:ext uri="{BB962C8B-B14F-4D97-AF65-F5344CB8AC3E}">
        <p14:creationId xmlns:p14="http://schemas.microsoft.com/office/powerpoint/2010/main" val="3304839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C079F-C7B4-82F3-C08E-E95355D1422E}"/>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8F8C8CF6-11A0-132F-D74A-1E6C9B4A9B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CE2E45-C9FE-F70C-2ACA-BD9C68248B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E9607CE-2A75-21E4-703B-FA1A21483E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0D6705-4505-631B-2FE9-EAE323FA94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3D4B3D55-8689-86FC-3365-26CC4446736C}"/>
              </a:ext>
            </a:extLst>
          </p:cNvPr>
          <p:cNvSpPr>
            <a:spLocks noGrp="1"/>
          </p:cNvSpPr>
          <p:nvPr>
            <p:ph type="dt" sz="half" idx="10"/>
          </p:nvPr>
        </p:nvSpPr>
        <p:spPr/>
        <p:txBody>
          <a:bodyPr/>
          <a:lstStyle/>
          <a:p>
            <a:fld id="{8F97B32C-BD12-4510-8086-306FBD82A6CD}" type="datetimeFigureOut">
              <a:rPr lang="en-ZA" smtClean="0"/>
              <a:t>2026/03/10</a:t>
            </a:fld>
            <a:endParaRPr lang="en-ZA"/>
          </a:p>
        </p:txBody>
      </p:sp>
      <p:sp>
        <p:nvSpPr>
          <p:cNvPr id="8" name="Footer Placeholder 7">
            <a:extLst>
              <a:ext uri="{FF2B5EF4-FFF2-40B4-BE49-F238E27FC236}">
                <a16:creationId xmlns:a16="http://schemas.microsoft.com/office/drawing/2014/main" id="{8D8B7531-1248-9A3F-F4C0-462B3DBC52EA}"/>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F82F57E6-C778-A90A-55DB-A5A6CBC9F07F}"/>
              </a:ext>
            </a:extLst>
          </p:cNvPr>
          <p:cNvSpPr>
            <a:spLocks noGrp="1"/>
          </p:cNvSpPr>
          <p:nvPr>
            <p:ph type="sldNum" sz="quarter" idx="12"/>
          </p:nvPr>
        </p:nvSpPr>
        <p:spPr/>
        <p:txBody>
          <a:bodyPr/>
          <a:lstStyle/>
          <a:p>
            <a:fld id="{4B485606-CBAD-4132-B9CD-10F82678D3AB}" type="slidenum">
              <a:rPr lang="en-ZA" smtClean="0"/>
              <a:t>‹#›</a:t>
            </a:fld>
            <a:endParaRPr lang="en-ZA"/>
          </a:p>
        </p:txBody>
      </p:sp>
    </p:spTree>
    <p:extLst>
      <p:ext uri="{BB962C8B-B14F-4D97-AF65-F5344CB8AC3E}">
        <p14:creationId xmlns:p14="http://schemas.microsoft.com/office/powerpoint/2010/main" val="4256700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D27ED-16CE-DE31-1AD1-63DA9A2676DE}"/>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BED5B470-B860-8120-8619-7B6699571820}"/>
              </a:ext>
            </a:extLst>
          </p:cNvPr>
          <p:cNvSpPr>
            <a:spLocks noGrp="1"/>
          </p:cNvSpPr>
          <p:nvPr>
            <p:ph type="dt" sz="half" idx="10"/>
          </p:nvPr>
        </p:nvSpPr>
        <p:spPr/>
        <p:txBody>
          <a:bodyPr/>
          <a:lstStyle/>
          <a:p>
            <a:fld id="{8F97B32C-BD12-4510-8086-306FBD82A6CD}" type="datetimeFigureOut">
              <a:rPr lang="en-ZA" smtClean="0"/>
              <a:t>2026/03/10</a:t>
            </a:fld>
            <a:endParaRPr lang="en-ZA"/>
          </a:p>
        </p:txBody>
      </p:sp>
      <p:sp>
        <p:nvSpPr>
          <p:cNvPr id="4" name="Footer Placeholder 3">
            <a:extLst>
              <a:ext uri="{FF2B5EF4-FFF2-40B4-BE49-F238E27FC236}">
                <a16:creationId xmlns:a16="http://schemas.microsoft.com/office/drawing/2014/main" id="{81BF40A0-8316-7DC7-F416-1AF96445389C}"/>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C3306117-E034-6256-4AA5-52C1CC444099}"/>
              </a:ext>
            </a:extLst>
          </p:cNvPr>
          <p:cNvSpPr>
            <a:spLocks noGrp="1"/>
          </p:cNvSpPr>
          <p:nvPr>
            <p:ph type="sldNum" sz="quarter" idx="12"/>
          </p:nvPr>
        </p:nvSpPr>
        <p:spPr/>
        <p:txBody>
          <a:bodyPr/>
          <a:lstStyle/>
          <a:p>
            <a:fld id="{4B485606-CBAD-4132-B9CD-10F82678D3AB}" type="slidenum">
              <a:rPr lang="en-ZA" smtClean="0"/>
              <a:t>‹#›</a:t>
            </a:fld>
            <a:endParaRPr lang="en-ZA"/>
          </a:p>
        </p:txBody>
      </p:sp>
    </p:spTree>
    <p:extLst>
      <p:ext uri="{BB962C8B-B14F-4D97-AF65-F5344CB8AC3E}">
        <p14:creationId xmlns:p14="http://schemas.microsoft.com/office/powerpoint/2010/main" val="2775714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1C373D-B71A-6D60-0B0F-EEA999DAFCE3}"/>
              </a:ext>
            </a:extLst>
          </p:cNvPr>
          <p:cNvSpPr>
            <a:spLocks noGrp="1"/>
          </p:cNvSpPr>
          <p:nvPr>
            <p:ph type="dt" sz="half" idx="10"/>
          </p:nvPr>
        </p:nvSpPr>
        <p:spPr/>
        <p:txBody>
          <a:bodyPr/>
          <a:lstStyle/>
          <a:p>
            <a:fld id="{8F97B32C-BD12-4510-8086-306FBD82A6CD}" type="datetimeFigureOut">
              <a:rPr lang="en-ZA" smtClean="0"/>
              <a:t>2026/03/10</a:t>
            </a:fld>
            <a:endParaRPr lang="en-ZA"/>
          </a:p>
        </p:txBody>
      </p:sp>
      <p:sp>
        <p:nvSpPr>
          <p:cNvPr id="3" name="Footer Placeholder 2">
            <a:extLst>
              <a:ext uri="{FF2B5EF4-FFF2-40B4-BE49-F238E27FC236}">
                <a16:creationId xmlns:a16="http://schemas.microsoft.com/office/drawing/2014/main" id="{059377D9-4E7B-6D65-B4FB-0B7D53D4BC05}"/>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82942324-D73C-95FF-E2A8-BED1C8CAB0AC}"/>
              </a:ext>
            </a:extLst>
          </p:cNvPr>
          <p:cNvSpPr>
            <a:spLocks noGrp="1"/>
          </p:cNvSpPr>
          <p:nvPr>
            <p:ph type="sldNum" sz="quarter" idx="12"/>
          </p:nvPr>
        </p:nvSpPr>
        <p:spPr/>
        <p:txBody>
          <a:bodyPr/>
          <a:lstStyle/>
          <a:p>
            <a:fld id="{4B485606-CBAD-4132-B9CD-10F82678D3AB}" type="slidenum">
              <a:rPr lang="en-ZA" smtClean="0"/>
              <a:t>‹#›</a:t>
            </a:fld>
            <a:endParaRPr lang="en-ZA"/>
          </a:p>
        </p:txBody>
      </p:sp>
    </p:spTree>
    <p:extLst>
      <p:ext uri="{BB962C8B-B14F-4D97-AF65-F5344CB8AC3E}">
        <p14:creationId xmlns:p14="http://schemas.microsoft.com/office/powerpoint/2010/main" val="1467035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CDCBB-3FE0-2527-2329-B362836D48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713A3DBA-8CEA-7240-F555-C1111DFD8D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2355E49C-268F-A9A6-A13A-1B085F0B0C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A599EE-26A8-4569-30F5-3B9799E056F8}"/>
              </a:ext>
            </a:extLst>
          </p:cNvPr>
          <p:cNvSpPr>
            <a:spLocks noGrp="1"/>
          </p:cNvSpPr>
          <p:nvPr>
            <p:ph type="dt" sz="half" idx="10"/>
          </p:nvPr>
        </p:nvSpPr>
        <p:spPr/>
        <p:txBody>
          <a:bodyPr/>
          <a:lstStyle/>
          <a:p>
            <a:fld id="{8F97B32C-BD12-4510-8086-306FBD82A6CD}" type="datetimeFigureOut">
              <a:rPr lang="en-ZA" smtClean="0"/>
              <a:t>2026/03/10</a:t>
            </a:fld>
            <a:endParaRPr lang="en-ZA"/>
          </a:p>
        </p:txBody>
      </p:sp>
      <p:sp>
        <p:nvSpPr>
          <p:cNvPr id="6" name="Footer Placeholder 5">
            <a:extLst>
              <a:ext uri="{FF2B5EF4-FFF2-40B4-BE49-F238E27FC236}">
                <a16:creationId xmlns:a16="http://schemas.microsoft.com/office/drawing/2014/main" id="{C7CD1028-E822-ADD6-A37E-8B3650D5A8E3}"/>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CD4B3A8C-A74A-A172-8D29-A6E62EA4C409}"/>
              </a:ext>
            </a:extLst>
          </p:cNvPr>
          <p:cNvSpPr>
            <a:spLocks noGrp="1"/>
          </p:cNvSpPr>
          <p:nvPr>
            <p:ph type="sldNum" sz="quarter" idx="12"/>
          </p:nvPr>
        </p:nvSpPr>
        <p:spPr/>
        <p:txBody>
          <a:bodyPr/>
          <a:lstStyle/>
          <a:p>
            <a:fld id="{4B485606-CBAD-4132-B9CD-10F82678D3AB}" type="slidenum">
              <a:rPr lang="en-ZA" smtClean="0"/>
              <a:t>‹#›</a:t>
            </a:fld>
            <a:endParaRPr lang="en-ZA"/>
          </a:p>
        </p:txBody>
      </p:sp>
    </p:spTree>
    <p:extLst>
      <p:ext uri="{BB962C8B-B14F-4D97-AF65-F5344CB8AC3E}">
        <p14:creationId xmlns:p14="http://schemas.microsoft.com/office/powerpoint/2010/main" val="3766161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F4AFC-2BCC-B09F-8642-112CCC1A9F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13CF4018-8D33-1C01-2958-C4A056A1EA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33B75C33-BCCF-540B-34E5-5635F79547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8B9027-2F2F-5BE7-E8A1-82A1CE2D3303}"/>
              </a:ext>
            </a:extLst>
          </p:cNvPr>
          <p:cNvSpPr>
            <a:spLocks noGrp="1"/>
          </p:cNvSpPr>
          <p:nvPr>
            <p:ph type="dt" sz="half" idx="10"/>
          </p:nvPr>
        </p:nvSpPr>
        <p:spPr/>
        <p:txBody>
          <a:bodyPr/>
          <a:lstStyle/>
          <a:p>
            <a:fld id="{8F97B32C-BD12-4510-8086-306FBD82A6CD}" type="datetimeFigureOut">
              <a:rPr lang="en-ZA" smtClean="0"/>
              <a:t>2026/03/10</a:t>
            </a:fld>
            <a:endParaRPr lang="en-ZA"/>
          </a:p>
        </p:txBody>
      </p:sp>
      <p:sp>
        <p:nvSpPr>
          <p:cNvPr id="6" name="Footer Placeholder 5">
            <a:extLst>
              <a:ext uri="{FF2B5EF4-FFF2-40B4-BE49-F238E27FC236}">
                <a16:creationId xmlns:a16="http://schemas.microsoft.com/office/drawing/2014/main" id="{3A409DFE-296E-6B5F-07FD-1E089675CA23}"/>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B985F334-DF5A-CD6C-867A-1DA7536A0E67}"/>
              </a:ext>
            </a:extLst>
          </p:cNvPr>
          <p:cNvSpPr>
            <a:spLocks noGrp="1"/>
          </p:cNvSpPr>
          <p:nvPr>
            <p:ph type="sldNum" sz="quarter" idx="12"/>
          </p:nvPr>
        </p:nvSpPr>
        <p:spPr/>
        <p:txBody>
          <a:bodyPr/>
          <a:lstStyle/>
          <a:p>
            <a:fld id="{4B485606-CBAD-4132-B9CD-10F82678D3AB}" type="slidenum">
              <a:rPr lang="en-ZA" smtClean="0"/>
              <a:t>‹#›</a:t>
            </a:fld>
            <a:endParaRPr lang="en-ZA"/>
          </a:p>
        </p:txBody>
      </p:sp>
    </p:spTree>
    <p:extLst>
      <p:ext uri="{BB962C8B-B14F-4D97-AF65-F5344CB8AC3E}">
        <p14:creationId xmlns:p14="http://schemas.microsoft.com/office/powerpoint/2010/main" val="936741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883048-AEE9-B647-4718-05C801D6C3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94678DAB-E8E9-63A1-D662-B3AF010F1E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4FD5B56-76BF-30AD-F037-3D743342F2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97B32C-BD12-4510-8086-306FBD82A6CD}" type="datetimeFigureOut">
              <a:rPr lang="en-ZA" smtClean="0"/>
              <a:t>2026/03/10</a:t>
            </a:fld>
            <a:endParaRPr lang="en-ZA"/>
          </a:p>
        </p:txBody>
      </p:sp>
      <p:sp>
        <p:nvSpPr>
          <p:cNvPr id="5" name="Footer Placeholder 4">
            <a:extLst>
              <a:ext uri="{FF2B5EF4-FFF2-40B4-BE49-F238E27FC236}">
                <a16:creationId xmlns:a16="http://schemas.microsoft.com/office/drawing/2014/main" id="{B64F3517-C75F-990B-2599-060C3271D9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6AD05F14-2A0F-134A-85CA-FFDF8C5F42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485606-CBAD-4132-B9CD-10F82678D3AB}" type="slidenum">
              <a:rPr lang="en-ZA" smtClean="0"/>
              <a:t>‹#›</a:t>
            </a:fld>
            <a:endParaRPr lang="en-ZA"/>
          </a:p>
        </p:txBody>
      </p:sp>
    </p:spTree>
    <p:extLst>
      <p:ext uri="{BB962C8B-B14F-4D97-AF65-F5344CB8AC3E}">
        <p14:creationId xmlns:p14="http://schemas.microsoft.com/office/powerpoint/2010/main" val="1197235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9.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0.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3.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550D9F-51CE-6C9C-76EB-06266568FA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1740" y="-28467"/>
            <a:ext cx="2651877" cy="6858000"/>
          </a:xfrm>
          <a:prstGeom prst="rect">
            <a:avLst/>
          </a:prstGeom>
        </p:spPr>
      </p:pic>
      <p:sp>
        <p:nvSpPr>
          <p:cNvPr id="16" name="Rectangle 14">
            <a:extLst>
              <a:ext uri="{FF2B5EF4-FFF2-40B4-BE49-F238E27FC236}">
                <a16:creationId xmlns:a16="http://schemas.microsoft.com/office/drawing/2014/main" id="{9A22D600-B52E-E04B-A9E7-57874D1B3DE2}"/>
              </a:ext>
            </a:extLst>
          </p:cNvPr>
          <p:cNvSpPr/>
          <p:nvPr/>
        </p:nvSpPr>
        <p:spPr>
          <a:xfrm rot="5400000">
            <a:off x="5875840" y="2051291"/>
            <a:ext cx="454869"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Rectangle 14">
            <a:extLst>
              <a:ext uri="{FF2B5EF4-FFF2-40B4-BE49-F238E27FC236}">
                <a16:creationId xmlns:a16="http://schemas.microsoft.com/office/drawing/2014/main" id="{65239ED8-D9BC-9B07-2C66-1B0CADDD60CA}"/>
              </a:ext>
            </a:extLst>
          </p:cNvPr>
          <p:cNvSpPr/>
          <p:nvPr/>
        </p:nvSpPr>
        <p:spPr>
          <a:xfrm rot="5400000">
            <a:off x="5960239"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extBox 7"/>
          <p:cNvSpPr txBox="1"/>
          <p:nvPr/>
        </p:nvSpPr>
        <p:spPr>
          <a:xfrm>
            <a:off x="4040669" y="2124554"/>
            <a:ext cx="4125209" cy="1985159"/>
          </a:xfrm>
          <a:prstGeom prst="rect">
            <a:avLst/>
          </a:prstGeom>
          <a:noFill/>
        </p:spPr>
        <p:txBody>
          <a:bodyPr wrap="square" rtlCol="0">
            <a:spAutoFit/>
          </a:bodyPr>
          <a:lstStyle/>
          <a:p>
            <a:pPr algn="ctr"/>
            <a:r>
              <a:rPr lang="en-US" sz="4100" i="1" dirty="0">
                <a:ln>
                  <a:solidFill>
                    <a:srgbClr val="7B56A3"/>
                  </a:solidFill>
                </a:ln>
                <a:solidFill>
                  <a:srgbClr val="7B56A3"/>
                </a:solidFill>
                <a:effectLst>
                  <a:outerShdw blurRad="50800" dist="38100" dir="2700000" algn="tl" rotWithShape="0">
                    <a:schemeClr val="bg1">
                      <a:lumMod val="75000"/>
                    </a:schemeClr>
                  </a:outerShdw>
                </a:effectLst>
                <a:latin typeface="Century Gothic" panose="020B0502020202020204" pitchFamily="34" charset="0"/>
              </a:rPr>
              <a:t> LEARNING </a:t>
            </a:r>
          </a:p>
          <a:p>
            <a:r>
              <a:rPr lang="en-US" sz="4100" i="1" dirty="0">
                <a:ln>
                  <a:solidFill>
                    <a:srgbClr val="7B56A3"/>
                  </a:solidFill>
                </a:ln>
                <a:solidFill>
                  <a:srgbClr val="7B56A3"/>
                </a:solidFill>
                <a:effectLst>
                  <a:outerShdw blurRad="50800" dist="38100" dir="2700000" algn="tl" rotWithShape="0">
                    <a:schemeClr val="bg1">
                      <a:lumMod val="75000"/>
                    </a:schemeClr>
                  </a:outerShdw>
                </a:effectLst>
                <a:latin typeface="Century Gothic" panose="020B0502020202020204" pitchFamily="34" charset="0"/>
              </a:rPr>
              <a:t>  AND SHARING </a:t>
            </a:r>
          </a:p>
          <a:p>
            <a:r>
              <a:rPr lang="en-US" sz="4100" i="1" dirty="0">
                <a:ln>
                  <a:solidFill>
                    <a:srgbClr val="7B56A3"/>
                  </a:solidFill>
                </a:ln>
                <a:solidFill>
                  <a:srgbClr val="7B56A3"/>
                </a:solidFill>
                <a:effectLst>
                  <a:outerShdw blurRad="50800" dist="38100" dir="2700000" algn="tl" rotWithShape="0">
                    <a:schemeClr val="bg1">
                      <a:lumMod val="75000"/>
                    </a:schemeClr>
                  </a:outerShdw>
                </a:effectLst>
                <a:latin typeface="Century Gothic" panose="020B0502020202020204" pitchFamily="34" charset="0"/>
              </a:rPr>
              <a:t>SUMMIT 2026</a:t>
            </a:r>
            <a:endParaRPr lang="en-ZA" sz="4100" i="1" dirty="0">
              <a:ln>
                <a:solidFill>
                  <a:srgbClr val="7B56A3"/>
                </a:solidFill>
              </a:ln>
              <a:solidFill>
                <a:srgbClr val="FF0000"/>
              </a:solidFill>
              <a:effectLst>
                <a:outerShdw blurRad="50800" dist="38100" dir="2700000" algn="tl" rotWithShape="0">
                  <a:schemeClr val="bg1">
                    <a:lumMod val="75000"/>
                  </a:schemeClr>
                </a:outerShdw>
              </a:effectLst>
              <a:latin typeface="Century Gothic" panose="020B0502020202020204" pitchFamily="34" charset="0"/>
            </a:endParaRPr>
          </a:p>
        </p:txBody>
      </p:sp>
      <p:pic>
        <p:nvPicPr>
          <p:cNvPr id="9" name="Picture 8"/>
          <p:cNvPicPr/>
          <p:nvPr/>
        </p:nvPicPr>
        <p:blipFill>
          <a:blip r:embed="rId3" cstate="print">
            <a:extLst>
              <a:ext uri="{28A0092B-C50C-407E-A947-70E740481C1C}">
                <a14:useLocalDpi xmlns:a14="http://schemas.microsoft.com/office/drawing/2010/main" val="0"/>
              </a:ext>
            </a:extLst>
          </a:blip>
          <a:srcRect/>
          <a:stretch/>
        </p:blipFill>
        <p:spPr bwMode="auto">
          <a:xfrm>
            <a:off x="2226485" y="1193928"/>
            <a:ext cx="1777379" cy="1692692"/>
          </a:xfrm>
          <a:prstGeom prst="rect">
            <a:avLst/>
          </a:prstGeom>
          <a:noFill/>
          <a:ln>
            <a:noFill/>
          </a:ln>
        </p:spPr>
      </p:pic>
      <p:pic>
        <p:nvPicPr>
          <p:cNvPr id="12" name="Picture 11"/>
          <p:cNvPicPr/>
          <p:nvPr/>
        </p:nvPicPr>
        <p:blipFill>
          <a:blip r:embed="rId4" cstate="print">
            <a:extLst>
              <a:ext uri="{28A0092B-C50C-407E-A947-70E740481C1C}">
                <a14:useLocalDpi xmlns:a14="http://schemas.microsoft.com/office/drawing/2010/main" val="0"/>
              </a:ext>
            </a:extLst>
          </a:blip>
          <a:srcRect/>
          <a:stretch/>
        </p:blipFill>
        <p:spPr bwMode="auto">
          <a:xfrm>
            <a:off x="6568635" y="630534"/>
            <a:ext cx="1896004" cy="664866"/>
          </a:xfrm>
          <a:prstGeom prst="rect">
            <a:avLst/>
          </a:prstGeom>
          <a:noFill/>
          <a:ln>
            <a:noFill/>
          </a:ln>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2082330" y="486596"/>
            <a:ext cx="2356040" cy="5586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DB0E86D-BEBA-8DD5-5C76-03069FD92515}"/>
              </a:ext>
            </a:extLst>
          </p:cNvPr>
          <p:cNvSpPr txBox="1"/>
          <p:nvPr/>
        </p:nvSpPr>
        <p:spPr>
          <a:xfrm>
            <a:off x="2632698" y="4133941"/>
            <a:ext cx="6941148" cy="1785104"/>
          </a:xfrm>
          <a:prstGeom prst="rect">
            <a:avLst/>
          </a:prstGeom>
          <a:noFill/>
        </p:spPr>
        <p:txBody>
          <a:bodyPr wrap="square" rtlCol="0">
            <a:spAutoFit/>
          </a:bodyPr>
          <a:lstStyle/>
          <a:p>
            <a:pPr algn="ctr"/>
            <a:r>
              <a:rPr lang="en-ZW" sz="2800" b="1" dirty="0">
                <a:solidFill>
                  <a:srgbClr val="FF0000"/>
                </a:solidFill>
              </a:rPr>
              <a:t>WOMEN LEADERSHIP SOCIAL EMPOWERMENT </a:t>
            </a:r>
            <a:endParaRPr lang="en-ZW" dirty="0">
              <a:solidFill>
                <a:srgbClr val="FF0000"/>
              </a:solidFill>
            </a:endParaRPr>
          </a:p>
          <a:p>
            <a:pPr algn="ctr"/>
            <a:r>
              <a:rPr lang="en-GB" dirty="0">
                <a:solidFill>
                  <a:srgbClr val="FF0000"/>
                </a:solidFill>
              </a:rPr>
              <a:t>Empowering voices, fostering collaboration, and building a future where every youth member and community thrives—together, we can create lasting change.</a:t>
            </a:r>
            <a:endParaRPr lang="en-ZW" dirty="0">
              <a:solidFill>
                <a:srgbClr val="FF0000"/>
              </a:solidFill>
            </a:endParaRPr>
          </a:p>
        </p:txBody>
      </p:sp>
      <p:sp>
        <p:nvSpPr>
          <p:cNvPr id="10" name="TextBox 9">
            <a:extLst>
              <a:ext uri="{FF2B5EF4-FFF2-40B4-BE49-F238E27FC236}">
                <a16:creationId xmlns:a16="http://schemas.microsoft.com/office/drawing/2014/main" id="{403E2E81-9601-1970-B83A-F4245917F760}"/>
              </a:ext>
            </a:extLst>
          </p:cNvPr>
          <p:cNvSpPr txBox="1"/>
          <p:nvPr/>
        </p:nvSpPr>
        <p:spPr>
          <a:xfrm>
            <a:off x="1678107" y="6418075"/>
            <a:ext cx="8835787" cy="411459"/>
          </a:xfrm>
          <a:prstGeom prst="rect">
            <a:avLst/>
          </a:prstGeom>
          <a:noFill/>
        </p:spPr>
        <p:txBody>
          <a:bodyPr wrap="square">
            <a:spAutoFit/>
          </a:bodyPr>
          <a:lstStyle/>
          <a:p>
            <a:pPr algn="ctr">
              <a:lnSpc>
                <a:spcPct val="107000"/>
              </a:lnSpc>
            </a:pPr>
            <a:r>
              <a:rPr lang="en-US" sz="2100" i="1" dirty="0">
                <a:solidFill>
                  <a:schemeClr val="bg1"/>
                </a:solidFill>
                <a:latin typeface="Century Gothic" panose="020B0502020202020204" pitchFamily="34" charset="0"/>
              </a:rPr>
              <a:t>Women’s Voice and Leadership Learning and Sharing Summit 2026</a:t>
            </a:r>
            <a:endParaRPr lang="en-ZW" sz="2100" dirty="0">
              <a:solidFill>
                <a:schemeClr val="bg1"/>
              </a:solidFill>
              <a:latin typeface="Century Gothic" panose="020B0502020202020204" pitchFamily="34" charset="0"/>
            </a:endParaRPr>
          </a:p>
        </p:txBody>
      </p:sp>
      <p:grpSp>
        <p:nvGrpSpPr>
          <p:cNvPr id="13" name="Group 12">
            <a:extLst>
              <a:ext uri="{FF2B5EF4-FFF2-40B4-BE49-F238E27FC236}">
                <a16:creationId xmlns:a16="http://schemas.microsoft.com/office/drawing/2014/main" id="{8BE3233A-B36A-4BCE-AE72-1A0AFB5C12CD}"/>
              </a:ext>
            </a:extLst>
          </p:cNvPr>
          <p:cNvGrpSpPr/>
          <p:nvPr/>
        </p:nvGrpSpPr>
        <p:grpSpPr>
          <a:xfrm>
            <a:off x="8983474" y="535344"/>
            <a:ext cx="1379727" cy="879583"/>
            <a:chOff x="2396808" y="5365982"/>
            <a:chExt cx="1379727" cy="879583"/>
          </a:xfrm>
        </p:grpSpPr>
        <p:sp>
          <p:nvSpPr>
            <p:cNvPr id="7" name="Rectangle 6">
              <a:extLst>
                <a:ext uri="{FF2B5EF4-FFF2-40B4-BE49-F238E27FC236}">
                  <a16:creationId xmlns:a16="http://schemas.microsoft.com/office/drawing/2014/main" id="{EA90D5C1-431C-BC63-374A-7F3B3EDFD82F}"/>
                </a:ext>
              </a:extLst>
            </p:cNvPr>
            <p:cNvSpPr/>
            <p:nvPr/>
          </p:nvSpPr>
          <p:spPr>
            <a:xfrm>
              <a:off x="2396808" y="5365982"/>
              <a:ext cx="1295400" cy="87958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a:extLst>
                <a:ext uri="{FF2B5EF4-FFF2-40B4-BE49-F238E27FC236}">
                  <a16:creationId xmlns:a16="http://schemas.microsoft.com/office/drawing/2014/main" id="{98F50C7E-9B5F-13BE-52D1-3B48CB8C8B38}"/>
                </a:ext>
              </a:extLst>
            </p:cNvPr>
            <p:cNvSpPr txBox="1"/>
            <p:nvPr/>
          </p:nvSpPr>
          <p:spPr>
            <a:xfrm>
              <a:off x="2551781" y="5474056"/>
              <a:ext cx="1224754" cy="369332"/>
            </a:xfrm>
            <a:prstGeom prst="rect">
              <a:avLst/>
            </a:prstGeom>
            <a:noFill/>
          </p:spPr>
          <p:txBody>
            <a:bodyPr wrap="square" rtlCol="0">
              <a:spAutoFit/>
            </a:bodyPr>
            <a:lstStyle/>
            <a:p>
              <a:endParaRPr lang="en-ZA" dirty="0">
                <a:solidFill>
                  <a:srgbClr val="FF0000"/>
                </a:solidFill>
              </a:endParaRPr>
            </a:p>
          </p:txBody>
        </p:sp>
      </p:grpSp>
      <p:pic>
        <p:nvPicPr>
          <p:cNvPr id="14" name="Picture 13">
            <a:extLst>
              <a:ext uri="{FF2B5EF4-FFF2-40B4-BE49-F238E27FC236}">
                <a16:creationId xmlns:a16="http://schemas.microsoft.com/office/drawing/2014/main" id="{FB2B55A6-2FFB-9EE3-F2C3-0C062E3E550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 b="-2141"/>
          <a:stretch/>
        </p:blipFill>
        <p:spPr>
          <a:xfrm>
            <a:off x="4522697" y="299994"/>
            <a:ext cx="1877160" cy="1528807"/>
          </a:xfrm>
          <a:prstGeom prst="rect">
            <a:avLst/>
          </a:prstGeom>
        </p:spPr>
      </p:pic>
      <p:pic>
        <p:nvPicPr>
          <p:cNvPr id="15" name="Picture 14">
            <a:extLst>
              <a:ext uri="{FF2B5EF4-FFF2-40B4-BE49-F238E27FC236}">
                <a16:creationId xmlns:a16="http://schemas.microsoft.com/office/drawing/2014/main" id="{4B60F413-7316-BB9C-963E-10784A14FBDB}"/>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786103" y="1289749"/>
            <a:ext cx="1937953" cy="907269"/>
          </a:xfrm>
          <a:prstGeom prst="rect">
            <a:avLst/>
          </a:prstGeom>
        </p:spPr>
      </p:pic>
      <p:pic>
        <p:nvPicPr>
          <p:cNvPr id="5" name="Picture 4" descr="A logo for women leadership&#10;&#10;Description automatically generated">
            <a:extLst>
              <a:ext uri="{FF2B5EF4-FFF2-40B4-BE49-F238E27FC236}">
                <a16:creationId xmlns:a16="http://schemas.microsoft.com/office/drawing/2014/main" id="{EE0AE401-48D7-BA4B-500C-F542E528286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59480" y="319011"/>
            <a:ext cx="1941475" cy="1941475"/>
          </a:xfrm>
          <a:prstGeom prst="rect">
            <a:avLst/>
          </a:prstGeom>
        </p:spPr>
      </p:pic>
    </p:spTree>
    <p:extLst>
      <p:ext uri="{BB962C8B-B14F-4D97-AF65-F5344CB8AC3E}">
        <p14:creationId xmlns:p14="http://schemas.microsoft.com/office/powerpoint/2010/main" val="348334762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0129A6F-B6C6-C1F9-CE8D-60D653B125B5}"/>
              </a:ext>
            </a:extLst>
          </p:cNvPr>
          <p:cNvGrpSpPr/>
          <p:nvPr/>
        </p:nvGrpSpPr>
        <p:grpSpPr>
          <a:xfrm>
            <a:off x="-16490" y="-23492"/>
            <a:ext cx="12234600" cy="6919593"/>
            <a:chOff x="-16490" y="-23492"/>
            <a:chExt cx="12234600" cy="6919593"/>
          </a:xfrm>
        </p:grpSpPr>
        <p:sp>
          <p:nvSpPr>
            <p:cNvPr id="14" name="Rectangle 13">
              <a:extLst>
                <a:ext uri="{FF2B5EF4-FFF2-40B4-BE49-F238E27FC236}">
                  <a16:creationId xmlns:a16="http://schemas.microsoft.com/office/drawing/2014/main" id="{B50F61DA-A9A9-1242-8C74-F3097BDE6D66}"/>
                </a:ext>
              </a:extLst>
            </p:cNvPr>
            <p:cNvSpPr/>
            <p:nvPr/>
          </p:nvSpPr>
          <p:spPr>
            <a:xfrm>
              <a:off x="-16490" y="6159735"/>
              <a:ext cx="12234599" cy="736366"/>
            </a:xfrm>
            <a:prstGeom prst="rect">
              <a:avLst/>
            </a:prstGeom>
            <a:solidFill>
              <a:srgbClr val="6F2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Rectangle 12">
              <a:extLst>
                <a:ext uri="{FF2B5EF4-FFF2-40B4-BE49-F238E27FC236}">
                  <a16:creationId xmlns:a16="http://schemas.microsoft.com/office/drawing/2014/main" id="{1BBB5664-91F0-ACCF-0B08-460BFB73B06E}"/>
                </a:ext>
              </a:extLst>
            </p:cNvPr>
            <p:cNvSpPr/>
            <p:nvPr/>
          </p:nvSpPr>
          <p:spPr>
            <a:xfrm rot="10800000">
              <a:off x="65615" y="-11745"/>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8" name="Rectangle 12">
              <a:extLst>
                <a:ext uri="{FF2B5EF4-FFF2-40B4-BE49-F238E27FC236}">
                  <a16:creationId xmlns:a16="http://schemas.microsoft.com/office/drawing/2014/main" id="{2D89705E-C4C1-A0F6-2F18-6846A8330C7B}"/>
                </a:ext>
              </a:extLst>
            </p:cNvPr>
            <p:cNvSpPr/>
            <p:nvPr/>
          </p:nvSpPr>
          <p:spPr>
            <a:xfrm rot="10800000" flipH="1">
              <a:off x="11633022" y="-23492"/>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9" name="Rectangle 12">
              <a:extLst>
                <a:ext uri="{FF2B5EF4-FFF2-40B4-BE49-F238E27FC236}">
                  <a16:creationId xmlns:a16="http://schemas.microsoft.com/office/drawing/2014/main" id="{892B003D-152B-4496-EFCF-B26B5857ACF8}"/>
                </a:ext>
              </a:extLst>
            </p:cNvPr>
            <p:cNvSpPr/>
            <p:nvPr/>
          </p:nvSpPr>
          <p:spPr>
            <a:xfrm rot="10800000">
              <a:off x="-16489" y="4442"/>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rgbClr val="00A6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20" name="Rectangle 12">
              <a:extLst>
                <a:ext uri="{FF2B5EF4-FFF2-40B4-BE49-F238E27FC236}">
                  <a16:creationId xmlns:a16="http://schemas.microsoft.com/office/drawing/2014/main" id="{F4161AD2-9A60-F768-68F7-1C463846F358}"/>
                </a:ext>
              </a:extLst>
            </p:cNvPr>
            <p:cNvSpPr/>
            <p:nvPr/>
          </p:nvSpPr>
          <p:spPr>
            <a:xfrm>
              <a:off x="-16489" y="0"/>
              <a:ext cx="514350" cy="685800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6858000">
                  <a:moveTo>
                    <a:pt x="16489" y="0"/>
                  </a:moveTo>
                  <a:lnTo>
                    <a:pt x="514350" y="0"/>
                  </a:lnTo>
                  <a:lnTo>
                    <a:pt x="0" y="6858000"/>
                  </a:lnTo>
                  <a:lnTo>
                    <a:pt x="16489" y="6858000"/>
                  </a:lnTo>
                  <a:lnTo>
                    <a:pt x="16489" y="0"/>
                  </a:lnTo>
                  <a:close/>
                </a:path>
              </a:pathLst>
            </a:custGeom>
            <a:solidFill>
              <a:srgbClr val="6F2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21" name="Rectangle 12">
              <a:extLst>
                <a:ext uri="{FF2B5EF4-FFF2-40B4-BE49-F238E27FC236}">
                  <a16:creationId xmlns:a16="http://schemas.microsoft.com/office/drawing/2014/main" id="{4D34367B-3B7E-8B60-006D-87F63C011D01}"/>
                </a:ext>
              </a:extLst>
            </p:cNvPr>
            <p:cNvSpPr/>
            <p:nvPr/>
          </p:nvSpPr>
          <p:spPr>
            <a:xfrm rot="10800000" flipH="1">
              <a:off x="11701198" y="4442"/>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rgbClr val="00A6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22" name="Rectangle 12">
              <a:extLst>
                <a:ext uri="{FF2B5EF4-FFF2-40B4-BE49-F238E27FC236}">
                  <a16:creationId xmlns:a16="http://schemas.microsoft.com/office/drawing/2014/main" id="{889E037A-C465-B144-84F9-870DD203B66C}"/>
                </a:ext>
              </a:extLst>
            </p:cNvPr>
            <p:cNvSpPr/>
            <p:nvPr/>
          </p:nvSpPr>
          <p:spPr>
            <a:xfrm flipH="1">
              <a:off x="11703760" y="0"/>
              <a:ext cx="514350" cy="685800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6858000">
                  <a:moveTo>
                    <a:pt x="16489" y="0"/>
                  </a:moveTo>
                  <a:lnTo>
                    <a:pt x="514350" y="0"/>
                  </a:lnTo>
                  <a:lnTo>
                    <a:pt x="0" y="6858000"/>
                  </a:lnTo>
                  <a:lnTo>
                    <a:pt x="16489" y="6858000"/>
                  </a:lnTo>
                  <a:lnTo>
                    <a:pt x="16489" y="0"/>
                  </a:lnTo>
                  <a:close/>
                </a:path>
              </a:pathLst>
            </a:custGeom>
            <a:solidFill>
              <a:srgbClr val="6F2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grpSp>
      <p:sp>
        <p:nvSpPr>
          <p:cNvPr id="26" name="TextBox 25">
            <a:extLst>
              <a:ext uri="{FF2B5EF4-FFF2-40B4-BE49-F238E27FC236}">
                <a16:creationId xmlns:a16="http://schemas.microsoft.com/office/drawing/2014/main" id="{4FCB8762-0E66-92DA-DDB0-58AA786EAC18}"/>
              </a:ext>
            </a:extLst>
          </p:cNvPr>
          <p:cNvSpPr txBox="1"/>
          <p:nvPr/>
        </p:nvSpPr>
        <p:spPr>
          <a:xfrm>
            <a:off x="0" y="6305861"/>
            <a:ext cx="12192000" cy="515526"/>
          </a:xfrm>
          <a:prstGeom prst="rect">
            <a:avLst/>
          </a:prstGeom>
          <a:noFill/>
        </p:spPr>
        <p:txBody>
          <a:bodyPr wrap="square" rtlCol="0">
            <a:spAutoFit/>
          </a:bodyPr>
          <a:lstStyle/>
          <a:p>
            <a:pPr algn="ctr">
              <a:lnSpc>
                <a:spcPts val="3300"/>
              </a:lnSpc>
            </a:pPr>
            <a:r>
              <a:rPr lang="en-US" sz="3600" spc="-150" dirty="0">
                <a:solidFill>
                  <a:schemeClr val="bg1"/>
                </a:solidFill>
                <a:latin typeface="Century Gothic" panose="020B0502020202020204" pitchFamily="34" charset="0"/>
              </a:rPr>
              <a:t>Voice and Choice Learning and Sharing Summit 2026</a:t>
            </a:r>
          </a:p>
        </p:txBody>
      </p:sp>
      <p:sp>
        <p:nvSpPr>
          <p:cNvPr id="29" name="Content Placeholder 2">
            <a:extLst>
              <a:ext uri="{FF2B5EF4-FFF2-40B4-BE49-F238E27FC236}">
                <a16:creationId xmlns:a16="http://schemas.microsoft.com/office/drawing/2014/main" id="{0CBA6273-033B-3F96-98C8-FF796E2926CF}"/>
              </a:ext>
            </a:extLst>
          </p:cNvPr>
          <p:cNvSpPr>
            <a:spLocks noGrp="1"/>
          </p:cNvSpPr>
          <p:nvPr>
            <p:ph idx="1"/>
          </p:nvPr>
        </p:nvSpPr>
        <p:spPr>
          <a:xfrm>
            <a:off x="837667" y="1355310"/>
            <a:ext cx="4837903" cy="4453333"/>
          </a:xfrm>
        </p:spPr>
        <p:txBody>
          <a:bodyPr>
            <a:normAutofit fontScale="77500" lnSpcReduction="20000"/>
          </a:bodyPr>
          <a:lstStyle/>
          <a:p>
            <a:r>
              <a:rPr lang="en-GB" dirty="0"/>
              <a:t>Objective:</a:t>
            </a:r>
          </a:p>
          <a:p>
            <a:pPr marL="0" indent="0">
              <a:buNone/>
            </a:pPr>
            <a:r>
              <a:rPr lang="en-GB" dirty="0"/>
              <a:t>To reduce Gender-Based Violence (GBV) and promote economic empowerment among women and youth in Ekurhuleni.</a:t>
            </a:r>
          </a:p>
          <a:p>
            <a:r>
              <a:rPr lang="en-GB" dirty="0"/>
              <a:t>Target Groups:</a:t>
            </a:r>
          </a:p>
          <a:p>
            <a:pPr marL="0" indent="0">
              <a:buNone/>
            </a:pPr>
            <a:r>
              <a:rPr lang="en-GB" dirty="0"/>
              <a:t>Women and girls, men and boys aged 10-35.</a:t>
            </a:r>
          </a:p>
          <a:p>
            <a:r>
              <a:rPr lang="en-GB" dirty="0"/>
              <a:t>Key Outcomes:</a:t>
            </a:r>
          </a:p>
          <a:p>
            <a:pPr marL="0" indent="0">
              <a:buNone/>
            </a:pPr>
            <a:r>
              <a:rPr lang="en-GB" dirty="0"/>
              <a:t>30% reduction in reported GBV incidents.</a:t>
            </a:r>
          </a:p>
          <a:p>
            <a:pPr marL="0" indent="0">
              <a:buNone/>
            </a:pPr>
            <a:r>
              <a:rPr lang="en-GB" dirty="0"/>
              <a:t>50% increase in participants accessing economic opportunities.</a:t>
            </a:r>
          </a:p>
          <a:p>
            <a:pPr marL="0" indent="0">
              <a:buNone/>
            </a:pPr>
            <a:r>
              <a:rPr lang="en-GB" dirty="0"/>
              <a:t>Improved mental health and well-being of GBV survivors.</a:t>
            </a:r>
            <a:endParaRPr lang="en-ZA" dirty="0"/>
          </a:p>
        </p:txBody>
      </p:sp>
      <p:sp>
        <p:nvSpPr>
          <p:cNvPr id="31" name="Rectangle 30">
            <a:extLst>
              <a:ext uri="{FF2B5EF4-FFF2-40B4-BE49-F238E27FC236}">
                <a16:creationId xmlns:a16="http://schemas.microsoft.com/office/drawing/2014/main" id="{8F835EAB-6ECC-8D5D-877C-D240E848F289}"/>
              </a:ext>
            </a:extLst>
          </p:cNvPr>
          <p:cNvSpPr/>
          <p:nvPr/>
        </p:nvSpPr>
        <p:spPr>
          <a:xfrm>
            <a:off x="6096000" y="1325891"/>
            <a:ext cx="5187549" cy="4482752"/>
          </a:xfrm>
          <a:prstGeom prst="rect">
            <a:avLst/>
          </a:prstGeom>
          <a:no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3" name="TextBox 32">
            <a:extLst>
              <a:ext uri="{FF2B5EF4-FFF2-40B4-BE49-F238E27FC236}">
                <a16:creationId xmlns:a16="http://schemas.microsoft.com/office/drawing/2014/main" id="{B29CFD07-E0EC-2588-1917-EC7CDA6EF058}"/>
              </a:ext>
            </a:extLst>
          </p:cNvPr>
          <p:cNvSpPr txBox="1"/>
          <p:nvPr/>
        </p:nvSpPr>
        <p:spPr>
          <a:xfrm>
            <a:off x="837667" y="357889"/>
            <a:ext cx="10255936" cy="646331"/>
          </a:xfrm>
          <a:prstGeom prst="rect">
            <a:avLst/>
          </a:prstGeom>
          <a:noFill/>
        </p:spPr>
        <p:txBody>
          <a:bodyPr wrap="square" rtlCol="0">
            <a:spAutoFit/>
          </a:bodyPr>
          <a:lstStyle/>
          <a:p>
            <a:r>
              <a:rPr lang="en-US" sz="3600" dirty="0">
                <a:solidFill>
                  <a:schemeClr val="tx1">
                    <a:lumMod val="85000"/>
                    <a:lumOff val="15000"/>
                  </a:schemeClr>
                </a:solidFill>
                <a:latin typeface="Century Gothic" panose="020B0502020202020204" pitchFamily="34" charset="0"/>
              </a:rPr>
              <a:t>Summary</a:t>
            </a:r>
          </a:p>
        </p:txBody>
      </p:sp>
      <p:pic>
        <p:nvPicPr>
          <p:cNvPr id="3" name="Picture 2">
            <a:extLst>
              <a:ext uri="{FF2B5EF4-FFF2-40B4-BE49-F238E27FC236}">
                <a16:creationId xmlns:a16="http://schemas.microsoft.com/office/drawing/2014/main" id="{DE006753-4C7D-B921-C903-D52DD35BBA27}"/>
              </a:ext>
            </a:extLst>
          </p:cNvPr>
          <p:cNvPicPr>
            <a:picLocks noChangeAspect="1"/>
          </p:cNvPicPr>
          <p:nvPr/>
        </p:nvPicPr>
        <p:blipFill>
          <a:blip r:embed="rId2"/>
          <a:stretch>
            <a:fillRect/>
          </a:stretch>
        </p:blipFill>
        <p:spPr>
          <a:xfrm>
            <a:off x="6096000" y="1355310"/>
            <a:ext cx="5187549" cy="4453333"/>
          </a:xfrm>
          <a:prstGeom prst="rect">
            <a:avLst/>
          </a:prstGeom>
        </p:spPr>
      </p:pic>
    </p:spTree>
    <p:extLst>
      <p:ext uri="{BB962C8B-B14F-4D97-AF65-F5344CB8AC3E}">
        <p14:creationId xmlns:p14="http://schemas.microsoft.com/office/powerpoint/2010/main" val="3056708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46EC27C-8325-4CF4-4778-DDA945B724C7}"/>
              </a:ext>
            </a:extLst>
          </p:cNvPr>
          <p:cNvGrpSpPr/>
          <p:nvPr/>
        </p:nvGrpSpPr>
        <p:grpSpPr>
          <a:xfrm>
            <a:off x="-16490" y="-23492"/>
            <a:ext cx="12234600" cy="6919593"/>
            <a:chOff x="-16490" y="-23492"/>
            <a:chExt cx="12234600" cy="6919593"/>
          </a:xfrm>
        </p:grpSpPr>
        <p:sp>
          <p:nvSpPr>
            <p:cNvPr id="14" name="Rectangle 13">
              <a:extLst>
                <a:ext uri="{FF2B5EF4-FFF2-40B4-BE49-F238E27FC236}">
                  <a16:creationId xmlns:a16="http://schemas.microsoft.com/office/drawing/2014/main" id="{357FE5A8-F096-35F9-8F2E-EB4BC5C7069F}"/>
                </a:ext>
              </a:extLst>
            </p:cNvPr>
            <p:cNvSpPr/>
            <p:nvPr/>
          </p:nvSpPr>
          <p:spPr>
            <a:xfrm>
              <a:off x="-16490" y="6159735"/>
              <a:ext cx="12234599" cy="736366"/>
            </a:xfrm>
            <a:prstGeom prst="rect">
              <a:avLst/>
            </a:prstGeom>
            <a:solidFill>
              <a:srgbClr val="6F2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Rectangle 12">
              <a:extLst>
                <a:ext uri="{FF2B5EF4-FFF2-40B4-BE49-F238E27FC236}">
                  <a16:creationId xmlns:a16="http://schemas.microsoft.com/office/drawing/2014/main" id="{649CF7F2-A77B-9AF2-57B8-BC04761C93C2}"/>
                </a:ext>
              </a:extLst>
            </p:cNvPr>
            <p:cNvSpPr/>
            <p:nvPr/>
          </p:nvSpPr>
          <p:spPr>
            <a:xfrm rot="10800000">
              <a:off x="65615" y="-11745"/>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6" name="Rectangle 12">
              <a:extLst>
                <a:ext uri="{FF2B5EF4-FFF2-40B4-BE49-F238E27FC236}">
                  <a16:creationId xmlns:a16="http://schemas.microsoft.com/office/drawing/2014/main" id="{B523CFCD-60D1-9A21-4D95-52FA35249480}"/>
                </a:ext>
              </a:extLst>
            </p:cNvPr>
            <p:cNvSpPr/>
            <p:nvPr/>
          </p:nvSpPr>
          <p:spPr>
            <a:xfrm rot="10800000" flipH="1">
              <a:off x="11633022" y="-23492"/>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7" name="Rectangle 12">
              <a:extLst>
                <a:ext uri="{FF2B5EF4-FFF2-40B4-BE49-F238E27FC236}">
                  <a16:creationId xmlns:a16="http://schemas.microsoft.com/office/drawing/2014/main" id="{B44386F1-D6D8-8114-3719-77CD3668A90F}"/>
                </a:ext>
              </a:extLst>
            </p:cNvPr>
            <p:cNvSpPr/>
            <p:nvPr/>
          </p:nvSpPr>
          <p:spPr>
            <a:xfrm rot="10800000">
              <a:off x="-16489" y="4442"/>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rgbClr val="00A6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8" name="Rectangle 12">
              <a:extLst>
                <a:ext uri="{FF2B5EF4-FFF2-40B4-BE49-F238E27FC236}">
                  <a16:creationId xmlns:a16="http://schemas.microsoft.com/office/drawing/2014/main" id="{AF6128CA-F488-A011-7B8B-8C1DC18F568C}"/>
                </a:ext>
              </a:extLst>
            </p:cNvPr>
            <p:cNvSpPr/>
            <p:nvPr/>
          </p:nvSpPr>
          <p:spPr>
            <a:xfrm>
              <a:off x="-16489" y="0"/>
              <a:ext cx="514350" cy="685800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6858000">
                  <a:moveTo>
                    <a:pt x="16489" y="0"/>
                  </a:moveTo>
                  <a:lnTo>
                    <a:pt x="514350" y="0"/>
                  </a:lnTo>
                  <a:lnTo>
                    <a:pt x="0" y="6858000"/>
                  </a:lnTo>
                  <a:lnTo>
                    <a:pt x="16489" y="6858000"/>
                  </a:lnTo>
                  <a:lnTo>
                    <a:pt x="16489" y="0"/>
                  </a:lnTo>
                  <a:close/>
                </a:path>
              </a:pathLst>
            </a:custGeom>
            <a:solidFill>
              <a:srgbClr val="6F2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9" name="Rectangle 12">
              <a:extLst>
                <a:ext uri="{FF2B5EF4-FFF2-40B4-BE49-F238E27FC236}">
                  <a16:creationId xmlns:a16="http://schemas.microsoft.com/office/drawing/2014/main" id="{E1390951-4D25-187B-030F-F4694514FF71}"/>
                </a:ext>
              </a:extLst>
            </p:cNvPr>
            <p:cNvSpPr/>
            <p:nvPr/>
          </p:nvSpPr>
          <p:spPr>
            <a:xfrm rot="10800000" flipH="1">
              <a:off x="11701198" y="4442"/>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rgbClr val="00A6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20" name="Rectangle 12">
              <a:extLst>
                <a:ext uri="{FF2B5EF4-FFF2-40B4-BE49-F238E27FC236}">
                  <a16:creationId xmlns:a16="http://schemas.microsoft.com/office/drawing/2014/main" id="{5A654418-2F62-0C0D-04CF-2306FA5DF3F3}"/>
                </a:ext>
              </a:extLst>
            </p:cNvPr>
            <p:cNvSpPr/>
            <p:nvPr/>
          </p:nvSpPr>
          <p:spPr>
            <a:xfrm flipH="1">
              <a:off x="11703760" y="0"/>
              <a:ext cx="514350" cy="685800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6858000">
                  <a:moveTo>
                    <a:pt x="16489" y="0"/>
                  </a:moveTo>
                  <a:lnTo>
                    <a:pt x="514350" y="0"/>
                  </a:lnTo>
                  <a:lnTo>
                    <a:pt x="0" y="6858000"/>
                  </a:lnTo>
                  <a:lnTo>
                    <a:pt x="16489" y="6858000"/>
                  </a:lnTo>
                  <a:lnTo>
                    <a:pt x="16489" y="0"/>
                  </a:lnTo>
                  <a:close/>
                </a:path>
              </a:pathLst>
            </a:custGeom>
            <a:solidFill>
              <a:srgbClr val="6F2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grpSp>
      <p:sp>
        <p:nvSpPr>
          <p:cNvPr id="10" name="TextBox 9">
            <a:extLst>
              <a:ext uri="{FF2B5EF4-FFF2-40B4-BE49-F238E27FC236}">
                <a16:creationId xmlns:a16="http://schemas.microsoft.com/office/drawing/2014/main" id="{BD2CB697-D742-64D8-7769-4C950DEDE756}"/>
              </a:ext>
            </a:extLst>
          </p:cNvPr>
          <p:cNvSpPr txBox="1"/>
          <p:nvPr/>
        </p:nvSpPr>
        <p:spPr>
          <a:xfrm>
            <a:off x="837667" y="465520"/>
            <a:ext cx="10255936" cy="584775"/>
          </a:xfrm>
          <a:prstGeom prst="rect">
            <a:avLst/>
          </a:prstGeom>
          <a:noFill/>
        </p:spPr>
        <p:txBody>
          <a:bodyPr wrap="square" rtlCol="0">
            <a:spAutoFit/>
          </a:bodyPr>
          <a:lstStyle/>
          <a:p>
            <a:r>
              <a:rPr lang="en-US" sz="3200" dirty="0">
                <a:solidFill>
                  <a:schemeClr val="tx1">
                    <a:lumMod val="85000"/>
                    <a:lumOff val="15000"/>
                  </a:schemeClr>
                </a:solidFill>
                <a:latin typeface="Century Gothic" panose="020B0502020202020204" pitchFamily="34" charset="0"/>
              </a:rPr>
              <a:t>Initiatives and strategies</a:t>
            </a:r>
            <a:endParaRPr lang="en-ZA" sz="3200" dirty="0">
              <a:solidFill>
                <a:schemeClr val="tx1">
                  <a:lumMod val="85000"/>
                  <a:lumOff val="15000"/>
                </a:schemeClr>
              </a:solidFill>
              <a:latin typeface="Century Gothic" panose="020B0502020202020204" pitchFamily="34" charset="0"/>
            </a:endParaRPr>
          </a:p>
        </p:txBody>
      </p:sp>
      <p:graphicFrame>
        <p:nvGraphicFramePr>
          <p:cNvPr id="22" name="Content Placeholder 2">
            <a:extLst>
              <a:ext uri="{FF2B5EF4-FFF2-40B4-BE49-F238E27FC236}">
                <a16:creationId xmlns:a16="http://schemas.microsoft.com/office/drawing/2014/main" id="{2B117F49-2C57-11C5-EEF8-6336447A9875}"/>
              </a:ext>
            </a:extLst>
          </p:cNvPr>
          <p:cNvGraphicFramePr>
            <a:graphicFrameLocks noGrp="1"/>
          </p:cNvGraphicFramePr>
          <p:nvPr>
            <p:ph idx="1"/>
          </p:nvPr>
        </p:nvGraphicFramePr>
        <p:xfrm>
          <a:off x="837667" y="1479932"/>
          <a:ext cx="4837903" cy="4214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a:extLst>
              <a:ext uri="{FF2B5EF4-FFF2-40B4-BE49-F238E27FC236}">
                <a16:creationId xmlns:a16="http://schemas.microsoft.com/office/drawing/2014/main" id="{B40D49FC-B0F0-BC8E-0543-1B0129CAE579}"/>
              </a:ext>
            </a:extLst>
          </p:cNvPr>
          <p:cNvSpPr/>
          <p:nvPr/>
        </p:nvSpPr>
        <p:spPr>
          <a:xfrm>
            <a:off x="6089176" y="1479932"/>
            <a:ext cx="5187549" cy="4214283"/>
          </a:xfrm>
          <a:prstGeom prst="rect">
            <a:avLst/>
          </a:prstGeom>
          <a:no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extBox 1">
            <a:extLst>
              <a:ext uri="{FF2B5EF4-FFF2-40B4-BE49-F238E27FC236}">
                <a16:creationId xmlns:a16="http://schemas.microsoft.com/office/drawing/2014/main" id="{A922F325-88BB-82A1-1D12-CD29423E8C62}"/>
              </a:ext>
            </a:extLst>
          </p:cNvPr>
          <p:cNvSpPr txBox="1"/>
          <p:nvPr/>
        </p:nvSpPr>
        <p:spPr>
          <a:xfrm>
            <a:off x="0" y="6305861"/>
            <a:ext cx="12192000" cy="515526"/>
          </a:xfrm>
          <a:prstGeom prst="rect">
            <a:avLst/>
          </a:prstGeom>
          <a:noFill/>
        </p:spPr>
        <p:txBody>
          <a:bodyPr wrap="square" rtlCol="0">
            <a:spAutoFit/>
          </a:bodyPr>
          <a:lstStyle/>
          <a:p>
            <a:pPr algn="ctr">
              <a:lnSpc>
                <a:spcPts val="3300"/>
              </a:lnSpc>
            </a:pPr>
            <a:r>
              <a:rPr lang="en-US" sz="3600" spc="-150" dirty="0">
                <a:solidFill>
                  <a:schemeClr val="bg1"/>
                </a:solidFill>
                <a:latin typeface="Century Gothic" panose="020B0502020202020204" pitchFamily="34" charset="0"/>
              </a:rPr>
              <a:t>Voice and Choice Learning and Sharing Summit 2026</a:t>
            </a:r>
          </a:p>
        </p:txBody>
      </p:sp>
      <p:pic>
        <p:nvPicPr>
          <p:cNvPr id="4" name="Picture 3">
            <a:extLst>
              <a:ext uri="{FF2B5EF4-FFF2-40B4-BE49-F238E27FC236}">
                <a16:creationId xmlns:a16="http://schemas.microsoft.com/office/drawing/2014/main" id="{DC555949-352C-DCA3-5FF7-3FD20396C359}"/>
              </a:ext>
            </a:extLst>
          </p:cNvPr>
          <p:cNvPicPr>
            <a:picLocks noChangeAspect="1"/>
          </p:cNvPicPr>
          <p:nvPr/>
        </p:nvPicPr>
        <p:blipFill>
          <a:blip r:embed="rId7"/>
          <a:stretch>
            <a:fillRect/>
          </a:stretch>
        </p:blipFill>
        <p:spPr>
          <a:xfrm>
            <a:off x="6096000" y="1477751"/>
            <a:ext cx="5180725" cy="4216463"/>
          </a:xfrm>
          <a:prstGeom prst="rect">
            <a:avLst/>
          </a:prstGeom>
        </p:spPr>
      </p:pic>
    </p:spTree>
    <p:extLst>
      <p:ext uri="{BB962C8B-B14F-4D97-AF65-F5344CB8AC3E}">
        <p14:creationId xmlns:p14="http://schemas.microsoft.com/office/powerpoint/2010/main" val="2816360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081B3B48-6A89-6849-C0BB-CA859E950EF1}"/>
              </a:ext>
            </a:extLst>
          </p:cNvPr>
          <p:cNvGrpSpPr/>
          <p:nvPr/>
        </p:nvGrpSpPr>
        <p:grpSpPr>
          <a:xfrm>
            <a:off x="-16490" y="-23492"/>
            <a:ext cx="12234600" cy="6919593"/>
            <a:chOff x="-16490" y="-23492"/>
            <a:chExt cx="12234600" cy="6919593"/>
          </a:xfrm>
        </p:grpSpPr>
        <p:sp>
          <p:nvSpPr>
            <p:cNvPr id="14" name="Rectangle 13">
              <a:extLst>
                <a:ext uri="{FF2B5EF4-FFF2-40B4-BE49-F238E27FC236}">
                  <a16:creationId xmlns:a16="http://schemas.microsoft.com/office/drawing/2014/main" id="{287B8496-7BCE-1C40-B644-01C378150363}"/>
                </a:ext>
              </a:extLst>
            </p:cNvPr>
            <p:cNvSpPr/>
            <p:nvPr/>
          </p:nvSpPr>
          <p:spPr>
            <a:xfrm>
              <a:off x="-16490" y="6159735"/>
              <a:ext cx="12234599" cy="736366"/>
            </a:xfrm>
            <a:prstGeom prst="rect">
              <a:avLst/>
            </a:prstGeom>
            <a:solidFill>
              <a:srgbClr val="6F2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Rectangle 12">
              <a:extLst>
                <a:ext uri="{FF2B5EF4-FFF2-40B4-BE49-F238E27FC236}">
                  <a16:creationId xmlns:a16="http://schemas.microsoft.com/office/drawing/2014/main" id="{3E2AF4E0-C62E-209D-A5BB-746BB623D811}"/>
                </a:ext>
              </a:extLst>
            </p:cNvPr>
            <p:cNvSpPr/>
            <p:nvPr/>
          </p:nvSpPr>
          <p:spPr>
            <a:xfrm rot="10800000">
              <a:off x="65615" y="-11745"/>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6" name="Rectangle 12">
              <a:extLst>
                <a:ext uri="{FF2B5EF4-FFF2-40B4-BE49-F238E27FC236}">
                  <a16:creationId xmlns:a16="http://schemas.microsoft.com/office/drawing/2014/main" id="{6BDCB90F-0E78-7034-0478-FB9CDB7D011C}"/>
                </a:ext>
              </a:extLst>
            </p:cNvPr>
            <p:cNvSpPr/>
            <p:nvPr/>
          </p:nvSpPr>
          <p:spPr>
            <a:xfrm rot="10800000" flipH="1">
              <a:off x="11633022" y="-23492"/>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7" name="Rectangle 12">
              <a:extLst>
                <a:ext uri="{FF2B5EF4-FFF2-40B4-BE49-F238E27FC236}">
                  <a16:creationId xmlns:a16="http://schemas.microsoft.com/office/drawing/2014/main" id="{26047499-4A06-C605-9A1B-757CEB8B263D}"/>
                </a:ext>
              </a:extLst>
            </p:cNvPr>
            <p:cNvSpPr/>
            <p:nvPr/>
          </p:nvSpPr>
          <p:spPr>
            <a:xfrm rot="10800000">
              <a:off x="-16489" y="4442"/>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rgbClr val="00A6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8" name="Rectangle 12">
              <a:extLst>
                <a:ext uri="{FF2B5EF4-FFF2-40B4-BE49-F238E27FC236}">
                  <a16:creationId xmlns:a16="http://schemas.microsoft.com/office/drawing/2014/main" id="{AFBEDE14-018E-2DE5-BB93-E6E3F83380B6}"/>
                </a:ext>
              </a:extLst>
            </p:cNvPr>
            <p:cNvSpPr/>
            <p:nvPr/>
          </p:nvSpPr>
          <p:spPr>
            <a:xfrm>
              <a:off x="-16489" y="0"/>
              <a:ext cx="514350" cy="685800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6858000">
                  <a:moveTo>
                    <a:pt x="16489" y="0"/>
                  </a:moveTo>
                  <a:lnTo>
                    <a:pt x="514350" y="0"/>
                  </a:lnTo>
                  <a:lnTo>
                    <a:pt x="0" y="6858000"/>
                  </a:lnTo>
                  <a:lnTo>
                    <a:pt x="16489" y="6858000"/>
                  </a:lnTo>
                  <a:lnTo>
                    <a:pt x="16489" y="0"/>
                  </a:lnTo>
                  <a:close/>
                </a:path>
              </a:pathLst>
            </a:custGeom>
            <a:solidFill>
              <a:srgbClr val="6F2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9" name="Rectangle 12">
              <a:extLst>
                <a:ext uri="{FF2B5EF4-FFF2-40B4-BE49-F238E27FC236}">
                  <a16:creationId xmlns:a16="http://schemas.microsoft.com/office/drawing/2014/main" id="{0D7F9D32-6CBF-9F2D-1C43-81F4BB65DA44}"/>
                </a:ext>
              </a:extLst>
            </p:cNvPr>
            <p:cNvSpPr/>
            <p:nvPr/>
          </p:nvSpPr>
          <p:spPr>
            <a:xfrm rot="10800000" flipH="1">
              <a:off x="11701198" y="4442"/>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rgbClr val="00A6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20" name="Rectangle 12">
              <a:extLst>
                <a:ext uri="{FF2B5EF4-FFF2-40B4-BE49-F238E27FC236}">
                  <a16:creationId xmlns:a16="http://schemas.microsoft.com/office/drawing/2014/main" id="{35B70CD1-5E8B-E2E4-D6E0-AA0A61B8A9C1}"/>
                </a:ext>
              </a:extLst>
            </p:cNvPr>
            <p:cNvSpPr/>
            <p:nvPr/>
          </p:nvSpPr>
          <p:spPr>
            <a:xfrm flipH="1">
              <a:off x="11703760" y="0"/>
              <a:ext cx="514350" cy="685800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6858000">
                  <a:moveTo>
                    <a:pt x="16489" y="0"/>
                  </a:moveTo>
                  <a:lnTo>
                    <a:pt x="514350" y="0"/>
                  </a:lnTo>
                  <a:lnTo>
                    <a:pt x="0" y="6858000"/>
                  </a:lnTo>
                  <a:lnTo>
                    <a:pt x="16489" y="6858000"/>
                  </a:lnTo>
                  <a:lnTo>
                    <a:pt x="16489" y="0"/>
                  </a:lnTo>
                  <a:close/>
                </a:path>
              </a:pathLst>
            </a:custGeom>
            <a:solidFill>
              <a:srgbClr val="6F2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grpSp>
      <p:sp>
        <p:nvSpPr>
          <p:cNvPr id="10" name="TextBox 9">
            <a:extLst>
              <a:ext uri="{FF2B5EF4-FFF2-40B4-BE49-F238E27FC236}">
                <a16:creationId xmlns:a16="http://schemas.microsoft.com/office/drawing/2014/main" id="{BD2CB697-D742-64D8-7769-4C950DEDE756}"/>
              </a:ext>
            </a:extLst>
          </p:cNvPr>
          <p:cNvSpPr txBox="1"/>
          <p:nvPr/>
        </p:nvSpPr>
        <p:spPr>
          <a:xfrm>
            <a:off x="837667" y="496897"/>
            <a:ext cx="10255936" cy="584775"/>
          </a:xfrm>
          <a:prstGeom prst="rect">
            <a:avLst/>
          </a:prstGeom>
          <a:noFill/>
        </p:spPr>
        <p:txBody>
          <a:bodyPr wrap="square" rtlCol="0">
            <a:spAutoFit/>
          </a:bodyPr>
          <a:lstStyle/>
          <a:p>
            <a:r>
              <a:rPr lang="en-US" sz="3200" dirty="0">
                <a:solidFill>
                  <a:schemeClr val="tx1">
                    <a:lumMod val="85000"/>
                    <a:lumOff val="15000"/>
                  </a:schemeClr>
                </a:solidFill>
                <a:latin typeface="Century Gothic" panose="020B0502020202020204" pitchFamily="34" charset="0"/>
              </a:rPr>
              <a:t>Governance &amp; Resource Allocation</a:t>
            </a:r>
            <a:endParaRPr lang="en-ZA" sz="3200" dirty="0">
              <a:solidFill>
                <a:schemeClr val="tx1">
                  <a:lumMod val="85000"/>
                  <a:lumOff val="15000"/>
                </a:schemeClr>
              </a:solidFill>
              <a:latin typeface="Century Gothic" panose="020B0502020202020204" pitchFamily="34" charset="0"/>
            </a:endParaRPr>
          </a:p>
        </p:txBody>
      </p:sp>
      <p:graphicFrame>
        <p:nvGraphicFramePr>
          <p:cNvPr id="24" name="Content Placeholder 2">
            <a:extLst>
              <a:ext uri="{FF2B5EF4-FFF2-40B4-BE49-F238E27FC236}">
                <a16:creationId xmlns:a16="http://schemas.microsoft.com/office/drawing/2014/main" id="{24FB1BA1-0318-03B5-8FFB-F32E03D45B02}"/>
              </a:ext>
            </a:extLst>
          </p:cNvPr>
          <p:cNvGraphicFramePr>
            <a:graphicFrameLocks noGrp="1"/>
          </p:cNvGraphicFramePr>
          <p:nvPr>
            <p:ph idx="1"/>
          </p:nvPr>
        </p:nvGraphicFramePr>
        <p:xfrm>
          <a:off x="837667" y="1511309"/>
          <a:ext cx="4837903" cy="4214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a:extLst>
              <a:ext uri="{FF2B5EF4-FFF2-40B4-BE49-F238E27FC236}">
                <a16:creationId xmlns:a16="http://schemas.microsoft.com/office/drawing/2014/main" id="{41549F6F-EA10-8016-5435-FF3C3F7ABE04}"/>
              </a:ext>
            </a:extLst>
          </p:cNvPr>
          <p:cNvSpPr/>
          <p:nvPr/>
        </p:nvSpPr>
        <p:spPr>
          <a:xfrm>
            <a:off x="6089176" y="1511309"/>
            <a:ext cx="5187549" cy="4214283"/>
          </a:xfrm>
          <a:prstGeom prst="rect">
            <a:avLst/>
          </a:prstGeom>
          <a:no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TextBox 21">
            <a:extLst>
              <a:ext uri="{FF2B5EF4-FFF2-40B4-BE49-F238E27FC236}">
                <a16:creationId xmlns:a16="http://schemas.microsoft.com/office/drawing/2014/main" id="{878BF58C-CAA1-41D3-B71F-94DA3CB9C8AF}"/>
              </a:ext>
            </a:extLst>
          </p:cNvPr>
          <p:cNvSpPr txBox="1"/>
          <p:nvPr/>
        </p:nvSpPr>
        <p:spPr>
          <a:xfrm>
            <a:off x="0" y="6305861"/>
            <a:ext cx="12192000" cy="515526"/>
          </a:xfrm>
          <a:prstGeom prst="rect">
            <a:avLst/>
          </a:prstGeom>
          <a:noFill/>
        </p:spPr>
        <p:txBody>
          <a:bodyPr wrap="square" rtlCol="0">
            <a:spAutoFit/>
          </a:bodyPr>
          <a:lstStyle/>
          <a:p>
            <a:pPr algn="ctr">
              <a:lnSpc>
                <a:spcPts val="3300"/>
              </a:lnSpc>
            </a:pPr>
            <a:r>
              <a:rPr lang="en-US" sz="3600" spc="-150" dirty="0">
                <a:solidFill>
                  <a:schemeClr val="bg1"/>
                </a:solidFill>
                <a:latin typeface="Century Gothic" panose="020B0502020202020204" pitchFamily="34" charset="0"/>
              </a:rPr>
              <a:t>Voice and Choice Learning and Sharing Summit 2026</a:t>
            </a:r>
          </a:p>
        </p:txBody>
      </p:sp>
      <p:pic>
        <p:nvPicPr>
          <p:cNvPr id="3" name="Picture 2">
            <a:extLst>
              <a:ext uri="{FF2B5EF4-FFF2-40B4-BE49-F238E27FC236}">
                <a16:creationId xmlns:a16="http://schemas.microsoft.com/office/drawing/2014/main" id="{9BD165A8-8FF5-9EE2-8AFF-6913FEDB84E6}"/>
              </a:ext>
            </a:extLst>
          </p:cNvPr>
          <p:cNvPicPr>
            <a:picLocks noChangeAspect="1"/>
          </p:cNvPicPr>
          <p:nvPr/>
        </p:nvPicPr>
        <p:blipFill>
          <a:blip r:embed="rId7"/>
          <a:stretch>
            <a:fillRect/>
          </a:stretch>
        </p:blipFill>
        <p:spPr>
          <a:xfrm>
            <a:off x="6096000" y="1511309"/>
            <a:ext cx="5180725" cy="4214282"/>
          </a:xfrm>
          <a:prstGeom prst="rect">
            <a:avLst/>
          </a:prstGeom>
        </p:spPr>
      </p:pic>
    </p:spTree>
    <p:extLst>
      <p:ext uri="{BB962C8B-B14F-4D97-AF65-F5344CB8AC3E}">
        <p14:creationId xmlns:p14="http://schemas.microsoft.com/office/powerpoint/2010/main" val="13206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081B3B48-6A89-6849-C0BB-CA859E950EF1}"/>
              </a:ext>
            </a:extLst>
          </p:cNvPr>
          <p:cNvGrpSpPr/>
          <p:nvPr/>
        </p:nvGrpSpPr>
        <p:grpSpPr>
          <a:xfrm>
            <a:off x="-16490" y="-23492"/>
            <a:ext cx="12234600" cy="6919593"/>
            <a:chOff x="-16490" y="-23492"/>
            <a:chExt cx="12234600" cy="6919593"/>
          </a:xfrm>
        </p:grpSpPr>
        <p:sp>
          <p:nvSpPr>
            <p:cNvPr id="14" name="Rectangle 13">
              <a:extLst>
                <a:ext uri="{FF2B5EF4-FFF2-40B4-BE49-F238E27FC236}">
                  <a16:creationId xmlns:a16="http://schemas.microsoft.com/office/drawing/2014/main" id="{287B8496-7BCE-1C40-B644-01C378150363}"/>
                </a:ext>
              </a:extLst>
            </p:cNvPr>
            <p:cNvSpPr/>
            <p:nvPr/>
          </p:nvSpPr>
          <p:spPr>
            <a:xfrm>
              <a:off x="-16490" y="6159735"/>
              <a:ext cx="12234599" cy="736366"/>
            </a:xfrm>
            <a:prstGeom prst="rect">
              <a:avLst/>
            </a:prstGeom>
            <a:solidFill>
              <a:srgbClr val="6F2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Rectangle 12">
              <a:extLst>
                <a:ext uri="{FF2B5EF4-FFF2-40B4-BE49-F238E27FC236}">
                  <a16:creationId xmlns:a16="http://schemas.microsoft.com/office/drawing/2014/main" id="{3E2AF4E0-C62E-209D-A5BB-746BB623D811}"/>
                </a:ext>
              </a:extLst>
            </p:cNvPr>
            <p:cNvSpPr/>
            <p:nvPr/>
          </p:nvSpPr>
          <p:spPr>
            <a:xfrm rot="10800000">
              <a:off x="65615" y="-11745"/>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6" name="Rectangle 12">
              <a:extLst>
                <a:ext uri="{FF2B5EF4-FFF2-40B4-BE49-F238E27FC236}">
                  <a16:creationId xmlns:a16="http://schemas.microsoft.com/office/drawing/2014/main" id="{6BDCB90F-0E78-7034-0478-FB9CDB7D011C}"/>
                </a:ext>
              </a:extLst>
            </p:cNvPr>
            <p:cNvSpPr/>
            <p:nvPr/>
          </p:nvSpPr>
          <p:spPr>
            <a:xfrm rot="10800000" flipH="1">
              <a:off x="11633022" y="-23492"/>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7" name="Rectangle 12">
              <a:extLst>
                <a:ext uri="{FF2B5EF4-FFF2-40B4-BE49-F238E27FC236}">
                  <a16:creationId xmlns:a16="http://schemas.microsoft.com/office/drawing/2014/main" id="{26047499-4A06-C605-9A1B-757CEB8B263D}"/>
                </a:ext>
              </a:extLst>
            </p:cNvPr>
            <p:cNvSpPr/>
            <p:nvPr/>
          </p:nvSpPr>
          <p:spPr>
            <a:xfrm rot="10800000">
              <a:off x="-16489" y="4442"/>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rgbClr val="00A6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8" name="Rectangle 12">
              <a:extLst>
                <a:ext uri="{FF2B5EF4-FFF2-40B4-BE49-F238E27FC236}">
                  <a16:creationId xmlns:a16="http://schemas.microsoft.com/office/drawing/2014/main" id="{AFBEDE14-018E-2DE5-BB93-E6E3F83380B6}"/>
                </a:ext>
              </a:extLst>
            </p:cNvPr>
            <p:cNvSpPr/>
            <p:nvPr/>
          </p:nvSpPr>
          <p:spPr>
            <a:xfrm>
              <a:off x="-16489" y="0"/>
              <a:ext cx="514350" cy="685800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6858000">
                  <a:moveTo>
                    <a:pt x="16489" y="0"/>
                  </a:moveTo>
                  <a:lnTo>
                    <a:pt x="514350" y="0"/>
                  </a:lnTo>
                  <a:lnTo>
                    <a:pt x="0" y="6858000"/>
                  </a:lnTo>
                  <a:lnTo>
                    <a:pt x="16489" y="6858000"/>
                  </a:lnTo>
                  <a:lnTo>
                    <a:pt x="16489" y="0"/>
                  </a:lnTo>
                  <a:close/>
                </a:path>
              </a:pathLst>
            </a:custGeom>
            <a:solidFill>
              <a:srgbClr val="6F2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9" name="Rectangle 12">
              <a:extLst>
                <a:ext uri="{FF2B5EF4-FFF2-40B4-BE49-F238E27FC236}">
                  <a16:creationId xmlns:a16="http://schemas.microsoft.com/office/drawing/2014/main" id="{0D7F9D32-6CBF-9F2D-1C43-81F4BB65DA44}"/>
                </a:ext>
              </a:extLst>
            </p:cNvPr>
            <p:cNvSpPr/>
            <p:nvPr/>
          </p:nvSpPr>
          <p:spPr>
            <a:xfrm rot="10800000" flipH="1">
              <a:off x="11701198" y="4442"/>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rgbClr val="00A6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20" name="Rectangle 12">
              <a:extLst>
                <a:ext uri="{FF2B5EF4-FFF2-40B4-BE49-F238E27FC236}">
                  <a16:creationId xmlns:a16="http://schemas.microsoft.com/office/drawing/2014/main" id="{35B70CD1-5E8B-E2E4-D6E0-AA0A61B8A9C1}"/>
                </a:ext>
              </a:extLst>
            </p:cNvPr>
            <p:cNvSpPr/>
            <p:nvPr/>
          </p:nvSpPr>
          <p:spPr>
            <a:xfrm flipH="1">
              <a:off x="11703760" y="0"/>
              <a:ext cx="514350" cy="685800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6858000">
                  <a:moveTo>
                    <a:pt x="16489" y="0"/>
                  </a:moveTo>
                  <a:lnTo>
                    <a:pt x="514350" y="0"/>
                  </a:lnTo>
                  <a:lnTo>
                    <a:pt x="0" y="6858000"/>
                  </a:lnTo>
                  <a:lnTo>
                    <a:pt x="16489" y="6858000"/>
                  </a:lnTo>
                  <a:lnTo>
                    <a:pt x="16489" y="0"/>
                  </a:lnTo>
                  <a:close/>
                </a:path>
              </a:pathLst>
            </a:custGeom>
            <a:solidFill>
              <a:srgbClr val="6F2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grpSp>
      <p:sp>
        <p:nvSpPr>
          <p:cNvPr id="10" name="TextBox 9">
            <a:extLst>
              <a:ext uri="{FF2B5EF4-FFF2-40B4-BE49-F238E27FC236}">
                <a16:creationId xmlns:a16="http://schemas.microsoft.com/office/drawing/2014/main" id="{BD2CB697-D742-64D8-7769-4C950DEDE756}"/>
              </a:ext>
            </a:extLst>
          </p:cNvPr>
          <p:cNvSpPr txBox="1"/>
          <p:nvPr/>
        </p:nvSpPr>
        <p:spPr>
          <a:xfrm>
            <a:off x="837667" y="496897"/>
            <a:ext cx="10255936" cy="584775"/>
          </a:xfrm>
          <a:prstGeom prst="rect">
            <a:avLst/>
          </a:prstGeom>
          <a:noFill/>
        </p:spPr>
        <p:txBody>
          <a:bodyPr wrap="square" rtlCol="0">
            <a:spAutoFit/>
          </a:bodyPr>
          <a:lstStyle/>
          <a:p>
            <a:r>
              <a:rPr lang="en-US" sz="3200" dirty="0">
                <a:solidFill>
                  <a:schemeClr val="tx1">
                    <a:lumMod val="85000"/>
                    <a:lumOff val="15000"/>
                  </a:schemeClr>
                </a:solidFill>
                <a:latin typeface="Century Gothic" panose="020B0502020202020204" pitchFamily="34" charset="0"/>
              </a:rPr>
              <a:t>Inclusive Leadership &amp; Coordination</a:t>
            </a:r>
            <a:endParaRPr lang="en-ZA" sz="3200" dirty="0">
              <a:solidFill>
                <a:schemeClr val="tx1">
                  <a:lumMod val="85000"/>
                  <a:lumOff val="15000"/>
                </a:schemeClr>
              </a:solidFill>
              <a:latin typeface="Century Gothic" panose="020B0502020202020204" pitchFamily="34" charset="0"/>
            </a:endParaRPr>
          </a:p>
        </p:txBody>
      </p:sp>
      <p:graphicFrame>
        <p:nvGraphicFramePr>
          <p:cNvPr id="24" name="Content Placeholder 2">
            <a:extLst>
              <a:ext uri="{FF2B5EF4-FFF2-40B4-BE49-F238E27FC236}">
                <a16:creationId xmlns:a16="http://schemas.microsoft.com/office/drawing/2014/main" id="{3DF72A39-6446-FEA4-80F7-5A0852F8DD94}"/>
              </a:ext>
            </a:extLst>
          </p:cNvPr>
          <p:cNvGraphicFramePr>
            <a:graphicFrameLocks noGrp="1"/>
          </p:cNvGraphicFramePr>
          <p:nvPr>
            <p:ph idx="1"/>
          </p:nvPr>
        </p:nvGraphicFramePr>
        <p:xfrm>
          <a:off x="837667" y="1511309"/>
          <a:ext cx="4837903" cy="4214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a:extLst>
              <a:ext uri="{FF2B5EF4-FFF2-40B4-BE49-F238E27FC236}">
                <a16:creationId xmlns:a16="http://schemas.microsoft.com/office/drawing/2014/main" id="{41549F6F-EA10-8016-5435-FF3C3F7ABE04}"/>
              </a:ext>
            </a:extLst>
          </p:cNvPr>
          <p:cNvSpPr/>
          <p:nvPr/>
        </p:nvSpPr>
        <p:spPr>
          <a:xfrm>
            <a:off x="6089176" y="1511309"/>
            <a:ext cx="5187549" cy="4214283"/>
          </a:xfrm>
          <a:prstGeom prst="rect">
            <a:avLst/>
          </a:prstGeom>
          <a:no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TextBox 21">
            <a:extLst>
              <a:ext uri="{FF2B5EF4-FFF2-40B4-BE49-F238E27FC236}">
                <a16:creationId xmlns:a16="http://schemas.microsoft.com/office/drawing/2014/main" id="{878BF58C-CAA1-41D3-B71F-94DA3CB9C8AF}"/>
              </a:ext>
            </a:extLst>
          </p:cNvPr>
          <p:cNvSpPr txBox="1"/>
          <p:nvPr/>
        </p:nvSpPr>
        <p:spPr>
          <a:xfrm>
            <a:off x="0" y="6305861"/>
            <a:ext cx="12192000" cy="515526"/>
          </a:xfrm>
          <a:prstGeom prst="rect">
            <a:avLst/>
          </a:prstGeom>
          <a:noFill/>
        </p:spPr>
        <p:txBody>
          <a:bodyPr wrap="square" rtlCol="0">
            <a:spAutoFit/>
          </a:bodyPr>
          <a:lstStyle/>
          <a:p>
            <a:pPr algn="ctr">
              <a:lnSpc>
                <a:spcPts val="3300"/>
              </a:lnSpc>
            </a:pPr>
            <a:r>
              <a:rPr lang="en-US" sz="3600" spc="-150" dirty="0">
                <a:solidFill>
                  <a:schemeClr val="bg1"/>
                </a:solidFill>
                <a:latin typeface="Century Gothic" panose="020B0502020202020204" pitchFamily="34" charset="0"/>
              </a:rPr>
              <a:t>Voice and Choice Learning and Sharing Summit 2026</a:t>
            </a:r>
          </a:p>
        </p:txBody>
      </p:sp>
      <p:pic>
        <p:nvPicPr>
          <p:cNvPr id="3" name="Picture 2">
            <a:extLst>
              <a:ext uri="{FF2B5EF4-FFF2-40B4-BE49-F238E27FC236}">
                <a16:creationId xmlns:a16="http://schemas.microsoft.com/office/drawing/2014/main" id="{5386AB35-7054-B1BE-1DA8-6055043567DC}"/>
              </a:ext>
            </a:extLst>
          </p:cNvPr>
          <p:cNvPicPr>
            <a:picLocks noChangeAspect="1"/>
          </p:cNvPicPr>
          <p:nvPr/>
        </p:nvPicPr>
        <p:blipFill>
          <a:blip r:embed="rId7"/>
          <a:stretch>
            <a:fillRect/>
          </a:stretch>
        </p:blipFill>
        <p:spPr>
          <a:xfrm>
            <a:off x="6031867" y="1511309"/>
            <a:ext cx="5244858" cy="4214283"/>
          </a:xfrm>
          <a:prstGeom prst="rect">
            <a:avLst/>
          </a:prstGeom>
        </p:spPr>
      </p:pic>
    </p:spTree>
    <p:extLst>
      <p:ext uri="{BB962C8B-B14F-4D97-AF65-F5344CB8AC3E}">
        <p14:creationId xmlns:p14="http://schemas.microsoft.com/office/powerpoint/2010/main" val="2997392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AB5B0EB-BFA0-0F5F-21B8-58BC1C259391}"/>
              </a:ext>
            </a:extLst>
          </p:cNvPr>
          <p:cNvGrpSpPr/>
          <p:nvPr/>
        </p:nvGrpSpPr>
        <p:grpSpPr>
          <a:xfrm>
            <a:off x="-16490" y="-23492"/>
            <a:ext cx="12234600" cy="6919593"/>
            <a:chOff x="-16490" y="-23492"/>
            <a:chExt cx="12234600" cy="6919593"/>
          </a:xfrm>
        </p:grpSpPr>
        <p:sp>
          <p:nvSpPr>
            <p:cNvPr id="14" name="Rectangle 13">
              <a:extLst>
                <a:ext uri="{FF2B5EF4-FFF2-40B4-BE49-F238E27FC236}">
                  <a16:creationId xmlns:a16="http://schemas.microsoft.com/office/drawing/2014/main" id="{2BC4D99F-BF8E-F7AB-7256-3EBEC6A62894}"/>
                </a:ext>
              </a:extLst>
            </p:cNvPr>
            <p:cNvSpPr/>
            <p:nvPr/>
          </p:nvSpPr>
          <p:spPr>
            <a:xfrm>
              <a:off x="-16490" y="6159735"/>
              <a:ext cx="12234599" cy="736366"/>
            </a:xfrm>
            <a:prstGeom prst="rect">
              <a:avLst/>
            </a:prstGeom>
            <a:solidFill>
              <a:srgbClr val="6F2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Rectangle 12">
              <a:extLst>
                <a:ext uri="{FF2B5EF4-FFF2-40B4-BE49-F238E27FC236}">
                  <a16:creationId xmlns:a16="http://schemas.microsoft.com/office/drawing/2014/main" id="{8F769C1D-427E-525D-6AD1-A7E71E15C66B}"/>
                </a:ext>
              </a:extLst>
            </p:cNvPr>
            <p:cNvSpPr/>
            <p:nvPr/>
          </p:nvSpPr>
          <p:spPr>
            <a:xfrm rot="10800000">
              <a:off x="65615" y="-11745"/>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6" name="Rectangle 12">
              <a:extLst>
                <a:ext uri="{FF2B5EF4-FFF2-40B4-BE49-F238E27FC236}">
                  <a16:creationId xmlns:a16="http://schemas.microsoft.com/office/drawing/2014/main" id="{45BF29A4-D121-BA26-58D0-D7423559A1A4}"/>
                </a:ext>
              </a:extLst>
            </p:cNvPr>
            <p:cNvSpPr/>
            <p:nvPr/>
          </p:nvSpPr>
          <p:spPr>
            <a:xfrm rot="10800000" flipH="1">
              <a:off x="11633022" y="-23492"/>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7" name="Rectangle 12">
              <a:extLst>
                <a:ext uri="{FF2B5EF4-FFF2-40B4-BE49-F238E27FC236}">
                  <a16:creationId xmlns:a16="http://schemas.microsoft.com/office/drawing/2014/main" id="{A5F7ECEF-9BA0-1DCC-86DA-4952392CA5C6}"/>
                </a:ext>
              </a:extLst>
            </p:cNvPr>
            <p:cNvSpPr/>
            <p:nvPr/>
          </p:nvSpPr>
          <p:spPr>
            <a:xfrm rot="10800000">
              <a:off x="-16489" y="4442"/>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rgbClr val="00A6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8" name="Rectangle 12">
              <a:extLst>
                <a:ext uri="{FF2B5EF4-FFF2-40B4-BE49-F238E27FC236}">
                  <a16:creationId xmlns:a16="http://schemas.microsoft.com/office/drawing/2014/main" id="{F2D550CF-27F9-96D2-65A9-3A7402968E43}"/>
                </a:ext>
              </a:extLst>
            </p:cNvPr>
            <p:cNvSpPr/>
            <p:nvPr/>
          </p:nvSpPr>
          <p:spPr>
            <a:xfrm>
              <a:off x="-16489" y="0"/>
              <a:ext cx="514350" cy="685800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6858000">
                  <a:moveTo>
                    <a:pt x="16489" y="0"/>
                  </a:moveTo>
                  <a:lnTo>
                    <a:pt x="514350" y="0"/>
                  </a:lnTo>
                  <a:lnTo>
                    <a:pt x="0" y="6858000"/>
                  </a:lnTo>
                  <a:lnTo>
                    <a:pt x="16489" y="6858000"/>
                  </a:lnTo>
                  <a:lnTo>
                    <a:pt x="16489" y="0"/>
                  </a:lnTo>
                  <a:close/>
                </a:path>
              </a:pathLst>
            </a:custGeom>
            <a:solidFill>
              <a:srgbClr val="6F2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9" name="Rectangle 12">
              <a:extLst>
                <a:ext uri="{FF2B5EF4-FFF2-40B4-BE49-F238E27FC236}">
                  <a16:creationId xmlns:a16="http://schemas.microsoft.com/office/drawing/2014/main" id="{4C3E60F9-3684-807A-27A9-EC7884F607FB}"/>
                </a:ext>
              </a:extLst>
            </p:cNvPr>
            <p:cNvSpPr/>
            <p:nvPr/>
          </p:nvSpPr>
          <p:spPr>
            <a:xfrm rot="10800000" flipH="1">
              <a:off x="11701198" y="4442"/>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rgbClr val="00A6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20" name="Rectangle 12">
              <a:extLst>
                <a:ext uri="{FF2B5EF4-FFF2-40B4-BE49-F238E27FC236}">
                  <a16:creationId xmlns:a16="http://schemas.microsoft.com/office/drawing/2014/main" id="{D18CA211-7AC4-85F2-F7E5-A8C599B55EB1}"/>
                </a:ext>
              </a:extLst>
            </p:cNvPr>
            <p:cNvSpPr/>
            <p:nvPr/>
          </p:nvSpPr>
          <p:spPr>
            <a:xfrm flipH="1">
              <a:off x="11703760" y="0"/>
              <a:ext cx="514350" cy="685800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6858000">
                  <a:moveTo>
                    <a:pt x="16489" y="0"/>
                  </a:moveTo>
                  <a:lnTo>
                    <a:pt x="514350" y="0"/>
                  </a:lnTo>
                  <a:lnTo>
                    <a:pt x="0" y="6858000"/>
                  </a:lnTo>
                  <a:lnTo>
                    <a:pt x="16489" y="6858000"/>
                  </a:lnTo>
                  <a:lnTo>
                    <a:pt x="16489" y="0"/>
                  </a:lnTo>
                  <a:close/>
                </a:path>
              </a:pathLst>
            </a:custGeom>
            <a:solidFill>
              <a:srgbClr val="6F2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grpSp>
      <p:sp>
        <p:nvSpPr>
          <p:cNvPr id="10" name="TextBox 9">
            <a:extLst>
              <a:ext uri="{FF2B5EF4-FFF2-40B4-BE49-F238E27FC236}">
                <a16:creationId xmlns:a16="http://schemas.microsoft.com/office/drawing/2014/main" id="{BD2CB697-D742-64D8-7769-4C950DEDE756}"/>
              </a:ext>
            </a:extLst>
          </p:cNvPr>
          <p:cNvSpPr txBox="1"/>
          <p:nvPr/>
        </p:nvSpPr>
        <p:spPr>
          <a:xfrm>
            <a:off x="837667" y="329830"/>
            <a:ext cx="10255936" cy="584775"/>
          </a:xfrm>
          <a:prstGeom prst="rect">
            <a:avLst/>
          </a:prstGeom>
          <a:noFill/>
        </p:spPr>
        <p:txBody>
          <a:bodyPr wrap="square" rtlCol="0">
            <a:spAutoFit/>
          </a:bodyPr>
          <a:lstStyle/>
          <a:p>
            <a:r>
              <a:rPr lang="en-US" sz="3200" dirty="0">
                <a:solidFill>
                  <a:schemeClr val="tx1">
                    <a:lumMod val="85000"/>
                    <a:lumOff val="15000"/>
                  </a:schemeClr>
                </a:solidFill>
                <a:latin typeface="Century Gothic" panose="020B0502020202020204" pitchFamily="34" charset="0"/>
              </a:rPr>
              <a:t>Connecting &amp; Community-Building</a:t>
            </a:r>
            <a:endParaRPr lang="en-ZA" sz="3200" dirty="0">
              <a:solidFill>
                <a:schemeClr val="tx1">
                  <a:lumMod val="85000"/>
                  <a:lumOff val="15000"/>
                </a:schemeClr>
              </a:solidFill>
              <a:latin typeface="Century Gothic" panose="020B0502020202020204" pitchFamily="34" charset="0"/>
            </a:endParaRPr>
          </a:p>
        </p:txBody>
      </p:sp>
      <p:graphicFrame>
        <p:nvGraphicFramePr>
          <p:cNvPr id="24" name="Content Placeholder 2">
            <a:extLst>
              <a:ext uri="{FF2B5EF4-FFF2-40B4-BE49-F238E27FC236}">
                <a16:creationId xmlns:a16="http://schemas.microsoft.com/office/drawing/2014/main" id="{968F5640-4A7B-D773-17AD-C2F209BFB4A4}"/>
              </a:ext>
            </a:extLst>
          </p:cNvPr>
          <p:cNvGraphicFramePr>
            <a:graphicFrameLocks noGrp="1"/>
          </p:cNvGraphicFramePr>
          <p:nvPr>
            <p:ph idx="1"/>
          </p:nvPr>
        </p:nvGraphicFramePr>
        <p:xfrm>
          <a:off x="837667" y="1615622"/>
          <a:ext cx="4837903" cy="4214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a:extLst>
              <a:ext uri="{FF2B5EF4-FFF2-40B4-BE49-F238E27FC236}">
                <a16:creationId xmlns:a16="http://schemas.microsoft.com/office/drawing/2014/main" id="{CBC47AA5-FB69-534E-31DA-8AC67DEF2373}"/>
              </a:ext>
            </a:extLst>
          </p:cNvPr>
          <p:cNvSpPr/>
          <p:nvPr/>
        </p:nvSpPr>
        <p:spPr>
          <a:xfrm>
            <a:off x="6089176" y="1615622"/>
            <a:ext cx="5187549" cy="4214283"/>
          </a:xfrm>
          <a:prstGeom prst="rect">
            <a:avLst/>
          </a:prstGeom>
          <a:no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TextBox 21">
            <a:extLst>
              <a:ext uri="{FF2B5EF4-FFF2-40B4-BE49-F238E27FC236}">
                <a16:creationId xmlns:a16="http://schemas.microsoft.com/office/drawing/2014/main" id="{9B4D86FD-815D-F2C7-716E-C93F3F26F626}"/>
              </a:ext>
            </a:extLst>
          </p:cNvPr>
          <p:cNvSpPr txBox="1"/>
          <p:nvPr/>
        </p:nvSpPr>
        <p:spPr>
          <a:xfrm>
            <a:off x="0" y="6305861"/>
            <a:ext cx="12192000" cy="515526"/>
          </a:xfrm>
          <a:prstGeom prst="rect">
            <a:avLst/>
          </a:prstGeom>
          <a:noFill/>
        </p:spPr>
        <p:txBody>
          <a:bodyPr wrap="square" rtlCol="0">
            <a:spAutoFit/>
          </a:bodyPr>
          <a:lstStyle/>
          <a:p>
            <a:pPr algn="ctr">
              <a:lnSpc>
                <a:spcPts val="3300"/>
              </a:lnSpc>
            </a:pPr>
            <a:r>
              <a:rPr lang="en-US" sz="3600" spc="-150" dirty="0">
                <a:solidFill>
                  <a:schemeClr val="bg1"/>
                </a:solidFill>
                <a:latin typeface="Century Gothic" panose="020B0502020202020204" pitchFamily="34" charset="0"/>
              </a:rPr>
              <a:t>Voice and Choice Learning and Sharing Summit 2026</a:t>
            </a:r>
          </a:p>
        </p:txBody>
      </p:sp>
      <p:pic>
        <p:nvPicPr>
          <p:cNvPr id="3" name="Picture 2">
            <a:extLst>
              <a:ext uri="{FF2B5EF4-FFF2-40B4-BE49-F238E27FC236}">
                <a16:creationId xmlns:a16="http://schemas.microsoft.com/office/drawing/2014/main" id="{51847FF2-DF06-026D-313C-7CBE4DFFCBD5}"/>
              </a:ext>
            </a:extLst>
          </p:cNvPr>
          <p:cNvPicPr>
            <a:picLocks noChangeAspect="1"/>
          </p:cNvPicPr>
          <p:nvPr/>
        </p:nvPicPr>
        <p:blipFill>
          <a:blip r:embed="rId7"/>
          <a:stretch>
            <a:fillRect/>
          </a:stretch>
        </p:blipFill>
        <p:spPr>
          <a:xfrm>
            <a:off x="6095999" y="1614503"/>
            <a:ext cx="5180725" cy="4215402"/>
          </a:xfrm>
          <a:prstGeom prst="rect">
            <a:avLst/>
          </a:prstGeom>
        </p:spPr>
      </p:pic>
    </p:spTree>
    <p:extLst>
      <p:ext uri="{BB962C8B-B14F-4D97-AF65-F5344CB8AC3E}">
        <p14:creationId xmlns:p14="http://schemas.microsoft.com/office/powerpoint/2010/main" val="1262505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AB5B0EB-BFA0-0F5F-21B8-58BC1C259391}"/>
              </a:ext>
            </a:extLst>
          </p:cNvPr>
          <p:cNvGrpSpPr/>
          <p:nvPr/>
        </p:nvGrpSpPr>
        <p:grpSpPr>
          <a:xfrm>
            <a:off x="-16490" y="-23492"/>
            <a:ext cx="12234600" cy="6919593"/>
            <a:chOff x="-16490" y="-23492"/>
            <a:chExt cx="12234600" cy="6919593"/>
          </a:xfrm>
        </p:grpSpPr>
        <p:sp>
          <p:nvSpPr>
            <p:cNvPr id="14" name="Rectangle 13">
              <a:extLst>
                <a:ext uri="{FF2B5EF4-FFF2-40B4-BE49-F238E27FC236}">
                  <a16:creationId xmlns:a16="http://schemas.microsoft.com/office/drawing/2014/main" id="{2BC4D99F-BF8E-F7AB-7256-3EBEC6A62894}"/>
                </a:ext>
              </a:extLst>
            </p:cNvPr>
            <p:cNvSpPr/>
            <p:nvPr/>
          </p:nvSpPr>
          <p:spPr>
            <a:xfrm>
              <a:off x="-16490" y="6159735"/>
              <a:ext cx="12234599" cy="736366"/>
            </a:xfrm>
            <a:prstGeom prst="rect">
              <a:avLst/>
            </a:prstGeom>
            <a:solidFill>
              <a:srgbClr val="6F2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Rectangle 12">
              <a:extLst>
                <a:ext uri="{FF2B5EF4-FFF2-40B4-BE49-F238E27FC236}">
                  <a16:creationId xmlns:a16="http://schemas.microsoft.com/office/drawing/2014/main" id="{8F769C1D-427E-525D-6AD1-A7E71E15C66B}"/>
                </a:ext>
              </a:extLst>
            </p:cNvPr>
            <p:cNvSpPr/>
            <p:nvPr/>
          </p:nvSpPr>
          <p:spPr>
            <a:xfrm rot="10800000">
              <a:off x="65615" y="-11745"/>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6" name="Rectangle 12">
              <a:extLst>
                <a:ext uri="{FF2B5EF4-FFF2-40B4-BE49-F238E27FC236}">
                  <a16:creationId xmlns:a16="http://schemas.microsoft.com/office/drawing/2014/main" id="{45BF29A4-D121-BA26-58D0-D7423559A1A4}"/>
                </a:ext>
              </a:extLst>
            </p:cNvPr>
            <p:cNvSpPr/>
            <p:nvPr/>
          </p:nvSpPr>
          <p:spPr>
            <a:xfrm rot="10800000" flipH="1">
              <a:off x="11633022" y="-23492"/>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7" name="Rectangle 12">
              <a:extLst>
                <a:ext uri="{FF2B5EF4-FFF2-40B4-BE49-F238E27FC236}">
                  <a16:creationId xmlns:a16="http://schemas.microsoft.com/office/drawing/2014/main" id="{A5F7ECEF-9BA0-1DCC-86DA-4952392CA5C6}"/>
                </a:ext>
              </a:extLst>
            </p:cNvPr>
            <p:cNvSpPr/>
            <p:nvPr/>
          </p:nvSpPr>
          <p:spPr>
            <a:xfrm rot="10800000">
              <a:off x="-16489" y="4442"/>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rgbClr val="00A6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8" name="Rectangle 12">
              <a:extLst>
                <a:ext uri="{FF2B5EF4-FFF2-40B4-BE49-F238E27FC236}">
                  <a16:creationId xmlns:a16="http://schemas.microsoft.com/office/drawing/2014/main" id="{F2D550CF-27F9-96D2-65A9-3A7402968E43}"/>
                </a:ext>
              </a:extLst>
            </p:cNvPr>
            <p:cNvSpPr/>
            <p:nvPr/>
          </p:nvSpPr>
          <p:spPr>
            <a:xfrm>
              <a:off x="-16489" y="0"/>
              <a:ext cx="514350" cy="685800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6858000">
                  <a:moveTo>
                    <a:pt x="16489" y="0"/>
                  </a:moveTo>
                  <a:lnTo>
                    <a:pt x="514350" y="0"/>
                  </a:lnTo>
                  <a:lnTo>
                    <a:pt x="0" y="6858000"/>
                  </a:lnTo>
                  <a:lnTo>
                    <a:pt x="16489" y="6858000"/>
                  </a:lnTo>
                  <a:lnTo>
                    <a:pt x="16489" y="0"/>
                  </a:lnTo>
                  <a:close/>
                </a:path>
              </a:pathLst>
            </a:custGeom>
            <a:solidFill>
              <a:srgbClr val="6F2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9" name="Rectangle 12">
              <a:extLst>
                <a:ext uri="{FF2B5EF4-FFF2-40B4-BE49-F238E27FC236}">
                  <a16:creationId xmlns:a16="http://schemas.microsoft.com/office/drawing/2014/main" id="{4C3E60F9-3684-807A-27A9-EC7884F607FB}"/>
                </a:ext>
              </a:extLst>
            </p:cNvPr>
            <p:cNvSpPr/>
            <p:nvPr/>
          </p:nvSpPr>
          <p:spPr>
            <a:xfrm rot="10800000" flipH="1">
              <a:off x="11701198" y="4442"/>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rgbClr val="00A6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20" name="Rectangle 12">
              <a:extLst>
                <a:ext uri="{FF2B5EF4-FFF2-40B4-BE49-F238E27FC236}">
                  <a16:creationId xmlns:a16="http://schemas.microsoft.com/office/drawing/2014/main" id="{D18CA211-7AC4-85F2-F7E5-A8C599B55EB1}"/>
                </a:ext>
              </a:extLst>
            </p:cNvPr>
            <p:cNvSpPr/>
            <p:nvPr/>
          </p:nvSpPr>
          <p:spPr>
            <a:xfrm flipH="1">
              <a:off x="11703760" y="0"/>
              <a:ext cx="514350" cy="685800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6858000">
                  <a:moveTo>
                    <a:pt x="16489" y="0"/>
                  </a:moveTo>
                  <a:lnTo>
                    <a:pt x="514350" y="0"/>
                  </a:lnTo>
                  <a:lnTo>
                    <a:pt x="0" y="6858000"/>
                  </a:lnTo>
                  <a:lnTo>
                    <a:pt x="16489" y="6858000"/>
                  </a:lnTo>
                  <a:lnTo>
                    <a:pt x="16489" y="0"/>
                  </a:lnTo>
                  <a:close/>
                </a:path>
              </a:pathLst>
            </a:custGeom>
            <a:solidFill>
              <a:srgbClr val="6F2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grpSp>
      <p:sp>
        <p:nvSpPr>
          <p:cNvPr id="10" name="TextBox 9">
            <a:extLst>
              <a:ext uri="{FF2B5EF4-FFF2-40B4-BE49-F238E27FC236}">
                <a16:creationId xmlns:a16="http://schemas.microsoft.com/office/drawing/2014/main" id="{BD2CB697-D742-64D8-7769-4C950DEDE756}"/>
              </a:ext>
            </a:extLst>
          </p:cNvPr>
          <p:cNvSpPr txBox="1"/>
          <p:nvPr/>
        </p:nvSpPr>
        <p:spPr>
          <a:xfrm>
            <a:off x="837667" y="329830"/>
            <a:ext cx="10255936" cy="584775"/>
          </a:xfrm>
          <a:prstGeom prst="rect">
            <a:avLst/>
          </a:prstGeom>
          <a:noFill/>
        </p:spPr>
        <p:txBody>
          <a:bodyPr wrap="square" rtlCol="0">
            <a:spAutoFit/>
          </a:bodyPr>
          <a:lstStyle/>
          <a:p>
            <a:r>
              <a:rPr lang="en-US" sz="3200" dirty="0">
                <a:solidFill>
                  <a:schemeClr val="tx1">
                    <a:lumMod val="85000"/>
                    <a:lumOff val="15000"/>
                  </a:schemeClr>
                </a:solidFill>
                <a:latin typeface="Century Gothic" panose="020B0502020202020204" pitchFamily="34" charset="0"/>
              </a:rPr>
              <a:t>Linking &amp; Learning</a:t>
            </a:r>
            <a:endParaRPr lang="en-ZA" sz="3200" dirty="0">
              <a:solidFill>
                <a:schemeClr val="tx1">
                  <a:lumMod val="85000"/>
                  <a:lumOff val="15000"/>
                </a:schemeClr>
              </a:solidFill>
              <a:latin typeface="Century Gothic" panose="020B0502020202020204" pitchFamily="34" charset="0"/>
            </a:endParaRPr>
          </a:p>
        </p:txBody>
      </p:sp>
      <p:graphicFrame>
        <p:nvGraphicFramePr>
          <p:cNvPr id="24" name="Content Placeholder 2">
            <a:extLst>
              <a:ext uri="{FF2B5EF4-FFF2-40B4-BE49-F238E27FC236}">
                <a16:creationId xmlns:a16="http://schemas.microsoft.com/office/drawing/2014/main" id="{78A684A1-4A41-D6E2-37F8-2B53BC77DAF7}"/>
              </a:ext>
            </a:extLst>
          </p:cNvPr>
          <p:cNvGraphicFramePr>
            <a:graphicFrameLocks noGrp="1"/>
          </p:cNvGraphicFramePr>
          <p:nvPr>
            <p:ph idx="1"/>
          </p:nvPr>
        </p:nvGraphicFramePr>
        <p:xfrm>
          <a:off x="837667" y="1615622"/>
          <a:ext cx="4837903" cy="4214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a:extLst>
              <a:ext uri="{FF2B5EF4-FFF2-40B4-BE49-F238E27FC236}">
                <a16:creationId xmlns:a16="http://schemas.microsoft.com/office/drawing/2014/main" id="{CBC47AA5-FB69-534E-31DA-8AC67DEF2373}"/>
              </a:ext>
            </a:extLst>
          </p:cNvPr>
          <p:cNvSpPr/>
          <p:nvPr/>
        </p:nvSpPr>
        <p:spPr>
          <a:xfrm>
            <a:off x="6089176" y="1615622"/>
            <a:ext cx="5187549" cy="4214283"/>
          </a:xfrm>
          <a:prstGeom prst="rect">
            <a:avLst/>
          </a:prstGeom>
          <a:no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TextBox 21">
            <a:extLst>
              <a:ext uri="{FF2B5EF4-FFF2-40B4-BE49-F238E27FC236}">
                <a16:creationId xmlns:a16="http://schemas.microsoft.com/office/drawing/2014/main" id="{9B4D86FD-815D-F2C7-716E-C93F3F26F626}"/>
              </a:ext>
            </a:extLst>
          </p:cNvPr>
          <p:cNvSpPr txBox="1"/>
          <p:nvPr/>
        </p:nvSpPr>
        <p:spPr>
          <a:xfrm>
            <a:off x="0" y="6305861"/>
            <a:ext cx="12192000" cy="515526"/>
          </a:xfrm>
          <a:prstGeom prst="rect">
            <a:avLst/>
          </a:prstGeom>
          <a:noFill/>
        </p:spPr>
        <p:txBody>
          <a:bodyPr wrap="square" rtlCol="0">
            <a:spAutoFit/>
          </a:bodyPr>
          <a:lstStyle/>
          <a:p>
            <a:pPr algn="ctr">
              <a:lnSpc>
                <a:spcPts val="3300"/>
              </a:lnSpc>
            </a:pPr>
            <a:r>
              <a:rPr lang="en-US" sz="3600" spc="-150" dirty="0">
                <a:solidFill>
                  <a:schemeClr val="bg1"/>
                </a:solidFill>
                <a:latin typeface="Century Gothic" panose="020B0502020202020204" pitchFamily="34" charset="0"/>
              </a:rPr>
              <a:t>Voice and Choice Learning and Sharing Summit 2026</a:t>
            </a:r>
          </a:p>
        </p:txBody>
      </p:sp>
      <p:pic>
        <p:nvPicPr>
          <p:cNvPr id="3" name="Picture 2">
            <a:extLst>
              <a:ext uri="{FF2B5EF4-FFF2-40B4-BE49-F238E27FC236}">
                <a16:creationId xmlns:a16="http://schemas.microsoft.com/office/drawing/2014/main" id="{4BFEAE98-B823-2DA8-6CB4-B816B9419B9B}"/>
              </a:ext>
            </a:extLst>
          </p:cNvPr>
          <p:cNvPicPr>
            <a:picLocks noChangeAspect="1"/>
          </p:cNvPicPr>
          <p:nvPr/>
        </p:nvPicPr>
        <p:blipFill>
          <a:blip r:embed="rId7"/>
          <a:stretch>
            <a:fillRect/>
          </a:stretch>
        </p:blipFill>
        <p:spPr>
          <a:xfrm>
            <a:off x="6047109" y="1644249"/>
            <a:ext cx="5229615" cy="4185656"/>
          </a:xfrm>
          <a:prstGeom prst="rect">
            <a:avLst/>
          </a:prstGeom>
        </p:spPr>
      </p:pic>
    </p:spTree>
    <p:extLst>
      <p:ext uri="{BB962C8B-B14F-4D97-AF65-F5344CB8AC3E}">
        <p14:creationId xmlns:p14="http://schemas.microsoft.com/office/powerpoint/2010/main" val="2092353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8661110-5901-16D3-1C0A-7CF975076867}"/>
              </a:ext>
            </a:extLst>
          </p:cNvPr>
          <p:cNvGrpSpPr/>
          <p:nvPr/>
        </p:nvGrpSpPr>
        <p:grpSpPr>
          <a:xfrm>
            <a:off x="1509452" y="3"/>
            <a:ext cx="9158548" cy="6854723"/>
            <a:chOff x="-14548" y="2"/>
            <a:chExt cx="9158548" cy="6854723"/>
          </a:xfrm>
        </p:grpSpPr>
        <p:sp>
          <p:nvSpPr>
            <p:cNvPr id="33" name="Rectangle 14">
              <a:extLst>
                <a:ext uri="{FF2B5EF4-FFF2-40B4-BE49-F238E27FC236}">
                  <a16:creationId xmlns:a16="http://schemas.microsoft.com/office/drawing/2014/main"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a:extLst>
                <a:ext uri="{FF2B5EF4-FFF2-40B4-BE49-F238E27FC236}">
                  <a16:creationId xmlns:a16="http://schemas.microsoft.com/office/drawing/2014/main"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a16="http://schemas.microsoft.com/office/drawing/2014/main" id="{F5DE420C-234A-6E66-E393-8C28939E5743}"/>
                </a:ext>
              </a:extLst>
            </p:cNvPr>
            <p:cNvSpPr txBox="1"/>
            <p:nvPr/>
          </p:nvSpPr>
          <p:spPr>
            <a:xfrm>
              <a:off x="154106" y="6418074"/>
              <a:ext cx="8835787" cy="411459"/>
            </a:xfrm>
            <a:prstGeom prst="rect">
              <a:avLst/>
            </a:prstGeom>
            <a:noFill/>
          </p:spPr>
          <p:txBody>
            <a:bodyPr wrap="square">
              <a:spAutoFit/>
            </a:bodyPr>
            <a:lstStyle/>
            <a:p>
              <a:pPr algn="ctr">
                <a:lnSpc>
                  <a:spcPct val="107000"/>
                </a:lnSpc>
              </a:pPr>
              <a:r>
                <a:rPr lang="en-US" sz="2100" i="1" dirty="0">
                  <a:solidFill>
                    <a:schemeClr val="bg1"/>
                  </a:solidFill>
                  <a:latin typeface="Century Gothic" panose="020B0502020202020204" pitchFamily="34" charset="0"/>
                </a:rPr>
                <a:t>Women’s Voice and Leadership Learning and Sharing Summit 2026</a:t>
              </a:r>
              <a:endParaRPr lang="en-ZW"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1524000" y="331245"/>
            <a:ext cx="9144000" cy="845136"/>
          </a:xfrm>
        </p:spPr>
        <p:txBody>
          <a:bodyPr>
            <a:normAutofit/>
          </a:bodyPr>
          <a:lstStyle/>
          <a:p>
            <a:r>
              <a:rPr lang="en-ZW" dirty="0">
                <a:ln>
                  <a:solidFill>
                    <a:srgbClr val="7B56A3"/>
                  </a:solidFill>
                </a:ln>
                <a:solidFill>
                  <a:srgbClr val="7B56A3"/>
                </a:solidFill>
                <a:latin typeface="Century Gothic" panose="020B0502020202020204" pitchFamily="34" charset="0"/>
              </a:rPr>
              <a:t>NEXT STEPS</a:t>
            </a:r>
          </a:p>
        </p:txBody>
      </p:sp>
      <p:sp>
        <p:nvSpPr>
          <p:cNvPr id="42" name="Content Placeholder 2">
            <a:extLst>
              <a:ext uri="{FF2B5EF4-FFF2-40B4-BE49-F238E27FC236}">
                <a16:creationId xmlns:a16="http://schemas.microsoft.com/office/drawing/2014/main" id="{3BF742EC-2206-3212-B4CE-6CADEC5D6E93}"/>
              </a:ext>
            </a:extLst>
          </p:cNvPr>
          <p:cNvSpPr txBox="1">
            <a:spLocks/>
          </p:cNvSpPr>
          <p:nvPr/>
        </p:nvSpPr>
        <p:spPr>
          <a:xfrm>
            <a:off x="1877683" y="1176381"/>
            <a:ext cx="8077200" cy="4846152"/>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buFont typeface="Calibri" panose="020F0502020204030204" pitchFamily="34" charset="0"/>
              <a:buChar char="•"/>
            </a:pPr>
            <a:r>
              <a:rPr lang="en-GB" dirty="0"/>
              <a:t>Strengthen community engagement and participation in advocacy.</a:t>
            </a:r>
          </a:p>
          <a:p>
            <a:pPr>
              <a:buFont typeface="Calibri" panose="020F0502020204030204" pitchFamily="34" charset="0"/>
              <a:buChar char="•"/>
            </a:pPr>
            <a:r>
              <a:rPr lang="en-GB" dirty="0"/>
              <a:t>Expand partnerships to enhance resource sharing and collaboration.</a:t>
            </a:r>
          </a:p>
          <a:p>
            <a:pPr>
              <a:buFont typeface="Calibri" panose="020F0502020204030204" pitchFamily="34" charset="0"/>
              <a:buChar char="•"/>
            </a:pPr>
            <a:r>
              <a:rPr lang="en-GB" dirty="0"/>
              <a:t>Focus on sustainability by developing long-term funding strategies.</a:t>
            </a:r>
          </a:p>
          <a:p>
            <a:pPr>
              <a:buFont typeface="Calibri" panose="020F0502020204030204" pitchFamily="34" charset="0"/>
              <a:buChar char="•"/>
            </a:pPr>
            <a:r>
              <a:rPr lang="en-GB" dirty="0"/>
              <a:t>Continue to raise awareness about GBV and economic empowerment through targeted campaigns.</a:t>
            </a:r>
          </a:p>
          <a:p>
            <a:pPr>
              <a:buFont typeface="Calibri" panose="020F0502020204030204" pitchFamily="34" charset="0"/>
              <a:buChar char="•"/>
            </a:pPr>
            <a:endParaRPr lang="en-US" dirty="0"/>
          </a:p>
        </p:txBody>
      </p:sp>
    </p:spTree>
    <p:extLst>
      <p:ext uri="{BB962C8B-B14F-4D97-AF65-F5344CB8AC3E}">
        <p14:creationId xmlns:p14="http://schemas.microsoft.com/office/powerpoint/2010/main" val="1150386406"/>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c72703c-1067-4fa7-89cc-ef245258de7b" xsi:nil="true"/>
    <lcf76f155ced4ddcb4097134ff3c332f xmlns="0d0128bf-0240-4a00-b00a-ea9f2cdab004">
      <Terms xmlns="http://schemas.microsoft.com/office/infopath/2007/PartnerControls"/>
    </lcf76f155ced4ddcb4097134ff3c332f>
    <SharedWithUsers xmlns="5c72703c-1067-4fa7-89cc-ef245258de7b">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38F3ECD972E8E41B9495D5AEDAE7986" ma:contentTypeVersion="16" ma:contentTypeDescription="Create a new document." ma:contentTypeScope="" ma:versionID="d103da91a01d0d4d36f0a8fa93a5bda2">
  <xsd:schema xmlns:xsd="http://www.w3.org/2001/XMLSchema" xmlns:xs="http://www.w3.org/2001/XMLSchema" xmlns:p="http://schemas.microsoft.com/office/2006/metadata/properties" xmlns:ns2="0d0128bf-0240-4a00-b00a-ea9f2cdab004" xmlns:ns3="5c72703c-1067-4fa7-89cc-ef245258de7b" targetNamespace="http://schemas.microsoft.com/office/2006/metadata/properties" ma:root="true" ma:fieldsID="951381d568948a2b3bc63ab6b0cc8801" ns2:_="" ns3:_="">
    <xsd:import namespace="0d0128bf-0240-4a00-b00a-ea9f2cdab004"/>
    <xsd:import namespace="5c72703c-1067-4fa7-89cc-ef245258de7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0128bf-0240-4a00-b00a-ea9f2cdab0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300de80-7531-40b2-a37f-f138d0f80c3d"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72703c-1067-4fa7-89cc-ef245258de7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9bc4b65e-775a-4a0b-8a3f-ec286c64b49d}" ma:internalName="TaxCatchAll" ma:showField="CatchAllData" ma:web="5c72703c-1067-4fa7-89cc-ef245258de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D70290-E215-4A5C-823D-30A94AC1A82D}">
  <ds:schemaRefs>
    <ds:schemaRef ds:uri="http://schemas.microsoft.com/sharepoint/v3/contenttype/forms"/>
  </ds:schemaRefs>
</ds:datastoreItem>
</file>

<file path=customXml/itemProps2.xml><?xml version="1.0" encoding="utf-8"?>
<ds:datastoreItem xmlns:ds="http://schemas.openxmlformats.org/officeDocument/2006/customXml" ds:itemID="{A0C2F744-F2CC-4937-96DF-47CDD10E73A0}">
  <ds:schemaRefs>
    <ds:schemaRef ds:uri="406893f5-2274-413a-be44-8f15a8803862"/>
    <ds:schemaRef ds:uri="http://schemas.microsoft.com/office/2006/documentManagement/types"/>
    <ds:schemaRef ds:uri="http://purl.org/dc/dcmitype/"/>
    <ds:schemaRef ds:uri="http://purl.org/dc/terms/"/>
    <ds:schemaRef ds:uri="http://purl.org/dc/elements/1.1/"/>
    <ds:schemaRef ds:uri="http://schemas.microsoft.com/office/infopath/2007/PartnerControls"/>
    <ds:schemaRef ds:uri="http://schemas.openxmlformats.org/package/2006/metadata/core-properties"/>
    <ds:schemaRef ds:uri="5c72703c-1067-4fa7-89cc-ef245258de7b"/>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2C78560B-7D7E-4734-BE57-6E80B7355CC3}"/>
</file>

<file path=docProps/app.xml><?xml version="1.0" encoding="utf-8"?>
<Properties xmlns="http://schemas.openxmlformats.org/officeDocument/2006/extended-properties" xmlns:vt="http://schemas.openxmlformats.org/officeDocument/2006/docPropsVTypes">
  <TotalTime>2455</TotalTime>
  <Words>667</Words>
  <Application>Microsoft Office PowerPoint</Application>
  <PresentationFormat>Widescreen</PresentationFormat>
  <Paragraphs>48</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Debi</dc:creator>
  <cp:lastModifiedBy>Thenjiwe Ngcobo - Women's Voice and Leadership SA</cp:lastModifiedBy>
  <cp:revision>32</cp:revision>
  <dcterms:created xsi:type="dcterms:W3CDTF">2023-08-28T07:48:34Z</dcterms:created>
  <dcterms:modified xsi:type="dcterms:W3CDTF">2026-03-10T07:37:03Z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0x010100438F3ECD972E8E41B9495D5AEDAE7986</vt:lpwstr>
  </property>
  <property fmtid="{D5CDD505-2E9C-101B-9397-08002B2CF9AE}" pid="3" name="MediaServiceImageTags">
    <vt:lpwstr/>
  </property>
  <property fmtid="{D5CDD505-2E9C-101B-9397-08002B2CF9AE}" pid="4" name="Order">
    <vt:r8>9638500</vt:r8>
  </property>
  <property fmtid="{D5CDD505-2E9C-101B-9397-08002B2CF9AE}" pid="5" name="Processed">
    <vt:bool>false</vt:bool>
  </property>
  <property fmtid="{D5CDD505-2E9C-101B-9397-08002B2CF9AE}" pid="6" name="xd_Signature">
    <vt:bool>false</vt:bool>
  </property>
  <property fmtid="{D5CDD505-2E9C-101B-9397-08002B2CF9AE}" pid="7" name="Putonline">
    <vt:bool>false</vt:bool>
  </property>
  <property fmtid="{D5CDD505-2E9C-101B-9397-08002B2CF9AE}" pid="8" name="xd_ProgID">
    <vt:lpwstr/>
  </property>
  <property fmtid="{D5CDD505-2E9C-101B-9397-08002B2CF9AE}" pid="9" name="_SourceUrl">
    <vt:lpwstr/>
  </property>
  <property fmtid="{D5CDD505-2E9C-101B-9397-08002B2CF9AE}" pid="10" name="_SharedFileIndex">
    <vt:lpwstr/>
  </property>
  <property fmtid="{D5CDD505-2E9C-101B-9397-08002B2CF9AE}" pid="11" name="ComplianceAssetId">
    <vt:lpwstr/>
  </property>
  <property fmtid="{D5CDD505-2E9C-101B-9397-08002B2CF9AE}" pid="12" name="TemplateUrl">
    <vt:lpwstr/>
  </property>
  <property fmtid="{D5CDD505-2E9C-101B-9397-08002B2CF9AE}" pid="13" name="_ExtendedDescription">
    <vt:lpwstr/>
  </property>
  <property fmtid="{D5CDD505-2E9C-101B-9397-08002B2CF9AE}" pid="14" name="TriggerFlowInfo">
    <vt:lpwstr/>
  </property>
</Properties>
</file>