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98" r:id="rId4"/>
    <p:sldId id="274" r:id="rId5"/>
    <p:sldId id="299" r:id="rId6"/>
    <p:sldId id="293" r:id="rId7"/>
    <p:sldId id="302" r:id="rId8"/>
    <p:sldId id="287" r:id="rId9"/>
    <p:sldId id="281" r:id="rId10"/>
    <p:sldId id="295" r:id="rId11"/>
    <p:sldId id="294" r:id="rId12"/>
    <p:sldId id="296" r:id="rId13"/>
    <p:sldId id="297" r:id="rId14"/>
    <p:sldId id="279" r:id="rId15"/>
    <p:sldId id="280" r:id="rId16"/>
    <p:sldId id="300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5789" autoAdjust="0"/>
  </p:normalViewPr>
  <p:slideViewPr>
    <p:cSldViewPr snapToGrid="0">
      <p:cViewPr varScale="1">
        <p:scale>
          <a:sx n="53" d="100"/>
          <a:sy n="53" d="100"/>
        </p:scale>
        <p:origin x="9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E2CE2-5A7E-4EE2-9250-484598939D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62C76-4F4C-BDDA-A97A-165EB3359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042E-3907-93CB-4E2E-55F85AE4F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905BC-5A99-07E4-DD66-2ED4D4B60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2D9CB-D969-E8CA-BC4E-7974855A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6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B160-8340-37E5-9194-2F2A769EC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2EC659-D4C7-815D-9806-42DE933B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70717-E0D3-22F2-A9A6-EB49979C4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A3E06-6483-7692-99D3-BF56E4FE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564DD-F12F-22CC-E23A-D3F4EBF3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633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12EF1F-5EB7-19ED-3053-C12F9E82D9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F3B99-431D-CACD-E9F7-044331D74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F3BFF-9C24-BC50-E529-8CB16AB7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BEFD-866C-65D7-CE39-814194A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994-4C60-75E4-1FC9-C0CB024F3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201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FCD4B-3EBD-63FF-B67A-0C49B4C89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F7601-2BE6-78D7-DC3E-07B384122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6BE6C-F3B9-514B-2D4F-799EFB749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53BF9-CD51-B02C-75B2-421ED9AF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EB410-F3A0-B161-028B-62C3F3B3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01242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DE150-3D77-212C-F2F8-2459D68F4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DF204-061B-2BC9-3C09-D5274E1FC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4BE84-EC6D-3743-FE36-B37D4929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C8988-6B88-D6B3-07FF-2E9442B1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39E9A-27EA-2FA8-7FD6-EBB5F56E6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1928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4297A-E2E0-ED41-8E96-420815D84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2FC37-F023-7230-4F78-3EE976C3D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F8851-DF1A-0D55-BC66-3A9CCD93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A11E-431B-17C3-8821-F6157F36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31459-6313-E619-57DA-BC8664A6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838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9ADA-C731-E27C-8CAF-15A9FD16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843B0-9A0A-83F4-C1C9-57FB4E94F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F9198-69B8-1D62-7F27-3E3C9EC1B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B7E89-A2FD-267D-8003-A78C5433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E6C0B-37CF-8606-1379-4575715FD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7D773-3900-1AF8-280B-7FF586E7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6284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BAF5-83F9-44E5-214F-FF8EE5935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1CEC63-2DA9-F8EB-D7BC-E42DAC9BA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BCC58-4853-2409-B9C9-CE0BB60A7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FE154-23CE-3A44-665C-5A9022570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FF14B6-53E7-3F37-8B11-EEF9405A2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A0D45-6BB9-E8A0-C8C8-5BE99C56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143BA5-06E1-4F00-0536-E553B8D55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40356-73EF-F6C3-ADC3-46FB029C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95571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AFCCE-CA90-D19C-F9E0-CA3DB44A9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943AA-CF60-5178-0C65-25520AFB6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B2587-DA78-0A66-35BD-8B5FE8045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1E2B8B-9003-8D84-0145-80E4F634B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4887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936F2-4F08-02A7-6AB1-04D14930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6CF2F-CA6C-B83E-E6A8-CC872A12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619E8-35FE-1BC8-23F3-2E87B231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484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DF3F-4D40-31E2-17BE-9C0C465D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53224-532B-4122-E12F-549F3CDAD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5D982-20C8-8A96-1968-1F3F604D5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FB1591-94BD-7FFE-5ED5-1B35C17C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667AA-95C0-E9BD-9F44-4C81EE5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73F63-A3EA-0D9F-6885-E3A5279E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6490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4B42-CF62-4194-C72A-A7DBF745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7432-04B2-6FD3-F13F-E433CB0B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F369B-6E2C-44A2-C44B-960C6F79A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5F7EB-37BA-CA88-4827-CE3D8582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77F02-BA4E-5071-883F-9D2A2624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5963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12233-0C9F-572B-8BEB-2F0C9654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496A29-A089-9D91-D205-B0FFF021CB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04F28-87F3-05D2-9050-C034CBC9B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6F921-662A-7EA3-7806-BE350C506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B75BD-5908-443A-546C-CFB4B710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E7171-AE67-3B45-D33D-940E8566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100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A55D-2C86-EC19-4CDA-1B473030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F9F1D-1613-1225-F48A-551CCD15A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5F389-2CF1-15A0-582D-CEC6B68B4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60356-253B-75E3-EC45-D99D4C08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B0A79-7C0D-6D66-11F6-DB4CEEBE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740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AF405-D406-DD17-2EDA-95CB9FDF6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2EEB0-6321-AFC3-E794-1862BDF5A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2D082-B978-909A-E20B-C86EE9CAF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B4287-E3AF-5CC2-7ADF-9F0FECD0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34C9-B7BA-BB13-ED58-5E39A5A9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9014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CA92-20F4-58C5-1C31-6408299D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1CA49-3BF8-BF14-7BED-F3F8A685F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32CD-4264-03DD-C589-9BA7870C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CE3E-4B41-185A-7A35-D749F080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BEE40-9835-2DD0-9F62-8951777C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607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E565-4E9E-7B98-C1CE-10815FC4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2A0D1-4932-BA81-9435-966CB5555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FE32DD-814D-29E3-D855-B03D34F1A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3B16A-F81E-2678-3268-D6193E50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FE573-B73D-A4EB-B1C9-80861D29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C6204-207C-1FC7-84B3-52869117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597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32DD5-FC51-03AA-C38C-084CEACA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525E9-5151-1739-016C-AB555B9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6984E-90A7-7C25-60E1-5CB82948E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34B5A-FBC9-FAEE-AEF8-BE2AE2149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24E7-056E-E352-BF6D-0AD64D5A6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A11C77-DC7B-375C-FB80-E5D64EE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FD020-764F-4DBF-36AB-CECB5203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D402A-D7B1-FD7D-0E89-F9F80FF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5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3B5F8-BCE2-C277-4A15-A31D4A1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8D650-16E4-2EFF-3E62-24FAFF8CA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86D35-4D39-C2DE-D480-05B9A1D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E74BE-731C-6639-F730-3218D5AF6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4766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641D-EAF8-569A-50B4-2AA6391B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B501D3-C043-466F-1636-AC2D5479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7BEF9-CAFC-0B9C-395B-6AB49349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11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1A8E1-CF86-C610-970C-DAA48696C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325-E76B-28E6-548E-F69713A69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414A-E527-E786-5515-CDC19AC6F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0575-141A-BBBF-46C3-C678A748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9A23C-8C33-FA22-3A9A-B651D2CD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C2CA9-CD5D-1DB2-0F88-FE30AC035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369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C95D-49B8-B393-2C6C-C6CC80B23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48A346-B68E-8E6B-5F18-18CC7E9515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5DF0AE-4A4D-FDDB-C7AE-686EF72F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A5C17-10A9-E7BB-2BDB-A88E49B7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19F9C-51AA-658B-3711-5F7253989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E0C1C-F2C1-4D77-F475-CC1C99731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5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124A1C-250A-5E3D-0A23-FE958DB6D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3F7C5-3EF1-5AF3-741A-8C49D5CCA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5CBFC-55BE-DDB4-4B5B-7991616B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38554-8BC3-B422-534E-2FD7D578B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892D-C923-EB87-001B-2596F909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839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C3357-23AA-9E5D-1DC2-AD0EC46B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ABDF2-9145-06B4-72D6-0FB60CAD3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2AECD-9ED8-9914-FCEE-ACCFB3D6B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2D9CB-72E7-47B9-8B29-A11EB35029D2}" type="datetimeFigureOut">
              <a:rPr lang="en-ZA" smtClean="0"/>
              <a:t>2026/03/10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040-FCDD-7131-EE15-6DA3F62E2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83674-8545-0F66-3E84-D8A2CEB2B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DA48-C68C-4559-A0CB-69DA1BC3CFE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78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CC5DF8-4FA2-D1E3-130A-E3E06CC5CBFE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853" y="848254"/>
            <a:ext cx="10197467" cy="1811407"/>
          </a:xfrm>
        </p:spPr>
        <p:txBody>
          <a:bodyPr>
            <a:normAutofit/>
          </a:bodyPr>
          <a:lstStyle/>
          <a:p>
            <a: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</a:t>
            </a:r>
            <a:br>
              <a:rPr lang="en-US" sz="30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ZA" sz="3000" dirty="0"/>
              <a:t>Change Strategies-Movement Building Category</a:t>
            </a:r>
            <a:endParaRPr lang="en-ZA" sz="3000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3DB0E86D-BEBA-8DD5-5C76-03069FD92515}"/>
              </a:ext>
            </a:extLst>
          </p:cNvPr>
          <p:cNvSpPr txBox="1"/>
          <p:nvPr/>
        </p:nvSpPr>
        <p:spPr>
          <a:xfrm>
            <a:off x="604186" y="2955757"/>
            <a:ext cx="1097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Rainbow Justice in Namibia:</a:t>
            </a:r>
          </a:p>
          <a:p>
            <a:pPr algn="ctr"/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Empowerment through LGBTIQ legal literacy</a:t>
            </a:r>
          </a:p>
          <a:p>
            <a:pPr algn="ctr"/>
            <a:endParaRPr lang="en-ZA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20FB1B41-FB23-B3AD-88B9-B406A429C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9" y="556914"/>
            <a:ext cx="2480518" cy="9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2B2F7-C1FD-A18F-22B5-B1E3AC0A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95E2C5-D1DB-9B9C-0847-9BC73E87566F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AFDEF-26E9-4753-B2C2-AFB2685AE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07CFF5-DE42-1435-E288-12C2CEA0ABB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F60F046C-CDE8-36BE-CEC3-DAE2E9F8068B}"/>
              </a:ext>
            </a:extLst>
          </p:cNvPr>
          <p:cNvSpPr>
            <a:spLocks noGrp="1"/>
          </p:cNvSpPr>
          <p:nvPr/>
        </p:nvSpPr>
        <p:spPr>
          <a:xfrm>
            <a:off x="207913" y="56557"/>
            <a:ext cx="569441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feedback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3E99CCF-F3E1-2551-0D40-BE8AB81401C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0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6902A-8BF7-AB98-97C6-A6651ABFF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128E0D-ACC4-43B7-A68F-1834BEF57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/>
          <a:stretch/>
        </p:blipFill>
        <p:spPr>
          <a:xfrm>
            <a:off x="-5414" y="15066"/>
            <a:ext cx="12192000" cy="63361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02D64F-075A-84FE-02A4-1AF703EE9B00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D22BC-F874-98F2-4C4E-B10A3E7CFAE5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FA0298E-2147-ECA6-6F1E-4CE232709D0C}"/>
              </a:ext>
            </a:extLst>
          </p:cNvPr>
          <p:cNvSpPr>
            <a:spLocks noGrp="1"/>
          </p:cNvSpPr>
          <p:nvPr/>
        </p:nvSpPr>
        <p:spPr>
          <a:xfrm>
            <a:off x="3495826" y="4395788"/>
            <a:ext cx="4336475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Providers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BB867E8-5FB6-28CA-5828-7C4929D1B71F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72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0B4F8-B0C9-8823-2A64-B57109E70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AAFA2-1FE1-4A5B-AA4C-AFE2028D51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9"/>
          <a:stretch/>
        </p:blipFill>
        <p:spPr>
          <a:xfrm>
            <a:off x="0" y="74845"/>
            <a:ext cx="12623765" cy="6277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204FDC-872D-86E7-1F94-1D5B2C8A975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A62975-53DC-2546-E941-7631AC3F638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7743E16-D5EB-25F1-6497-C3F8EEAA08E4}"/>
              </a:ext>
            </a:extLst>
          </p:cNvPr>
          <p:cNvSpPr>
            <a:spLocks noGrp="1"/>
          </p:cNvSpPr>
          <p:nvPr/>
        </p:nvSpPr>
        <p:spPr>
          <a:xfrm>
            <a:off x="0" y="327835"/>
            <a:ext cx="6477001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 Providers: challenges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32F0FE6-100F-1E3D-2CF0-D2FA23790B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44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A8C526-3CEB-49A4-9820-13E01AF6F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0" r="26250"/>
          <a:stretch/>
        </p:blipFill>
        <p:spPr>
          <a:xfrm>
            <a:off x="150223" y="69222"/>
            <a:ext cx="5730240" cy="6858000"/>
          </a:xfrm>
          <a:prstGeom prst="rect">
            <a:avLst/>
          </a:prstGeom>
        </p:spPr>
      </p:pic>
      <p:pic>
        <p:nvPicPr>
          <p:cNvPr id="6" name="Picture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B3BDA316-62FA-CDE0-226C-1DF4E6B43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8114" r="28266" b="6873"/>
          <a:stretch>
            <a:fillRect/>
          </a:stretch>
        </p:blipFill>
        <p:spPr>
          <a:xfrm rot="10800000">
            <a:off x="6030685" y="69222"/>
            <a:ext cx="6155900" cy="6692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1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38C6D9-E1D2-41D7-B0FB-EF358FE08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5" t="26584" r="9666" b="4027"/>
          <a:stretch/>
        </p:blipFill>
        <p:spPr>
          <a:xfrm>
            <a:off x="5829300" y="1194837"/>
            <a:ext cx="6368104" cy="54170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594169" cy="5034869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Challenges &amp; mitigation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Cultural barriers to discussions:</a:t>
            </a:r>
          </a:p>
          <a:p>
            <a:pPr lvl="1"/>
            <a:r>
              <a:rPr lang="en-US" dirty="0"/>
              <a:t>“Beliefs about these issues originate from the systems we grow up in.”</a:t>
            </a:r>
          </a:p>
          <a:p>
            <a:pPr lvl="1"/>
            <a:r>
              <a:rPr lang="en-US" dirty="0"/>
              <a:t>Being gay is “evil”</a:t>
            </a:r>
          </a:p>
          <a:p>
            <a:pPr lvl="1"/>
            <a:r>
              <a:rPr lang="en-US" dirty="0"/>
              <a:t>If you want change, start with the traditional leaders.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Different knowledge starting places:</a:t>
            </a:r>
          </a:p>
          <a:p>
            <a:pPr lvl="1"/>
            <a:r>
              <a:rPr lang="en-US" dirty="0"/>
              <a:t>What do words we use mean?</a:t>
            </a:r>
          </a:p>
          <a:p>
            <a:pPr lvl="1"/>
            <a:r>
              <a:rPr lang="en-US" dirty="0"/>
              <a:t>i.e. “sodomy”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CC199-BAC0-4E50-30AC-640FB2E77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866E8-FE32-4D31-B50A-E0A64073E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" y="113115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C1BFF0-C457-5BF2-483F-1CC44625ACC7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7D22A3-7409-A381-90BD-A0101F1DCD79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908FEE0-C5AD-0AED-BB62-21304ACDDA35}"/>
              </a:ext>
            </a:extLst>
          </p:cNvPr>
          <p:cNvSpPr>
            <a:spLocks noGrp="1"/>
          </p:cNvSpPr>
          <p:nvPr/>
        </p:nvSpPr>
        <p:spPr>
          <a:xfrm>
            <a:off x="3952229" y="237240"/>
            <a:ext cx="4276717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  <a:endParaRPr lang="en-ZW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58EEC2F2-508E-46CC-BC8D-39651CD3D95E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854617F-BEF1-40DF-9130-B84570B47176}"/>
              </a:ext>
            </a:extLst>
          </p:cNvPr>
          <p:cNvSpPr>
            <a:spLocks noGrp="1"/>
          </p:cNvSpPr>
          <p:nvPr/>
        </p:nvSpPr>
        <p:spPr>
          <a:xfrm>
            <a:off x="3952228" y="5465001"/>
            <a:ext cx="4276717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300" b="1" dirty="0"/>
              <a:t>Movement building</a:t>
            </a:r>
            <a:endParaRPr lang="en-ZW" sz="3300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05FE8AF-AB6D-449C-80BF-E313F4304EFB}"/>
              </a:ext>
            </a:extLst>
          </p:cNvPr>
          <p:cNvSpPr>
            <a:spLocks noGrp="1"/>
          </p:cNvSpPr>
          <p:nvPr/>
        </p:nvSpPr>
        <p:spPr>
          <a:xfrm>
            <a:off x="8228945" y="5465001"/>
            <a:ext cx="4276717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300" b="1" dirty="0"/>
              <a:t>Research</a:t>
            </a:r>
            <a:endParaRPr lang="en-ZW" sz="3300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F27CD058-06FC-40FC-B4AE-2D98ADD00223}"/>
              </a:ext>
            </a:extLst>
          </p:cNvPr>
          <p:cNvSpPr>
            <a:spLocks noGrp="1"/>
          </p:cNvSpPr>
          <p:nvPr/>
        </p:nvSpPr>
        <p:spPr>
          <a:xfrm>
            <a:off x="-327194" y="5498758"/>
            <a:ext cx="4276717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sz="3300" b="1" dirty="0"/>
              <a:t>Education</a:t>
            </a:r>
            <a:endParaRPr lang="en-ZW" sz="3300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349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to…</a:t>
            </a:r>
            <a:endParaRPr lang="en-ZW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271" y="1289904"/>
            <a:ext cx="6622869" cy="5034869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dirty="0" err="1"/>
              <a:t>Marang</a:t>
            </a:r>
            <a:r>
              <a:rPr lang="en-US" dirty="0"/>
              <a:t> Southern Africa LGBTIQ+ Fund Leadership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Fellow Namibian grantees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Community partners who have made these trainings possible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Participants who have approached these conversations with open minds and a readiness to learn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92080F-F93F-4CF3-A878-ECBA469AA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-935" r="14930" b="935"/>
          <a:stretch/>
        </p:blipFill>
        <p:spPr>
          <a:xfrm>
            <a:off x="7117080" y="1482155"/>
            <a:ext cx="5074920" cy="425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53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BD79A1-34B1-5EB2-02D1-794CC34E8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EB7661-1F7A-6EDF-1269-65EBC3DDA133}"/>
              </a:ext>
            </a:extLst>
          </p:cNvPr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0D6E19-0A46-1974-C22A-D45D690B282B}"/>
                </a:ext>
              </a:extLst>
            </p:cNvPr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A0D087B-9F08-0F45-138A-90A76638E5CF}"/>
                </a:ext>
              </a:extLst>
            </p:cNvPr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2669EFA0-9E9D-DA9B-A128-FF2C62A8EE4F}"/>
                </a:ext>
              </a:extLst>
            </p:cNvPr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506908A-C51C-AA62-E60F-F35E8BF79F96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0E4DFCE-10DF-393C-0631-1E60B6C131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222424"/>
              </p:ext>
            </p:extLst>
          </p:nvPr>
        </p:nvGraphicFramePr>
        <p:xfrm>
          <a:off x="597507" y="700619"/>
          <a:ext cx="10986161" cy="5468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1480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8504681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4202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b="0" dirty="0">
                          <a:solidFill>
                            <a:schemeClr val="tx1"/>
                          </a:solidFill>
                          <a:effectLst/>
                        </a:rPr>
                        <a:t>Sophia DeLuca</a:t>
                      </a:r>
                      <a:endParaRPr lang="en-ZA" sz="2400" b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Gender Research and Advocacy Project, Intern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Legal Assistance Centre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Namibia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49574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Sub Category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Legal empowerment and access to justice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25216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Our project addresses: significant gaps in legal knowledge around LGBTIQ rights in Namibia.</a:t>
                      </a:r>
                    </a:p>
                    <a:p>
                      <a:pPr>
                        <a:buNone/>
                      </a:pP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Target groups: LGBTIQ and non-LGBTIQ communities and key service providers.</a:t>
                      </a:r>
                    </a:p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Key strategy: leverage interactive trainings tailored towards audience groups, empower individuals with the tools to seek and provide justice free from discrimination.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18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 contradictory legal environment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32" y="1224337"/>
            <a:ext cx="7022195" cy="4901826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Namibia's Constitution affirms the right to equality and dignity for all (Section 10).</a:t>
            </a:r>
          </a:p>
          <a:p>
            <a:endParaRPr lang="en-US" dirty="0"/>
          </a:p>
          <a:p>
            <a:r>
              <a:rPr lang="en-US" dirty="0"/>
              <a:t>In 2024: High Court ruled that the colonial-era laws criminalising same-sex intimacy between two consenting males were unconstitutional.</a:t>
            </a:r>
          </a:p>
          <a:p>
            <a:pPr lvl="1"/>
            <a:r>
              <a:rPr lang="en-US" dirty="0"/>
              <a:t>Government appealed to Supreme Court.</a:t>
            </a:r>
          </a:p>
          <a:p>
            <a:pPr lvl="1"/>
            <a:endParaRPr lang="en-US" dirty="0"/>
          </a:p>
          <a:p>
            <a:r>
              <a:rPr lang="en-GB" dirty="0"/>
              <a:t>Laws still exist that exclude LGBTIQ individuals–like Combatting of Domestic Violence Act.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4C618-C122-B98B-669F-D9B84CFD3B63}"/>
              </a:ext>
            </a:extLst>
          </p:cNvPr>
          <p:cNvSpPr txBox="1"/>
          <p:nvPr/>
        </p:nvSpPr>
        <p:spPr>
          <a:xfrm>
            <a:off x="-4425696" y="3547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065D2C-0BD2-4614-A5C6-E53FA26AE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721" y="2098296"/>
            <a:ext cx="4075703" cy="285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</a:t>
            </a:r>
            <a:r>
              <a:rPr lang="en-Z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 contradictory legal environment 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C5F5CD-BB9B-482C-BCAF-49177EFD2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7" t="17852" r="23956" b="28525"/>
          <a:stretch/>
        </p:blipFill>
        <p:spPr>
          <a:xfrm>
            <a:off x="2726857" y="963973"/>
            <a:ext cx="6738285" cy="4148985"/>
          </a:xfrm>
          <a:prstGeom prst="rect">
            <a:avLst/>
          </a:prstGeom>
        </p:spPr>
      </p:pic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8B50C9DA-60C5-FA59-CDDA-21A0006E0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9212" y="5027328"/>
            <a:ext cx="10413576" cy="938920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This is deepened by limited knowledge about legal protections among the general public and service providers.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4C618-C122-B98B-669F-D9B84CFD3B63}"/>
              </a:ext>
            </a:extLst>
          </p:cNvPr>
          <p:cNvSpPr txBox="1"/>
          <p:nvPr/>
        </p:nvSpPr>
        <p:spPr>
          <a:xfrm>
            <a:off x="-4425696" y="3547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8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61B6B7-1955-5C0B-67CB-09DE9EB7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118007-3B44-6EFE-25F0-A6E65F8AA287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8AED1-121C-96D6-CC4D-1FFB7C0718B3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0AC2E41-3027-DAA1-3FBD-F8AC1F0B753D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Background: Misinformation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CA68ACE-F205-7A8B-9F8A-278D0151AAB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A8CC2-9CF3-672E-E753-BC62278AEC36}"/>
              </a:ext>
            </a:extLst>
          </p:cNvPr>
          <p:cNvSpPr txBox="1"/>
          <p:nvPr/>
        </p:nvSpPr>
        <p:spPr>
          <a:xfrm>
            <a:off x="-4425696" y="3547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C16DE2-8592-4B85-AFC7-514ED7417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A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B35DBB-750E-41B2-8518-62B0DD6EC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A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E7EB36-6829-4832-A038-031BC5399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2"/>
          <a:stretch/>
        </p:blipFill>
        <p:spPr>
          <a:xfrm>
            <a:off x="-10821" y="966390"/>
            <a:ext cx="12192000" cy="587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2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61B6B7-1955-5C0B-67CB-09DE9EB7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118007-3B44-6EFE-25F0-A6E65F8AA287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98AED1-121C-96D6-CC4D-1FFB7C0718B3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0AC2E41-3027-DAA1-3FBD-F8AC1F0B753D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Background: Misinformation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CA68ACE-F205-7A8B-9F8A-278D0151AAB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A8CC2-9CF3-672E-E753-BC62278AEC36}"/>
              </a:ext>
            </a:extLst>
          </p:cNvPr>
          <p:cNvSpPr txBox="1"/>
          <p:nvPr/>
        </p:nvSpPr>
        <p:spPr>
          <a:xfrm>
            <a:off x="-4425696" y="3547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C16DE2-8592-4B85-AFC7-514ED7417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A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1B35DBB-750E-41B2-8518-62B0DD6EC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8708CA-3B7F-4104-B364-00CAD8294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9" b="9418"/>
          <a:stretch/>
        </p:blipFill>
        <p:spPr>
          <a:xfrm>
            <a:off x="0" y="1347053"/>
            <a:ext cx="12192000" cy="4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9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644D9A-7A9F-C1E1-942A-67C6862A6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33F0A-9284-6C4C-8591-9BBFCE3AE46F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B54D6F-905B-260F-12E0-CE12F6A97460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3FCCD40-F93E-5D09-1B4B-F34C6EB98EC2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4FA24791-41AD-4924-96FB-5979BF5289DD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Theory of Change</a:t>
            </a:r>
            <a:endParaRPr lang="en-ZW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1ED51-BA17-47B1-9E3F-ED3048BEA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7" b="-361"/>
          <a:stretch/>
        </p:blipFill>
        <p:spPr>
          <a:xfrm>
            <a:off x="0" y="987552"/>
            <a:ext cx="12192000" cy="59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02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D097-095A-2B28-1D77-C8B082056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10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Reach</a:t>
            </a:r>
            <a:endParaRPr lang="en-ZA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294ABA5-6402-9E77-8AAA-5AC079E31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" y="5922869"/>
            <a:ext cx="1229611" cy="880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9F1E75F-2AD2-697A-B703-6D270C9AF5ED}"/>
              </a:ext>
            </a:extLst>
          </p:cNvPr>
          <p:cNvGrpSpPr/>
          <p:nvPr/>
        </p:nvGrpSpPr>
        <p:grpSpPr>
          <a:xfrm>
            <a:off x="11807912" y="33866"/>
            <a:ext cx="350221" cy="2239695"/>
            <a:chOff x="101600" y="110068"/>
            <a:chExt cx="576000" cy="368356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71AAB37-0E3A-4D4D-8064-0B2651339D61}"/>
                </a:ext>
              </a:extLst>
            </p:cNvPr>
            <p:cNvSpPr/>
            <p:nvPr/>
          </p:nvSpPr>
          <p:spPr>
            <a:xfrm>
              <a:off x="101600" y="110068"/>
              <a:ext cx="576000" cy="576000"/>
            </a:xfrm>
            <a:prstGeom prst="ellipse">
              <a:avLst/>
            </a:prstGeom>
            <a:solidFill>
              <a:srgbClr val="CE2A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2A037C3-25AD-2C6D-B310-4AB6F84BD17B}"/>
                </a:ext>
              </a:extLst>
            </p:cNvPr>
            <p:cNvSpPr/>
            <p:nvPr/>
          </p:nvSpPr>
          <p:spPr>
            <a:xfrm>
              <a:off x="137600" y="842006"/>
              <a:ext cx="504000" cy="504000"/>
            </a:xfrm>
            <a:prstGeom prst="ellipse">
              <a:avLst/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48079F2-E048-1F51-EACB-24C85E6EF5DB}"/>
                </a:ext>
              </a:extLst>
            </p:cNvPr>
            <p:cNvSpPr/>
            <p:nvPr/>
          </p:nvSpPr>
          <p:spPr>
            <a:xfrm>
              <a:off x="173600" y="1501944"/>
              <a:ext cx="432000" cy="43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DB4447E-03F5-1DCD-A30F-D0F4B489880F}"/>
                </a:ext>
              </a:extLst>
            </p:cNvPr>
            <p:cNvSpPr/>
            <p:nvPr/>
          </p:nvSpPr>
          <p:spPr>
            <a:xfrm>
              <a:off x="209600" y="2089882"/>
              <a:ext cx="360000" cy="360000"/>
            </a:xfrm>
            <a:prstGeom prst="ellipse">
              <a:avLst/>
            </a:prstGeom>
            <a:solidFill>
              <a:srgbClr val="778E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4DFC84A-4B03-E7D5-551E-3FFE973EECC2}"/>
                </a:ext>
              </a:extLst>
            </p:cNvPr>
            <p:cNvSpPr/>
            <p:nvPr/>
          </p:nvSpPr>
          <p:spPr>
            <a:xfrm>
              <a:off x="245600" y="2605820"/>
              <a:ext cx="288000" cy="288000"/>
            </a:xfrm>
            <a:prstGeom prst="ellipse">
              <a:avLst/>
            </a:prstGeom>
            <a:solidFill>
              <a:srgbClr val="0099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88E5BBD-1E99-3F49-1D56-7A4015C040DF}"/>
                </a:ext>
              </a:extLst>
            </p:cNvPr>
            <p:cNvSpPr/>
            <p:nvPr/>
          </p:nvSpPr>
          <p:spPr>
            <a:xfrm>
              <a:off x="281600" y="3049758"/>
              <a:ext cx="216000" cy="216000"/>
            </a:xfrm>
            <a:prstGeom prst="ellipse">
              <a:avLst/>
            </a:prstGeom>
            <a:solidFill>
              <a:srgbClr val="0071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68DCC86-E30F-3C84-CA4A-194A1410E182}"/>
                </a:ext>
              </a:extLst>
            </p:cNvPr>
            <p:cNvSpPr/>
            <p:nvPr/>
          </p:nvSpPr>
          <p:spPr>
            <a:xfrm>
              <a:off x="317600" y="3421696"/>
              <a:ext cx="144000" cy="144000"/>
            </a:xfrm>
            <a:prstGeom prst="ellipse">
              <a:avLst/>
            </a:prstGeom>
            <a:solidFill>
              <a:srgbClr val="4054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5451DD-4D5A-1013-C726-8E65C6C4C132}"/>
                </a:ext>
              </a:extLst>
            </p:cNvPr>
            <p:cNvSpPr/>
            <p:nvPr/>
          </p:nvSpPr>
          <p:spPr>
            <a:xfrm>
              <a:off x="353600" y="3721634"/>
              <a:ext cx="72000" cy="72000"/>
            </a:xfrm>
            <a:prstGeom prst="ellipse">
              <a:avLst/>
            </a:prstGeom>
            <a:solidFill>
              <a:srgbClr val="9030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3E8EDB-9276-45F0-8EFB-544BFE54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02" y="1456528"/>
            <a:ext cx="4539767" cy="4152855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130E4CE0-34A1-66C9-5FC3-2859E25C8144}"/>
              </a:ext>
            </a:extLst>
          </p:cNvPr>
          <p:cNvSpPr>
            <a:spLocks noGrp="1"/>
          </p:cNvSpPr>
          <p:nvPr/>
        </p:nvSpPr>
        <p:spPr>
          <a:xfrm>
            <a:off x="5864322" y="2281931"/>
            <a:ext cx="5001491" cy="2736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423 individuals reached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30+ service providers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35+ LGBTIQ individuals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regions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9 training sessions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 community forums</a:t>
            </a:r>
          </a:p>
        </p:txBody>
      </p:sp>
    </p:spTree>
    <p:extLst>
      <p:ext uri="{BB962C8B-B14F-4D97-AF65-F5344CB8AC3E}">
        <p14:creationId xmlns:p14="http://schemas.microsoft.com/office/powerpoint/2010/main" val="1958982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55971-BC91-BEC5-2392-001A2CFA7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EA3D39-23AA-0335-1BED-7E9E800DE26D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AADC2-A3EB-18E3-07AF-08084B213F68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CBF3EED-DCC5-3514-575F-63E9EA0896A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AE6A2-1DF0-4451-8ED6-25E9B9314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4CCD9E3D-A64B-DC16-B53C-AA36C84CCBA4}"/>
              </a:ext>
            </a:extLst>
          </p:cNvPr>
          <p:cNvSpPr>
            <a:spLocks noGrp="1"/>
          </p:cNvSpPr>
          <p:nvPr/>
        </p:nvSpPr>
        <p:spPr>
          <a:xfrm>
            <a:off x="10821" y="704354"/>
            <a:ext cx="4927034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from LGBTIQ communities</a:t>
            </a:r>
          </a:p>
        </p:txBody>
      </p:sp>
    </p:spTree>
    <p:extLst>
      <p:ext uri="{BB962C8B-B14F-4D97-AF65-F5344CB8AC3E}">
        <p14:creationId xmlns:p14="http://schemas.microsoft.com/office/powerpoint/2010/main" val="136394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EC3439B-E31D-478E-9CD3-8ADCEB3D2BDE}"/>
</file>

<file path=customXml/itemProps2.xml><?xml version="1.0" encoding="utf-8"?>
<ds:datastoreItem xmlns:ds="http://schemas.openxmlformats.org/officeDocument/2006/customXml" ds:itemID="{357F011A-ADE1-42BC-965E-FB309C470273}"/>
</file>

<file path=customXml/itemProps3.xml><?xml version="1.0" encoding="utf-8"?>
<ds:datastoreItem xmlns:ds="http://schemas.openxmlformats.org/officeDocument/2006/customXml" ds:itemID="{A8841FE3-CBDF-491F-A292-933A08772227}"/>
</file>

<file path=docProps/app.xml><?xml version="1.0" encoding="utf-8"?>
<Properties xmlns="http://schemas.openxmlformats.org/officeDocument/2006/extended-properties" xmlns:vt="http://schemas.openxmlformats.org/officeDocument/2006/docPropsVTypes">
  <TotalTime>3139</TotalTime>
  <Words>496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Tahoma</vt:lpstr>
      <vt:lpstr>Office Theme</vt:lpstr>
      <vt:lpstr>1_Office Theme</vt:lpstr>
      <vt:lpstr>Voice and Choice Summit 2026 Change Strategies-Movement Building Category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Voice and Choice Summit 2026 Change Strategies-Movement Building Category</dc:title>
  <dc:creator>Debi Lee</dc:creator>
  <cp:lastModifiedBy>Sophia DeLuca</cp:lastModifiedBy>
  <cp:revision>109</cp:revision>
  <dcterms:created xsi:type="dcterms:W3CDTF">2025-10-09T06:55:09Z</dcterms:created>
  <dcterms:modified xsi:type="dcterms:W3CDTF">2026-03-10T09:45:44Z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0x010100438F3ECD972E8E41B9495D5AEDAE7986</vt:lpwstr>
  </property>
  <property fmtid="{D5CDD505-2E9C-101B-9397-08002B2CF9AE}" pid="3" name="Order">
    <vt:lpwstr>9640800.00000000</vt:lpwstr>
  </property>
  <property fmtid="{D5CDD505-2E9C-101B-9397-08002B2CF9AE}" pid="4" name="Processed">
    <vt:lpwstr>false</vt:lpwstr>
  </property>
  <property fmtid="{D5CDD505-2E9C-101B-9397-08002B2CF9AE}" pid="5" name="xd_ProgID">
    <vt:lpwstr/>
  </property>
  <property fmtid="{D5CDD505-2E9C-101B-9397-08002B2CF9AE}" pid="6" name="MediaServiceImageTags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  <property fmtid="{D5CDD505-2E9C-101B-9397-08002B2CF9AE}" pid="14" name="Putonline">
    <vt:lpwstr>false</vt:lpwstr>
  </property>
</Properties>
</file>