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4" r:id="rId3"/>
    <p:sldId id="283" r:id="rId4"/>
    <p:sldId id="276" r:id="rId5"/>
    <p:sldId id="277" r:id="rId6"/>
    <p:sldId id="284" r:id="rId7"/>
    <p:sldId id="286" r:id="rId8"/>
    <p:sldId id="278" r:id="rId9"/>
    <p:sldId id="279" r:id="rId10"/>
    <p:sldId id="282" r:id="rId11"/>
    <p:sldId id="285" r:id="rId12"/>
    <p:sldId id="280" r:id="rId13"/>
    <p:sldId id="28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17B060"/>
    <a:srgbClr val="F7DA06"/>
    <a:srgbClr val="E37191"/>
    <a:srgbClr val="A57FA6"/>
    <a:srgbClr val="7D59A5"/>
    <a:srgbClr val="FF0000"/>
    <a:srgbClr val="25B56A"/>
    <a:srgbClr val="7B2C42"/>
    <a:srgbClr val="D19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E23900-A32E-4F63-8DDD-FB956DBA442B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EE84722-A50A-4F5C-A137-32D7D5B655B8}">
      <dgm:prSet phldrT="[Text]" phldr="0"/>
      <dgm:spPr/>
      <dgm:t>
        <a:bodyPr/>
        <a:lstStyle/>
        <a:p>
          <a:r>
            <a:rPr lang="en-US" dirty="0"/>
            <a:t>KRA</a:t>
          </a:r>
        </a:p>
      </dgm:t>
    </dgm:pt>
    <dgm:pt modelId="{F732CAED-E59E-4C90-855A-D1EC0E64853E}" type="parTrans" cxnId="{33DC43DC-51B0-444C-BF32-FF88724C6E32}">
      <dgm:prSet/>
      <dgm:spPr/>
      <dgm:t>
        <a:bodyPr/>
        <a:lstStyle/>
        <a:p>
          <a:endParaRPr lang="en-US"/>
        </a:p>
      </dgm:t>
    </dgm:pt>
    <dgm:pt modelId="{428D4071-609A-4E92-8D6D-169B408BAF44}" type="sibTrans" cxnId="{33DC43DC-51B0-444C-BF32-FF88724C6E32}">
      <dgm:prSet/>
      <dgm:spPr/>
      <dgm:t>
        <a:bodyPr/>
        <a:lstStyle/>
        <a:p>
          <a:endParaRPr lang="en-US"/>
        </a:p>
      </dgm:t>
    </dgm:pt>
    <dgm:pt modelId="{F995CD35-45F8-4119-B260-8EECD5832258}">
      <dgm:prSet phldrT="[Text]" phldr="0" custT="1"/>
      <dgm:spPr/>
      <dgm:t>
        <a:bodyPr/>
        <a:lstStyle/>
        <a:p>
          <a:pPr algn="ctr"/>
          <a:r>
            <a:rPr lang="en-US" sz="2000" b="1" dirty="0"/>
            <a:t>Knowledge, Research &amp; Analyses</a:t>
          </a:r>
        </a:p>
      </dgm:t>
    </dgm:pt>
    <dgm:pt modelId="{4F8A1DB3-AD41-4D14-BD1A-8B8A89FA0F31}" type="parTrans" cxnId="{14F8CB32-FEDF-4ABC-AB89-CAE41945C9D3}">
      <dgm:prSet/>
      <dgm:spPr/>
      <dgm:t>
        <a:bodyPr/>
        <a:lstStyle/>
        <a:p>
          <a:endParaRPr lang="en-US"/>
        </a:p>
      </dgm:t>
    </dgm:pt>
    <dgm:pt modelId="{D28BE42A-5234-4399-B021-FA426BBD16BA}" type="sibTrans" cxnId="{14F8CB32-FEDF-4ABC-AB89-CAE41945C9D3}">
      <dgm:prSet/>
      <dgm:spPr/>
      <dgm:t>
        <a:bodyPr/>
        <a:lstStyle/>
        <a:p>
          <a:endParaRPr lang="en-US"/>
        </a:p>
      </dgm:t>
    </dgm:pt>
    <dgm:pt modelId="{AC409716-DD00-42D5-BF9A-E9C4584125D5}">
      <dgm:prSet phldrT="[Text]" phldr="0"/>
      <dgm:spPr/>
      <dgm:t>
        <a:bodyPr/>
        <a:lstStyle/>
        <a:p>
          <a:r>
            <a:rPr lang="en-US" dirty="0"/>
            <a:t>TCB</a:t>
          </a:r>
        </a:p>
      </dgm:t>
    </dgm:pt>
    <dgm:pt modelId="{34B67B64-C9DB-4F87-81B1-7D6E16E0C185}" type="parTrans" cxnId="{22E18E12-8F03-438E-8DAA-ED4216746C21}">
      <dgm:prSet/>
      <dgm:spPr/>
      <dgm:t>
        <a:bodyPr/>
        <a:lstStyle/>
        <a:p>
          <a:endParaRPr lang="en-US"/>
        </a:p>
      </dgm:t>
    </dgm:pt>
    <dgm:pt modelId="{93D1F462-68EC-4040-B7D4-7D4F5D70DBE7}" type="sibTrans" cxnId="{22E18E12-8F03-438E-8DAA-ED4216746C21}">
      <dgm:prSet/>
      <dgm:spPr/>
      <dgm:t>
        <a:bodyPr/>
        <a:lstStyle/>
        <a:p>
          <a:endParaRPr lang="en-US"/>
        </a:p>
      </dgm:t>
    </dgm:pt>
    <dgm:pt modelId="{A3D1466E-4B0C-4C7A-8C04-ED3C90DC48EB}">
      <dgm:prSet phldrT="[Text]" phldr="0" custT="1"/>
      <dgm:spPr/>
      <dgm:t>
        <a:bodyPr/>
        <a:lstStyle/>
        <a:p>
          <a:pPr algn="ctr"/>
          <a:r>
            <a:rPr lang="en-US" sz="2000" b="1" dirty="0"/>
            <a:t>Training &amp; Capacity Building</a:t>
          </a:r>
        </a:p>
      </dgm:t>
    </dgm:pt>
    <dgm:pt modelId="{16079B7B-94A1-4104-8417-0E9AB81EC63F}" type="parTrans" cxnId="{EBCF4DEE-1BEE-4A29-89D2-647779FD0628}">
      <dgm:prSet/>
      <dgm:spPr/>
      <dgm:t>
        <a:bodyPr/>
        <a:lstStyle/>
        <a:p>
          <a:endParaRPr lang="en-US"/>
        </a:p>
      </dgm:t>
    </dgm:pt>
    <dgm:pt modelId="{43AEFEF8-0CC4-41FC-BAFA-282662456369}" type="sibTrans" cxnId="{EBCF4DEE-1BEE-4A29-89D2-647779FD0628}">
      <dgm:prSet/>
      <dgm:spPr/>
      <dgm:t>
        <a:bodyPr/>
        <a:lstStyle/>
        <a:p>
          <a:endParaRPr lang="en-US"/>
        </a:p>
      </dgm:t>
    </dgm:pt>
    <dgm:pt modelId="{0835866B-A8C8-43A1-AE4A-56141BF60374}">
      <dgm:prSet phldrT="[Text]" phldr="0"/>
      <dgm:spPr/>
      <dgm:t>
        <a:bodyPr/>
        <a:lstStyle/>
        <a:p>
          <a:r>
            <a:rPr lang="en-US" dirty="0"/>
            <a:t>AMB</a:t>
          </a:r>
        </a:p>
      </dgm:t>
    </dgm:pt>
    <dgm:pt modelId="{836EE386-C48D-468A-9218-F26BABA7F6A5}" type="parTrans" cxnId="{6221E645-D9BD-4D1A-ABCE-9F9447937219}">
      <dgm:prSet/>
      <dgm:spPr/>
      <dgm:t>
        <a:bodyPr/>
        <a:lstStyle/>
        <a:p>
          <a:endParaRPr lang="en-US"/>
        </a:p>
      </dgm:t>
    </dgm:pt>
    <dgm:pt modelId="{E33DF882-B0BC-47D4-B7FB-E5954B01C3CF}" type="sibTrans" cxnId="{6221E645-D9BD-4D1A-ABCE-9F9447937219}">
      <dgm:prSet/>
      <dgm:spPr/>
      <dgm:t>
        <a:bodyPr/>
        <a:lstStyle/>
        <a:p>
          <a:endParaRPr lang="en-US"/>
        </a:p>
      </dgm:t>
    </dgm:pt>
    <dgm:pt modelId="{60A69729-334B-48CB-9B0C-FFCA0F0DA609}">
      <dgm:prSet phldrT="[Text]" phldr="0" custT="1"/>
      <dgm:spPr/>
      <dgm:t>
        <a:bodyPr/>
        <a:lstStyle/>
        <a:p>
          <a:pPr algn="ctr"/>
          <a:r>
            <a:rPr lang="en-US" sz="1800" b="1" dirty="0"/>
            <a:t>Activism &amp; Movement Building</a:t>
          </a:r>
        </a:p>
      </dgm:t>
    </dgm:pt>
    <dgm:pt modelId="{D2F2ED6F-FC02-4C0E-B3B9-08A33E6D5955}" type="parTrans" cxnId="{399EFD9C-32F1-443B-B1F4-3F4F330B2EB7}">
      <dgm:prSet/>
      <dgm:spPr/>
      <dgm:t>
        <a:bodyPr/>
        <a:lstStyle/>
        <a:p>
          <a:endParaRPr lang="en-US"/>
        </a:p>
      </dgm:t>
    </dgm:pt>
    <dgm:pt modelId="{E40F0DF3-D101-4D18-BFF8-2D0BFF28F566}" type="sibTrans" cxnId="{399EFD9C-32F1-443B-B1F4-3F4F330B2EB7}">
      <dgm:prSet/>
      <dgm:spPr/>
      <dgm:t>
        <a:bodyPr/>
        <a:lstStyle/>
        <a:p>
          <a:endParaRPr lang="en-US"/>
        </a:p>
      </dgm:t>
    </dgm:pt>
    <dgm:pt modelId="{0E0E88EF-560D-4589-BDCF-73A90A35B427}" type="pres">
      <dgm:prSet presAssocID="{70E23900-A32E-4F63-8DDD-FB956DBA442B}" presName="rootnode" presStyleCnt="0">
        <dgm:presLayoutVars>
          <dgm:chMax/>
          <dgm:chPref/>
          <dgm:dir/>
          <dgm:animLvl val="lvl"/>
        </dgm:presLayoutVars>
      </dgm:prSet>
      <dgm:spPr/>
    </dgm:pt>
    <dgm:pt modelId="{9DF8DFB3-375D-4EE4-B449-ADC07A273EC8}" type="pres">
      <dgm:prSet presAssocID="{EEE84722-A50A-4F5C-A137-32D7D5B655B8}" presName="composite" presStyleCnt="0"/>
      <dgm:spPr/>
    </dgm:pt>
    <dgm:pt modelId="{7CA4B7A4-2C9F-4BF6-9FE1-63FF8B792971}" type="pres">
      <dgm:prSet presAssocID="{EEE84722-A50A-4F5C-A137-32D7D5B655B8}" presName="bentUpArrow1" presStyleLbl="alignImgPlace1" presStyleIdx="0" presStyleCnt="2"/>
      <dgm:spPr/>
    </dgm:pt>
    <dgm:pt modelId="{A78E3F58-CE33-4068-AAF4-6AEF2C0F6900}" type="pres">
      <dgm:prSet presAssocID="{EEE84722-A50A-4F5C-A137-32D7D5B655B8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94CD1443-A526-4906-95A6-8D9081E248F3}" type="pres">
      <dgm:prSet presAssocID="{EEE84722-A50A-4F5C-A137-32D7D5B655B8}" presName="ChildText" presStyleLbl="revTx" presStyleIdx="0" presStyleCnt="3" custScaleX="397246" custLinFactX="76432" custLinFactNeighborX="100000" custLinFactNeighborY="-2489">
        <dgm:presLayoutVars>
          <dgm:chMax val="0"/>
          <dgm:chPref val="0"/>
          <dgm:bulletEnabled val="1"/>
        </dgm:presLayoutVars>
      </dgm:prSet>
      <dgm:spPr/>
    </dgm:pt>
    <dgm:pt modelId="{66C7F451-421F-4B89-A3A4-4A29B88DF52D}" type="pres">
      <dgm:prSet presAssocID="{428D4071-609A-4E92-8D6D-169B408BAF44}" presName="sibTrans" presStyleCnt="0"/>
      <dgm:spPr/>
    </dgm:pt>
    <dgm:pt modelId="{2BC916AF-F036-4799-96ED-7AC619CE2216}" type="pres">
      <dgm:prSet presAssocID="{AC409716-DD00-42D5-BF9A-E9C4584125D5}" presName="composite" presStyleCnt="0"/>
      <dgm:spPr/>
    </dgm:pt>
    <dgm:pt modelId="{A6642007-CD1F-45A3-AE04-9B34F6788B2C}" type="pres">
      <dgm:prSet presAssocID="{AC409716-DD00-42D5-BF9A-E9C4584125D5}" presName="bentUpArrow1" presStyleLbl="alignImgPlace1" presStyleIdx="1" presStyleCnt="2" custLinFactNeighborX="-57407" custLinFactNeighborY="69076"/>
      <dgm:spPr/>
    </dgm:pt>
    <dgm:pt modelId="{4F3040C4-37A8-40DE-B529-9B226F332AA3}" type="pres">
      <dgm:prSet presAssocID="{AC409716-DD00-42D5-BF9A-E9C4584125D5}" presName="ParentText" presStyleLbl="node1" presStyleIdx="1" presStyleCnt="3" custLinFactNeighborX="-49499" custLinFactNeighborY="36528">
        <dgm:presLayoutVars>
          <dgm:chMax val="1"/>
          <dgm:chPref val="1"/>
          <dgm:bulletEnabled val="1"/>
        </dgm:presLayoutVars>
      </dgm:prSet>
      <dgm:spPr/>
    </dgm:pt>
    <dgm:pt modelId="{DEAC352F-77C0-43BE-83B3-517F2F8644A3}" type="pres">
      <dgm:prSet presAssocID="{AC409716-DD00-42D5-BF9A-E9C4584125D5}" presName="ChildText" presStyleLbl="revTx" presStyleIdx="1" presStyleCnt="3" custScaleX="350924" custLinFactNeighborX="50028" custLinFactNeighborY="45916">
        <dgm:presLayoutVars>
          <dgm:chMax val="0"/>
          <dgm:chPref val="0"/>
          <dgm:bulletEnabled val="1"/>
        </dgm:presLayoutVars>
      </dgm:prSet>
      <dgm:spPr/>
    </dgm:pt>
    <dgm:pt modelId="{D6602BEB-F52F-426E-B2A2-85C9B8409BD9}" type="pres">
      <dgm:prSet presAssocID="{93D1F462-68EC-4040-B7D4-7D4F5D70DBE7}" presName="sibTrans" presStyleCnt="0"/>
      <dgm:spPr/>
    </dgm:pt>
    <dgm:pt modelId="{F93D4D73-BC23-41FD-ADA4-A67EA853D01F}" type="pres">
      <dgm:prSet presAssocID="{0835866B-A8C8-43A1-AE4A-56141BF60374}" presName="composite" presStyleCnt="0"/>
      <dgm:spPr/>
    </dgm:pt>
    <dgm:pt modelId="{A51DC8C6-5636-46E0-8AA8-55168BDDD829}" type="pres">
      <dgm:prSet presAssocID="{0835866B-A8C8-43A1-AE4A-56141BF60374}" presName="ParentText" presStyleLbl="node1" presStyleIdx="2" presStyleCnt="3" custLinFactNeighborX="-76354" custLinFactNeighborY="55996">
        <dgm:presLayoutVars>
          <dgm:chMax val="1"/>
          <dgm:chPref val="1"/>
          <dgm:bulletEnabled val="1"/>
        </dgm:presLayoutVars>
      </dgm:prSet>
      <dgm:spPr/>
    </dgm:pt>
    <dgm:pt modelId="{0855580C-81FA-489B-BEB5-769082B25979}" type="pres">
      <dgm:prSet presAssocID="{0835866B-A8C8-43A1-AE4A-56141BF60374}" presName="FinalChildText" presStyleLbl="revTx" presStyleIdx="2" presStyleCnt="3" custScaleX="306632" custLinFactNeighborX="-41152" custLinFactNeighborY="56227">
        <dgm:presLayoutVars>
          <dgm:chMax val="0"/>
          <dgm:chPref val="0"/>
          <dgm:bulletEnabled val="1"/>
        </dgm:presLayoutVars>
      </dgm:prSet>
      <dgm:spPr/>
    </dgm:pt>
  </dgm:ptLst>
  <dgm:cxnLst>
    <dgm:cxn modelId="{22E18E12-8F03-438E-8DAA-ED4216746C21}" srcId="{70E23900-A32E-4F63-8DDD-FB956DBA442B}" destId="{AC409716-DD00-42D5-BF9A-E9C4584125D5}" srcOrd="1" destOrd="0" parTransId="{34B67B64-C9DB-4F87-81B1-7D6E16E0C185}" sibTransId="{93D1F462-68EC-4040-B7D4-7D4F5D70DBE7}"/>
    <dgm:cxn modelId="{9B3FBE26-21DC-4DA6-8308-EE67EE47D005}" type="presOf" srcId="{70E23900-A32E-4F63-8DDD-FB956DBA442B}" destId="{0E0E88EF-560D-4589-BDCF-73A90A35B427}" srcOrd="0" destOrd="0" presId="urn:microsoft.com/office/officeart/2005/8/layout/StepDownProcess"/>
    <dgm:cxn modelId="{292CB027-09CA-428E-9405-BBBEFE2D99C9}" type="presOf" srcId="{A3D1466E-4B0C-4C7A-8C04-ED3C90DC48EB}" destId="{DEAC352F-77C0-43BE-83B3-517F2F8644A3}" srcOrd="0" destOrd="0" presId="urn:microsoft.com/office/officeart/2005/8/layout/StepDownProcess"/>
    <dgm:cxn modelId="{E17DBC2B-B69D-4931-9160-2482D03D6A88}" type="presOf" srcId="{AC409716-DD00-42D5-BF9A-E9C4584125D5}" destId="{4F3040C4-37A8-40DE-B529-9B226F332AA3}" srcOrd="0" destOrd="0" presId="urn:microsoft.com/office/officeart/2005/8/layout/StepDownProcess"/>
    <dgm:cxn modelId="{14F8CB32-FEDF-4ABC-AB89-CAE41945C9D3}" srcId="{EEE84722-A50A-4F5C-A137-32D7D5B655B8}" destId="{F995CD35-45F8-4119-B260-8EECD5832258}" srcOrd="0" destOrd="0" parTransId="{4F8A1DB3-AD41-4D14-BD1A-8B8A89FA0F31}" sibTransId="{D28BE42A-5234-4399-B021-FA426BBD16BA}"/>
    <dgm:cxn modelId="{6785AF37-EC8C-4A4B-B2CD-080FAD38BF97}" type="presOf" srcId="{F995CD35-45F8-4119-B260-8EECD5832258}" destId="{94CD1443-A526-4906-95A6-8D9081E248F3}" srcOrd="0" destOrd="0" presId="urn:microsoft.com/office/officeart/2005/8/layout/StepDownProcess"/>
    <dgm:cxn modelId="{6221E645-D9BD-4D1A-ABCE-9F9447937219}" srcId="{70E23900-A32E-4F63-8DDD-FB956DBA442B}" destId="{0835866B-A8C8-43A1-AE4A-56141BF60374}" srcOrd="2" destOrd="0" parTransId="{836EE386-C48D-468A-9218-F26BABA7F6A5}" sibTransId="{E33DF882-B0BC-47D4-B7FB-E5954B01C3CF}"/>
    <dgm:cxn modelId="{4A7FD574-0FA5-48B6-8CA5-42E91BD77C33}" type="presOf" srcId="{0835866B-A8C8-43A1-AE4A-56141BF60374}" destId="{A51DC8C6-5636-46E0-8AA8-55168BDDD829}" srcOrd="0" destOrd="0" presId="urn:microsoft.com/office/officeart/2005/8/layout/StepDownProcess"/>
    <dgm:cxn modelId="{399EFD9C-32F1-443B-B1F4-3F4F330B2EB7}" srcId="{0835866B-A8C8-43A1-AE4A-56141BF60374}" destId="{60A69729-334B-48CB-9B0C-FFCA0F0DA609}" srcOrd="0" destOrd="0" parTransId="{D2F2ED6F-FC02-4C0E-B3B9-08A33E6D5955}" sibTransId="{E40F0DF3-D101-4D18-BFF8-2D0BFF28F566}"/>
    <dgm:cxn modelId="{66DF69C6-FB34-4836-A42F-0330E9CE0E94}" type="presOf" srcId="{60A69729-334B-48CB-9B0C-FFCA0F0DA609}" destId="{0855580C-81FA-489B-BEB5-769082B25979}" srcOrd="0" destOrd="0" presId="urn:microsoft.com/office/officeart/2005/8/layout/StepDownProcess"/>
    <dgm:cxn modelId="{33DC43DC-51B0-444C-BF32-FF88724C6E32}" srcId="{70E23900-A32E-4F63-8DDD-FB956DBA442B}" destId="{EEE84722-A50A-4F5C-A137-32D7D5B655B8}" srcOrd="0" destOrd="0" parTransId="{F732CAED-E59E-4C90-855A-D1EC0E64853E}" sibTransId="{428D4071-609A-4E92-8D6D-169B408BAF44}"/>
    <dgm:cxn modelId="{EBCF4DEE-1BEE-4A29-89D2-647779FD0628}" srcId="{AC409716-DD00-42D5-BF9A-E9C4584125D5}" destId="{A3D1466E-4B0C-4C7A-8C04-ED3C90DC48EB}" srcOrd="0" destOrd="0" parTransId="{16079B7B-94A1-4104-8417-0E9AB81EC63F}" sibTransId="{43AEFEF8-0CC4-41FC-BAFA-282662456369}"/>
    <dgm:cxn modelId="{C3EC8EF0-C462-456F-B0BE-121491FD645A}" type="presOf" srcId="{EEE84722-A50A-4F5C-A137-32D7D5B655B8}" destId="{A78E3F58-CE33-4068-AAF4-6AEF2C0F6900}" srcOrd="0" destOrd="0" presId="urn:microsoft.com/office/officeart/2005/8/layout/StepDownProcess"/>
    <dgm:cxn modelId="{88CD7772-4143-4B51-BC83-974FFB734ABA}" type="presParOf" srcId="{0E0E88EF-560D-4589-BDCF-73A90A35B427}" destId="{9DF8DFB3-375D-4EE4-B449-ADC07A273EC8}" srcOrd="0" destOrd="0" presId="urn:microsoft.com/office/officeart/2005/8/layout/StepDownProcess"/>
    <dgm:cxn modelId="{F5C3D0F0-E13D-40BC-84A5-AFE7E8797996}" type="presParOf" srcId="{9DF8DFB3-375D-4EE4-B449-ADC07A273EC8}" destId="{7CA4B7A4-2C9F-4BF6-9FE1-63FF8B792971}" srcOrd="0" destOrd="0" presId="urn:microsoft.com/office/officeart/2005/8/layout/StepDownProcess"/>
    <dgm:cxn modelId="{6539A967-0FB7-4AC1-B051-C572FB89DB01}" type="presParOf" srcId="{9DF8DFB3-375D-4EE4-B449-ADC07A273EC8}" destId="{A78E3F58-CE33-4068-AAF4-6AEF2C0F6900}" srcOrd="1" destOrd="0" presId="urn:microsoft.com/office/officeart/2005/8/layout/StepDownProcess"/>
    <dgm:cxn modelId="{BE515E67-D01B-4077-B774-A63BF16CC01E}" type="presParOf" srcId="{9DF8DFB3-375D-4EE4-B449-ADC07A273EC8}" destId="{94CD1443-A526-4906-95A6-8D9081E248F3}" srcOrd="2" destOrd="0" presId="urn:microsoft.com/office/officeart/2005/8/layout/StepDownProcess"/>
    <dgm:cxn modelId="{8970EAB9-9DF6-4550-B868-069CD4E1948C}" type="presParOf" srcId="{0E0E88EF-560D-4589-BDCF-73A90A35B427}" destId="{66C7F451-421F-4B89-A3A4-4A29B88DF52D}" srcOrd="1" destOrd="0" presId="urn:microsoft.com/office/officeart/2005/8/layout/StepDownProcess"/>
    <dgm:cxn modelId="{62BBAED5-00A3-47BA-97AA-11473B36FCC6}" type="presParOf" srcId="{0E0E88EF-560D-4589-BDCF-73A90A35B427}" destId="{2BC916AF-F036-4799-96ED-7AC619CE2216}" srcOrd="2" destOrd="0" presId="urn:microsoft.com/office/officeart/2005/8/layout/StepDownProcess"/>
    <dgm:cxn modelId="{51C9FA21-C853-4CE4-9C3C-A04AE8BAA081}" type="presParOf" srcId="{2BC916AF-F036-4799-96ED-7AC619CE2216}" destId="{A6642007-CD1F-45A3-AE04-9B34F6788B2C}" srcOrd="0" destOrd="0" presId="urn:microsoft.com/office/officeart/2005/8/layout/StepDownProcess"/>
    <dgm:cxn modelId="{2EBD5FA3-4CEF-4EE0-898A-FAF80C73CC26}" type="presParOf" srcId="{2BC916AF-F036-4799-96ED-7AC619CE2216}" destId="{4F3040C4-37A8-40DE-B529-9B226F332AA3}" srcOrd="1" destOrd="0" presId="urn:microsoft.com/office/officeart/2005/8/layout/StepDownProcess"/>
    <dgm:cxn modelId="{9A84CBEF-6F96-4CE4-8709-31FD6AF2D6B5}" type="presParOf" srcId="{2BC916AF-F036-4799-96ED-7AC619CE2216}" destId="{DEAC352F-77C0-43BE-83B3-517F2F8644A3}" srcOrd="2" destOrd="0" presId="urn:microsoft.com/office/officeart/2005/8/layout/StepDownProcess"/>
    <dgm:cxn modelId="{61D758CF-DFF5-45B3-B2E9-BB1BEA43B50E}" type="presParOf" srcId="{0E0E88EF-560D-4589-BDCF-73A90A35B427}" destId="{D6602BEB-F52F-426E-B2A2-85C9B8409BD9}" srcOrd="3" destOrd="0" presId="urn:microsoft.com/office/officeart/2005/8/layout/StepDownProcess"/>
    <dgm:cxn modelId="{01BB4659-20B0-4716-930E-13D0BFCA3F2B}" type="presParOf" srcId="{0E0E88EF-560D-4589-BDCF-73A90A35B427}" destId="{F93D4D73-BC23-41FD-ADA4-A67EA853D01F}" srcOrd="4" destOrd="0" presId="urn:microsoft.com/office/officeart/2005/8/layout/StepDownProcess"/>
    <dgm:cxn modelId="{F7A4772A-28D9-47F1-849D-B796A1D5E1C2}" type="presParOf" srcId="{F93D4D73-BC23-41FD-ADA4-A67EA853D01F}" destId="{A51DC8C6-5636-46E0-8AA8-55168BDDD829}" srcOrd="0" destOrd="0" presId="urn:microsoft.com/office/officeart/2005/8/layout/StepDownProcess"/>
    <dgm:cxn modelId="{507DDCDF-EA9F-44D6-A047-ABC94CC7332B}" type="presParOf" srcId="{F93D4D73-BC23-41FD-ADA4-A67EA853D01F}" destId="{0855580C-81FA-489B-BEB5-769082B25979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A4B7A4-2C9F-4BF6-9FE1-63FF8B792971}">
      <dsp:nvSpPr>
        <dsp:cNvPr id="0" name=""/>
        <dsp:cNvSpPr/>
      </dsp:nvSpPr>
      <dsp:spPr>
        <a:xfrm rot="5400000">
          <a:off x="258002" y="1586683"/>
          <a:ext cx="639395" cy="72792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E3F58-CE33-4068-AAF4-6AEF2C0F6900}">
      <dsp:nvSpPr>
        <dsp:cNvPr id="0" name=""/>
        <dsp:cNvSpPr/>
      </dsp:nvSpPr>
      <dsp:spPr>
        <a:xfrm>
          <a:off x="88601" y="877901"/>
          <a:ext cx="1076364" cy="753420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KRA</a:t>
          </a:r>
        </a:p>
      </dsp:txBody>
      <dsp:txXfrm>
        <a:off x="125387" y="914687"/>
        <a:ext cx="1002792" cy="679848"/>
      </dsp:txXfrm>
    </dsp:sp>
    <dsp:sp modelId="{94CD1443-A526-4906-95A6-8D9081E248F3}">
      <dsp:nvSpPr>
        <dsp:cNvPr id="0" name=""/>
        <dsp:cNvSpPr/>
      </dsp:nvSpPr>
      <dsp:spPr>
        <a:xfrm>
          <a:off x="1382667" y="934600"/>
          <a:ext cx="3109821" cy="608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Knowledge, Research &amp; Analyses</a:t>
          </a:r>
        </a:p>
      </dsp:txBody>
      <dsp:txXfrm>
        <a:off x="1382667" y="934600"/>
        <a:ext cx="3109821" cy="608947"/>
      </dsp:txXfrm>
    </dsp:sp>
    <dsp:sp modelId="{A6642007-CD1F-45A3-AE04-9B34F6788B2C}">
      <dsp:nvSpPr>
        <dsp:cNvPr id="0" name=""/>
        <dsp:cNvSpPr/>
      </dsp:nvSpPr>
      <dsp:spPr>
        <a:xfrm rot="5400000">
          <a:off x="1245711" y="2874691"/>
          <a:ext cx="639395" cy="72792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-880662"/>
            <a:satOff val="-76170"/>
            <a:lumOff val="87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3040C4-37A8-40DE-B529-9B226F332AA3}">
      <dsp:nvSpPr>
        <dsp:cNvPr id="0" name=""/>
        <dsp:cNvSpPr/>
      </dsp:nvSpPr>
      <dsp:spPr>
        <a:xfrm>
          <a:off x="961402" y="1999450"/>
          <a:ext cx="1076364" cy="753420"/>
        </a:xfrm>
        <a:prstGeom prst="roundRect">
          <a:avLst>
            <a:gd name="adj" fmla="val 1667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TCB</a:t>
          </a:r>
        </a:p>
      </dsp:txBody>
      <dsp:txXfrm>
        <a:off x="998188" y="2036236"/>
        <a:ext cx="1002792" cy="679848"/>
      </dsp:txXfrm>
    </dsp:sp>
    <dsp:sp modelId="{DEAC352F-77C0-43BE-83B3-517F2F8644A3}">
      <dsp:nvSpPr>
        <dsp:cNvPr id="0" name=""/>
        <dsp:cNvSpPr/>
      </dsp:nvSpPr>
      <dsp:spPr>
        <a:xfrm>
          <a:off x="1980026" y="2075701"/>
          <a:ext cx="2747191" cy="608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Training &amp; Capacity Building</a:t>
          </a:r>
        </a:p>
      </dsp:txBody>
      <dsp:txXfrm>
        <a:off x="1980026" y="2075701"/>
        <a:ext cx="2747191" cy="608947"/>
      </dsp:txXfrm>
    </dsp:sp>
    <dsp:sp modelId="{A51DC8C6-5636-46E0-8AA8-55168BDDD829}">
      <dsp:nvSpPr>
        <dsp:cNvPr id="0" name=""/>
        <dsp:cNvSpPr/>
      </dsp:nvSpPr>
      <dsp:spPr>
        <a:xfrm>
          <a:off x="2165059" y="2992466"/>
          <a:ext cx="1076364" cy="753420"/>
        </a:xfrm>
        <a:prstGeom prst="roundRect">
          <a:avLst>
            <a:gd name="adj" fmla="val 1667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AMB</a:t>
          </a:r>
        </a:p>
      </dsp:txBody>
      <dsp:txXfrm>
        <a:off x="2201845" y="3029252"/>
        <a:ext cx="1002792" cy="679848"/>
      </dsp:txXfrm>
    </dsp:sp>
    <dsp:sp modelId="{0855580C-81FA-489B-BEB5-769082B25979}">
      <dsp:nvSpPr>
        <dsp:cNvPr id="0" name=""/>
        <dsp:cNvSpPr/>
      </dsp:nvSpPr>
      <dsp:spPr>
        <a:xfrm>
          <a:off x="2932311" y="2984829"/>
          <a:ext cx="2400454" cy="608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Activism &amp; Movement Building</a:t>
          </a:r>
        </a:p>
      </dsp:txBody>
      <dsp:txXfrm>
        <a:off x="2932311" y="2984829"/>
        <a:ext cx="2400454" cy="608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8C860-B577-48A1-8E47-D05D914C004E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C4B48-714D-43C5-8ADD-CE0E63B49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74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C4B48-714D-43C5-8ADD-CE0E63B493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84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C4B48-714D-43C5-8ADD-CE0E63B493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72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E2CE2-5A7E-4EE2-9250-484598939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062C76-4F4C-BDDA-A97A-165EB3359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4042E-3907-93CB-4E2E-55F85AE4F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2026/02/28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905BC-5A99-07E4-DD66-2ED4D4B60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2D9CB-D969-E8CA-BC4E-7974855A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761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0B160-8340-37E5-9194-2F2A769E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2EC659-D4C7-815D-9806-42DE933B4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70717-E0D3-22F2-A9A6-EB49979C4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2026/02/28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A3E06-6483-7692-99D3-BF56E4FE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564DD-F12F-22CC-E23A-D3F4EBF3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16335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12EF1F-5EB7-19ED-3053-C12F9E82D9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7F3B99-431D-CACD-E9F7-044331D74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F3BFF-9C24-BC50-E529-8CB16AB7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2026/02/28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CBEFD-866C-65D7-CE39-814194A5E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D7994-4C60-75E4-1FC9-C0CB024F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4201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14B42-CF62-4194-C72A-A7DBF745C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E7432-04B2-6FD3-F13F-E433CB0B0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F369B-6E2C-44A2-C44B-960C6F79A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2026/02/28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5F7EB-37BA-CA88-4827-CE3D85823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77F02-BA4E-5071-883F-9D2A2624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596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7CA92-20F4-58C5-1C31-6408299D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1CA49-3BF8-BF14-7BED-F3F8A685F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032CD-4264-03DD-C589-9BA7870C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2026/02/28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BCE3E-4B41-185A-7A35-D749F0809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BEE40-9835-2DD0-9F62-8951777CB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0607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3E565-4E9E-7B98-C1CE-10815FC4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2A0D1-4932-BA81-9435-966CB5555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E32DD-814D-29E3-D855-B03D34F1A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3B16A-F81E-2678-3268-D6193E50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2026/02/28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FE573-B73D-A4EB-B1C9-80861D292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C6204-207C-1FC7-84B3-52869117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75974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32DD5-FC51-03AA-C38C-084CEACA1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525E9-5151-1739-016C-AB555B9EA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6984E-90A7-7C25-60E1-5CB82948E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34B5A-FBC9-FAEE-AEF8-BE2AE2149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A824E7-056E-E352-BF6D-0AD64D5A6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A11C77-DC7B-375C-FB80-E5D64EE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2026/02/28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FFD020-764F-4DBF-36AB-CECB52036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7D402A-D7B1-FD7D-0E89-F9F80FF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157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3B5F8-BCE2-C277-4A15-A31D4A1FD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D8D650-16E4-2EFF-3E62-24FAFF8CA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2026/02/28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86D35-4D39-C2DE-D480-05B9A1D8B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E74BE-731C-6639-F730-3218D5AF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4766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A8641D-EAF8-569A-50B4-2AA6391B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2026/02/28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B501D3-C043-466F-1636-AC2D5479B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7BEF9-CAFC-0B9C-395B-6AB493495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7118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1A8E1-CF86-C610-970C-DAA48696C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07325-E76B-28E6-548E-F69713A69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D414A-E527-E786-5515-CDC19AC6F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90575-141A-BBBF-46C3-C678A7488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2026/02/28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9A23C-8C33-FA22-3A9A-B651D2CD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C2CA9-CD5D-1DB2-0F88-FE30AC035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369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7C95D-49B8-B393-2C6C-C6CC80B2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48A346-B68E-8E6B-5F18-18CC7E9515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DF0AE-4A4D-FDDB-C7AE-686EF72FE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A5C17-10A9-E7BB-2BDB-A88E49B7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2026/02/28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19F9C-51AA-658B-3711-5F7253989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E0C1C-F2C1-4D77-F475-CC1C99731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5157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124A1C-250A-5E3D-0A23-FE958DB6D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3F7C5-3EF1-5AF3-741A-8C49D5CCA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5CBFC-55BE-DDB4-4B5B-7991616B1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A6DBE-B882-4EF2-AACB-D4DAF18A6183}" type="datetimeFigureOut">
              <a:rPr lang="en-ZA" smtClean="0"/>
              <a:t>2026/02/28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38554-8BC3-B422-534E-2FD7D578B0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F892D-C923-EB87-001B-2596F909D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839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12000" t="24000" r="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CCD9B-E70C-ADFC-B920-EE6ADA6A2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5ED15BD-62CF-3020-9479-F9804A70CF0D}"/>
              </a:ext>
            </a:extLst>
          </p:cNvPr>
          <p:cNvGrpSpPr/>
          <p:nvPr/>
        </p:nvGrpSpPr>
        <p:grpSpPr>
          <a:xfrm>
            <a:off x="-5410" y="0"/>
            <a:ext cx="12197407" cy="6882714"/>
            <a:chOff x="-5410" y="0"/>
            <a:chExt cx="12197407" cy="68827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DEEB93-91E8-7F7B-7E25-06550DE1E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653" y="444608"/>
              <a:ext cx="8088706" cy="1194348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5CC5DF8-4FA2-D1E3-130A-E3E06CC5CBFE}"/>
                </a:ext>
              </a:extLst>
            </p:cNvPr>
            <p:cNvSpPr/>
            <p:nvPr/>
          </p:nvSpPr>
          <p:spPr>
            <a:xfrm>
              <a:off x="0" y="0"/>
              <a:ext cx="12191997" cy="113115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6BAE425-FDF9-457D-29C9-145C8024CBCF}"/>
                </a:ext>
              </a:extLst>
            </p:cNvPr>
            <p:cNvSpPr/>
            <p:nvPr/>
          </p:nvSpPr>
          <p:spPr>
            <a:xfrm>
              <a:off x="0" y="6364553"/>
              <a:ext cx="12191997" cy="518161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2" name="TextBox 9">
              <a:extLst>
                <a:ext uri="{FF2B5EF4-FFF2-40B4-BE49-F238E27FC236}">
                  <a16:creationId xmlns:a16="http://schemas.microsoft.com/office/drawing/2014/main" id="{403E2E81-9601-1970-B83A-F4245917F760}"/>
                </a:ext>
              </a:extLst>
            </p:cNvPr>
            <p:cNvSpPr txBox="1"/>
            <p:nvPr/>
          </p:nvSpPr>
          <p:spPr>
            <a:xfrm>
              <a:off x="-5410" y="6391015"/>
              <a:ext cx="12191996" cy="451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400" i="1" spc="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Voice and Choice Summit 2026    \    Voice and Choice Summit 2026 </a:t>
              </a:r>
              <a:endParaRPr lang="en-ZW" sz="2400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77A6DB-18A6-C55E-C0FB-4E1D2DAA6CBE}"/>
              </a:ext>
            </a:extLst>
          </p:cNvPr>
          <p:cNvSpPr/>
          <p:nvPr/>
        </p:nvSpPr>
        <p:spPr>
          <a:xfrm>
            <a:off x="1" y="2584078"/>
            <a:ext cx="12191999" cy="2643876"/>
          </a:xfrm>
          <a:custGeom>
            <a:avLst/>
            <a:gdLst>
              <a:gd name="connsiteX0" fmla="*/ 12191999 w 12191999"/>
              <a:gd name="connsiteY0" fmla="*/ 0 h 2643876"/>
              <a:gd name="connsiteX1" fmla="*/ 12191999 w 12191999"/>
              <a:gd name="connsiteY1" fmla="*/ 464989 h 2643876"/>
              <a:gd name="connsiteX2" fmla="*/ 12090690 w 12191999"/>
              <a:gd name="connsiteY2" fmla="*/ 483907 h 2643876"/>
              <a:gd name="connsiteX3" fmla="*/ 5319131 w 12191999"/>
              <a:gd name="connsiteY3" fmla="*/ 2639171 h 2643876"/>
              <a:gd name="connsiteX4" fmla="*/ 0 w 12191999"/>
              <a:gd name="connsiteY4" fmla="*/ 1806892 h 2643876"/>
              <a:gd name="connsiteX5" fmla="*/ 22303 w 12191999"/>
              <a:gd name="connsiteY5" fmla="*/ 1351345 h 2643876"/>
              <a:gd name="connsiteX6" fmla="*/ 5330284 w 12191999"/>
              <a:gd name="connsiteY6" fmla="*/ 2452625 h 2643876"/>
              <a:gd name="connsiteX7" fmla="*/ 10868965 w 12191999"/>
              <a:gd name="connsiteY7" fmla="*/ 389807 h 2643876"/>
              <a:gd name="connsiteX8" fmla="*/ 12104896 w 12191999"/>
              <a:gd name="connsiteY8" fmla="*/ 1644 h 264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2643876">
                <a:moveTo>
                  <a:pt x="12191999" y="0"/>
                </a:moveTo>
                <a:lnTo>
                  <a:pt x="12191999" y="464989"/>
                </a:lnTo>
                <a:lnTo>
                  <a:pt x="12090690" y="483907"/>
                </a:lnTo>
                <a:cubicBezTo>
                  <a:pt x="10319058" y="857183"/>
                  <a:pt x="7278028" y="2750381"/>
                  <a:pt x="5319131" y="2639171"/>
                </a:cubicBezTo>
                <a:cubicBezTo>
                  <a:pt x="3297044" y="2524373"/>
                  <a:pt x="2378926" y="1362052"/>
                  <a:pt x="0" y="1806892"/>
                </a:cubicBezTo>
                <a:lnTo>
                  <a:pt x="22303" y="1351345"/>
                </a:lnTo>
                <a:cubicBezTo>
                  <a:pt x="1256371" y="1285276"/>
                  <a:pt x="3401123" y="2389872"/>
                  <a:pt x="5330284" y="2452625"/>
                </a:cubicBezTo>
                <a:cubicBezTo>
                  <a:pt x="8259338" y="2486108"/>
                  <a:pt x="9788675" y="947659"/>
                  <a:pt x="10868965" y="389807"/>
                </a:cubicBezTo>
                <a:cubicBezTo>
                  <a:pt x="11409110" y="110881"/>
                  <a:pt x="11816948" y="21434"/>
                  <a:pt x="12104896" y="1644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ZA"/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3DB0E86D-BEBA-8DD5-5C76-03069FD92515}"/>
              </a:ext>
            </a:extLst>
          </p:cNvPr>
          <p:cNvSpPr txBox="1"/>
          <p:nvPr/>
        </p:nvSpPr>
        <p:spPr>
          <a:xfrm>
            <a:off x="-10821" y="5394434"/>
            <a:ext cx="1097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W" sz="1600" b="1" dirty="0"/>
              <a:t>COUNTRY:            TANZANIA</a:t>
            </a:r>
          </a:p>
          <a:p>
            <a:r>
              <a:rPr lang="en-ZW" sz="1600" b="1" dirty="0"/>
              <a:t>LOCATION:           DAR ES SALAAM</a:t>
            </a:r>
          </a:p>
          <a:p>
            <a:r>
              <a:rPr lang="en-ZW" sz="1600" b="1" dirty="0"/>
              <a:t>DATE:	           27-02-2026</a:t>
            </a:r>
          </a:p>
          <a:p>
            <a:r>
              <a:rPr lang="en-ZW" sz="1600" b="1" dirty="0"/>
              <a:t>PRESENTER:         FLORAH PETER NDABA </a:t>
            </a:r>
          </a:p>
          <a:p>
            <a:pPr algn="ctr"/>
            <a:endParaRPr lang="en-ZW" sz="800" dirty="0">
              <a:solidFill>
                <a:srgbClr val="FF0000"/>
              </a:solidFill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9083C0B8-6FF3-08AF-8EAF-1AD22E59F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473" y="263237"/>
            <a:ext cx="1355873" cy="124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F771E1A-85ED-3D67-F578-E8DF98E4D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1158" y="6790812"/>
            <a:ext cx="8271349" cy="398328"/>
          </a:xfrm>
        </p:spPr>
        <p:txBody>
          <a:bodyPr>
            <a:normAutofit fontScale="90000"/>
          </a:bodyPr>
          <a:lstStyle/>
          <a:p>
            <a:r>
              <a:rPr lang="en-US" sz="4900" b="1" dirty="0"/>
              <a:t>30+ Years of Legacy in Advancing Gender Equality across Grassroot Movements in Tanzania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38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8E7E8D-9BFC-D3CA-79C5-AA0CC7837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BC1C5F-1C33-E258-D32A-82BE98CBF916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0C1F2B-B38C-55DF-116C-34FF16815F9B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A53F0C7-A13C-E7DB-8141-53083B0E74F9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Beneficiaries (2021 – 2024)</a:t>
            </a:r>
            <a:endParaRPr lang="en-ZW" b="1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C28CE1DD-B9A2-BFE6-7E98-60271CAF0A39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6AF1A-4E0E-BD1D-2AEC-1DA51507A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2" y="981248"/>
            <a:ext cx="5762625" cy="5343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2739A6-D8DC-7E54-B38C-EA4213C29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158" y="1187754"/>
            <a:ext cx="6029325" cy="508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5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929B70-F250-57E8-4B4A-B598F1FB2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83C485-A999-96B5-E399-98534400CD04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711786-8EAE-5DCC-4976-BCF9440CEB39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2443C3C-646D-B3F9-C133-476B2244B7C7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Beneficiaries (2021 – 2024)</a:t>
            </a:r>
            <a:endParaRPr lang="en-ZW" b="1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6EA6315-052E-DE37-7366-1563DD7F7363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FA2FF2-22C5-954E-2B4E-9C2BB9FB5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715"/>
            <a:ext cx="5514975" cy="5448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3D7E9C-D5F2-D92D-AB86-2CC02812D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508" y="1091294"/>
            <a:ext cx="5709221" cy="26571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878C74-8ADF-C561-621E-6ECEE2A72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509" y="3742198"/>
            <a:ext cx="5360542" cy="258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92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88C560-4E7E-21B1-8183-F8DEA6383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5CD6F1-92F5-68C6-9652-737EFAF37968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43B553-6A4A-6FFA-D9C7-409524AF91A6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AF189A8-6523-694B-6E04-5CFCE64EBF01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518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spc="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Challenges &amp; Lessons learnt</a:t>
            </a:r>
            <a:endParaRPr lang="en-ZW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A3FB9CB-DF47-8F93-F22C-75A22171C5D3}"/>
              </a:ext>
            </a:extLst>
          </p:cNvPr>
          <p:cNvSpPr txBox="1">
            <a:spLocks/>
          </p:cNvSpPr>
          <p:nvPr/>
        </p:nvSpPr>
        <p:spPr>
          <a:xfrm>
            <a:off x="6213562" y="870156"/>
            <a:ext cx="5973024" cy="522075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2060"/>
                </a:solidFill>
              </a:rPr>
              <a:t>What lessons have you learnt?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/>
              <a:t>Grassroots Movements Sustain Change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/>
              <a:t>Legal Reform Alone Is Not Enough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/>
              <a:t>Norms and Power Structures Matter More Than Awareness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/>
              <a:t>Economic Empowerment Is Transformative—But Requires Structural Support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/>
              <a:t>Data Drives Accountability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/>
              <a:t>Intersectionality Cannot Be Ignored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/>
              <a:t>Political Will Determines Speed of Progress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/>
              <a:t>Progress Is Reversible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66260B74-A3B6-97DE-07D0-2F960EAD4595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57DC9A21-6869-6A74-0B9B-5EB047F11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870156"/>
            <a:ext cx="5860869" cy="5481080"/>
          </a:xfrm>
          <a:noFill/>
          <a:ln>
            <a:noFill/>
          </a:ln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</a:rPr>
              <a:t>Challenges &amp; mitigation</a:t>
            </a:r>
          </a:p>
          <a:p>
            <a:pPr>
              <a:defRPr/>
            </a:pPr>
            <a:r>
              <a:rPr lang="en-US" sz="3600" b="1" dirty="0">
                <a:cs typeface="Times New Roman" panose="02020603050405020304" pitchFamily="18" charset="0"/>
              </a:rPr>
              <a:t>Political Context</a:t>
            </a:r>
          </a:p>
          <a:p>
            <a:pPr marL="400050" indent="-400050">
              <a:buFont typeface="+mj-lt"/>
              <a:buAutoNum type="romanLcPeriod"/>
              <a:defRPr/>
            </a:pPr>
            <a:r>
              <a:rPr lang="en-US" sz="3600" dirty="0">
                <a:cs typeface="Times New Roman" panose="02020603050405020304" pitchFamily="18" charset="0"/>
              </a:rPr>
              <a:t>Inadequate political will to advance GEWE in the country prevents the allocation of resources and the disbursement of funds in the country’s national budget.</a:t>
            </a:r>
          </a:p>
          <a:p>
            <a:pPr marL="400050" indent="-400050">
              <a:buFont typeface="+mj-lt"/>
              <a:buAutoNum type="romanLcPeriod"/>
              <a:defRPr/>
            </a:pPr>
            <a:r>
              <a:rPr lang="en-US" sz="3600" dirty="0">
                <a:cs typeface="Times New Roman" panose="02020603050405020304" pitchFamily="18" charset="0"/>
              </a:rPr>
              <a:t>Women participation in election is still in a corner stone as the interventions don’t match the pace.</a:t>
            </a:r>
          </a:p>
          <a:p>
            <a:pPr>
              <a:defRPr/>
            </a:pPr>
            <a:r>
              <a:rPr lang="en-US" sz="3600" b="1" dirty="0">
                <a:cs typeface="Times New Roman" panose="02020603050405020304" pitchFamily="18" charset="0"/>
              </a:rPr>
              <a:t>Social Context</a:t>
            </a:r>
          </a:p>
          <a:p>
            <a:pPr marL="400050" indent="-400050">
              <a:buFont typeface="+mj-lt"/>
              <a:buAutoNum type="romanLcPeriod"/>
              <a:defRPr/>
            </a:pPr>
            <a:r>
              <a:rPr lang="en-US" sz="3600" dirty="0">
                <a:cs typeface="Times New Roman" panose="02020603050405020304" pitchFamily="18" charset="0"/>
              </a:rPr>
              <a:t>There has been an increase in violations of human and women’s rights, including abductions, beatings, sexual violence and murders where silence is at its loudest form</a:t>
            </a:r>
          </a:p>
          <a:p>
            <a:pPr marL="400050" indent="-400050">
              <a:buFont typeface="+mj-lt"/>
              <a:buAutoNum type="romanLcPeriod"/>
              <a:defRPr/>
            </a:pPr>
            <a:r>
              <a:rPr lang="en-US" sz="3600" dirty="0">
                <a:cs typeface="Times New Roman" panose="02020603050405020304" pitchFamily="18" charset="0"/>
              </a:rPr>
              <a:t>Access to social services is still an essential need as there is lack of a wholistic approach in mitigating these needs </a:t>
            </a:r>
          </a:p>
          <a:p>
            <a:pPr>
              <a:defRPr/>
            </a:pPr>
            <a:r>
              <a:rPr lang="en-US" sz="3600" b="1" dirty="0">
                <a:cs typeface="Times New Roman" panose="02020603050405020304" pitchFamily="18" charset="0"/>
              </a:rPr>
              <a:t>Economic Context</a:t>
            </a:r>
          </a:p>
          <a:p>
            <a:pPr marL="400050" indent="-400050">
              <a:buFont typeface="+mj-lt"/>
              <a:buAutoNum type="romanLcPeriod"/>
              <a:defRPr/>
            </a:pPr>
            <a:r>
              <a:rPr lang="en-US" sz="3600" dirty="0">
                <a:cs typeface="Times New Roman" panose="02020603050405020304" pitchFamily="18" charset="0"/>
              </a:rPr>
              <a:t>The cost of living for an average Tanzania has increased compared to the available opportunities for direct or indirect employments</a:t>
            </a:r>
          </a:p>
          <a:p>
            <a:pPr>
              <a:defRPr/>
            </a:pPr>
            <a:r>
              <a:rPr lang="en-US" sz="3600" b="1" dirty="0">
                <a:cs typeface="Times New Roman" panose="02020603050405020304" pitchFamily="18" charset="0"/>
              </a:rPr>
              <a:t>Climate Context</a:t>
            </a:r>
          </a:p>
          <a:p>
            <a:pPr marL="400050" indent="-400050">
              <a:buFont typeface="+mj-lt"/>
              <a:buAutoNum type="romanLcPeriod"/>
              <a:defRPr/>
            </a:pPr>
            <a:r>
              <a:rPr lang="en-US" sz="3600" dirty="0">
                <a:cs typeface="Times New Roman" panose="02020603050405020304" pitchFamily="18" charset="0"/>
              </a:rPr>
              <a:t>Increase gender crisis on the unforeseen climatic changes that disrupts the normal ways of leaving especially for women and girls </a:t>
            </a:r>
          </a:p>
          <a:p>
            <a:pPr marL="0" indent="0">
              <a:buNone/>
            </a:pP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62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30DD7-A1FF-1021-DD84-29DE3B528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4D61CB-C678-0CFB-5CC2-A8F6F89E7281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557C4-9B66-0B85-550A-E39ECA451607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E71CE6C-A383-0E47-D439-B4105E0A28CB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i="1" spc="30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Next Steps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1ABCEAF2-8AA8-6F6E-660A-8F94A4A3AD1A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4EA845-BDAF-0796-DDD5-5F0E4C96D4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0" y="1117756"/>
            <a:ext cx="7246869" cy="5233479"/>
          </a:xfrm>
          <a:prstGeom prst="rect">
            <a:avLst/>
          </a:prstGeom>
          <a:ln>
            <a:solidFill>
              <a:prstClr val="black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984769-9064-53A3-EF3E-9FA279139947}"/>
              </a:ext>
            </a:extLst>
          </p:cNvPr>
          <p:cNvSpPr txBox="1"/>
          <p:nvPr/>
        </p:nvSpPr>
        <p:spPr>
          <a:xfrm>
            <a:off x="4514527" y="4509211"/>
            <a:ext cx="34663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bg1"/>
                </a:solidFill>
              </a:rPr>
              <a:t>Change is possible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bg1"/>
                </a:solidFill>
              </a:rPr>
              <a:t>Change is Uneven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bg1"/>
                </a:solidFill>
              </a:rPr>
              <a:t>Change requires system thinking, not isolated interventions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41BC88-4E68-9306-8EB7-E0B6B2279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045" y="1077976"/>
            <a:ext cx="4950541" cy="525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5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BDF62-03A8-E1BE-8D66-BABB03CF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B90E07-C93A-6A8F-732A-71A50190255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40AD7F-1872-0118-7992-1DD970A0CF1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63297AC-CB5E-6F1F-82E2-9E9614934832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518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Background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B0E22A2-E3D6-AAEE-7338-0F6A3D6FCD7C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B50C9DA-60C5-FA59-CDDA-21A0006E02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14" y="1051513"/>
            <a:ext cx="5689533" cy="5273259"/>
          </a:xfr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900" b="1" dirty="0">
                <a:solidFill>
                  <a:srgbClr val="002060"/>
                </a:solidFill>
                <a:ea typeface="Calibri"/>
                <a:cs typeface="Calibri"/>
              </a:rPr>
              <a:t>Key objectives 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900" dirty="0"/>
              <a:t>To create a common platform to voice gender issues</a:t>
            </a:r>
          </a:p>
          <a:p>
            <a:r>
              <a:rPr lang="en-US" sz="1900" b="1" dirty="0">
                <a:solidFill>
                  <a:srgbClr val="002060"/>
                </a:solidFill>
                <a:ea typeface="Calibri"/>
                <a:cs typeface="Calibri"/>
              </a:rPr>
              <a:t>What was the situation before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900" dirty="0"/>
              <a:t>Consistent inadequate provision of social services at the local level 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900" dirty="0"/>
              <a:t>Consistent occurrence of Gender Based Violence 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900" dirty="0"/>
              <a:t>Lack of male allyship in the transformative movement's agenda 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900" dirty="0"/>
              <a:t>Low number of Women in Decision Making positions 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900" dirty="0"/>
              <a:t>Lack of inclusion of marginalized groups i.e. People with disabilities, girls from poor families 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900" dirty="0"/>
              <a:t>Insufficient Gender responsive Planning and Budgeting 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900" dirty="0"/>
              <a:t>Care burden/economy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4FBE7E-D73D-D4F1-85B7-CC0C545F2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401" y="1051514"/>
            <a:ext cx="3518767" cy="2587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911D4E-25DB-0BC2-368B-4CB61D8E1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8168" y="1051514"/>
            <a:ext cx="2983832" cy="22386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BE85E3-F6E5-1842-FC3D-76909F52A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401" y="3665530"/>
            <a:ext cx="3518767" cy="27191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2A61A8-20B4-59CB-973A-F921B30B7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8168" y="3290201"/>
            <a:ext cx="2978418" cy="231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04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0826D0-BA04-F179-CF8A-B38112E56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05DFA6-647E-F295-A319-CB08138BD6F4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B81995-39AA-3223-EED9-781C3D83BC00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B0941E0-AE01-9A73-D8FA-6374EF6D628E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Background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74BB53A-24C2-A736-084A-A3D6AE5A8F3F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E73201BE-4073-D8B6-6D43-A6FBD25320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2609101"/>
            <a:ext cx="6646958" cy="3715672"/>
          </a:xfrm>
          <a:noFill/>
          <a:ln>
            <a:noFill/>
          </a:ln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r>
              <a:rPr lang="en-US" sz="7200" b="1" dirty="0">
                <a:solidFill>
                  <a:srgbClr val="002060"/>
                </a:solidFill>
              </a:rPr>
              <a:t>Who was most affected by the problem and how?</a:t>
            </a:r>
          </a:p>
          <a:p>
            <a:pPr marL="0" indent="0">
              <a:buNone/>
            </a:pPr>
            <a:r>
              <a:rPr lang="en-US" sz="7200" dirty="0"/>
              <a:t>Women (Young, Adult, Elderly, Young mothers, with disabilities, girls).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7200" b="1" dirty="0"/>
              <a:t>The most vulnerable group according to data </a:t>
            </a:r>
          </a:p>
          <a:p>
            <a:pPr marL="0" indent="0">
              <a:buNone/>
            </a:pPr>
            <a:r>
              <a:rPr lang="en-US" sz="7200" dirty="0"/>
              <a:t>Community (Family, society, government, generations, Traditional and Faith leaders)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7200" b="1" dirty="0"/>
              <a:t>The burden bearers of the effects of inequalities</a:t>
            </a:r>
          </a:p>
          <a:p>
            <a:r>
              <a:rPr lang="en-US" sz="7200" b="1" dirty="0">
                <a:solidFill>
                  <a:srgbClr val="002060"/>
                </a:solidFill>
              </a:rPr>
              <a:t>What issue(s) were addressed?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7200" dirty="0"/>
              <a:t>Adequate social services at the local level 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7200" dirty="0"/>
              <a:t>Gender Based Violence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7200" dirty="0"/>
              <a:t>Women’s participation in Decision Making 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7200" dirty="0"/>
              <a:t>Gender responsive Planning and Budgeting 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7200" dirty="0"/>
              <a:t>Women Economic Empowerment </a:t>
            </a:r>
          </a:p>
          <a:p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F48AA5-52DF-D642-9F82-3A16ABA23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069" y="3244852"/>
            <a:ext cx="2813944" cy="2512719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E758BD8C-6B09-AD8E-2E5C-53C3248AC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497" y="2873655"/>
            <a:ext cx="2227006" cy="325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00422D-5DE9-AA7E-D83C-FCF8DDC1CC55}"/>
              </a:ext>
            </a:extLst>
          </p:cNvPr>
          <p:cNvSpPr txBox="1"/>
          <p:nvPr/>
        </p:nvSpPr>
        <p:spPr>
          <a:xfrm>
            <a:off x="235131" y="753759"/>
            <a:ext cx="118318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</a:rPr>
              <a:t>Who is the organization behind 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1800" dirty="0"/>
              <a:t>Tanzania Gender Networking </a:t>
            </a:r>
            <a:r>
              <a:rPr lang="en-US" sz="1800" dirty="0" err="1"/>
              <a:t>Programme</a:t>
            </a:r>
            <a:r>
              <a:rPr lang="en-US" sz="1800" dirty="0"/>
              <a:t> </a:t>
            </a:r>
            <a:endParaRPr lang="en-US" sz="1800" b="1" dirty="0"/>
          </a:p>
          <a:p>
            <a:r>
              <a:rPr lang="en-US" sz="1800" b="1" dirty="0">
                <a:solidFill>
                  <a:srgbClr val="002060"/>
                </a:solidFill>
              </a:rPr>
              <a:t>Where is the approach being implemented?</a:t>
            </a:r>
          </a:p>
          <a:p>
            <a:pPr marL="0" indent="0">
              <a:buNone/>
            </a:pPr>
            <a:r>
              <a:rPr lang="en-US" sz="1800" dirty="0"/>
              <a:t>24 Regions, 99 wards in Tanzania </a:t>
            </a:r>
            <a:r>
              <a:rPr lang="en-US" sz="1800" b="1" i="1" dirty="0"/>
              <a:t>(Kigoma, Kilimanjaro, Arusha, Manyara, Mara, Lindi, Tanga, Mtwara, Unguja, Pemba, Morogoro, Dodoma, Ruvuma, </a:t>
            </a:r>
            <a:r>
              <a:rPr lang="en-US" sz="1800" b="1" i="1" dirty="0" err="1"/>
              <a:t>Rukwa</a:t>
            </a:r>
            <a:r>
              <a:rPr lang="en-US" sz="1800" b="1" i="1" dirty="0"/>
              <a:t>, </a:t>
            </a:r>
            <a:r>
              <a:rPr lang="en-US" sz="1800" b="1" i="1" dirty="0" err="1"/>
              <a:t>Njombe</a:t>
            </a:r>
            <a:r>
              <a:rPr lang="en-US" sz="1800" b="1" i="1" dirty="0"/>
              <a:t>, Songwe, Mbeya, Dar es Salaam, </a:t>
            </a:r>
            <a:r>
              <a:rPr lang="en-US" sz="1800" b="1" i="1" dirty="0" err="1"/>
              <a:t>Singida</a:t>
            </a:r>
            <a:r>
              <a:rPr lang="en-US" sz="1800" b="1" i="1" dirty="0"/>
              <a:t>, Mtwara, Iringa, Shinyanga, </a:t>
            </a:r>
            <a:r>
              <a:rPr lang="en-US" sz="1800" b="1" i="1" dirty="0" err="1"/>
              <a:t>Pwani</a:t>
            </a:r>
            <a:r>
              <a:rPr lang="en-US" sz="1800" b="1" i="1" dirty="0"/>
              <a:t> and Tabora)</a:t>
            </a:r>
          </a:p>
        </p:txBody>
      </p:sp>
    </p:spTree>
    <p:extLst>
      <p:ext uri="{BB962C8B-B14F-4D97-AF65-F5344CB8AC3E}">
        <p14:creationId xmlns:p14="http://schemas.microsoft.com/office/powerpoint/2010/main" val="1107390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A8E692-9EA8-7C9C-F745-0B142435D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FDA67A-358B-9E66-645D-FF58B500162B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5B27EB-7C45-6EA4-0E04-F9CBEA54BC44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706DD1E-29A2-AB8D-8903-4E8E84F3A62C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Change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4A8993B-E843-68BE-DA1B-04E494615963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1356042C-87BF-ABF0-F8A3-88794087C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719" y="1091293"/>
            <a:ext cx="5860869" cy="5749585"/>
          </a:xfrm>
          <a:noFill/>
          <a:ln>
            <a:noFill/>
          </a:ln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2100" b="1" dirty="0">
                <a:solidFill>
                  <a:srgbClr val="002060"/>
                </a:solidFill>
              </a:rPr>
              <a:t>• What activities or actions brought about the change?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100" dirty="0"/>
              <a:t>Participatory Action Research (PAR) that generates evidence for policy engagement at local and national level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100" dirty="0"/>
              <a:t>Policy analyses, budget analyses, and social analysis to inform public debate and strategic policy engagement. 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100" dirty="0"/>
              <a:t>Producing publications and other IEC materials Grassroots organizing for collective voice and action 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100" dirty="0"/>
              <a:t>Lobbying and advocacy for gender-responsive policies, budgets, structures, plans, and programmes at local level and national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100" dirty="0"/>
              <a:t>Coordinating forums for movement building such as: Gender Festivals, Gender Development Seminar Series (GDSS), Safe Spaces, Community parliaments and Community dialogues. </a:t>
            </a:r>
          </a:p>
          <a:p>
            <a:pPr marL="0" indent="0">
              <a:buNone/>
            </a:pPr>
            <a:r>
              <a:rPr lang="en-US" sz="2100" b="1" dirty="0">
                <a:solidFill>
                  <a:srgbClr val="002060"/>
                </a:solidFill>
              </a:rPr>
              <a:t>• Who led and participated in bringing about the change.</a:t>
            </a:r>
          </a:p>
          <a:p>
            <a:pPr marL="0" indent="0">
              <a:buNone/>
            </a:pPr>
            <a:r>
              <a:rPr lang="en-US" sz="2100" dirty="0"/>
              <a:t>The Community/Citizens, Local and Central Government, Like minded organizations, Artists, Activists, Faith based and Traditional leaders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AAC931FB-36E5-F483-F059-898137331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1293"/>
            <a:ext cx="5860869" cy="523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623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2C222E-9CA8-8403-03F7-39AB7C433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F48053-7FF7-EF86-7C65-74B4E9CDF8D8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D8A7EE-1A4B-0C6D-EB46-8DFA22913D81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EE6B401-2653-D653-9B4D-8943BC878917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The change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62EBD83-7979-2E12-2991-37E8BEACF85B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50" b="1" dirty="0">
                <a:solidFill>
                  <a:srgbClr val="002060"/>
                </a:solidFill>
              </a:rPr>
              <a:t>• Was the change positive or negative?</a:t>
            </a:r>
          </a:p>
          <a:p>
            <a:pPr marL="0" indent="0">
              <a:buNone/>
            </a:pPr>
            <a:r>
              <a:rPr lang="en-US" sz="1950" b="1" dirty="0"/>
              <a:t>Positive</a:t>
            </a:r>
          </a:p>
          <a:p>
            <a:pPr marL="0" indent="0">
              <a:buNone/>
            </a:pPr>
            <a:r>
              <a:rPr lang="en-US" sz="1950" dirty="0"/>
              <a:t>• </a:t>
            </a:r>
            <a:r>
              <a:rPr lang="en-US" sz="1950" b="1" dirty="0">
                <a:solidFill>
                  <a:srgbClr val="002060"/>
                </a:solidFill>
              </a:rPr>
              <a:t>Who benefited, and in what way?</a:t>
            </a:r>
          </a:p>
          <a:p>
            <a:pPr marL="0" indent="0">
              <a:buNone/>
            </a:pPr>
            <a:r>
              <a:rPr lang="en-US" sz="1950" b="1" dirty="0"/>
              <a:t>Women (Young, Adult, Elderly, Young mothers, with disabilities, girls) and Men (boys, young, poor men, with disabilities). </a:t>
            </a:r>
            <a:endParaRPr lang="en-US" sz="1950" b="1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950" dirty="0"/>
              <a:t>• </a:t>
            </a:r>
            <a:r>
              <a:rPr lang="en-US" sz="1950" b="1" dirty="0">
                <a:solidFill>
                  <a:srgbClr val="002060"/>
                </a:solidFill>
              </a:rPr>
              <a:t>What is the situation now?</a:t>
            </a:r>
          </a:p>
          <a:p>
            <a:pPr marL="571500" indent="-571500">
              <a:buFont typeface="+mj-lt"/>
              <a:buAutoNum type="romanLcPeriod"/>
            </a:pPr>
            <a:r>
              <a:rPr lang="en-US" sz="1950" dirty="0"/>
              <a:t>Improved and increased access to social services at local level through collective voices and actions</a:t>
            </a:r>
          </a:p>
          <a:p>
            <a:pPr marL="571500" indent="-571500">
              <a:buFont typeface="+mj-lt"/>
              <a:buAutoNum type="romanLcPeriod"/>
            </a:pPr>
            <a:r>
              <a:rPr lang="en-US" sz="1950" dirty="0"/>
              <a:t>Improved support in prevention and responding to gender-based violence with collaboration of the local government </a:t>
            </a:r>
          </a:p>
          <a:p>
            <a:pPr marL="571500" indent="-571500">
              <a:buFont typeface="+mj-lt"/>
              <a:buAutoNum type="romanLcPeriod"/>
            </a:pPr>
            <a:r>
              <a:rPr lang="en-US" sz="1950" dirty="0"/>
              <a:t>Increased male engagement in the agenda </a:t>
            </a:r>
          </a:p>
          <a:p>
            <a:pPr marL="571500" indent="-571500">
              <a:buFont typeface="+mj-lt"/>
              <a:buAutoNum type="romanLcPeriod"/>
            </a:pPr>
            <a:r>
              <a:rPr lang="en-US" sz="1950" dirty="0"/>
              <a:t>Increased number of women in leadership positions Improved gender responsive planning and budgeting processes 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4C54F62-A22A-20B2-66E0-37CF7AD71836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74CE9D1-7973-DCFC-ABB9-15BE7C35B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800" dirty="0"/>
              <a:t>• </a:t>
            </a:r>
            <a:r>
              <a:rPr lang="en-US" sz="1800" b="1" dirty="0">
                <a:solidFill>
                  <a:srgbClr val="002060"/>
                </a:solidFill>
              </a:rPr>
              <a:t>The change was, when and where it happened</a:t>
            </a:r>
          </a:p>
          <a:p>
            <a:pPr marL="857250" indent="-857250">
              <a:buFont typeface="+mj-lt"/>
              <a:buAutoNum type="romanLcPeriod"/>
            </a:pPr>
            <a:r>
              <a:rPr lang="en-US" sz="1800" b="1" dirty="0"/>
              <a:t>At Community level: </a:t>
            </a:r>
            <a:r>
              <a:rPr lang="en-US" sz="1800" dirty="0"/>
              <a:t>Mindset and Behavior change, Awareness and Agency, Social Cohesion</a:t>
            </a:r>
          </a:p>
          <a:p>
            <a:pPr marL="857250" indent="-857250">
              <a:buFont typeface="+mj-lt"/>
              <a:buAutoNum type="romanLcPeriod"/>
            </a:pPr>
            <a:r>
              <a:rPr lang="en-US" sz="1800" b="1" dirty="0"/>
              <a:t>At Local Government level: </a:t>
            </a:r>
            <a:r>
              <a:rPr lang="en-US" sz="1800" dirty="0"/>
              <a:t>Gender Responsive planning and budgeting, Institutional strengthening, Inclusive governance</a:t>
            </a:r>
          </a:p>
          <a:p>
            <a:pPr marL="857250" indent="-857250">
              <a:buFont typeface="+mj-lt"/>
              <a:buAutoNum type="romanLcPeriod"/>
            </a:pPr>
            <a:r>
              <a:rPr lang="en-US" sz="1800" b="1" dirty="0"/>
              <a:t>At Central Government level: </a:t>
            </a:r>
            <a:r>
              <a:rPr lang="en-US" sz="1800" dirty="0"/>
              <a:t>Policy and legislative reforms, Resource allocation, Data and Accountability</a:t>
            </a:r>
          </a:p>
          <a:p>
            <a:pPr marL="857250" indent="-857250">
              <a:buFont typeface="+mj-lt"/>
              <a:buAutoNum type="romanLcPeriod"/>
            </a:pPr>
            <a:r>
              <a:rPr lang="en-US" sz="1800" b="1" dirty="0"/>
              <a:t>Like-Minded Organizations: </a:t>
            </a:r>
            <a:r>
              <a:rPr lang="en-US" sz="1800" dirty="0"/>
              <a:t>Stronger coordination, Programmatic innovation, Collective advocacy</a:t>
            </a:r>
          </a:p>
          <a:p>
            <a:pPr marL="857250" indent="-857250">
              <a:buFont typeface="+mj-lt"/>
              <a:buAutoNum type="romanLcPeriod"/>
            </a:pPr>
            <a:r>
              <a:rPr lang="en-US" sz="1800" b="1" dirty="0"/>
              <a:t>Artists and Culture Influencers: </a:t>
            </a:r>
            <a:r>
              <a:rPr lang="en-US" sz="1800" dirty="0"/>
              <a:t>Norm shifting through creative expression, Public awareness, Social dialogue</a:t>
            </a:r>
          </a:p>
          <a:p>
            <a:pPr marL="857250" indent="-857250">
              <a:buFont typeface="+mj-lt"/>
              <a:buAutoNum type="romanLcPeriod"/>
            </a:pPr>
            <a:r>
              <a:rPr lang="en-US" sz="1800" b="1" dirty="0"/>
              <a:t>Faith-based and Traditional leaders: </a:t>
            </a:r>
            <a:r>
              <a:rPr lang="en-US" sz="1800" dirty="0"/>
              <a:t>Legitimization of Change, Community Mediation, Norm transformation from within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20335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5329F7-AD99-81EF-C853-7E42C2007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DBE15C-6A4F-71B4-226A-43CEE092E761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BDB7FA-8627-2ACB-5A27-9CF8A7B8D870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839F9AC-AA95-4F28-AD29-712AC446AD0E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The change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12BDBF7-6594-FE0B-B377-F3993D374E7A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00DC6D-D9B2-3F05-64A8-ED82E97FF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449" y="4614289"/>
            <a:ext cx="4020779" cy="14795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B985F6-3FAB-134D-E839-FFE2B833F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7882"/>
            <a:ext cx="5433398" cy="14795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2BDAA0-B6D9-3602-F02E-244AC4EC8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21" y="2975581"/>
            <a:ext cx="6335263" cy="12339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558B6E-1D42-9185-7F79-C171E4BC4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821" y="4209558"/>
            <a:ext cx="3624270" cy="2202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3A9A2E-A8BA-32D1-EE78-BB0A629F4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8604" y="951631"/>
            <a:ext cx="4369123" cy="2776292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48AC616E-DB2B-C2A7-63FE-530C88B6C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28" y="3857346"/>
            <a:ext cx="4563179" cy="253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564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B947FD-9DB9-E3D0-C2CE-81EA30104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A6C3DF-E785-7AE0-44B6-A5BCB886DBDD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E2DA8F-16B0-3190-ECC1-C6DA4AB9FF55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85FC342-9ECF-E217-16B4-A14165803428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The change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C64956BE-F29C-00BE-8F2B-FFA9E5884855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DA1BDB-7E34-49CF-C016-3F2A2F3DE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388" y="1224337"/>
            <a:ext cx="6337198" cy="26839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9EE1DB-2DC5-8CEA-785E-A4C314846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459" y="3263029"/>
            <a:ext cx="2451890" cy="30484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F532BF-0272-8E34-7F63-293522556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085" y="3302809"/>
            <a:ext cx="2906501" cy="30219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386B36-0011-C42E-1930-79FD226AD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49" y="3302809"/>
            <a:ext cx="3288890" cy="30474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6AC9A3-1FFE-010D-ECD7-19325C746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782" y="1246460"/>
            <a:ext cx="5442567" cy="24996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D6C2E82-BD1C-1A78-BD79-E59E8AE0CD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533" y="3760427"/>
            <a:ext cx="2995175" cy="262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45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D98A8A-D06A-6225-BBF2-7B696BA45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83A064-61BA-F4FE-EF05-CAD433A201C2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D42631-DCC0-2BB4-7F34-399DF72D9E3D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3DB59A6-6DDF-9E46-FA99-FBAA0195D146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Significance of Change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42DC78E-4500-5F1A-F5DD-78154C27EF19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</a:rPr>
              <a:t>What effect this change may have on the next steps in this area of work.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/>
              <a:t>Institutionalize Gender-Responsive Budgeting (GRB) in planning cycles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/>
              <a:t>Develop tailored programming based on emerging data trends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/>
              <a:t>Strengthen social accountability mechanisms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/>
              <a:t>Expand creative advocacy through media and arts sectors</a:t>
            </a: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9056698-5B7C-2C38-5FB0-4C85C72769C7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FA19A371-0226-ED76-96D0-CBF6681433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What this change means for the movement and its goals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/>
              <a:t>Reduction in gender inequality gaps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/>
              <a:t>Improved Service Delivery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/>
              <a:t>Enhanced Accountability systems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/>
              <a:t>Sustainable, institutional and social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3423654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3B0031-63EA-8E80-847E-A49FDD901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C12918-22CC-EE8C-5A72-F5AF89EC1A1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AEB1EA-ECE7-8C0B-5EF6-F02CE2860D2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39CEA60-9A17-BA61-9FE8-7D0CB3247C47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Sustainability</a:t>
            </a:r>
            <a:endParaRPr lang="en-ZW" b="1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BD34202-6996-B79F-8351-8A5C13250CA6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How do you intend to sustain the work or scale up?</a:t>
            </a:r>
          </a:p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77DA4309-6CB8-7EDA-209C-0809B524B56D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83FEAD5-D955-074D-D7EE-0C4BCFB18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noFill/>
          <a:ln>
            <a:noFill/>
          </a:ln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>
              <a:buNone/>
            </a:pPr>
            <a:r>
              <a:rPr lang="en-US" sz="9600" b="1" dirty="0">
                <a:solidFill>
                  <a:srgbClr val="002060"/>
                </a:solidFill>
              </a:rPr>
              <a:t>What sustainability measures were put in place for the work?</a:t>
            </a:r>
          </a:p>
          <a:p>
            <a:pPr marL="571500" indent="-571500">
              <a:buFont typeface="+mj-lt"/>
              <a:buAutoNum type="romanLcPeriod"/>
            </a:pPr>
            <a:r>
              <a:rPr lang="en-US" sz="9600" dirty="0"/>
              <a:t>Use of two-Tier Approach to Engage with Policies </a:t>
            </a:r>
          </a:p>
          <a:p>
            <a:pPr marL="571500" indent="-571500">
              <a:buFont typeface="+mj-lt"/>
              <a:buAutoNum type="romanLcPeriod"/>
            </a:pPr>
            <a:r>
              <a:rPr lang="en-US" sz="9600" dirty="0"/>
              <a:t>Monitoring Implementation of Gender Commitments at National, Regional and International </a:t>
            </a:r>
          </a:p>
          <a:p>
            <a:pPr marL="571500" indent="-571500">
              <a:buFont typeface="+mj-lt"/>
              <a:buAutoNum type="romanLcPeriod"/>
            </a:pPr>
            <a:r>
              <a:rPr lang="en-US" sz="9600" dirty="0"/>
              <a:t>Influence Gender Responsive Policy and Budget Analyses </a:t>
            </a:r>
          </a:p>
          <a:p>
            <a:pPr marL="571500" indent="-571500">
              <a:buFont typeface="+mj-lt"/>
              <a:buAutoNum type="romanLcPeriod"/>
            </a:pPr>
            <a:r>
              <a:rPr lang="en-US" sz="9600" dirty="0"/>
              <a:t>Organize and Coordinate Transformative Feminist Movement Platforms and forums </a:t>
            </a:r>
          </a:p>
          <a:p>
            <a:pPr marL="571500" indent="-571500">
              <a:buFont typeface="+mj-lt"/>
              <a:buAutoNum type="romanLcPeriod"/>
            </a:pPr>
            <a:r>
              <a:rPr lang="en-US" sz="9600" dirty="0"/>
              <a:t>Promoting Collective Advocacy and Activism </a:t>
            </a:r>
          </a:p>
          <a:p>
            <a:pPr marL="571500" indent="-571500">
              <a:buFont typeface="+mj-lt"/>
              <a:buAutoNum type="romanLcPeriod"/>
            </a:pPr>
            <a:r>
              <a:rPr lang="en-US" sz="9600" dirty="0"/>
              <a:t>Expand Intensive Movement Building Cycle and Knowledge Centers</a:t>
            </a:r>
          </a:p>
          <a:p>
            <a:pPr marL="0" indent="0">
              <a:buNone/>
            </a:pPr>
            <a:br>
              <a:rPr lang="en-US" dirty="0"/>
            </a:br>
            <a:endParaRPr lang="en-US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FABE8B9-846B-6710-3D01-86BB7C5C55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7209280"/>
              </p:ext>
            </p:extLst>
          </p:nvPr>
        </p:nvGraphicFramePr>
        <p:xfrm>
          <a:off x="5978439" y="2043455"/>
          <a:ext cx="5656400" cy="4201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5712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8F3ECD972E8E41B9495D5AEDAE7986" ma:contentTypeVersion="16" ma:contentTypeDescription="Create a new document." ma:contentTypeScope="" ma:versionID="d103da91a01d0d4d36f0a8fa93a5bda2">
  <xsd:schema xmlns:xsd="http://www.w3.org/2001/XMLSchema" xmlns:xs="http://www.w3.org/2001/XMLSchema" xmlns:p="http://schemas.microsoft.com/office/2006/metadata/properties" xmlns:ns2="0d0128bf-0240-4a00-b00a-ea9f2cdab004" xmlns:ns3="5c72703c-1067-4fa7-89cc-ef245258de7b" targetNamespace="http://schemas.microsoft.com/office/2006/metadata/properties" ma:root="true" ma:fieldsID="951381d568948a2b3bc63ab6b0cc8801" ns2:_="" ns3:_="">
    <xsd:import namespace="0d0128bf-0240-4a00-b00a-ea9f2cdab004"/>
    <xsd:import namespace="5c72703c-1067-4fa7-89cc-ef245258d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128bf-0240-4a00-b00a-ea9f2cdab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d0128bf-0240-4a00-b00a-ea9f2cdab004">
      <Terms xmlns="http://schemas.microsoft.com/office/infopath/2007/PartnerControls"/>
    </lcf76f155ced4ddcb4097134ff3c332f>
    <TaxCatchAll xmlns="5c72703c-1067-4fa7-89cc-ef245258de7b" xsi:nil="true"/>
  </documentManagement>
</p:properties>
</file>

<file path=customXml/itemProps1.xml><?xml version="1.0" encoding="utf-8"?>
<ds:datastoreItem xmlns:ds="http://schemas.openxmlformats.org/officeDocument/2006/customXml" ds:itemID="{B0969B93-2576-4F99-BE5B-CDF4FD281A0A}"/>
</file>

<file path=customXml/itemProps2.xml><?xml version="1.0" encoding="utf-8"?>
<ds:datastoreItem xmlns:ds="http://schemas.openxmlformats.org/officeDocument/2006/customXml" ds:itemID="{5E1CB8D7-2454-4634-8C77-B4041B8ACD4D}"/>
</file>

<file path=customXml/itemProps3.xml><?xml version="1.0" encoding="utf-8"?>
<ds:datastoreItem xmlns:ds="http://schemas.openxmlformats.org/officeDocument/2006/customXml" ds:itemID="{95D9FB81-1F12-425B-BBD9-5676E2C5B135}"/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1157</Words>
  <Application>Microsoft Office PowerPoint</Application>
  <PresentationFormat>Widescreen</PresentationFormat>
  <Paragraphs>130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30+ Years of Legacy in Advancing Gender Equality across Grassroot Movements in Tanzania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Debi Lee</dc:creator>
  <cp:lastModifiedBy>Administrator</cp:lastModifiedBy>
  <cp:revision>14</cp:revision>
  <dcterms:created xsi:type="dcterms:W3CDTF">2025-10-09T06:55:09Z</dcterms:created>
  <dcterms:modified xsi:type="dcterms:W3CDTF">2026-02-28T10:16:09Z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0x010100438F3ECD972E8E41B9495D5AEDAE7986</vt:lpwstr>
  </property>
</Properties>
</file>