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notesSlides/notesSlide3.xml" ContentType="application/vnd.openxmlformats-officedocument.presentationml.notesSlide+xml"/>
  <Override PartName="/ppt/slides/slide7.xml" ContentType="application/vnd.openxmlformats-officedocument.presentationml.slide+xml"/>
  <Override PartName="/ppt/notesSlides/notesSlide4.xml" ContentType="application/vnd.openxmlformats-officedocument.presentationml.notesSlide+xml"/>
  <Override PartName="/ppt/slides/slide8.xml" ContentType="application/vnd.openxmlformats-officedocument.presentationml.slide+xml"/>
  <Override PartName="/ppt/notesSlides/notesSlide5.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7.xml" ContentType="application/vnd.openxmlformats-officedocument.presentationml.notesSlide+xml"/>
  <Override PartName="/ppt/slides/slide14.xml" ContentType="application/vnd.openxmlformats-officedocument.presentationml.slide+xml"/>
  <Override PartName="/ppt/notesSlides/notesSlide8.xml" ContentType="application/vnd.openxmlformats-officedocument.presentationml.notesSlide+xml"/>
  <Override PartName="/ppt/slides/slide15.xml" ContentType="application/vnd.openxmlformats-officedocument.presentationml.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257" r:id="rId5"/>
    <p:sldId id="274" r:id="rId6"/>
    <p:sldId id="285" r:id="rId8"/>
    <p:sldId id="276" r:id="rId9"/>
    <p:sldId id="286" r:id="rId10"/>
    <p:sldId id="284" r:id="rId11"/>
    <p:sldId id="288" r:id="rId12"/>
    <p:sldId id="292" r:id="rId13"/>
    <p:sldId id="277" r:id="rId14"/>
    <p:sldId id="289" r:id="rId15"/>
    <p:sldId id="279" r:id="rId16"/>
    <p:sldId id="290" r:id="rId17"/>
    <p:sldId id="280" r:id="rId18"/>
    <p:sldId id="291"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4" autoAdjust="0"/>
    <p:restoredTop sz="93634" autoAdjust="0"/>
  </p:normalViewPr>
  <p:slideViewPr>
    <p:cSldViewPr snapToGrid="0">
      <p:cViewPr varScale="1">
        <p:scale>
          <a:sx n="82" d="100"/>
          <a:sy n="82" d="100"/>
        </p:scale>
        <p:origin x="7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8" Type="http://schemas.openxmlformats.org/officeDocument/2006/relationships/slide" Target="slides/slide13.xml"/><Relationship Id="rId13" Type="http://schemas.openxmlformats.org/officeDocument/2006/relationships/slide" Target="slides/slide8.xml"/><Relationship Id="rId26" Type="http://schemas.openxmlformats.org/officeDocument/2006/relationships/customXml" Target="../customXml/item3.xml"/><Relationship Id="rId3" Type="http://schemas.openxmlformats.org/officeDocument/2006/relationships/slideMaster" Target="slideMasters/slideMaster2.xml"/><Relationship Id="rId21" Type="http://schemas.openxmlformats.org/officeDocument/2006/relationships/presProps" Target="presProps.xml"/><Relationship Id="rId7" Type="http://schemas.openxmlformats.org/officeDocument/2006/relationships/notesMaster" Target="notesMasters/notesMaster1.xml"/><Relationship Id="rId17" Type="http://schemas.openxmlformats.org/officeDocument/2006/relationships/slide" Target="slides/slide12.xml"/><Relationship Id="rId12" Type="http://schemas.openxmlformats.org/officeDocument/2006/relationships/slide" Target="slides/slide7.xml"/><Relationship Id="rId25" Type="http://schemas.openxmlformats.org/officeDocument/2006/relationships/customXml" Target="../customXml/item2.xml"/><Relationship Id="rId20" Type="http://schemas.openxmlformats.org/officeDocument/2006/relationships/slide" Target="slides/slide15.xml"/><Relationship Id="rId2" Type="http://schemas.openxmlformats.org/officeDocument/2006/relationships/theme" Target="theme/theme1.xml"/><Relationship Id="rId16" Type="http://schemas.openxmlformats.org/officeDocument/2006/relationships/slide" Target="slides/slide11.xml"/><Relationship Id="rId6" Type="http://schemas.openxmlformats.org/officeDocument/2006/relationships/slide" Target="slides/slide2.xml"/><Relationship Id="rId11"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customXml" Target="../customXml/item1.xml"/><Relationship Id="rId5" Type="http://schemas.openxmlformats.org/officeDocument/2006/relationships/slide" Target="slides/slide1.xml"/><Relationship Id="rId23" Type="http://schemas.openxmlformats.org/officeDocument/2006/relationships/tableStyles" Target="tableStyles.xml"/><Relationship Id="rId15" Type="http://schemas.openxmlformats.org/officeDocument/2006/relationships/slide" Target="slides/slide10.xml"/><Relationship Id="rId19" Type="http://schemas.openxmlformats.org/officeDocument/2006/relationships/slide" Target="slides/slide14.xml"/><Relationship Id="rId10" Type="http://schemas.openxmlformats.org/officeDocument/2006/relationships/slide" Target="slides/slide5.xml"/><Relationship Id="rId9" Type="http://schemas.openxmlformats.org/officeDocument/2006/relationships/slide" Target="slides/slide4.xml"/><Relationship Id="rId4" Type="http://schemas.openxmlformats.org/officeDocument/2006/relationships/slideMaster" Target="slideMasters/slideMaster3.xml"/><Relationship Id="rId22" Type="http://schemas.openxmlformats.org/officeDocument/2006/relationships/viewProps" Target="viewProps.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51.1% of women living below the poverty line makes dignified menstruation unattainable,deepening economic dependency and harmful coping mechanisms.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Campaign caused leaders to start speaking about menstrual health in their different policy spaces. Youth-led  organizations joined the campaign and commenced  brainstorming on  menstrual justice projects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Wosso Fellow gained exposure, internal conferences, media intervoews at G20, consultatncy opportunity . Started  her own initaitve . Women and girls: gained safer spaces to share experiences and increased visibility in advocacy spaces.Youth advocates: strengthened leadership skills and transitioned from participants to community mobilizers (including a young woman who evolved into an advocate after sharing her story).Youth-led organizations: developed funded menstrual justice projects now being implemented in communities.Policy stakeholders: gained greater awareness of the lived realities of menstrual poverty.</a:t>
            </a:r>
            <a:endParaRPr lang="en-US" altLang="en-US" dirty="0">
              <a:sym typeface="+mn-ea"/>
            </a:endParaRPr>
          </a:p>
          <a:p>
            <a:r>
              <a:rPr lang="en-US" altLang="en-US" dirty="0">
                <a:sym typeface="+mn-ea"/>
              </a:rPr>
              <a:t>-Leaders had limited exposure to the lived realities of women and girls.Youth and women’s voices had minimal influence in policy conversations.Menstrual health discussions were often stigmatized or kept private.</a:t>
            </a:r>
            <a:endParaRPr lang="en-US" altLang="en-US" dirty="0"/>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Wosso Fellow gained exposure, internal conferences, media intervoews at G20, consultatncy opportunity . Started  her own initaitve . Women and girls: gained safer spaces to share experiences and increased visibility in advocacy spaces.Youth advocates: strengthened leadership skills and transitioned from participants to community mobilizers (including a young woman who evolved into an advocate after sharing her story).Youth-led organizations: developed funded menstrual justice projects now being implemented in communities.Policy stakeholders: gained greater awareness of the lived realities of menstrual poverty.</a:t>
            </a:r>
            <a:endParaRPr lang="en-US" altLang="en-US" dirty="0">
              <a:sym typeface="+mn-ea"/>
            </a:endParaRPr>
          </a:p>
          <a:p>
            <a:r>
              <a:rPr lang="en-US" altLang="en-US" dirty="0">
                <a:sym typeface="+mn-ea"/>
              </a:rPr>
              <a:t>-Leaders had limited exposure to the lived realities of women and girls.Youth and women’s voices had minimal influence in policy conversations.Menstrual health discussions were often stigmatized or kept private.</a:t>
            </a:r>
            <a:endParaRPr lang="en-US" altLang="en-US" dirty="0"/>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Wosso Fellow gained exposure, internal conferences, media intervoews at G20, consultatncy opportunity . Started  her own initaitve . Women and girls: gained safer spaces to share experiences and increased visibility in advocacy spaces.Youth advocates: strengthened leadership skills and transitioned from participants to community mobilizers (including a young woman who evolved into an advocate after sharing her story).Youth-led organizations: developed funded menstrual justice projects now being implemented in communities.Policy stakeholders: gained greater awareness of the lived realities of menstrual poverty.</a:t>
            </a:r>
            <a:endParaRPr lang="en-US" altLang="en-US" dirty="0">
              <a:sym typeface="+mn-ea"/>
            </a:endParaRPr>
          </a:p>
          <a:p>
            <a:r>
              <a:rPr lang="en-US" altLang="en-US" dirty="0">
                <a:sym typeface="+mn-ea"/>
              </a:rPr>
              <a:t>-Leaders had limited exposure to the lived realities of women and girls.Youth and women’s voices had minimal influence in policy conversations.Menstrual health discussions were often stigmatized or kept private.</a:t>
            </a:r>
            <a:endParaRPr lang="en-US" altLang="en-US" dirty="0"/>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Women and girls actively shaped advocacy messaging and.Emergence of community advocates demonstrates leadership development within the movemen</a:t>
            </a:r>
            <a:endParaRPr lang="en-US"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Funding Gaps &amp; Resource Constraints:Menstrual justice initiatives are underfunded, especially youth-led and grassroots efforts :Diversify funding sources (crowdfunding, grants, partnerships). reusable toolkits and manuals to reduce repeated costs.Integrate menstrual health into broader health and gender program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Policy Change Requires Evidence and Coalition Building:Decision-makers respond better when advocacy is supported by data, economic framing, and collective voices.</a:t>
            </a:r>
            <a:endParaRPr lang="en-US" altLang="en-US" dirty="0"/>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dirty="0">
                <a:sym typeface="+mn-ea"/>
              </a:rPr>
              <a:t>Sustained Policy Engagement:Increased readiness for structured dialogue with policymakers on tax reform.Momentum supports continued legislative advocacy grounded in community evidence.</a:t>
            </a:r>
            <a:endParaRPr lang="en-US" altLang="en-US" dirty="0"/>
          </a:p>
          <a:p>
            <a:r>
              <a:rPr lang="en-US" altLang="en-US" dirty="0">
                <a:sym typeface="+mn-ea"/>
              </a:rPr>
              <a:t>Strengthening Collective Action:Opportunity to expand the coalition of youth-led and grassroots actors.Tools developed during the campaign enable scalable, coordinated advocacy.</a:t>
            </a:r>
            <a:endParaRPr lang="en-US" altLang="en-US" dirty="0"/>
          </a:p>
          <a:p>
            <a:r>
              <a:rPr lang="en-US" altLang="en-US" dirty="0">
                <a:sym typeface="+mn-ea"/>
              </a:rPr>
              <a:t>Reframing the National Agenda:Sets the foundation for positioning menstrual equity as a non-negotiable component of gender equality and social justice work in Cameroon.Encourages integration of menstrual justice into broader development and economic policy conversations.</a:t>
            </a:r>
            <a:endParaRPr lang="en-US" altLang="en-US" dirty="0"/>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7" name="Date Placeholder 6"/>
          <p:cNvSpPr>
            <a:spLocks noGrp="1"/>
          </p:cNvSpPr>
          <p:nvPr>
            <p:ph type="dt" sz="half" idx="10"/>
          </p:nvPr>
        </p:nvSpPr>
        <p:spPr/>
        <p:txBody>
          <a:bodyPr/>
          <a:lstStyle/>
          <a:p>
            <a:fld id="{D77A6DBE-B882-4EF2-AACB-D4DAF18A6183}" type="datetimeFigureOut">
              <a:rPr lang="en-ZA" smtClean="0"/>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D77A6DBE-B882-4EF2-AACB-D4DAF18A6183}" type="datetimeFigureOut">
              <a:rPr lang="en-ZA" smtClean="0"/>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A6DBE-B882-4EF2-AACB-D4DAF18A6183}" type="datetimeFigureOut">
              <a:rPr lang="en-ZA" smtClean="0"/>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7" name="Date Placeholder 6"/>
          <p:cNvSpPr>
            <a:spLocks noGrp="1"/>
          </p:cNvSpPr>
          <p:nvPr>
            <p:ph type="dt" sz="half" idx="10"/>
          </p:nvPr>
        </p:nvSpPr>
        <p:spPr/>
        <p:txBody>
          <a:bodyPr/>
          <a:lstStyle/>
          <a:p>
            <a:fld id="{D77A6DBE-B882-4EF2-AACB-D4DAF18A6183}" type="datetimeFigureOut">
              <a:rPr lang="en-ZA" smtClean="0"/>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D77A6DBE-B882-4EF2-AACB-D4DAF18A6183}" type="datetimeFigureOut">
              <a:rPr lang="en-ZA" smtClean="0"/>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A6DBE-B882-4EF2-AACB-D4DAF18A6183}" type="datetimeFigureOut">
              <a:rPr lang="en-ZA" smtClean="0"/>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7" name="Date Placeholder 6"/>
          <p:cNvSpPr>
            <a:spLocks noGrp="1"/>
          </p:cNvSpPr>
          <p:nvPr>
            <p:ph type="dt" sz="half" idx="10"/>
          </p:nvPr>
        </p:nvSpPr>
        <p:spPr/>
        <p:txBody>
          <a:bodyPr/>
          <a:lstStyle/>
          <a:p>
            <a:fld id="{D77A6DBE-B882-4EF2-AACB-D4DAF18A6183}" type="datetimeFigureOut">
              <a:rPr lang="en-ZA" smtClean="0"/>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D77A6DBE-B882-4EF2-AACB-D4DAF18A6183}" type="datetimeFigureOut">
              <a:rPr lang="en-ZA" smtClean="0"/>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A6DBE-B882-4EF2-AACB-D4DAF18A6183}" type="datetimeFigureOut">
              <a:rPr lang="en-ZA" smtClean="0"/>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fld>
            <a:endParaRPr lang="en-Z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fld>
            <a:endParaRPr lang="en-Z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11.png"/><Relationship Id="rId1" Type="http://schemas.openxmlformats.org/officeDocument/2006/relationships/hyperlink" Target="https://drive.google.com/file/d/1t-Rwb-j8iKeuZv19N3X80m-pPWbTVR1j/view?usp=drive_link" TargetMode="Externa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hyperlink" Target="https://votinitiative.or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hyperlink" Target="https://drive.google.com/file/d/1t0CVHCNXYLNbU20YO2h5ytzz8jnGxClo/view?usp=drive_lin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hyperlink" Target="https://drive.google.com/file/d/1t0CVHCNXYLNbU20YO2h5ytzz8jnGxClo/view?usp=drive_link"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8.jpeg"/><Relationship Id="rId1" Type="http://schemas.openxmlformats.org/officeDocument/2006/relationships/hyperlink" Target="https://drive.google.com/file/d/1t-Rwb-j8iKeuZv19N3X80m-pPWbTVR1j/view?usp=drive_link" TargetMode="Externa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4.xml"/><Relationship Id="rId2" Type="http://schemas.openxmlformats.org/officeDocument/2006/relationships/image" Target="../media/image9.png"/><Relationship Id="rId1" Type="http://schemas.openxmlformats.org/officeDocument/2006/relationships/hyperlink" Target="https://drive.google.com/file/d/1t-Rwb-j8iKeuZv19N3X80m-pPWbTVR1j/view?usp=drive_link" TargetMode="Externa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5410" y="0"/>
            <a:ext cx="12197407" cy="6882714"/>
            <a:chOff x="-5410" y="0"/>
            <a:chExt cx="12197407" cy="6882714"/>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p:cNvSpPr>
            <a:spLocks noGrp="1"/>
          </p:cNvSpPr>
          <p:nvPr>
            <p:ph type="ctrTitle"/>
          </p:nvPr>
        </p:nvSpPr>
        <p:spPr>
          <a:xfrm>
            <a:off x="1595334" y="2836321"/>
            <a:ext cx="9144000" cy="1811407"/>
          </a:xfrm>
        </p:spPr>
        <p:txBody>
          <a:bodyPr>
            <a:normAutofit fontScale="90000"/>
          </a:bodyPr>
          <a:lstStyle/>
          <a:p>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ZA" sz="5335" dirty="0"/>
              <a:t>Change Strategies Category</a:t>
            </a:r>
            <a:r>
              <a:rPr lang="en-US" altLang="en-ZA" sz="5335" dirty="0"/>
              <a:t> (Communication and Outreach</a:t>
            </a:r>
            <a:r>
              <a:rPr lang="en-US" altLang="en-ZA" dirty="0"/>
              <a:t>)</a:t>
            </a:r>
            <a:endParaRPr lang="en-US" altLang="en-ZA"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p:cNvSpPr txBox="1"/>
          <p:nvPr/>
        </p:nvSpPr>
        <p:spPr>
          <a:xfrm>
            <a:off x="507365" y="4648200"/>
            <a:ext cx="10972800" cy="2194560"/>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FF0000"/>
                </a:solidFill>
              </a:rPr>
              <a:t> </a:t>
            </a:r>
            <a:r>
              <a:rPr lang="en-US" altLang="en-US" sz="2800" b="1" dirty="0">
                <a:solidFill>
                  <a:srgbClr val="FF0000"/>
                </a:solidFill>
              </a:rPr>
              <a:t> Cameroon: EndTaxOnPad237 digital advocacy and outreach campaign</a:t>
            </a:r>
            <a:endParaRPr lang="en-US" altLang="en-US" sz="2800" b="1" dirty="0">
              <a:solidFill>
                <a:srgbClr val="FF0000"/>
              </a:solidFill>
            </a:endParaRPr>
          </a:p>
          <a:p>
            <a:pPr algn="ctr"/>
            <a:r>
              <a:rPr lang="en-US" altLang="en-US" sz="2800" b="1" dirty="0">
                <a:solidFill>
                  <a:srgbClr val="FF0000"/>
                </a:solidFill>
              </a:rPr>
              <a:t> March 2026</a:t>
            </a:r>
            <a:endParaRPr lang="en-US" altLang="en-US" sz="2800" b="1" dirty="0">
              <a:solidFill>
                <a:srgbClr val="FF0000"/>
              </a:solidFill>
            </a:endParaRPr>
          </a:p>
          <a:p>
            <a:pPr algn="ctr"/>
            <a:endParaRPr lang="en-US" sz="800" dirty="0">
              <a:solidFill>
                <a:srgbClr val="FF0000"/>
              </a:solidFill>
            </a:endParaRPr>
          </a:p>
          <a:p>
            <a:pPr algn="ctr"/>
            <a:r>
              <a:rPr lang="en-US" altLang="en-ZA" i="1" dirty="0">
                <a:solidFill>
                  <a:srgbClr val="FF0000"/>
                </a:solidFill>
              </a:rPr>
              <a:t> Gender Links , Johannesburg, South Africa </a:t>
            </a:r>
            <a:r>
              <a:rPr lang="en-ZA" i="1" dirty="0">
                <a:solidFill>
                  <a:srgbClr val="FF0000"/>
                </a:solidFill>
              </a:rPr>
              <a:t>. </a:t>
            </a:r>
            <a:endParaRPr lang="en-ZA" i="1" dirty="0">
              <a:solidFill>
                <a:srgbClr val="FF0000"/>
              </a:solidFill>
            </a:endParaRPr>
          </a:p>
          <a:p>
            <a:pPr algn="ctr"/>
            <a:r>
              <a:rPr lang="en-US" altLang="en-ZA" i="1" dirty="0">
                <a:solidFill>
                  <a:srgbClr val="FF0000"/>
                </a:solidFill>
              </a:rPr>
              <a:t>By Nkengafack Eucharia </a:t>
            </a:r>
            <a:endParaRPr lang="en-US" altLang="en-ZA" i="1" dirty="0">
              <a:solidFill>
                <a:srgbClr val="FF0000"/>
              </a:solidFill>
            </a:endParaRPr>
          </a:p>
        </p:txBody>
      </p:sp>
      <p:pic>
        <p:nvPicPr>
          <p:cNvPr id="3" name="Picture 2" descr="VotInitiative Logo"/>
          <p:cNvPicPr>
            <a:picLocks noChangeAspect="1"/>
          </p:cNvPicPr>
          <p:nvPr/>
        </p:nvPicPr>
        <p:blipFill>
          <a:blip r:embed="rId2"/>
          <a:stretch>
            <a:fillRect/>
          </a:stretch>
        </p:blipFill>
        <p:spPr>
          <a:xfrm>
            <a:off x="9553575" y="259080"/>
            <a:ext cx="1464945" cy="14649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Significance/ Impact cont..</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r>
              <a:rPr lang="en-US" altLang="en-ZA" dirty="0">
                <a:hlinkClick r:id="rId1" tooltip="" action="ppaction://hlinkfile"/>
              </a:rPr>
              <a:t>See Toolkit </a:t>
            </a:r>
            <a:endParaRPr lang="en-US" alt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352606" y="910954"/>
            <a:ext cx="5860869" cy="5034869"/>
          </a:xfrm>
          <a:ln>
            <a:solidFill>
              <a:schemeClr val="tx1"/>
            </a:solidFill>
          </a:ln>
        </p:spPr>
        <p:txBody>
          <a:bodyPr vert="horz" lIns="91440" tIns="45720" rIns="91440" bIns="45720" rtlCol="0" anchor="t">
            <a:normAutofit lnSpcReduction="10000"/>
          </a:bodyPr>
          <a:lstStyle/>
          <a:p>
            <a:pPr marL="0" indent="0">
              <a:buNone/>
            </a:pPr>
            <a:endParaRPr lang="en-US" altLang="en-US" dirty="0"/>
          </a:p>
          <a:p>
            <a:r>
              <a:rPr lang="en-US" altLang="en-US" sz="2400" dirty="0"/>
              <a:t>Redefining Women and Girls as Agents of Change:Moved from a “beneficiary” narrative to one centered on agency and lived expertise.</a:t>
            </a:r>
            <a:endParaRPr lang="en-US" altLang="en-US" sz="2400" dirty="0"/>
          </a:p>
          <a:p>
            <a:endParaRPr lang="en-US" altLang="en-US" sz="2400" dirty="0"/>
          </a:p>
          <a:p>
            <a:r>
              <a:rPr lang="en-US" altLang="en-US" sz="2400" dirty="0"/>
              <a:t>Building a Sustained Constituency for Change: Growth of peer educators using the Menstrual Health Justice and Dignity (MHJD) Manual.Creation of a shared advocacy toolkit enabling coordinated, long-term engagement</a:t>
            </a:r>
            <a:r>
              <a:rPr lang="en-US" altLang="en-US" dirty="0"/>
              <a:t>.</a:t>
            </a:r>
            <a:endParaRPr lang="en-US" altLang="en-US" dirty="0"/>
          </a:p>
        </p:txBody>
      </p:sp>
      <p:pic>
        <p:nvPicPr>
          <p:cNvPr id="4" name="Picture 3"/>
          <p:cNvPicPr>
            <a:picLocks noChangeAspect="1"/>
          </p:cNvPicPr>
          <p:nvPr/>
        </p:nvPicPr>
        <p:blipFill>
          <a:blip r:embed="rId2"/>
          <a:stretch>
            <a:fillRect/>
          </a:stretch>
        </p:blipFill>
        <p:spPr>
          <a:xfrm>
            <a:off x="6558915" y="1880870"/>
            <a:ext cx="3660775" cy="3068955"/>
          </a:xfrm>
          <a:prstGeom prst="rect">
            <a:avLst/>
          </a:prstGeom>
        </p:spPr>
      </p:pic>
      <p:sp>
        <p:nvSpPr>
          <p:cNvPr id="8" name="Text Box 7"/>
          <p:cNvSpPr txBox="1"/>
          <p:nvPr/>
        </p:nvSpPr>
        <p:spPr>
          <a:xfrm>
            <a:off x="8404860" y="638175"/>
            <a:ext cx="4064000" cy="368300"/>
          </a:xfrm>
          <a:prstGeom prst="rect">
            <a:avLst/>
          </a:prstGeom>
          <a:noFill/>
        </p:spPr>
        <p:txBody>
          <a:bodyPr wrap="square" rtlCol="0">
            <a:spAutoFit/>
          </a:bodyPr>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Sustainability</a:t>
            </a:r>
            <a:endParaRPr lang="en-US"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buNone/>
            </a:pPr>
            <a:endParaRPr lang="en-ZA" dirty="0"/>
          </a:p>
          <a:p>
            <a:pPr marL="0" indent="0">
              <a:buNone/>
            </a:pPr>
            <a:endParaRPr lang="en-ZA" dirty="0"/>
          </a:p>
          <a:p>
            <a:pPr marL="0" indent="0">
              <a:buFont typeface="Arial" panose="020B0604020202020204" pitchFamily="34" charset="0"/>
              <a:buNone/>
            </a:pPr>
            <a:endParaRPr lang="en-GB" dirty="0">
              <a:solidFill>
                <a:srgbClr val="FF0000"/>
              </a:solidFill>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0000"/>
          </a:bodyPr>
          <a:lstStyle/>
          <a:p>
            <a:r>
              <a:rPr lang="en-US" sz="2665" dirty="0"/>
              <a:t>How will the change be sustained or scaled up? </a:t>
            </a:r>
            <a:r>
              <a:rPr lang="en-US" altLang="en-US" sz="2665" dirty="0">
                <a:solidFill>
                  <a:schemeClr val="tx1"/>
                </a:solidFill>
                <a:ea typeface="Calibri" panose="020F0502020204030204"/>
                <a:cs typeface="Calibri" panose="020F0502020204030204"/>
              </a:rPr>
              <a:t>Community Ownership;Peer educators and emerging women advocates continue leading menstrual health education and challenging stigma at grassroots level.</a:t>
            </a:r>
            <a:endParaRPr lang="en-US" altLang="en-US" sz="2665" dirty="0">
              <a:solidFill>
                <a:schemeClr val="tx1"/>
              </a:solidFill>
              <a:ea typeface="Calibri" panose="020F0502020204030204"/>
              <a:cs typeface="Calibri" panose="020F0502020204030204"/>
            </a:endParaRPr>
          </a:p>
          <a:p>
            <a:pPr marL="0" indent="0">
              <a:buNone/>
            </a:pPr>
            <a:endParaRPr lang="en-US" altLang="en-US" sz="2665" dirty="0">
              <a:solidFill>
                <a:schemeClr val="tx1"/>
              </a:solidFill>
              <a:ea typeface="Calibri" panose="020F0502020204030204"/>
              <a:cs typeface="Calibri" panose="020F0502020204030204"/>
            </a:endParaRPr>
          </a:p>
          <a:p>
            <a:r>
              <a:rPr lang="en-US" altLang="en-US" sz="2665" dirty="0">
                <a:solidFill>
                  <a:schemeClr val="tx1"/>
                </a:solidFill>
                <a:ea typeface="Calibri" panose="020F0502020204030204"/>
                <a:cs typeface="Calibri" panose="020F0502020204030204"/>
              </a:rPr>
              <a:t>Reusable Advocacy Tools:The Menstrual Health Justice &amp; Dignity (MHJD) Manual and digital advocacy toolkit can be adapted and reused by youth groups, civil society, and educators.</a:t>
            </a:r>
            <a:endParaRPr lang="en-US" altLang="en-US" sz="2665" dirty="0">
              <a:solidFill>
                <a:schemeClr val="tx1"/>
              </a:solidFill>
              <a:ea typeface="Calibri" panose="020F0502020204030204"/>
              <a:cs typeface="Calibri" panose="020F0502020204030204"/>
            </a:endParaRPr>
          </a:p>
          <a:p>
            <a:endParaRPr lang="en-US" altLang="en-US" dirty="0">
              <a:solidFill>
                <a:srgbClr val="FF0000"/>
              </a:solidFill>
              <a:ea typeface="Calibri" panose="020F0502020204030204"/>
              <a:cs typeface="Calibri" panose="020F0502020204030204"/>
            </a:endParaRPr>
          </a:p>
          <a:p>
            <a:endParaRPr lang="en-US" altLang="en-US" dirty="0">
              <a:solidFill>
                <a:srgbClr val="FF0000"/>
              </a:solidFill>
              <a:ea typeface="Calibri" panose="020F0502020204030204"/>
              <a:cs typeface="Calibri" panose="020F0502020204030204"/>
            </a:endParaRPr>
          </a:p>
        </p:txBody>
      </p:sp>
      <p:pic>
        <p:nvPicPr>
          <p:cNvPr id="8" name="Picture 7"/>
          <p:cNvPicPr>
            <a:picLocks noChangeAspect="1"/>
          </p:cNvPicPr>
          <p:nvPr/>
        </p:nvPicPr>
        <p:blipFill>
          <a:blip r:embed="rId1"/>
          <a:stretch>
            <a:fillRect/>
          </a:stretch>
        </p:blipFill>
        <p:spPr>
          <a:xfrm>
            <a:off x="6447155" y="1844675"/>
            <a:ext cx="4956175" cy="37179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Sustainability cont..</a:t>
            </a:r>
            <a:endParaRPr lang="en-US"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buFont typeface="Arial" panose="020B0604020202020204" pitchFamily="34" charset="0"/>
              <a:buNone/>
            </a:pPr>
            <a:r>
              <a:rPr lang="en-US" altLang="en-GB" dirty="0">
                <a:solidFill>
                  <a:srgbClr val="FF0000"/>
                </a:solidFill>
                <a:hlinkClick r:id="rId1" tooltip="" action="ppaction://hlinkfile"/>
              </a:rPr>
              <a:t>Visit : </a:t>
            </a:r>
            <a:endParaRPr lang="en-US" altLang="en-GB" dirty="0">
              <a:solidFill>
                <a:srgbClr val="FF0000"/>
              </a:solidFill>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r>
              <a:rPr lang="en-US" altLang="en-US" sz="2400" dirty="0">
                <a:solidFill>
                  <a:schemeClr val="tx1"/>
                </a:solidFill>
                <a:ea typeface="Calibri" panose="020F0502020204030204"/>
                <a:cs typeface="Calibri" panose="020F0502020204030204"/>
              </a:rPr>
              <a:t>Institutional  Continuity:Voices for Transformation Initiative.</a:t>
            </a:r>
            <a:endParaRPr lang="en-US" altLang="en-US" sz="2400" dirty="0">
              <a:solidFill>
                <a:schemeClr val="tx1"/>
              </a:solidFill>
              <a:ea typeface="Calibri" panose="020F0502020204030204"/>
              <a:cs typeface="Calibri" panose="020F0502020204030204"/>
            </a:endParaRPr>
          </a:p>
          <a:p>
            <a:pPr marL="0" indent="0">
              <a:buNone/>
            </a:pPr>
            <a:endParaRPr lang="en-US" altLang="en-US" sz="2400" dirty="0">
              <a:solidFill>
                <a:schemeClr val="tx1"/>
              </a:solidFill>
              <a:ea typeface="Calibri" panose="020F0502020204030204"/>
              <a:cs typeface="Calibri" panose="020F0502020204030204"/>
            </a:endParaRPr>
          </a:p>
          <a:p>
            <a:r>
              <a:rPr lang="en-US" altLang="en-US" sz="2400" dirty="0">
                <a:solidFill>
                  <a:schemeClr val="tx1"/>
                </a:solidFill>
                <a:ea typeface="Calibri" panose="020F0502020204030204"/>
                <a:cs typeface="Calibri" panose="020F0502020204030204"/>
              </a:rPr>
              <a:t>Policy and  Movement Integration:By embedding menstrual justice within broader gender equality and social justice work, the issue remains relevant and positioned for continued policy engagement.</a:t>
            </a:r>
            <a:endParaRPr lang="en-US" altLang="en-US" sz="2400" dirty="0">
              <a:solidFill>
                <a:schemeClr val="tx1"/>
              </a:solidFill>
              <a:ea typeface="Calibri" panose="020F0502020204030204"/>
              <a:cs typeface="Calibri" panose="020F0502020204030204"/>
            </a:endParaRPr>
          </a:p>
          <a:p>
            <a:endParaRPr lang="en-US" altLang="en-US" dirty="0">
              <a:solidFill>
                <a:srgbClr val="FF0000"/>
              </a:solidFill>
              <a:ea typeface="Calibri" panose="020F0502020204030204"/>
              <a:cs typeface="Calibri" panose="020F0502020204030204"/>
            </a:endParaRPr>
          </a:p>
          <a:p>
            <a:endParaRPr lang="en-US" altLang="en-US" dirty="0">
              <a:solidFill>
                <a:srgbClr val="FF0000"/>
              </a:solidFill>
              <a:ea typeface="Calibri" panose="020F0502020204030204"/>
              <a:cs typeface="Calibri" panose="020F0502020204030204"/>
            </a:endParaRPr>
          </a:p>
        </p:txBody>
      </p:sp>
      <p:pic>
        <p:nvPicPr>
          <p:cNvPr id="6" name="Picture 5" descr="VotInitiative Logo"/>
          <p:cNvPicPr>
            <a:picLocks noChangeAspect="1"/>
          </p:cNvPicPr>
          <p:nvPr/>
        </p:nvPicPr>
        <p:blipFill>
          <a:blip r:embed="rId2"/>
          <a:stretch>
            <a:fillRect/>
          </a:stretch>
        </p:blipFill>
        <p:spPr>
          <a:xfrm>
            <a:off x="7703185" y="1694815"/>
            <a:ext cx="2644775" cy="2644775"/>
          </a:xfrm>
          <a:prstGeom prst="rect">
            <a:avLst/>
          </a:prstGeom>
        </p:spPr>
      </p:pic>
      <p:sp>
        <p:nvSpPr>
          <p:cNvPr id="4" name="Text Box 3"/>
          <p:cNvSpPr txBox="1"/>
          <p:nvPr/>
        </p:nvSpPr>
        <p:spPr>
          <a:xfrm>
            <a:off x="7678420" y="638175"/>
            <a:ext cx="4064000" cy="368300"/>
          </a:xfrm>
          <a:prstGeom prst="rect">
            <a:avLst/>
          </a:prstGeom>
          <a:noFill/>
        </p:spPr>
        <p:txBody>
          <a:bodyPr wrap="square" rtlCol="0">
            <a:spAutoFit/>
          </a:bodyPr>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US"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fontScale="25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600" dirty="0"/>
              <a:t>What lessons have you learnt?</a:t>
            </a:r>
            <a:endParaRPr lang="en-US" sz="9600" dirty="0"/>
          </a:p>
          <a:p>
            <a:pPr marL="0" indent="0">
              <a:buFont typeface="Arial" panose="020B0604020202020204" pitchFamily="34" charset="0"/>
              <a:buNone/>
            </a:pPr>
            <a:endParaRPr lang="en-US" sz="3430" dirty="0"/>
          </a:p>
          <a:p>
            <a:pPr/>
            <a:r>
              <a:rPr lang="en-US" altLang="en-US" sz="9600" dirty="0"/>
              <a:t>Silence Can Be Shifted Through Strategic Storytelling</a:t>
            </a:r>
            <a:endParaRPr lang="en-US" altLang="en-US" sz="9600" dirty="0"/>
          </a:p>
          <a:p>
            <a:pPr/>
            <a:r>
              <a:rPr lang="en-US" altLang="en-US" sz="9600" dirty="0"/>
              <a:t>When lived experiences are shared ethically, stigma reduces and public understanding deepens.</a:t>
            </a:r>
            <a:endParaRPr lang="en-US" altLang="en-US" sz="9600" dirty="0"/>
          </a:p>
          <a:p>
            <a:pPr/>
            <a:r>
              <a:rPr lang="en-US" altLang="en-US" sz="9600" dirty="0"/>
              <a:t>Digital + Grassroots = Stronger Impact</a:t>
            </a:r>
            <a:endParaRPr lang="en-US" altLang="en-US" sz="9600" dirty="0"/>
          </a:p>
          <a:p>
            <a:pPr/>
            <a:endParaRPr lang="en-US" altLang="en-US" sz="9600" dirty="0"/>
          </a:p>
          <a:p>
            <a:pPr/>
            <a:r>
              <a:rPr lang="en-US" altLang="en-US" sz="9600" dirty="0"/>
              <a:t>Community Ownership ensures Sustainability</a:t>
            </a:r>
            <a:endParaRPr lang="en-US" altLang="en-US" sz="9600" dirty="0"/>
          </a:p>
          <a:p>
            <a:pPr/>
            <a:endParaRPr lang="en-US" altLang="en-US" dirty="0"/>
          </a:p>
          <a:p>
            <a:pPr/>
            <a:r>
              <a:rPr lang="en-US" altLang="en-US" dirty="0"/>
              <a:t>.</a:t>
            </a:r>
            <a:endParaRPr lang="en-US" altLang="en-US"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a:normAutofit/>
          </a:bodyPr>
          <a:lstStyle/>
          <a:p>
            <a:pPr marL="0" indent="0">
              <a:buNone/>
            </a:pPr>
            <a:r>
              <a:rPr lang="en-US" sz="2400" dirty="0"/>
              <a:t>Challenges &amp; mitigation</a:t>
            </a:r>
            <a:endParaRPr lang="en-US" sz="2400" dirty="0"/>
          </a:p>
          <a:p>
            <a:r>
              <a:rPr lang="en-US" altLang="en-US" sz="2400" dirty="0"/>
              <a:t>Persistent Stigma and Cultural Taboos:Menstruation is still treated as shame. This is mitigated through ethical storytelling  and community  conversations.</a:t>
            </a:r>
            <a:endParaRPr lang="en-US" altLang="en-US" sz="2400" dirty="0"/>
          </a:p>
          <a:p>
            <a:endParaRPr lang="en-US" altLang="en-US" sz="2400" dirty="0"/>
          </a:p>
          <a:p>
            <a:r>
              <a:rPr lang="en-US" altLang="en-US" sz="2400" dirty="0"/>
              <a:t>Limited Political Will &amp; Policy Resistance mitigated through coalitions, advocacy.</a:t>
            </a:r>
            <a:endParaRPr lang="en-US" altLang="en-US" sz="2400" dirty="0"/>
          </a:p>
          <a:p>
            <a:pPr marL="0" indent="0">
              <a:buNone/>
            </a:pPr>
            <a:endParaRPr lang="en-US" altLang="en-US" sz="2400" dirty="0"/>
          </a:p>
          <a:p>
            <a:r>
              <a:rPr lang="en-US" altLang="en-US" sz="2400" dirty="0"/>
              <a:t>Funding gaps call for a need to diversify funding options. </a:t>
            </a:r>
            <a:endParaRPr lang="en-US" altLang="en-US" sz="2400" dirty="0"/>
          </a:p>
          <a:p>
            <a:pPr marL="0" indent="0">
              <a:buNone/>
            </a:pPr>
            <a:endParaRPr lang="en-US" alt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US"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What lessons have you learnt?</a:t>
            </a:r>
            <a:endParaRPr lang="en-US" altLang="en-US" dirty="0"/>
          </a:p>
          <a:p>
            <a:pPr/>
            <a:r>
              <a:rPr lang="en-US" altLang="en-US" sz="2400" dirty="0"/>
              <a:t>Tools Strengthen Movements: Developing structured manuals and toolkits makes advocacy coordinated, replicable, and scalable.</a:t>
            </a:r>
            <a:endParaRPr lang="en-US" altLang="en-US" sz="2400" dirty="0"/>
          </a:p>
          <a:p>
            <a:pPr/>
            <a:r>
              <a:rPr lang="en-US" altLang="en-US" sz="2400" dirty="0"/>
              <a:t>Policy Change Requires Evidence and Coalition Building.</a:t>
            </a:r>
            <a:endParaRPr lang="en-US" altLang="en-US" sz="2400" dirty="0"/>
          </a:p>
          <a:p>
            <a:pPr/>
            <a:r>
              <a:rPr lang="en-US" altLang="en-US" sz="2400" dirty="0"/>
              <a:t> Framing Matters: Positioning menstrual health as dignity, justice, and economic equityelevates it to a policy issue.</a:t>
            </a:r>
            <a:endParaRPr lang="en-US" altLang="en-US" sz="2400"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a:normAutofit/>
          </a:bodyPr>
          <a:lstStyle/>
          <a:p>
            <a:pPr marL="0" indent="0">
              <a:buNone/>
            </a:pPr>
            <a:r>
              <a:rPr lang="en-US" sz="2400" dirty="0"/>
              <a:t>Challenges &amp; mitigation</a:t>
            </a:r>
            <a:endParaRPr lang="en-US" sz="2400" dirty="0"/>
          </a:p>
          <a:p>
            <a:pPr marL="0" indent="0">
              <a:buNone/>
            </a:pPr>
            <a:endParaRPr lang="en-US" altLang="en-US" sz="2400" dirty="0"/>
          </a:p>
          <a:p>
            <a:r>
              <a:rPr lang="en-US" altLang="en-US" sz="2400" dirty="0"/>
              <a:t>Fragmented Advocacy Efforts: Civil society actions may be uncoordinated, leading to duplicated efforts and reduced impact.Develop shared messaging frameworks and advocacy toolkits.Establish coordination and promote structured digital campaigns aligned with grassroots action.</a:t>
            </a:r>
            <a:endParaRPr lang="en-US" altLang="en-US" sz="2400" dirty="0"/>
          </a:p>
          <a:p>
            <a:pPr marL="0" indent="0">
              <a:buNone/>
            </a:pPr>
            <a:endParaRPr lang="en-US" alt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endParaRPr lang="en-US"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11248946" cy="5034869"/>
          </a:xfrm>
          <a:ln>
            <a:solidFill>
              <a:schemeClr val="tx1"/>
            </a:solidFill>
          </a:ln>
        </p:spPr>
        <p:txBody>
          <a:bodyPr>
            <a:normAutofit/>
          </a:bodyPr>
          <a:lstStyle/>
          <a:p>
            <a:pPr marL="0" indent="0">
              <a:buNone/>
            </a:pPr>
            <a:r>
              <a:rPr lang="en-US" dirty="0"/>
              <a:t>What are your plans?</a:t>
            </a:r>
            <a:endParaRPr lang="en-US" dirty="0"/>
          </a:p>
          <a:p>
            <a:pPr marL="0" indent="0">
              <a:buNone/>
            </a:pPr>
            <a:endParaRPr lang="en-US" dirty="0"/>
          </a:p>
          <a:p>
            <a:r>
              <a:rPr lang="en-US" altLang="en-US" sz="2400" dirty="0"/>
              <a:t>Sustained Policy Engagement</a:t>
            </a:r>
            <a:endParaRPr lang="en-US" altLang="en-US" sz="2400" dirty="0"/>
          </a:p>
          <a:p>
            <a:pPr marL="0" indent="0">
              <a:buNone/>
            </a:pPr>
            <a:endParaRPr lang="en-US" altLang="en-US" sz="2400" dirty="0"/>
          </a:p>
          <a:p>
            <a:r>
              <a:rPr lang="en-US" altLang="en-US" sz="2400" dirty="0"/>
              <a:t>Strengthening Collective Action</a:t>
            </a:r>
            <a:endParaRPr lang="en-US" altLang="en-US" sz="2400" dirty="0"/>
          </a:p>
          <a:p>
            <a:pPr marL="0" indent="0">
              <a:buNone/>
            </a:pPr>
            <a:endParaRPr lang="en-US" altLang="en-US" sz="2400" dirty="0"/>
          </a:p>
          <a:p>
            <a:r>
              <a:rPr lang="en-US" altLang="en-US" sz="2400" dirty="0"/>
              <a:t>Reframing the National Agenda</a:t>
            </a:r>
            <a:endParaRPr lang="en-US" altLang="en-US" sz="2400" dirty="0"/>
          </a:p>
        </p:txBody>
      </p:sp>
      <p:pic>
        <p:nvPicPr>
          <p:cNvPr id="4" name="Picture 3"/>
          <p:cNvPicPr>
            <a:picLocks noChangeAspect="1"/>
          </p:cNvPicPr>
          <p:nvPr/>
        </p:nvPicPr>
        <p:blipFill>
          <a:blip r:embed="rId1"/>
          <a:stretch>
            <a:fillRect/>
          </a:stretch>
        </p:blipFill>
        <p:spPr>
          <a:xfrm>
            <a:off x="6442075" y="1137920"/>
            <a:ext cx="3246755" cy="48723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ZA" dirty="0"/>
              <a: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hlinkClick r:id="rId1" tooltip="WATCH" action="ppaction://hlinkfile"/>
          </p:cNvPr>
          <p:cNvSpPr txBox="1"/>
          <p:nvPr/>
        </p:nvSpPr>
        <p:spPr>
          <a:xfrm>
            <a:off x="6322060" y="911225"/>
            <a:ext cx="5972810" cy="5133340"/>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a:t>
            </a:r>
            <a:endParaRPr lang="en-ZA" dirty="0"/>
          </a:p>
          <a:p>
            <a:pPr marL="0" indent="0">
              <a:buNone/>
            </a:pPr>
            <a:endParaRPr lang="en-ZA" dirty="0"/>
          </a:p>
          <a:p>
            <a:pPr marL="0" indent="0">
              <a:buNone/>
            </a:pPr>
            <a:r>
              <a:rPr lang="en-US" dirty="0">
                <a:hlinkClick r:id="rId1" tooltip="" action="ppaction://hlinkfile"/>
              </a:rPr>
              <a:t>WATCH</a:t>
            </a:r>
            <a:endParaRPr lang="en-ZA" dirty="0"/>
          </a:p>
          <a:p>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352606" y="910954"/>
            <a:ext cx="5860869" cy="5034869"/>
          </a:xfrm>
          <a:ln>
            <a:solidFill>
              <a:schemeClr val="tx1"/>
            </a:solidFill>
          </a:ln>
        </p:spPr>
        <p:txBody>
          <a:bodyPr vert="horz" lIns="91440" tIns="45720" rIns="91440" bIns="45720" rtlCol="0" anchor="t">
            <a:normAutofit fontScale="25000"/>
          </a:bodyPr>
          <a:lstStyle/>
          <a:p>
            <a:pPr marL="0" indent="0">
              <a:buNone/>
            </a:pPr>
            <a:r>
              <a:rPr lang="en-US" dirty="0"/>
              <a:t>. </a:t>
            </a:r>
            <a:endParaRPr lang="en-US" dirty="0"/>
          </a:p>
          <a:p>
            <a:r>
              <a:rPr lang="en-US" sz="8000" dirty="0">
                <a:ea typeface="Calibri" panose="020F0502020204030204"/>
                <a:cs typeface="Calibri" panose="020F0502020204030204"/>
              </a:rPr>
              <a:t>Who is the organisation behind the strategy? </a:t>
            </a:r>
            <a:r>
              <a:rPr lang="en-US" altLang="en-US" sz="8000" dirty="0">
                <a:sym typeface="+mn-ea"/>
              </a:rPr>
              <a:t>The </a:t>
            </a:r>
            <a:r>
              <a:rPr lang="en-US" altLang="en-US" sz="9600" dirty="0">
                <a:sym typeface="+mn-ea"/>
              </a:rPr>
              <a:t>Cameroon: EndTaxOnPad237 digital advocacy and outreach campaign is a change strategy co-led by Nkengafack Eucharia, a WOSSO fellow, YLOs and  activists  in Cameroon.</a:t>
            </a:r>
            <a:endParaRPr lang="en-US" sz="9600" dirty="0">
              <a:ea typeface="Calibri" panose="020F0502020204030204"/>
              <a:cs typeface="Calibri" panose="020F0502020204030204"/>
            </a:endParaRPr>
          </a:p>
          <a:p>
            <a:r>
              <a:rPr lang="en-US" sz="9600" dirty="0">
                <a:ea typeface="Calibri" panose="020F0502020204030204"/>
                <a:cs typeface="Calibri" panose="020F0502020204030204"/>
              </a:rPr>
              <a:t>Where are you based / Where is the strategy being implemented? </a:t>
            </a:r>
            <a:r>
              <a:rPr lang="en-US" altLang="en-US" sz="9600" dirty="0">
                <a:sym typeface="+mn-ea"/>
              </a:rPr>
              <a:t> It is implemented nationally through digital platforms, community level engagements.</a:t>
            </a:r>
            <a:endParaRPr lang="en-US" altLang="en-US" sz="9600" dirty="0">
              <a:sym typeface="+mn-ea"/>
            </a:endParaRPr>
          </a:p>
          <a:p>
            <a:pPr marL="0" indent="0">
              <a:buNone/>
            </a:pPr>
            <a:endParaRPr lang="en-US" sz="9600" dirty="0">
              <a:ea typeface="Calibri" panose="020F0502020204030204"/>
              <a:cs typeface="Calibri" panose="020F0502020204030204"/>
            </a:endParaRPr>
          </a:p>
          <a:p>
            <a:r>
              <a:rPr lang="en-US" sz="9600" dirty="0">
                <a:ea typeface="Calibri" panose="020F0502020204030204"/>
                <a:cs typeface="Calibri" panose="020F0502020204030204"/>
              </a:rPr>
              <a:t>Who was most affected by the problem and how? Women  and girls. </a:t>
            </a:r>
            <a:r>
              <a:rPr lang="en-US" altLang="en-US" sz="9600" dirty="0">
                <a:sym typeface="+mn-ea"/>
              </a:rPr>
              <a:t> </a:t>
            </a:r>
            <a:endParaRPr lang="en-US" sz="9600" dirty="0">
              <a:ea typeface="Calibri" panose="020F0502020204030204"/>
              <a:cs typeface="Calibri" panose="020F0502020204030204"/>
            </a:endParaRPr>
          </a:p>
          <a:p>
            <a:endParaRPr lang="en-US" altLang="en-US" sz="9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 Cont...</a:t>
            </a:r>
            <a:r>
              <a:rPr lang="en-ZA" dirty="0"/>
              <a: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hlinkClick r:id="rId1" tooltip="WATCH" action="ppaction://hlinkfile"/>
          </p:cNvPr>
          <p:cNvSpPr txBox="1"/>
          <p:nvPr/>
        </p:nvSpPr>
        <p:spPr>
          <a:xfrm>
            <a:off x="6322060" y="911225"/>
            <a:ext cx="5972810" cy="5133340"/>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buNone/>
            </a:pPr>
            <a:endParaRPr lang="en-ZA" dirty="0"/>
          </a:p>
          <a:p>
            <a:pPr marL="0" indent="0">
              <a:buNone/>
            </a:pPr>
            <a:endParaRPr lang="en-ZA" dirty="0"/>
          </a:p>
          <a:p>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352606" y="910954"/>
            <a:ext cx="5860869" cy="5034869"/>
          </a:xfrm>
          <a:ln>
            <a:solidFill>
              <a:schemeClr val="tx1"/>
            </a:solidFill>
          </a:ln>
        </p:spPr>
        <p:txBody>
          <a:bodyPr vert="horz" lIns="91440" tIns="45720" rIns="91440" bIns="45720" rtlCol="0" anchor="t">
            <a:noAutofit/>
          </a:bodyPr>
          <a:lstStyle/>
          <a:p>
            <a:pPr marL="0" indent="0">
              <a:buNone/>
            </a:pPr>
            <a:r>
              <a:rPr lang="en-US" sz="2400" dirty="0"/>
              <a:t>. </a:t>
            </a:r>
            <a:endParaRPr lang="en-US" sz="2400" dirty="0"/>
          </a:p>
          <a:p>
            <a:r>
              <a:rPr lang="en-US" sz="2400" dirty="0">
                <a:ea typeface="Calibri" panose="020F0502020204030204"/>
                <a:cs typeface="Calibri" panose="020F0502020204030204"/>
              </a:rPr>
              <a:t>What issue(s) did the strategy address? It</a:t>
            </a:r>
            <a:r>
              <a:rPr lang="en-US" altLang="en-US" sz="2400" dirty="0">
                <a:sym typeface="+mn-ea"/>
              </a:rPr>
              <a:t> tackled the intersecting areas of period poverty like taxes and high cost of sanitary pads, stigma and inequalities by reframing menstrual health as a human rights and  social justice issue rather than a personal concern for women and girls</a:t>
            </a:r>
            <a:endParaRPr lang="en-US" altLang="en-US" sz="2400" dirty="0">
              <a:sym typeface="+mn-ea"/>
            </a:endParaRPr>
          </a:p>
          <a:p>
            <a:pPr marL="0" indent="0">
              <a:buNone/>
            </a:pPr>
            <a:endParaRPr lang="en-US" sz="2400" dirty="0">
              <a:ea typeface="Calibri" panose="020F0502020204030204"/>
              <a:cs typeface="Calibri" panose="020F0502020204030204"/>
            </a:endParaRPr>
          </a:p>
          <a:p>
            <a:r>
              <a:rPr lang="en-US" sz="2400" dirty="0">
                <a:ea typeface="Calibri" panose="020F0502020204030204"/>
                <a:cs typeface="Calibri" panose="020F0502020204030204"/>
              </a:rPr>
              <a:t>What were the key objectives of the strategy? TO challenge menstraul injustice,</a:t>
            </a:r>
            <a:r>
              <a:rPr lang="en-US" altLang="en-US" sz="2400" dirty="0"/>
              <a:t> shift public narratives, engage key stakeholders  and amplify women’s and girls’ voices through ethical communication </a:t>
            </a:r>
            <a:endParaRPr lang="en-US" altLang="en-US" sz="2400" dirty="0"/>
          </a:p>
        </p:txBody>
      </p:sp>
      <p:pic>
        <p:nvPicPr>
          <p:cNvPr id="8" name="Picture 7" descr="WhatsApp Image 2026-03-01 at 4.19.05 PM"/>
          <p:cNvPicPr>
            <a:picLocks noChangeAspect="1"/>
          </p:cNvPicPr>
          <p:nvPr/>
        </p:nvPicPr>
        <p:blipFill>
          <a:blip r:embed="rId2"/>
          <a:stretch>
            <a:fillRect/>
          </a:stretch>
        </p:blipFill>
        <p:spPr>
          <a:xfrm>
            <a:off x="6322060" y="1590675"/>
            <a:ext cx="3764280" cy="37642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Change</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5955117" y="114844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508635" y="1091565"/>
            <a:ext cx="5162550" cy="4999355"/>
          </a:xfrm>
          <a:ln>
            <a:solidFill>
              <a:schemeClr val="tx1"/>
            </a:solidFill>
          </a:ln>
        </p:spPr>
        <p:txBody>
          <a:bodyPr vert="horz" lIns="91440" tIns="45720" rIns="91440" bIns="45720" rtlCol="0" anchor="t">
            <a:normAutofit fontScale="25000"/>
          </a:bodyPr>
          <a:lstStyle/>
          <a:p>
            <a:r>
              <a:rPr lang="en-US" sz="9600" dirty="0"/>
              <a:t>How did the change come about? </a:t>
            </a:r>
            <a:r>
              <a:rPr lang="en-US" altLang="en-US" sz="9600" dirty="0">
                <a:sym typeface="+mn-ea"/>
              </a:rPr>
              <a:t> Digital advocacacy and community engagemnet </a:t>
            </a:r>
            <a:endParaRPr lang="en-US" altLang="en-US" sz="9600" dirty="0">
              <a:sym typeface="+mn-ea"/>
            </a:endParaRPr>
          </a:p>
          <a:p>
            <a:endParaRPr lang="en-US" sz="9600" dirty="0"/>
          </a:p>
          <a:p>
            <a:r>
              <a:rPr lang="en-US" sz="9600" dirty="0"/>
              <a:t>What activities or actions brought about the change? (advocacy and campaigning), cross-platfrom aplification and centreing community voices.  </a:t>
            </a:r>
            <a:endParaRPr lang="en-US" sz="9600" dirty="0"/>
          </a:p>
          <a:p>
            <a:r>
              <a:rPr lang="en-US" sz="9600" dirty="0"/>
              <a:t>How do know there has been a change? Increased public awareness, normalised menstraul health convesrations, increased pressure for policy reform .</a:t>
            </a:r>
            <a:r>
              <a:rPr lang="en-US" altLang="en-US" sz="9600" dirty="0">
                <a:sym typeface="+mn-ea"/>
              </a:rPr>
              <a:t> Community dialogues .</a:t>
            </a:r>
            <a:endParaRPr lang="en-US" sz="9600" dirty="0"/>
          </a:p>
          <a:p>
            <a:pPr marL="0" indent="0">
              <a:buNone/>
            </a:pPr>
            <a:endParaRPr lang="en-US" dirty="0"/>
          </a:p>
          <a:p>
            <a:endParaRPr lang="en-US" dirty="0"/>
          </a:p>
        </p:txBody>
      </p:sp>
      <p:pic>
        <p:nvPicPr>
          <p:cNvPr id="4" name="Picture 3" descr="Digital Evidence"/>
          <p:cNvPicPr>
            <a:picLocks noChangeAspect="1"/>
          </p:cNvPicPr>
          <p:nvPr/>
        </p:nvPicPr>
        <p:blipFill>
          <a:blip r:embed="rId1"/>
          <a:stretch>
            <a:fillRect/>
          </a:stretch>
        </p:blipFill>
        <p:spPr>
          <a:xfrm>
            <a:off x="6706870" y="1759585"/>
            <a:ext cx="4154170" cy="41541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Change Cont..</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5955117" y="114844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508635" y="1104900"/>
            <a:ext cx="5162550" cy="4999355"/>
          </a:xfrm>
          <a:ln>
            <a:solidFill>
              <a:schemeClr val="tx1"/>
            </a:solidFill>
          </a:ln>
        </p:spPr>
        <p:txBody>
          <a:bodyPr vert="horz" lIns="91440" tIns="45720" rIns="91440" bIns="45720" rtlCol="0" anchor="t">
            <a:normAutofit fontScale="45000"/>
          </a:bodyPr>
          <a:lstStyle/>
          <a:p>
            <a:pPr>
              <a:buFont typeface="Arial" panose="020B0604020202020204" pitchFamily="34" charset="0"/>
              <a:buChar char="•"/>
            </a:pPr>
            <a:r>
              <a:rPr lang="en-US" sz="5335" dirty="0"/>
              <a:t>What was the situation before the strategy? </a:t>
            </a:r>
            <a:r>
              <a:rPr lang="en-US" altLang="en-US" sz="5335" dirty="0">
                <a:sym typeface="+mn-ea"/>
              </a:rPr>
              <a:t> Discussions about menstruation were sidelined. Period poverty was normalized. Decision-makers had limited understanding. Advocacy was fragmented, youth voices and women were marginalised. </a:t>
            </a:r>
            <a:endParaRPr lang="en-US" altLang="en-US" sz="5335" dirty="0">
              <a:sym typeface="+mn-ea"/>
            </a:endParaRPr>
          </a:p>
          <a:p>
            <a:pPr marL="0" indent="0">
              <a:buFont typeface="Arial" panose="020B0604020202020204" pitchFamily="34" charset="0"/>
              <a:buNone/>
            </a:pPr>
            <a:endParaRPr lang="en-US" sz="5335" dirty="0"/>
          </a:p>
          <a:p>
            <a:r>
              <a:rPr lang="en-US" sz="5335" dirty="0"/>
              <a:t>What is the situation now? </a:t>
            </a:r>
            <a:r>
              <a:rPr lang="en-US" altLang="en-US" sz="5335" dirty="0">
                <a:sym typeface="+mn-ea"/>
              </a:rPr>
              <a:t>Today, youths are leading the advocacy, women’s voices are valued. Menstrual health is framed as a dignity and gender justice priority rather than a women and girls issue</a:t>
            </a:r>
            <a:endParaRPr lang="en-US" altLang="en-US" sz="5335" dirty="0"/>
          </a:p>
          <a:p>
            <a:pPr marL="0" indent="0">
              <a:buNone/>
            </a:pPr>
            <a:endParaRPr lang="en-US" dirty="0"/>
          </a:p>
          <a:p>
            <a:endParaRPr lang="en-US" dirty="0"/>
          </a:p>
        </p:txBody>
      </p:sp>
      <p:pic>
        <p:nvPicPr>
          <p:cNvPr id="9" name="Picture 8" descr="WhatsApp Image 2026-03-01 at 4.19.05 PM (1)"/>
          <p:cNvPicPr>
            <a:picLocks noChangeAspect="1"/>
          </p:cNvPicPr>
          <p:nvPr/>
        </p:nvPicPr>
        <p:blipFill>
          <a:blip r:embed="rId1"/>
          <a:stretch>
            <a:fillRect/>
          </a:stretch>
        </p:blipFill>
        <p:spPr>
          <a:xfrm>
            <a:off x="6444615" y="1565910"/>
            <a:ext cx="3999865" cy="3999865"/>
          </a:xfrm>
          <a:prstGeom prst="rect">
            <a:avLst/>
          </a:prstGeom>
        </p:spPr>
      </p:pic>
      <p:sp>
        <p:nvSpPr>
          <p:cNvPr id="6" name="Text Box 5"/>
          <p:cNvSpPr txBox="1"/>
          <p:nvPr/>
        </p:nvSpPr>
        <p:spPr>
          <a:xfrm>
            <a:off x="7032625" y="670560"/>
            <a:ext cx="4064000" cy="368300"/>
          </a:xfrm>
          <a:prstGeom prst="rect">
            <a:avLst/>
          </a:prstGeom>
          <a:noFill/>
        </p:spPr>
        <p:txBody>
          <a:bodyPr wrap="square" rtlCol="0">
            <a:spAutoFit/>
          </a:bodyPr>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The Change</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marL="0" indent="0">
              <a:buNone/>
            </a:pPr>
            <a:r>
              <a:rPr lang="en-US" sz="2400" dirty="0"/>
              <a:t>Describe the change that has occurred</a:t>
            </a:r>
            <a:endParaRPr lang="en-US" sz="2400" dirty="0"/>
          </a:p>
          <a:p>
            <a:pPr marL="0" indent="0">
              <a:buNone/>
            </a:pPr>
            <a:r>
              <a:rPr lang="en-US" sz="2400" dirty="0"/>
              <a:t>• Describe what the change was, when and where it happened : </a:t>
            </a:r>
            <a:r>
              <a:rPr lang="en-US" altLang="en-US" sz="2400" dirty="0"/>
              <a:t>The change occurred during #EndTaxOnPad237 digital advocacy and outreach campaign in Cameroon through coordinated online advocacy and offline community dialogues. </a:t>
            </a:r>
            <a:endParaRPr lang="en-US" altLang="en-US" sz="2400" dirty="0"/>
          </a:p>
          <a:p>
            <a:pPr marL="0" indent="0">
              <a:buNone/>
            </a:pPr>
            <a:r>
              <a:rPr lang="en-US" sz="2400" dirty="0"/>
              <a:t>• Was the change positive or negative?</a:t>
            </a:r>
            <a:r>
              <a:rPr lang="en-US" altLang="en-US" sz="2400" dirty="0"/>
              <a:t>The change has been strongly positive.Menstrual health is  framed as an issue of dignity. </a:t>
            </a:r>
            <a:endParaRPr lang="en-US" altLang="en-US" sz="2400" dirty="0"/>
          </a:p>
          <a:p>
            <a:pPr marL="0" indent="0">
              <a:buNone/>
            </a:pPr>
            <a:r>
              <a:rPr lang="en-US" sz="2400" dirty="0"/>
              <a:t>• Who benefited, and in what way? </a:t>
            </a:r>
            <a:r>
              <a:rPr lang="en-US" altLang="en-US" sz="2400" dirty="0"/>
              <a:t>The WOSSO Fellow , Women and girls, YLOs, Youths , Policy stakeholders.</a:t>
            </a:r>
            <a:endParaRPr lang="en-US" altLang="en-US" sz="2400" dirty="0"/>
          </a:p>
          <a:p>
            <a:pPr marL="0" indent="0">
              <a:buNone/>
            </a:pPr>
            <a:r>
              <a:rPr lang="en-US" altLang="en-US" sz="2400" dirty="0"/>
              <a:t>  </a:t>
            </a:r>
            <a:endParaRPr lang="en-US" altLang="en-US" sz="2400" dirty="0"/>
          </a:p>
        </p:txBody>
      </p:sp>
      <p:pic>
        <p:nvPicPr>
          <p:cNvPr id="4" name="Picture 3" descr="WhatsApp Image 2026-03-01 at 4.19.06 PM"/>
          <p:cNvPicPr>
            <a:picLocks noChangeAspect="1"/>
          </p:cNvPicPr>
          <p:nvPr/>
        </p:nvPicPr>
        <p:blipFill>
          <a:blip r:embed="rId1"/>
          <a:stretch>
            <a:fillRect/>
          </a:stretch>
        </p:blipFill>
        <p:spPr>
          <a:xfrm>
            <a:off x="6440170" y="1828165"/>
            <a:ext cx="4953000" cy="41522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The Change cont..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hlinkClick r:id="rId1" tooltip="See Tollkit" action="ppaction://hlinkfile"/>
          </p:cNvPr>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marL="0" indent="0">
              <a:buNone/>
            </a:pPr>
            <a:r>
              <a:rPr lang="en-US" altLang="en-US" sz="2400" dirty="0"/>
              <a:t>  </a:t>
            </a:r>
            <a:r>
              <a:rPr lang="en-US" sz="2400" dirty="0"/>
              <a:t>• What was the situation before the project? </a:t>
            </a:r>
            <a:r>
              <a:rPr lang="en-US" altLang="en-US" sz="2400" dirty="0"/>
              <a:t>Menstrual poverty was largely normalized and rarely questioned.Taxes on sanitary pads were not widely discussed. </a:t>
            </a:r>
            <a:endParaRPr lang="en-US" altLang="en-US" sz="2400" dirty="0"/>
          </a:p>
          <a:p>
            <a:pPr marL="0" indent="0">
              <a:buNone/>
            </a:pPr>
            <a:endParaRPr lang="en-US" altLang="en-US" sz="2400" dirty="0"/>
          </a:p>
          <a:p>
            <a:pPr marL="0" indent="0">
              <a:buNone/>
            </a:pPr>
            <a:r>
              <a:rPr lang="en-US" sz="2400" dirty="0"/>
              <a:t>• What is the situation now? </a:t>
            </a:r>
            <a:r>
              <a:rPr lang="en-US" altLang="en-US" sz="2400" dirty="0"/>
              <a:t>Leaders are actively discussing the need to waive taxes on sanitary pads.Community dialogues have sparked policy-level conversations.Peer educators now use a structured Menstrual Health Justice and Dignity (MHJD) manual. and toolkit to sustain momentum.</a:t>
            </a:r>
            <a:endParaRPr lang="en-US" altLang="en-US" sz="2400" dirty="0"/>
          </a:p>
        </p:txBody>
      </p:sp>
      <p:grpSp>
        <p:nvGrpSpPr>
          <p:cNvPr id="6" name="Group 6"/>
          <p:cNvGrpSpPr/>
          <p:nvPr/>
        </p:nvGrpSpPr>
        <p:grpSpPr>
          <a:xfrm rot="0">
            <a:off x="6419850" y="1638300"/>
            <a:ext cx="5448300" cy="3581400"/>
            <a:chOff x="0" y="0"/>
            <a:chExt cx="1333267" cy="876413"/>
          </a:xfrm>
        </p:grpSpPr>
        <p:sp>
          <p:nvSpPr>
            <p:cNvPr id="4" name="Freeform 7"/>
            <p:cNvSpPr/>
            <p:nvPr/>
          </p:nvSpPr>
          <p:spPr>
            <a:xfrm>
              <a:off x="0" y="0"/>
              <a:ext cx="1333267" cy="876413"/>
            </a:xfrm>
            <a:custGeom>
              <a:avLst/>
              <a:gdLst/>
              <a:ahLst/>
              <a:cxnLst/>
              <a:rect l="l" t="t" r="r" b="b"/>
              <a:pathLst>
                <a:path w="1333267" h="876413">
                  <a:moveTo>
                    <a:pt x="0" y="0"/>
                  </a:moveTo>
                  <a:lnTo>
                    <a:pt x="1333267" y="0"/>
                  </a:lnTo>
                  <a:lnTo>
                    <a:pt x="1333267" y="876413"/>
                  </a:lnTo>
                  <a:lnTo>
                    <a:pt x="0" y="876413"/>
                  </a:lnTo>
                  <a:close/>
                </a:path>
              </a:pathLst>
            </a:custGeom>
            <a:blipFill>
              <a:blip r:embed="rId2"/>
              <a:stretch>
                <a:fillRect l="-8382" r="-8382"/>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The Change cont..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hlinkClick r:id="rId1" tooltip="See Tollkit" action="ppaction://hlinkfile"/>
          </p:cNvPr>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marL="0" indent="0">
              <a:buNone/>
            </a:pPr>
            <a:r>
              <a:rPr lang="en-US" altLang="en-US" sz="2400" b="1" dirty="0"/>
              <a:t>  </a:t>
            </a:r>
            <a:r>
              <a:rPr lang="en-US" sz="2400" b="1" dirty="0"/>
              <a:t>• Testimonial</a:t>
            </a:r>
            <a:r>
              <a:rPr lang="en-US" sz="2400" dirty="0"/>
              <a:t>s </a:t>
            </a:r>
            <a:r>
              <a:rPr lang="en-US" altLang="en-US" sz="2400" dirty="0"/>
              <a:t> </a:t>
            </a:r>
            <a:endParaRPr lang="en-US" altLang="en-US" sz="2400" dirty="0"/>
          </a:p>
          <a:p>
            <a:pPr marL="0" indent="0">
              <a:buNone/>
            </a:pPr>
            <a:r>
              <a:rPr lang="en-US" altLang="en-US" sz="2400" dirty="0"/>
              <a:t> </a:t>
            </a:r>
            <a:r>
              <a:rPr lang="en-US" sz="2400">
                <a:solidFill>
                  <a:schemeClr val="tx1"/>
                </a:solidFill>
                <a:latin typeface="Canva Sans" panose="020B0503030501040103"/>
                <a:ea typeface="Canva Sans" panose="020B0503030501040103"/>
                <a:cs typeface="Canva Sans" panose="020B0503030501040103"/>
                <a:sym typeface="Canva Sans" panose="020B0503030501040103"/>
              </a:rPr>
              <a:t>“I decided to join menstrual health advocacy  and now I am an advocate because I noticed many girls are going through the same challenges I am facing. Also, the prices of pads are increasing. People have different feelings during menstruation. They are valid.’’ Cynthia </a:t>
            </a:r>
            <a:endParaRPr lang="en-US" sz="2400">
              <a:solidFill>
                <a:schemeClr val="tx1"/>
              </a:solidFill>
              <a:latin typeface="Canva Sans" panose="020B0503030501040103"/>
              <a:ea typeface="Canva Sans" panose="020B0503030501040103"/>
              <a:cs typeface="Canva Sans" panose="020B0503030501040103"/>
              <a:sym typeface="Canva Sans" panose="020B0503030501040103"/>
            </a:endParaRPr>
          </a:p>
          <a:p>
            <a:pPr marL="0" indent="0">
              <a:buNone/>
            </a:pPr>
            <a:endParaRPr lang="en-US" sz="2400">
              <a:solidFill>
                <a:schemeClr val="tx1"/>
              </a:solidFill>
              <a:latin typeface="Canva Sans" panose="020B0503030501040103"/>
              <a:ea typeface="Canva Sans" panose="020B0503030501040103"/>
              <a:cs typeface="Canva Sans" panose="020B0503030501040103"/>
              <a:sym typeface="Canva Sans" panose="020B0503030501040103"/>
            </a:endParaRPr>
          </a:p>
          <a:p>
            <a:pPr marL="0" indent="0">
              <a:buNone/>
            </a:pPr>
            <a:r>
              <a:rPr lang="en-US" altLang="en-US" sz="2400">
                <a:solidFill>
                  <a:schemeClr val="tx1"/>
                </a:solidFill>
                <a:latin typeface="Canva Sans" panose="020B0503030501040103"/>
                <a:ea typeface="Canva Sans" panose="020B0503030501040103"/>
                <a:cs typeface="Canva Sans" panose="020B0503030501040103"/>
                <a:sym typeface="Canva Sans" panose="020B0503030501040103"/>
              </a:rPr>
              <a:t>“For me, talking about menstruation isn’t seeking attention. It is reclaiming dignity. And until every girl can manage her period with confidence, safety, and pride, this work will continue. “ Mercy </a:t>
            </a:r>
            <a:endParaRPr lang="en-US" altLang="en-US" sz="2400">
              <a:solidFill>
                <a:schemeClr val="tx1"/>
              </a:solidFill>
              <a:latin typeface="Canva Sans" panose="020B0503030501040103"/>
              <a:ea typeface="Canva Sans" panose="020B0503030501040103"/>
              <a:cs typeface="Canva Sans" panose="020B0503030501040103"/>
              <a:sym typeface="Canva Sans" panose="020B0503030501040103"/>
            </a:endParaRPr>
          </a:p>
          <a:p>
            <a:pPr marL="0" indent="0">
              <a:buNone/>
            </a:pPr>
            <a:endParaRPr lang="en-US" altLang="en-US" sz="2400" dirty="0">
              <a:solidFill>
                <a:schemeClr val="tx1"/>
              </a:solidFill>
              <a:latin typeface="Canva Sans" panose="020B0503030501040103"/>
              <a:ea typeface="Canva Sans" panose="020B0503030501040103"/>
              <a:cs typeface="Canva Sans" panose="020B0503030501040103"/>
              <a:sym typeface="Canva Sans" panose="020B0503030501040103"/>
            </a:endParaRPr>
          </a:p>
        </p:txBody>
      </p:sp>
      <p:pic>
        <p:nvPicPr>
          <p:cNvPr id="9" name="Picture 8"/>
          <p:cNvPicPr>
            <a:picLocks noChangeAspect="1"/>
          </p:cNvPicPr>
          <p:nvPr/>
        </p:nvPicPr>
        <p:blipFill>
          <a:blip r:embed="rId2"/>
          <a:stretch>
            <a:fillRect/>
          </a:stretch>
        </p:blipFill>
        <p:spPr>
          <a:xfrm>
            <a:off x="6457950" y="2225040"/>
            <a:ext cx="4919980" cy="27679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Significance/ Impact</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352606" y="910954"/>
            <a:ext cx="5860869" cy="5034869"/>
          </a:xfrm>
          <a:ln>
            <a:solidFill>
              <a:schemeClr val="tx1"/>
            </a:solidFill>
          </a:ln>
        </p:spPr>
        <p:txBody>
          <a:bodyPr vert="horz" lIns="91440" tIns="45720" rIns="91440" bIns="45720" rtlCol="0" anchor="t">
            <a:normAutofit/>
          </a:bodyPr>
          <a:lstStyle/>
          <a:p>
            <a:pPr marL="0" indent="0">
              <a:buNone/>
            </a:pPr>
            <a:r>
              <a:rPr lang="en-US" sz="2400" dirty="0"/>
              <a:t>What is the significance of the change?</a:t>
            </a:r>
            <a:endParaRPr lang="en-US" sz="2400" dirty="0"/>
          </a:p>
          <a:p>
            <a:r>
              <a:rPr lang="en-US" sz="2400" dirty="0"/>
              <a:t>Please provide further information on what this change means for the movement and its goals and what effect this change may have on the next steps in this area of work.</a:t>
            </a:r>
            <a:endParaRPr lang="en-US" sz="2400" dirty="0"/>
          </a:p>
          <a:p>
            <a:pPr marL="0" indent="0">
              <a:buNone/>
            </a:pPr>
            <a:endParaRPr lang="en-US" sz="2400" dirty="0"/>
          </a:p>
          <a:p>
            <a:r>
              <a:rPr lang="en-US" altLang="en-US" sz="2400" dirty="0"/>
              <a:t>Legitimizing Menstrual Justice as a Policy Issue:Shifted menstrual health from a stigmatized private matter to a recognized issue of gender justice and public policy in Cameroon.Positioned dignity and taxation as interconnected structural concerns.</a:t>
            </a:r>
            <a:endParaRPr lang="en-US" altLang="en-US" sz="2400" dirty="0"/>
          </a:p>
          <a:p>
            <a:pPr marL="0" indent="0">
              <a:buNone/>
            </a:pPr>
            <a:endParaRPr lang="en-US" altLang="en-US" sz="2400" dirty="0"/>
          </a:p>
        </p:txBody>
      </p:sp>
      <p:pic>
        <p:nvPicPr>
          <p:cNvPr id="8" name="Picture 7"/>
          <p:cNvPicPr>
            <a:picLocks noChangeAspect="1"/>
          </p:cNvPicPr>
          <p:nvPr/>
        </p:nvPicPr>
        <p:blipFill>
          <a:blip r:embed="rId1"/>
          <a:stretch>
            <a:fillRect/>
          </a:stretch>
        </p:blipFill>
        <p:spPr>
          <a:xfrm>
            <a:off x="6686550" y="1873250"/>
            <a:ext cx="4597400" cy="3853815"/>
          </a:xfrm>
          <a:prstGeom prst="rect">
            <a:avLst/>
          </a:prstGeom>
        </p:spPr>
      </p:pic>
    </p:spTree>
  </p:cSld>
  <p:clrMapOvr>
    <a:masterClrMapping/>
  </p:clrMapOvr>
</p:sld>
</file>

<file path=ppt/theme/theme1.xml><?xml version="1.0" encoding="utf-8"?>
<a:theme xmlns:a="http://schemas.openxmlformats.org/drawingml/2006/main" name="Office Theme">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70C0"/>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70C0"/>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70C0"/>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0128bf-0240-4a00-b00a-ea9f2cdab004">
      <Terms xmlns="http://schemas.microsoft.com/office/infopath/2007/PartnerControls"/>
    </lcf76f155ced4ddcb4097134ff3c332f>
    <TaxCatchAll xmlns="5c72703c-1067-4fa7-89cc-ef245258de7b" xsi:nil="true"/>
  </documentManagement>
</p:properties>
</file>

<file path=customXml/itemProps1.xml><?xml version="1.0" encoding="utf-8"?>
<ds:datastoreItem xmlns:ds="http://schemas.openxmlformats.org/officeDocument/2006/customXml" ds:itemID="{10C67A08-D9BB-4007-A67A-4FFD50196A82}"/>
</file>

<file path=customXml/itemProps2.xml><?xml version="1.0" encoding="utf-8"?>
<ds:datastoreItem xmlns:ds="http://schemas.openxmlformats.org/officeDocument/2006/customXml" ds:itemID="{36595D1F-6F55-421A-9963-AC2AABE0524C}"/>
</file>

<file path=customXml/itemProps3.xml><?xml version="1.0" encoding="utf-8"?>
<ds:datastoreItem xmlns:ds="http://schemas.openxmlformats.org/officeDocument/2006/customXml" ds:itemID="{D2BA3AC1-468C-4F1C-8432-69603654EDB8}"/>
</file>

<file path=docProps/app.xml><?xml version="1.0" encoding="utf-8"?>
<Properties xmlns="http://schemas.openxmlformats.org/officeDocument/2006/extended-properties" xmlns:vt="http://schemas.openxmlformats.org/officeDocument/2006/docPropsVTypes">
  <TotalTime>0</TotalTime>
  <Words>7658</Words>
  <Application>WPS Presentation</Application>
  <PresentationFormat>Widescreen</PresentationFormat>
  <Paragraphs>209</Paragraphs>
  <Slides>15</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15</vt:i4>
      </vt:variant>
    </vt:vector>
  </HeadingPairs>
  <TitlesOfParts>
    <vt:vector size="29" baseType="lpstr">
      <vt:lpstr>Arial</vt:lpstr>
      <vt:lpstr>SimSun</vt:lpstr>
      <vt:lpstr>Wingdings</vt:lpstr>
      <vt:lpstr>Tahoma</vt:lpstr>
      <vt:lpstr>Calibri</vt:lpstr>
      <vt:lpstr>Calibri Light</vt:lpstr>
      <vt:lpstr>Microsoft YaHei</vt:lpstr>
      <vt:lpstr>Arial Unicode MS</vt:lpstr>
      <vt:lpstr>Calibri</vt:lpstr>
      <vt:lpstr>Canva Sans</vt:lpstr>
      <vt:lpstr>Yu Gothic UI</vt:lpstr>
      <vt:lpstr>Office Theme</vt:lpstr>
      <vt:lpstr>1_Office Theme</vt:lpstr>
      <vt:lpstr>2_Office Theme</vt:lpstr>
      <vt:lpstr> Voice and Choice Summit 2026-Change Strategies Category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THINKBIG COMPUTERS</cp:lastModifiedBy>
  <cp:revision>76</cp:revision>
  <dcterms:created xsi:type="dcterms:W3CDTF">2025-10-09T06:55:00Z</dcterms:created>
  <dcterms:modified xsi:type="dcterms:W3CDTF">2026-03-02T21:05:57Z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E4C002C4815C455E833113468C52EEDD_13</vt:lpwstr>
  </property>
  <property fmtid="{D5CDD505-2E9C-101B-9397-08002B2CF9AE}" pid="3" name="KSOProductBuildVer">
    <vt:lpwstr>1033-12.2.0.23196</vt:lpwstr>
  </property>
  <property fmtid="{D5CDD505-2E9C-101B-9397-08002B2CF9AE}" pid="4" name="ContentTypeId">
    <vt:lpwstr>0x010100438F3ECD972E8E41B9495D5AEDAE7986</vt:lpwstr>
  </property>
</Properties>
</file>