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g" ContentType="image/jpeg"/>
  <Default Extension="odttf" ContentType="application/vnd.openxmlformats-officedocument.obfuscatedFont"/>
  <Default Extension="png" ContentType="image/png"/>
  <Default Extension="rels" ContentType="application/vnd.openxmlformats-package.relationships+xml"/>
  <Default Extension="xml" ContentType="application/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docProps/core.xml" ContentType="application/vnd.openxmlformats-package.core-properties+xml"/>
  <Override PartName="/ppt/presentation.xml" ContentType="application/vnd.openxmlformats-officedocument.presentationml.presentation.main+xml"/>
  <Override PartName="/ppt/metadata" ContentType="application/binary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y="6858000" cx="12192000"/>
  <p:notesSz cx="6858000" cy="9144000"/>
  <p:embeddedFontLst>
    <p:embeddedFont>
      <p:font typeface="Tahoma"/>
      <p:regular r:id="rId16"/>
      <p:bold r:id="rId1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18" roundtripDataSignature="AMtx7mgT3J7zgeIX4iGiKBbRPnW1rF1e1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6B0A9BD9-353C-4C77-B380-6659D394E664}">
  <a:tblStyle styleId="{6B0A9BD9-353C-4C77-B380-6659D394E664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8EBF5"/>
          </a:solidFill>
        </a:fill>
      </a:tcStyle>
    </a:wholeTbl>
    <a:band1H>
      <a:tcTxStyle/>
      <a:tcStyle>
        <a:fill>
          <a:solidFill>
            <a:srgbClr val="CDD4EA"/>
          </a:solidFill>
        </a:fill>
      </a:tcStyle>
    </a:band1H>
    <a:band2H>
      <a:tcTxStyle/>
    </a:band2H>
    <a:band1V>
      <a:tcTxStyle/>
      <a:tcStyle>
        <a:fill>
          <a:solidFill>
            <a:srgbClr val="CDD4EA"/>
          </a:solidFill>
        </a:fill>
      </a:tcStyle>
    </a:band1V>
    <a:band2V>
      <a:tcTxStyle/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</a:tblStyleLst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customschemas.google.com/relationships/presentationmetadata" Target="metadata"/><Relationship Id="rId8" Type="http://schemas.openxmlformats.org/officeDocument/2006/relationships/slide" Target="slides/slide3.xml"/><Relationship Id="rId3" Type="http://schemas.openxmlformats.org/officeDocument/2006/relationships/tableStyles" Target="tableStyles.xml"/><Relationship Id="rId21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font" Target="fonts/Tahoma-bold.fntdata"/><Relationship Id="rId7" Type="http://schemas.openxmlformats.org/officeDocument/2006/relationships/slide" Target="slides/slide2.xml"/><Relationship Id="rId2" Type="http://schemas.openxmlformats.org/officeDocument/2006/relationships/presProps" Target="presProps.xml"/><Relationship Id="rId16" Type="http://schemas.openxmlformats.org/officeDocument/2006/relationships/font" Target="fonts/Tahoma-regular.fntdata"/><Relationship Id="rId20" Type="http://schemas.openxmlformats.org/officeDocument/2006/relationships/customXml" Target="../customXml/item2.xml"/><Relationship Id="rId11" Type="http://schemas.openxmlformats.org/officeDocument/2006/relationships/slide" Target="slides/slide6.xml"/><Relationship Id="rId1" Type="http://schemas.openxmlformats.org/officeDocument/2006/relationships/theme" Target="theme/theme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5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customXml" Target="../customXml/item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4" name="Google Shape;194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chemeClr val="dk1"/>
                </a:solidFill>
              </a:rPr>
              <a:t>Our approach moves beyond individual court victories. It combines: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chemeClr val="dk1"/>
                </a:solidFill>
              </a:rPr>
              <a:t>• legal empowerment and documentation of violations</a:t>
            </a:r>
            <a:br>
              <a:rPr lang="en-US">
                <a:solidFill>
                  <a:schemeClr val="dk1"/>
                </a:solidFill>
              </a:rPr>
            </a:br>
            <a:r>
              <a:rPr lang="en-US">
                <a:solidFill>
                  <a:schemeClr val="dk1"/>
                </a:solidFill>
              </a:rPr>
              <a:t>• strategic engagement with national institutions</a:t>
            </a:r>
            <a:br>
              <a:rPr lang="en-US">
                <a:solidFill>
                  <a:schemeClr val="dk1"/>
                </a:solidFill>
              </a:rPr>
            </a:br>
            <a:r>
              <a:rPr lang="en-US">
                <a:solidFill>
                  <a:schemeClr val="dk1"/>
                </a:solidFill>
              </a:rPr>
              <a:t>• participation in international human rights mechanisms</a:t>
            </a:r>
            <a:br>
              <a:rPr lang="en-US">
                <a:solidFill>
                  <a:schemeClr val="dk1"/>
                </a:solidFill>
              </a:rPr>
            </a:br>
            <a:r>
              <a:rPr lang="en-US">
                <a:solidFill>
                  <a:schemeClr val="dk1"/>
                </a:solidFill>
              </a:rPr>
              <a:t>• community mobilisation and leadership development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>
                <a:solidFill>
                  <a:schemeClr val="dk1"/>
                </a:solidFill>
              </a:rPr>
              <a:t>Through programmes such as Living Free, Living Well and Letsema Le Tsweletse, LGBTIQ communities are increasingly engaging the state as organised rights-holders shaping law, policy and accountability frameworks.</a:t>
            </a:r>
            <a:endParaRPr/>
          </a:p>
        </p:txBody>
      </p:sp>
      <p:sp>
        <p:nvSpPr>
          <p:cNvPr id="95" name="Google Shape;95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chemeClr val="dk1"/>
                </a:solidFill>
              </a:rPr>
              <a:t>LEGABIBO therefore adopted an incremental gains strategy developed over more than a decade. Instead of pursuing isolated victories, the organisation prioritised: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chemeClr val="dk1"/>
                </a:solidFill>
              </a:rPr>
              <a:t>• building community readiness</a:t>
            </a:r>
            <a:br>
              <a:rPr lang="en-US">
                <a:solidFill>
                  <a:schemeClr val="dk1"/>
                </a:solidFill>
              </a:rPr>
            </a:br>
            <a:r>
              <a:rPr lang="en-US">
                <a:solidFill>
                  <a:schemeClr val="dk1"/>
                </a:solidFill>
              </a:rPr>
              <a:t>• strengthening alliances</a:t>
            </a:r>
            <a:br>
              <a:rPr lang="en-US">
                <a:solidFill>
                  <a:schemeClr val="dk1"/>
                </a:solidFill>
              </a:rPr>
            </a:br>
            <a:r>
              <a:rPr lang="en-US">
                <a:solidFill>
                  <a:schemeClr val="dk1"/>
                </a:solidFill>
              </a:rPr>
              <a:t>• engaging institutions</a:t>
            </a:r>
            <a:br>
              <a:rPr lang="en-US">
                <a:solidFill>
                  <a:schemeClr val="dk1"/>
                </a:solidFill>
              </a:rPr>
            </a:br>
            <a:r>
              <a:rPr lang="en-US">
                <a:solidFill>
                  <a:schemeClr val="dk1"/>
                </a:solidFill>
              </a:rPr>
              <a:t>• documenting lived realities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>
                <a:solidFill>
                  <a:schemeClr val="dk1"/>
                </a:solidFill>
              </a:rPr>
              <a:t>The goal is to embed LGBTIQ equality within legal systems, public institutions and human rights processes, creating durable and sustainable change.</a:t>
            </a:r>
            <a:endParaRPr/>
          </a:p>
        </p:txBody>
      </p:sp>
      <p:sp>
        <p:nvSpPr>
          <p:cNvPr id="104" name="Google Shape;104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3ce10eb97de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</a:rPr>
              <a:t>LEGABIBO implemented a multi-layered strategy combining litigation, advocacy and institutional engagement.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</a:rPr>
              <a:t>CHRSNAP - Comprehensive Human Rights Strategy and National Action Plan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16" name="Google Shape;116;g3ce10eb97de_0_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</a:rPr>
              <a:t>LEGABIBO implemented a multi-layered strategy combining litigation, advocacy and institutional engagement.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</a:rPr>
              <a:t>CHRSNAP - </a:t>
            </a:r>
            <a:r>
              <a:rPr lang="en-US">
                <a:solidFill>
                  <a:schemeClr val="dk1"/>
                </a:solidFill>
              </a:rPr>
              <a:t>Comprehensive Human Rights Strategy and National Action Plan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29" name="Google Shape;129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3ce10eb97de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</a:rPr>
              <a:t>LEGABIBO implemented a multi-layered strategy combining litigation, advocacy and institutional engagement.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</a:rPr>
              <a:t>CHRSNAP - Comprehensive Human Rights Strategy and National Action Plan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42" name="Google Shape;142;g3ce10eb97de_0_2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</a:rPr>
              <a:t>These developments demonstrate a shift where human rights of LGBTIQ people are increasingly treated as legitimate governance and human rights issues, rather than marginal concerns.</a:t>
            </a:r>
            <a:endParaRPr/>
          </a:p>
        </p:txBody>
      </p:sp>
      <p:sp>
        <p:nvSpPr>
          <p:cNvPr id="154" name="Google Shape;154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" name="Google Shape;168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chemeClr val="dk1"/>
                </a:solidFill>
              </a:rPr>
              <a:t>Leadership development through engagements with PFLAG and Dikgosi in Letsema Le Tsweletse. </a:t>
            </a:r>
            <a:endParaRPr sz="15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500">
                <a:solidFill>
                  <a:schemeClr val="dk1"/>
                </a:solidFill>
              </a:rPr>
              <a:t>By embedding LGBTIQ rights within institutions, policy frameworks and accountability mechanisms, the movement becomes less dependent on individual campaigns or cases.</a:t>
            </a:r>
            <a:endParaRPr sz="1500">
              <a:solidFill>
                <a:schemeClr val="dk1"/>
              </a:solidFill>
            </a:endParaRPr>
          </a:p>
        </p:txBody>
      </p:sp>
      <p:sp>
        <p:nvSpPr>
          <p:cNvPr id="181" name="Google Shape;181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0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10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4" name="Google Shape;14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9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0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0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2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2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2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2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2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" name="Google Shape;26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3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" name="Google Shape;32;p13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" name="Google Shape;33;p1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4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4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9" name="Google Shape;39;p14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14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1" name="Google Shape;41;p14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1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1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1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1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7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7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17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1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8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8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8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1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9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.png"/><Relationship Id="rId4" Type="http://schemas.openxmlformats.org/officeDocument/2006/relationships/image" Target="../media/image5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Relationship Id="rId4" Type="http://schemas.openxmlformats.org/officeDocument/2006/relationships/image" Target="../media/image5.jpg"/><Relationship Id="rId5" Type="http://schemas.openxmlformats.org/officeDocument/2006/relationships/image" Target="../media/image10.gif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Relationship Id="rId4" Type="http://schemas.openxmlformats.org/officeDocument/2006/relationships/image" Target="../media/image5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jpg"/><Relationship Id="rId4" Type="http://schemas.openxmlformats.org/officeDocument/2006/relationships/image" Target="../media/image3.jpg"/><Relationship Id="rId5" Type="http://schemas.openxmlformats.org/officeDocument/2006/relationships/image" Target="../media/image4.png"/><Relationship Id="rId6" Type="http://schemas.openxmlformats.org/officeDocument/2006/relationships/image" Target="../media/image5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jpg"/><Relationship Id="rId4" Type="http://schemas.openxmlformats.org/officeDocument/2006/relationships/image" Target="../media/image4.png"/><Relationship Id="rId5" Type="http://schemas.openxmlformats.org/officeDocument/2006/relationships/image" Target="../media/image5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jpg"/><Relationship Id="rId4" Type="http://schemas.openxmlformats.org/officeDocument/2006/relationships/image" Target="../media/image4.png"/><Relationship Id="rId5" Type="http://schemas.openxmlformats.org/officeDocument/2006/relationships/image" Target="../media/image5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png"/><Relationship Id="rId4" Type="http://schemas.openxmlformats.org/officeDocument/2006/relationships/image" Target="../media/image5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png"/><Relationship Id="rId4" Type="http://schemas.openxmlformats.org/officeDocument/2006/relationships/image" Target="../media/image5.jpg"/><Relationship Id="rId5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Google Shape;84;p1"/>
          <p:cNvGrpSpPr/>
          <p:nvPr/>
        </p:nvGrpSpPr>
        <p:grpSpPr>
          <a:xfrm>
            <a:off x="-5410" y="0"/>
            <a:ext cx="12197407" cy="6882714"/>
            <a:chOff x="-5410" y="0"/>
            <a:chExt cx="12197407" cy="6882714"/>
          </a:xfrm>
        </p:grpSpPr>
        <p:pic>
          <p:nvPicPr>
            <p:cNvPr id="85" name="Google Shape;85;p1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165653" y="444608"/>
              <a:ext cx="8088706" cy="119434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6" name="Google Shape;86;p1"/>
            <p:cNvSpPr/>
            <p:nvPr/>
          </p:nvSpPr>
          <p:spPr>
            <a:xfrm>
              <a:off x="0" y="0"/>
              <a:ext cx="12191997" cy="113115"/>
            </a:xfrm>
            <a:prstGeom prst="rect">
              <a:avLst/>
            </a:prstGeom>
            <a:gradFill>
              <a:gsLst>
                <a:gs pos="0">
                  <a:srgbClr val="7D59A5"/>
                </a:gs>
                <a:gs pos="5000">
                  <a:srgbClr val="7D59A5"/>
                </a:gs>
                <a:gs pos="22000">
                  <a:srgbClr val="A57FA6"/>
                </a:gs>
                <a:gs pos="40000">
                  <a:srgbClr val="F7DA06"/>
                </a:gs>
                <a:gs pos="58000">
                  <a:srgbClr val="00FF00"/>
                </a:gs>
                <a:gs pos="77000">
                  <a:srgbClr val="E37191"/>
                </a:gs>
                <a:gs pos="96000">
                  <a:srgbClr val="7B2C42"/>
                </a:gs>
                <a:gs pos="100000">
                  <a:srgbClr val="7B2C42"/>
                </a:gs>
              </a:gsLst>
              <a:lin ang="108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" name="Google Shape;87;p1"/>
            <p:cNvSpPr/>
            <p:nvPr/>
          </p:nvSpPr>
          <p:spPr>
            <a:xfrm>
              <a:off x="0" y="6364553"/>
              <a:ext cx="12191997" cy="518161"/>
            </a:xfrm>
            <a:prstGeom prst="rect">
              <a:avLst/>
            </a:prstGeom>
            <a:gradFill>
              <a:gsLst>
                <a:gs pos="0">
                  <a:srgbClr val="7D59A5"/>
                </a:gs>
                <a:gs pos="5000">
                  <a:srgbClr val="7D59A5"/>
                </a:gs>
                <a:gs pos="22000">
                  <a:srgbClr val="A57FA6"/>
                </a:gs>
                <a:gs pos="40000">
                  <a:srgbClr val="F7DA06"/>
                </a:gs>
                <a:gs pos="58000">
                  <a:srgbClr val="00FF00"/>
                </a:gs>
                <a:gs pos="77000">
                  <a:srgbClr val="E37191"/>
                </a:gs>
                <a:gs pos="96000">
                  <a:srgbClr val="7B2C42"/>
                </a:gs>
                <a:gs pos="100000">
                  <a:srgbClr val="7B2C42"/>
                </a:gs>
              </a:gsLst>
              <a:lin ang="108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" name="Google Shape;88;p1"/>
            <p:cNvSpPr txBox="1"/>
            <p:nvPr/>
          </p:nvSpPr>
          <p:spPr>
            <a:xfrm>
              <a:off x="-5410" y="6391015"/>
              <a:ext cx="12191996" cy="45191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1" lang="en-US" sz="2400" u="none" cap="none" strike="noStrik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Voice and Choice Summit 2026    \    Voice and Choice Summit 2026 </a:t>
              </a:r>
              <a:endParaRPr b="0" i="0" sz="24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  <p:sp>
        <p:nvSpPr>
          <p:cNvPr id="89" name="Google Shape;89;p1"/>
          <p:cNvSpPr/>
          <p:nvPr/>
        </p:nvSpPr>
        <p:spPr>
          <a:xfrm>
            <a:off x="1" y="2584078"/>
            <a:ext cx="12191999" cy="2643876"/>
          </a:xfrm>
          <a:custGeom>
            <a:rect b="b" l="l" r="r" t="t"/>
            <a:pathLst>
              <a:path extrusionOk="0" h="2643876" w="12191999">
                <a:moveTo>
                  <a:pt x="12191999" y="0"/>
                </a:moveTo>
                <a:lnTo>
                  <a:pt x="12191999" y="464989"/>
                </a:lnTo>
                <a:lnTo>
                  <a:pt x="12090690" y="483907"/>
                </a:lnTo>
                <a:cubicBezTo>
                  <a:pt x="10319058" y="857183"/>
                  <a:pt x="7278028" y="2750381"/>
                  <a:pt x="5319131" y="2639171"/>
                </a:cubicBezTo>
                <a:cubicBezTo>
                  <a:pt x="3297044" y="2524373"/>
                  <a:pt x="2378926" y="1362052"/>
                  <a:pt x="0" y="1806892"/>
                </a:cubicBezTo>
                <a:lnTo>
                  <a:pt x="22303" y="1351345"/>
                </a:lnTo>
                <a:cubicBezTo>
                  <a:pt x="1256371" y="1285276"/>
                  <a:pt x="3401123" y="2389872"/>
                  <a:pt x="5330284" y="2452625"/>
                </a:cubicBezTo>
                <a:cubicBezTo>
                  <a:pt x="8259338" y="2486108"/>
                  <a:pt x="9788675" y="947659"/>
                  <a:pt x="10868965" y="389807"/>
                </a:cubicBezTo>
                <a:cubicBezTo>
                  <a:pt x="11409110" y="110881"/>
                  <a:pt x="11816948" y="21434"/>
                  <a:pt x="12104896" y="1644"/>
                </a:cubicBezTo>
                <a:close/>
              </a:path>
            </a:pathLst>
          </a:custGeom>
          <a:solidFill>
            <a:schemeClr val="lt1">
              <a:alpha val="38039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1"/>
          <p:cNvSpPr txBox="1"/>
          <p:nvPr>
            <p:ph type="ctrTitle"/>
          </p:nvPr>
        </p:nvSpPr>
        <p:spPr>
          <a:xfrm>
            <a:off x="1595334" y="2666751"/>
            <a:ext cx="9144000" cy="181140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ct val="100000"/>
              <a:buFont typeface="Tahoma"/>
              <a:buNone/>
            </a:pPr>
            <a:r>
              <a:rPr b="1" i="1" lang="en-US">
                <a:solidFill>
                  <a:srgbClr val="0C0C0C"/>
                </a:solidFill>
                <a:latin typeface="Tahoma"/>
                <a:ea typeface="Tahoma"/>
                <a:cs typeface="Tahoma"/>
                <a:sym typeface="Tahoma"/>
              </a:rPr>
              <a:t>Voice and Choice</a:t>
            </a:r>
            <a:br>
              <a:rPr b="1" i="1" lang="en-US">
                <a:solidFill>
                  <a:srgbClr val="0C0C0C"/>
                </a:solidFill>
                <a:latin typeface="Tahoma"/>
                <a:ea typeface="Tahoma"/>
                <a:cs typeface="Tahoma"/>
                <a:sym typeface="Tahoma"/>
              </a:rPr>
            </a:br>
            <a:r>
              <a:rPr b="1" i="1" lang="en-US">
                <a:solidFill>
                  <a:srgbClr val="0C0C0C"/>
                </a:solidFill>
                <a:latin typeface="Tahoma"/>
                <a:ea typeface="Tahoma"/>
                <a:cs typeface="Tahoma"/>
                <a:sym typeface="Tahoma"/>
              </a:rPr>
              <a:t>Summit 2026-</a:t>
            </a:r>
            <a:r>
              <a:rPr lang="en-US"/>
              <a:t>Change Strategies-Strategic Litigation Category</a:t>
            </a:r>
            <a:endParaRPr b="1" i="1">
              <a:solidFill>
                <a:srgbClr val="0C0C0C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91" name="Google Shape;91;p1"/>
          <p:cNvSpPr txBox="1"/>
          <p:nvPr/>
        </p:nvSpPr>
        <p:spPr>
          <a:xfrm>
            <a:off x="680934" y="4560831"/>
            <a:ext cx="109728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Botswana: From Incremental Gains to Rights Realisation</a:t>
            </a:r>
            <a:endParaRPr sz="18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2" name="Google Shape;92;p1" title="legabibo logo final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875200" y="209000"/>
            <a:ext cx="2234788" cy="1811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8"/>
          <p:cNvSpPr/>
          <p:nvPr/>
        </p:nvSpPr>
        <p:spPr>
          <a:xfrm>
            <a:off x="0" y="0"/>
            <a:ext cx="12191997" cy="113115"/>
          </a:xfrm>
          <a:prstGeom prst="rect">
            <a:avLst/>
          </a:prstGeom>
          <a:gradFill>
            <a:gsLst>
              <a:gs pos="0">
                <a:srgbClr val="7D59A5"/>
              </a:gs>
              <a:gs pos="5000">
                <a:srgbClr val="7D59A5"/>
              </a:gs>
              <a:gs pos="22000">
                <a:srgbClr val="A57FA6"/>
              </a:gs>
              <a:gs pos="40000">
                <a:srgbClr val="F7DA06"/>
              </a:gs>
              <a:gs pos="58000">
                <a:srgbClr val="00FF00"/>
              </a:gs>
              <a:gs pos="77000">
                <a:srgbClr val="E37191"/>
              </a:gs>
              <a:gs pos="96000">
                <a:srgbClr val="7B2C42"/>
              </a:gs>
              <a:gs pos="100000">
                <a:srgbClr val="7B2C42"/>
              </a:gs>
            </a:gsLst>
            <a:lin ang="108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7" name="Google Shape;197;p8"/>
          <p:cNvSpPr/>
          <p:nvPr/>
        </p:nvSpPr>
        <p:spPr>
          <a:xfrm>
            <a:off x="0" y="6364553"/>
            <a:ext cx="12191997" cy="518161"/>
          </a:xfrm>
          <a:prstGeom prst="rect">
            <a:avLst/>
          </a:prstGeom>
          <a:gradFill>
            <a:gsLst>
              <a:gs pos="0">
                <a:srgbClr val="7D59A5"/>
              </a:gs>
              <a:gs pos="5000">
                <a:srgbClr val="7D59A5"/>
              </a:gs>
              <a:gs pos="22000">
                <a:srgbClr val="A57FA6"/>
              </a:gs>
              <a:gs pos="40000">
                <a:srgbClr val="F7DA06"/>
              </a:gs>
              <a:gs pos="58000">
                <a:srgbClr val="00FF00"/>
              </a:gs>
              <a:gs pos="77000">
                <a:srgbClr val="E37191"/>
              </a:gs>
              <a:gs pos="96000">
                <a:srgbClr val="7B2C42"/>
              </a:gs>
              <a:gs pos="100000">
                <a:srgbClr val="7B2C42"/>
              </a:gs>
            </a:gsLst>
            <a:lin ang="108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8" name="Google Shape;198;p8"/>
          <p:cNvSpPr/>
          <p:nvPr/>
        </p:nvSpPr>
        <p:spPr>
          <a:xfrm>
            <a:off x="-2" y="246158"/>
            <a:ext cx="12191996" cy="84513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</a:pPr>
            <a:r>
              <a:rPr b="1" i="0" lang="en-US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Next Steps</a:t>
            </a:r>
            <a:endParaRPr/>
          </a:p>
        </p:txBody>
      </p:sp>
      <p:sp>
        <p:nvSpPr>
          <p:cNvPr id="199" name="Google Shape;199;p8"/>
          <p:cNvSpPr txBox="1"/>
          <p:nvPr/>
        </p:nvSpPr>
        <p:spPr>
          <a:xfrm>
            <a:off x="-5410" y="6391015"/>
            <a:ext cx="12191996" cy="4519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-US" sz="24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Voice and Choice Summit 2026    \    Voice and Choice Summit 2026 </a:t>
            </a:r>
            <a:endParaRPr b="0" i="0" sz="2400" u="none" cap="none" strike="noStrik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00" name="Google Shape;200;p8"/>
          <p:cNvSpPr txBox="1"/>
          <p:nvPr>
            <p:ph idx="1" type="body"/>
          </p:nvPr>
        </p:nvSpPr>
        <p:spPr>
          <a:xfrm>
            <a:off x="235125" y="1752250"/>
            <a:ext cx="11576400" cy="35787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Upcoming priorities include: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-US"/>
              <a:t>• strengthening legal empowerment and community reporting mechanisms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None/>
            </a:pPr>
            <a:r>
              <a:rPr lang="en-US"/>
              <a:t>• continuing advocacy for legal gender recognition by self-determination</a:t>
            </a:r>
            <a:br>
              <a:rPr lang="en-US"/>
            </a:br>
            <a:r>
              <a:rPr lang="en-US"/>
              <a:t>• continued engagement in the implementation of CHRSNAP</a:t>
            </a:r>
            <a:br>
              <a:rPr lang="en-US"/>
            </a:br>
            <a:r>
              <a:rPr lang="en-US"/>
              <a:t>• expanding healthcare inclusion initiatives beyond HIV/AIDS </a:t>
            </a:r>
            <a:br>
              <a:rPr lang="en-US"/>
            </a:br>
            <a:r>
              <a:rPr lang="en-US"/>
              <a:t>• building stronger regional and international advocacy alliances</a:t>
            </a:r>
            <a:endParaRPr/>
          </a:p>
        </p:txBody>
      </p:sp>
      <p:pic>
        <p:nvPicPr>
          <p:cNvPr id="201" name="Google Shape;201;p8" title="legabibo logo final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249275" y="-236975"/>
            <a:ext cx="2234788" cy="1811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202;p8" title="LFLW Logo.jpg"/>
          <p:cNvPicPr preferRelativeResize="0"/>
          <p:nvPr/>
        </p:nvPicPr>
        <p:blipFill rotWithShape="1">
          <a:blip r:embed="rId4">
            <a:alphaModFix/>
          </a:blip>
          <a:srcRect b="45627" l="26612" r="17079" t="13998"/>
          <a:stretch/>
        </p:blipFill>
        <p:spPr>
          <a:xfrm>
            <a:off x="8084575" y="0"/>
            <a:ext cx="1595100" cy="1062702"/>
          </a:xfrm>
          <a:prstGeom prst="rect">
            <a:avLst/>
          </a:prstGeom>
          <a:noFill/>
          <a:ln>
            <a:noFill/>
          </a:ln>
        </p:spPr>
      </p:pic>
      <p:sp>
        <p:nvSpPr>
          <p:cNvPr id="203" name="Google Shape;203;p8"/>
          <p:cNvSpPr txBox="1"/>
          <p:nvPr/>
        </p:nvSpPr>
        <p:spPr>
          <a:xfrm>
            <a:off x="235125" y="1152325"/>
            <a:ext cx="11576400" cy="6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Next Phase focus: Deepening institutional accountability and Expanding legal protections. 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4" name="Google Shape;204;p8"/>
          <p:cNvSpPr txBox="1"/>
          <p:nvPr/>
        </p:nvSpPr>
        <p:spPr>
          <a:xfrm>
            <a:off x="302388" y="5424200"/>
            <a:ext cx="11576400" cy="6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long-term goal is to ensure that LGBTIQ 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equality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is embedded within Botswana’s democratic and human rights institutions. 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"/>
          <p:cNvSpPr/>
          <p:nvPr/>
        </p:nvSpPr>
        <p:spPr>
          <a:xfrm>
            <a:off x="0" y="0"/>
            <a:ext cx="12191997" cy="113115"/>
          </a:xfrm>
          <a:prstGeom prst="rect">
            <a:avLst/>
          </a:prstGeom>
          <a:gradFill>
            <a:gsLst>
              <a:gs pos="0">
                <a:srgbClr val="7D59A5"/>
              </a:gs>
              <a:gs pos="5000">
                <a:srgbClr val="7D59A5"/>
              </a:gs>
              <a:gs pos="22000">
                <a:srgbClr val="A57FA6"/>
              </a:gs>
              <a:gs pos="40000">
                <a:srgbClr val="F7DA06"/>
              </a:gs>
              <a:gs pos="58000">
                <a:srgbClr val="00FF00"/>
              </a:gs>
              <a:gs pos="77000">
                <a:srgbClr val="E37191"/>
              </a:gs>
              <a:gs pos="96000">
                <a:srgbClr val="7B2C42"/>
              </a:gs>
              <a:gs pos="100000">
                <a:srgbClr val="7B2C42"/>
              </a:gs>
            </a:gsLst>
            <a:lin ang="108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p2"/>
          <p:cNvSpPr/>
          <p:nvPr/>
        </p:nvSpPr>
        <p:spPr>
          <a:xfrm>
            <a:off x="0" y="6364553"/>
            <a:ext cx="12191997" cy="518161"/>
          </a:xfrm>
          <a:prstGeom prst="rect">
            <a:avLst/>
          </a:prstGeom>
          <a:gradFill>
            <a:gsLst>
              <a:gs pos="0">
                <a:srgbClr val="7D59A5"/>
              </a:gs>
              <a:gs pos="5000">
                <a:srgbClr val="7D59A5"/>
              </a:gs>
              <a:gs pos="22000">
                <a:srgbClr val="A57FA6"/>
              </a:gs>
              <a:gs pos="40000">
                <a:srgbClr val="F7DA06"/>
              </a:gs>
              <a:gs pos="58000">
                <a:srgbClr val="00FF00"/>
              </a:gs>
              <a:gs pos="77000">
                <a:srgbClr val="E37191"/>
              </a:gs>
              <a:gs pos="96000">
                <a:srgbClr val="7B2C42"/>
              </a:gs>
              <a:gs pos="100000">
                <a:srgbClr val="7B2C42"/>
              </a:gs>
            </a:gsLst>
            <a:lin ang="108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2"/>
          <p:cNvSpPr/>
          <p:nvPr/>
        </p:nvSpPr>
        <p:spPr>
          <a:xfrm>
            <a:off x="-5410" y="139577"/>
            <a:ext cx="12191996" cy="84513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Synopsis</a:t>
            </a:r>
            <a: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– brief overview what this is about </a:t>
            </a:r>
            <a:endParaRPr b="0" i="1" sz="4400" u="none" cap="none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00" name="Google Shape;100;p2"/>
          <p:cNvSpPr txBox="1"/>
          <p:nvPr/>
        </p:nvSpPr>
        <p:spPr>
          <a:xfrm>
            <a:off x="-5410" y="6391015"/>
            <a:ext cx="12191996" cy="4519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-US" sz="24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Voice and Choice Summit 2026    \    Voice and Choice Summit 2026 </a:t>
            </a:r>
            <a:endParaRPr b="0" i="0" sz="2400" u="none" cap="none" strike="noStrik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graphicFrame>
        <p:nvGraphicFramePr>
          <p:cNvPr id="101" name="Google Shape;101;p2"/>
          <p:cNvGraphicFramePr/>
          <p:nvPr/>
        </p:nvGraphicFramePr>
        <p:xfrm>
          <a:off x="426906" y="950316"/>
          <a:ext cx="3000000" cy="3000000"/>
        </p:xfrm>
        <a:graphic>
          <a:graphicData uri="http://schemas.openxmlformats.org/drawingml/2006/table">
            <a:tbl>
              <a:tblPr bandRow="1" firstCol="1" firstRow="1">
                <a:noFill/>
                <a:tableStyleId>{6B0A9BD9-353C-4C77-B380-6659D394E664}</a:tableStyleId>
              </a:tblPr>
              <a:tblGrid>
                <a:gridCol w="2123500"/>
                <a:gridCol w="9203850"/>
              </a:tblGrid>
              <a:tr h="5370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alibri"/>
                        <a:buNone/>
                      </a:pPr>
                      <a:r>
                        <a:rPr lang="en-US" sz="2400" u="none" cap="none" strike="noStrike">
                          <a:solidFill>
                            <a:schemeClr val="dk1"/>
                          </a:solidFill>
                        </a:rPr>
                        <a:t>Name </a:t>
                      </a:r>
                      <a:endParaRPr sz="24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alibri"/>
                        <a:buNone/>
                      </a:pPr>
                      <a:r>
                        <a:rPr lang="en-US" sz="2400" u="none" cap="none" strike="noStrike">
                          <a:solidFill>
                            <a:schemeClr val="dk1"/>
                          </a:solidFill>
                        </a:rPr>
                        <a:t> Laone van Vuuren</a:t>
                      </a:r>
                      <a:endParaRPr sz="24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5370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alibri"/>
                        <a:buNone/>
                      </a:pPr>
                      <a:r>
                        <a:rPr lang="en-US" sz="2400" u="none" cap="none" strike="noStrike">
                          <a:solidFill>
                            <a:schemeClr val="dk1"/>
                          </a:solidFill>
                        </a:rPr>
                        <a:t>Designation </a:t>
                      </a:r>
                      <a:endParaRPr sz="24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alibri"/>
                        <a:buNone/>
                      </a:pPr>
                      <a:r>
                        <a:rPr lang="en-US" sz="2400" u="none" cap="none" strike="noStrike">
                          <a:solidFill>
                            <a:schemeClr val="dk1"/>
                          </a:solidFill>
                        </a:rPr>
                        <a:t> Hea</a:t>
                      </a:r>
                      <a:r>
                        <a:rPr lang="en-US" sz="2400"/>
                        <a:t>d of Policy &amp; Legal Advocacy</a:t>
                      </a:r>
                      <a:endParaRPr sz="24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5370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alibri"/>
                        <a:buNone/>
                      </a:pPr>
                      <a:r>
                        <a:rPr lang="en-US" sz="2400" u="none" cap="none" strike="noStrike">
                          <a:solidFill>
                            <a:schemeClr val="dk1"/>
                          </a:solidFill>
                        </a:rPr>
                        <a:t>Organisation </a:t>
                      </a:r>
                      <a:endParaRPr sz="24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alibri"/>
                        <a:buNone/>
                      </a:pPr>
                      <a:r>
                        <a:rPr lang="en-US" sz="2400" u="none" cap="none" strike="noStrike">
                          <a:solidFill>
                            <a:schemeClr val="dk1"/>
                          </a:solidFill>
                        </a:rPr>
                        <a:t> LEGABIBO</a:t>
                      </a:r>
                      <a:endParaRPr sz="24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5370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alibri"/>
                        <a:buNone/>
                      </a:pPr>
                      <a:r>
                        <a:rPr lang="en-US" sz="2400" u="none" cap="none" strike="noStrike">
                          <a:solidFill>
                            <a:schemeClr val="dk1"/>
                          </a:solidFill>
                        </a:rPr>
                        <a:t>Country </a:t>
                      </a:r>
                      <a:endParaRPr sz="24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alibri"/>
                        <a:buNone/>
                      </a:pPr>
                      <a:r>
                        <a:rPr lang="en-US" sz="2400" u="none" cap="none" strike="noStrike">
                          <a:solidFill>
                            <a:schemeClr val="dk1"/>
                          </a:solidFill>
                        </a:rPr>
                        <a:t> Botswana </a:t>
                      </a:r>
                      <a:endParaRPr sz="24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8899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alibri"/>
                        <a:buNone/>
                      </a:pPr>
                      <a:r>
                        <a:rPr lang="en-US" sz="2400" u="none" cap="none" strike="noStrike">
                          <a:solidFill>
                            <a:schemeClr val="dk1"/>
                          </a:solidFill>
                        </a:rPr>
                        <a:t>Category </a:t>
                      </a:r>
                      <a:endParaRPr sz="24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alibri"/>
                        <a:buNone/>
                      </a:pPr>
                      <a:r>
                        <a:rPr lang="en-US" sz="2400">
                          <a:latin typeface="Arial"/>
                          <a:ea typeface="Arial"/>
                          <a:cs typeface="Arial"/>
                          <a:sym typeface="Arial"/>
                        </a:rPr>
                        <a:t>Change Strategies </a:t>
                      </a:r>
                      <a:endParaRPr sz="24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19932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Summary</a:t>
                      </a:r>
                      <a:endParaRPr sz="24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alibri"/>
                        <a:buNone/>
                      </a:pPr>
                      <a:r>
                        <a:rPr lang="en-US" sz="2400">
                          <a:latin typeface="Arial"/>
                          <a:ea typeface="Arial"/>
                          <a:cs typeface="Arial"/>
                          <a:sym typeface="Arial"/>
                        </a:rPr>
                        <a:t>LEGABIBO’s </a:t>
                      </a:r>
                      <a:r>
                        <a:rPr lang="en-US" sz="2400">
                          <a:latin typeface="Arial"/>
                          <a:ea typeface="Arial"/>
                          <a:cs typeface="Arial"/>
                          <a:sym typeface="Arial"/>
                        </a:rPr>
                        <a:t>change</a:t>
                      </a:r>
                      <a:r>
                        <a:rPr lang="en-US" sz="2400">
                          <a:latin typeface="Arial"/>
                          <a:ea typeface="Arial"/>
                          <a:cs typeface="Arial"/>
                          <a:sym typeface="Arial"/>
                        </a:rPr>
                        <a:t> strategy focuses on advancing human rights for LGBTIQ people in Botswana through incremental gains, engaging with communities, leaders on multiple levels that lays </a:t>
                      </a:r>
                      <a:r>
                        <a:rPr lang="en-US" sz="2400">
                          <a:latin typeface="Arial"/>
                          <a:ea typeface="Arial"/>
                          <a:cs typeface="Arial"/>
                          <a:sym typeface="Arial"/>
                        </a:rPr>
                        <a:t>foundation</a:t>
                      </a:r>
                      <a:r>
                        <a:rPr lang="en-US" sz="2400">
                          <a:latin typeface="Arial"/>
                          <a:ea typeface="Arial"/>
                          <a:cs typeface="Arial"/>
                          <a:sym typeface="Arial"/>
                        </a:rPr>
                        <a:t> for </a:t>
                      </a:r>
                      <a:r>
                        <a:rPr lang="en-US" sz="2400">
                          <a:latin typeface="Arial"/>
                          <a:ea typeface="Arial"/>
                          <a:cs typeface="Arial"/>
                          <a:sym typeface="Arial"/>
                        </a:rPr>
                        <a:t>strategic</a:t>
                      </a:r>
                      <a:r>
                        <a:rPr lang="en-US" sz="2400">
                          <a:latin typeface="Arial"/>
                          <a:ea typeface="Arial"/>
                          <a:cs typeface="Arial"/>
                          <a:sym typeface="Arial"/>
                        </a:rPr>
                        <a:t> litigation, policy advocacy and institutional engagement. </a:t>
                      </a:r>
                      <a:endParaRPr sz="24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"/>
          <p:cNvSpPr/>
          <p:nvPr/>
        </p:nvSpPr>
        <p:spPr>
          <a:xfrm>
            <a:off x="0" y="0"/>
            <a:ext cx="12191997" cy="113115"/>
          </a:xfrm>
          <a:prstGeom prst="rect">
            <a:avLst/>
          </a:prstGeom>
          <a:gradFill>
            <a:gsLst>
              <a:gs pos="0">
                <a:srgbClr val="7D59A5"/>
              </a:gs>
              <a:gs pos="5000">
                <a:srgbClr val="7D59A5"/>
              </a:gs>
              <a:gs pos="22000">
                <a:srgbClr val="A57FA6"/>
              </a:gs>
              <a:gs pos="40000">
                <a:srgbClr val="F7DA06"/>
              </a:gs>
              <a:gs pos="58000">
                <a:srgbClr val="00FF00"/>
              </a:gs>
              <a:gs pos="77000">
                <a:srgbClr val="E37191"/>
              </a:gs>
              <a:gs pos="96000">
                <a:srgbClr val="7B2C42"/>
              </a:gs>
              <a:gs pos="100000">
                <a:srgbClr val="7B2C42"/>
              </a:gs>
            </a:gsLst>
            <a:lin ang="108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p3"/>
          <p:cNvSpPr/>
          <p:nvPr/>
        </p:nvSpPr>
        <p:spPr>
          <a:xfrm>
            <a:off x="0" y="6364553"/>
            <a:ext cx="12191997" cy="518161"/>
          </a:xfrm>
          <a:prstGeom prst="rect">
            <a:avLst/>
          </a:prstGeom>
          <a:gradFill>
            <a:gsLst>
              <a:gs pos="0">
                <a:srgbClr val="7D59A5"/>
              </a:gs>
              <a:gs pos="5000">
                <a:srgbClr val="7D59A5"/>
              </a:gs>
              <a:gs pos="22000">
                <a:srgbClr val="A57FA6"/>
              </a:gs>
              <a:gs pos="40000">
                <a:srgbClr val="F7DA06"/>
              </a:gs>
              <a:gs pos="58000">
                <a:srgbClr val="00FF00"/>
              </a:gs>
              <a:gs pos="77000">
                <a:srgbClr val="E37191"/>
              </a:gs>
              <a:gs pos="96000">
                <a:srgbClr val="7B2C42"/>
              </a:gs>
              <a:gs pos="100000">
                <a:srgbClr val="7B2C42"/>
              </a:gs>
            </a:gsLst>
            <a:lin ang="108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Google Shape;108;p3"/>
          <p:cNvSpPr/>
          <p:nvPr/>
        </p:nvSpPr>
        <p:spPr>
          <a:xfrm>
            <a:off x="-2" y="246158"/>
            <a:ext cx="12191996" cy="84513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25"/>
              <a:buFont typeface="Calibri"/>
              <a:buNone/>
            </a:pPr>
            <a:r>
              <a:rPr b="1" i="0" lang="en-US" sz="332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Background</a:t>
            </a:r>
            <a:r>
              <a:rPr b="0" i="0" lang="en-US" sz="332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1" sz="3325" u="none" cap="none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90"/>
              <a:buFont typeface="Calibri"/>
              <a:buNone/>
            </a:pPr>
            <a:r>
              <a:rPr b="0" i="0" lang="en-US" sz="209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1" sz="2090" u="none" cap="none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09" name="Google Shape;109;p3"/>
          <p:cNvSpPr txBox="1"/>
          <p:nvPr/>
        </p:nvSpPr>
        <p:spPr>
          <a:xfrm>
            <a:off x="-5410" y="6391015"/>
            <a:ext cx="12191996" cy="4519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-US" sz="24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Voice and Choice Summit 2026    \    Voice and Choice Summit 2026 </a:t>
            </a:r>
            <a:endParaRPr b="0" i="0" sz="2400" u="none" cap="none" strike="noStrik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10" name="Google Shape;110;p3"/>
          <p:cNvSpPr txBox="1"/>
          <p:nvPr>
            <p:ph idx="1" type="body"/>
          </p:nvPr>
        </p:nvSpPr>
        <p:spPr>
          <a:xfrm>
            <a:off x="235131" y="1091294"/>
            <a:ext cx="5860869" cy="5034869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rmAutofit fontScale="92500" lnSpcReduction="2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/>
              <a:t>Despite progressive court rulings, legal recognition has not automatically translated into lived equality and inclusion for LGBTIQ people in Botswana.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/>
              <a:t>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/>
              <a:t>Many queer people continue to face: </a:t>
            </a:r>
            <a:endParaRPr/>
          </a:p>
          <a:p>
            <a:pPr indent="-334327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64285"/>
              <a:buChar char="•"/>
            </a:pPr>
            <a:r>
              <a:rPr lang="en-US"/>
              <a:t>discrimination in healthcare and employment</a:t>
            </a:r>
            <a:endParaRPr/>
          </a:p>
          <a:p>
            <a:pPr indent="-334327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64285"/>
              <a:buChar char="•"/>
            </a:pPr>
            <a:r>
              <a:rPr lang="en-US"/>
              <a:t>barriers to gender-affirming healthcare</a:t>
            </a:r>
            <a:endParaRPr/>
          </a:p>
          <a:p>
            <a:pPr indent="-334327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64285"/>
              <a:buChar char="•"/>
            </a:pPr>
            <a:r>
              <a:rPr lang="en-US"/>
              <a:t>exclusion from their families </a:t>
            </a:r>
            <a:endParaRPr/>
          </a:p>
          <a:p>
            <a:pPr indent="-334327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64285"/>
              <a:buChar char="•"/>
            </a:pPr>
            <a:r>
              <a:rPr lang="en-US"/>
              <a:t>violence and hate-motivated crimes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These occur in a broader context of </a:t>
            </a:r>
            <a:r>
              <a:rPr lang="en-US"/>
              <a:t>shrinking</a:t>
            </a:r>
            <a:r>
              <a:rPr lang="en-US"/>
              <a:t> civic and global backlash against gender and sexual rights. </a:t>
            </a:r>
            <a:endParaRPr/>
          </a:p>
        </p:txBody>
      </p:sp>
      <p:pic>
        <p:nvPicPr>
          <p:cNvPr id="111" name="Google Shape;111;p3" title="legabibo logo final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679675" y="-236975"/>
            <a:ext cx="2234788" cy="1811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3" title="LFLW Logo.jpg"/>
          <p:cNvPicPr preferRelativeResize="0"/>
          <p:nvPr/>
        </p:nvPicPr>
        <p:blipFill rotWithShape="1">
          <a:blip r:embed="rId4">
            <a:alphaModFix/>
          </a:blip>
          <a:srcRect b="45627" l="26612" r="17079" t="13998"/>
          <a:stretch/>
        </p:blipFill>
        <p:spPr>
          <a:xfrm>
            <a:off x="8084575" y="0"/>
            <a:ext cx="1595100" cy="10627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3" title="tempImageL3FB54.gif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248400" y="1257300"/>
            <a:ext cx="5791202" cy="43434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3ce10eb97de_0_6"/>
          <p:cNvSpPr/>
          <p:nvPr/>
        </p:nvSpPr>
        <p:spPr>
          <a:xfrm>
            <a:off x="0" y="0"/>
            <a:ext cx="12192000" cy="113100"/>
          </a:xfrm>
          <a:prstGeom prst="rect">
            <a:avLst/>
          </a:prstGeom>
          <a:gradFill>
            <a:gsLst>
              <a:gs pos="0">
                <a:srgbClr val="7D59A5"/>
              </a:gs>
              <a:gs pos="5000">
                <a:srgbClr val="7D59A5"/>
              </a:gs>
              <a:gs pos="22000">
                <a:srgbClr val="A57FA6"/>
              </a:gs>
              <a:gs pos="40000">
                <a:srgbClr val="F7DA06"/>
              </a:gs>
              <a:gs pos="58000">
                <a:srgbClr val="00FF00"/>
              </a:gs>
              <a:gs pos="77000">
                <a:srgbClr val="E37191"/>
              </a:gs>
              <a:gs pos="96000">
                <a:srgbClr val="7B2C42"/>
              </a:gs>
              <a:gs pos="100000">
                <a:srgbClr val="7B2C42"/>
              </a:gs>
            </a:gsLst>
            <a:lin ang="10800025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g3ce10eb97de_0_6"/>
          <p:cNvSpPr/>
          <p:nvPr/>
        </p:nvSpPr>
        <p:spPr>
          <a:xfrm>
            <a:off x="0" y="6364553"/>
            <a:ext cx="12192000" cy="518100"/>
          </a:xfrm>
          <a:prstGeom prst="rect">
            <a:avLst/>
          </a:prstGeom>
          <a:gradFill>
            <a:gsLst>
              <a:gs pos="0">
                <a:srgbClr val="7D59A5"/>
              </a:gs>
              <a:gs pos="5000">
                <a:srgbClr val="7D59A5"/>
              </a:gs>
              <a:gs pos="22000">
                <a:srgbClr val="A57FA6"/>
              </a:gs>
              <a:gs pos="40000">
                <a:srgbClr val="F7DA06"/>
              </a:gs>
              <a:gs pos="58000">
                <a:srgbClr val="00FF00"/>
              </a:gs>
              <a:gs pos="77000">
                <a:srgbClr val="E37191"/>
              </a:gs>
              <a:gs pos="96000">
                <a:srgbClr val="7B2C42"/>
              </a:gs>
              <a:gs pos="100000">
                <a:srgbClr val="7B2C42"/>
              </a:gs>
            </a:gsLst>
            <a:lin ang="10800025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Google Shape;120;g3ce10eb97de_0_6"/>
          <p:cNvSpPr/>
          <p:nvPr/>
        </p:nvSpPr>
        <p:spPr>
          <a:xfrm>
            <a:off x="-2" y="246158"/>
            <a:ext cx="12192000" cy="84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Actions  </a:t>
            </a:r>
            <a:endParaRPr b="1" i="1" sz="4400" u="none" cap="none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21" name="Google Shape;121;g3ce10eb97de_0_6"/>
          <p:cNvSpPr txBox="1"/>
          <p:nvPr/>
        </p:nvSpPr>
        <p:spPr>
          <a:xfrm>
            <a:off x="6032775" y="1808700"/>
            <a:ext cx="5778900" cy="43569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Providing legal referrals and </a:t>
            </a: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psychosocial</a:t>
            </a: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support to affected individuals 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Supporting strategic litigation to advance constitutional protections for LGBTIQ people - registration, LGR, decrim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Contributing to CEDAW shadow reports and African Commission processes</a:t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g3ce10eb97de_0_6"/>
          <p:cNvSpPr txBox="1"/>
          <p:nvPr/>
        </p:nvSpPr>
        <p:spPr>
          <a:xfrm>
            <a:off x="-5410" y="6391015"/>
            <a:ext cx="12192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-US" sz="24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Voice and Choice Summit 2026    \    Voice and Choice Summit 2026 </a:t>
            </a:r>
            <a:endParaRPr b="0" i="0" sz="2400" u="none" cap="none" strike="noStrik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23" name="Google Shape;123;g3ce10eb97de_0_6"/>
          <p:cNvSpPr txBox="1"/>
          <p:nvPr>
            <p:ph idx="1" type="body"/>
          </p:nvPr>
        </p:nvSpPr>
        <p:spPr>
          <a:xfrm>
            <a:off x="235125" y="1808700"/>
            <a:ext cx="5642700" cy="43569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rmAutofit fontScale="92500" lnSpcReduction="2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A multi-layered strategy combining, community engagement and advocacy, institutional engagement and strategic litigation. </a:t>
            </a:r>
            <a:endParaRPr/>
          </a:p>
          <a:p>
            <a:pPr indent="-334327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64285"/>
              <a:buChar char="•"/>
            </a:pPr>
            <a:r>
              <a:rPr lang="en-US"/>
              <a:t>Engaging communities and allies from local to national </a:t>
            </a:r>
            <a:endParaRPr/>
          </a:p>
          <a:p>
            <a:pPr indent="-334327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64285"/>
              <a:buChar char="•"/>
            </a:pPr>
            <a:r>
              <a:rPr lang="en-US"/>
              <a:t>Training first responders - healthcare, law </a:t>
            </a:r>
            <a:r>
              <a:rPr lang="en-US"/>
              <a:t>enforcement</a:t>
            </a:r>
            <a:r>
              <a:rPr lang="en-US"/>
              <a:t> etc. on SOGIESC inclusion in services </a:t>
            </a:r>
            <a:endParaRPr/>
          </a:p>
          <a:p>
            <a:pPr indent="-334327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64285"/>
              <a:buChar char="•"/>
            </a:pPr>
            <a:r>
              <a:rPr lang="en-US"/>
              <a:t>Participating in the CHRSNAP technical working group</a:t>
            </a:r>
            <a:endParaRPr/>
          </a:p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SzPct val="64285"/>
              <a:buChar char="•"/>
            </a:pPr>
            <a:r>
              <a:rPr lang="en-US"/>
              <a:t>Documenting rights violations through the Living Free, Living Well Programme - </a:t>
            </a:r>
            <a:r>
              <a:rPr i="1" lang="en-US"/>
              <a:t>Mokgosi</a:t>
            </a:r>
            <a:endParaRPr/>
          </a:p>
        </p:txBody>
      </p:sp>
      <p:sp>
        <p:nvSpPr>
          <p:cNvPr id="124" name="Google Shape;124;g3ce10eb97de_0_6"/>
          <p:cNvSpPr txBox="1"/>
          <p:nvPr/>
        </p:nvSpPr>
        <p:spPr>
          <a:xfrm>
            <a:off x="235125" y="934825"/>
            <a:ext cx="11576400" cy="6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LEGABIBO works through a multi-layered strategy combining advocacy, institutional engagement and strategic litigation </a:t>
            </a:r>
            <a:endParaRPr sz="2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5" name="Google Shape;125;g3ce10eb97de_0_6" title="legabibo logo final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576875" y="-96150"/>
            <a:ext cx="2234788" cy="1811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g3ce10eb97de_0_6" title="LFLW Logo.jpg"/>
          <p:cNvPicPr preferRelativeResize="0"/>
          <p:nvPr/>
        </p:nvPicPr>
        <p:blipFill rotWithShape="1">
          <a:blip r:embed="rId4">
            <a:alphaModFix/>
          </a:blip>
          <a:srcRect b="45627" l="26612" r="17079" t="13998"/>
          <a:stretch/>
        </p:blipFill>
        <p:spPr>
          <a:xfrm>
            <a:off x="8362000" y="0"/>
            <a:ext cx="1595100" cy="10627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4"/>
          <p:cNvSpPr/>
          <p:nvPr/>
        </p:nvSpPr>
        <p:spPr>
          <a:xfrm>
            <a:off x="0" y="0"/>
            <a:ext cx="12191997" cy="113115"/>
          </a:xfrm>
          <a:prstGeom prst="rect">
            <a:avLst/>
          </a:prstGeom>
          <a:gradFill>
            <a:gsLst>
              <a:gs pos="0">
                <a:srgbClr val="7D59A5"/>
              </a:gs>
              <a:gs pos="5000">
                <a:srgbClr val="7D59A5"/>
              </a:gs>
              <a:gs pos="22000">
                <a:srgbClr val="A57FA6"/>
              </a:gs>
              <a:gs pos="40000">
                <a:srgbClr val="F7DA06"/>
              </a:gs>
              <a:gs pos="58000">
                <a:srgbClr val="00FF00"/>
              </a:gs>
              <a:gs pos="77000">
                <a:srgbClr val="E37191"/>
              </a:gs>
              <a:gs pos="96000">
                <a:srgbClr val="7B2C42"/>
              </a:gs>
              <a:gs pos="100000">
                <a:srgbClr val="7B2C42"/>
              </a:gs>
            </a:gsLst>
            <a:lin ang="108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132;p4"/>
          <p:cNvSpPr/>
          <p:nvPr/>
        </p:nvSpPr>
        <p:spPr>
          <a:xfrm>
            <a:off x="0" y="6364553"/>
            <a:ext cx="12191997" cy="518161"/>
          </a:xfrm>
          <a:prstGeom prst="rect">
            <a:avLst/>
          </a:prstGeom>
          <a:gradFill>
            <a:gsLst>
              <a:gs pos="0">
                <a:srgbClr val="7D59A5"/>
              </a:gs>
              <a:gs pos="5000">
                <a:srgbClr val="7D59A5"/>
              </a:gs>
              <a:gs pos="22000">
                <a:srgbClr val="A57FA6"/>
              </a:gs>
              <a:gs pos="40000">
                <a:srgbClr val="F7DA06"/>
              </a:gs>
              <a:gs pos="58000">
                <a:srgbClr val="00FF00"/>
              </a:gs>
              <a:gs pos="77000">
                <a:srgbClr val="E37191"/>
              </a:gs>
              <a:gs pos="96000">
                <a:srgbClr val="7B2C42"/>
              </a:gs>
              <a:gs pos="100000">
                <a:srgbClr val="7B2C42"/>
              </a:gs>
            </a:gsLst>
            <a:lin ang="108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p4"/>
          <p:cNvSpPr/>
          <p:nvPr/>
        </p:nvSpPr>
        <p:spPr>
          <a:xfrm>
            <a:off x="-2" y="246158"/>
            <a:ext cx="12191996" cy="84513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Actions  </a:t>
            </a:r>
            <a:endParaRPr b="1" i="1" sz="4400" u="none" cap="none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34" name="Google Shape;134;p4"/>
          <p:cNvSpPr txBox="1"/>
          <p:nvPr/>
        </p:nvSpPr>
        <p:spPr>
          <a:xfrm>
            <a:off x="-5410" y="6391015"/>
            <a:ext cx="12191996" cy="4519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-US" sz="24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Voice and Choice Summit 2026    \    Voice and Choice Summit 2026 </a:t>
            </a:r>
            <a:endParaRPr b="0" i="0" sz="2400" u="none" cap="none" strike="noStrik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35" name="Google Shape;135;p4"/>
          <p:cNvSpPr txBox="1"/>
          <p:nvPr/>
        </p:nvSpPr>
        <p:spPr>
          <a:xfrm>
            <a:off x="235125" y="934825"/>
            <a:ext cx="11576400" cy="6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Through these, LEGABIBO moves LGBTIQ concerns from informal advocacy to documented state obligations 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6" name="Google Shape;136;p4" title="594509101_1275897907911724_5593353930059790036_n.jpg"/>
          <p:cNvPicPr preferRelativeResize="0"/>
          <p:nvPr/>
        </p:nvPicPr>
        <p:blipFill rotWithShape="1">
          <a:blip r:embed="rId3">
            <a:alphaModFix/>
          </a:blip>
          <a:srcRect b="15291" l="-1440" r="1440" t="-3677"/>
          <a:stretch/>
        </p:blipFill>
        <p:spPr>
          <a:xfrm>
            <a:off x="235125" y="1841375"/>
            <a:ext cx="5860803" cy="3773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4" title="547576321_1207883694713146_2875782316068723082_n.jpg"/>
          <p:cNvPicPr preferRelativeResize="0"/>
          <p:nvPr/>
        </p:nvPicPr>
        <p:blipFill rotWithShape="1">
          <a:blip r:embed="rId4">
            <a:alphaModFix/>
          </a:blip>
          <a:srcRect b="12024" l="0" r="0" t="12017"/>
          <a:stretch/>
        </p:blipFill>
        <p:spPr>
          <a:xfrm>
            <a:off x="6892375" y="1837625"/>
            <a:ext cx="4286250" cy="4341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4" title="legabibo logo final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576725" y="-159500"/>
            <a:ext cx="2234788" cy="1811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4" title="LFLW Logo.jpg"/>
          <p:cNvPicPr preferRelativeResize="0"/>
          <p:nvPr/>
        </p:nvPicPr>
        <p:blipFill rotWithShape="1">
          <a:blip r:embed="rId6">
            <a:alphaModFix/>
          </a:blip>
          <a:srcRect b="45627" l="26612" r="17079" t="13998"/>
          <a:stretch/>
        </p:blipFill>
        <p:spPr>
          <a:xfrm>
            <a:off x="8084575" y="0"/>
            <a:ext cx="1595100" cy="10627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3ce10eb97de_0_21"/>
          <p:cNvSpPr/>
          <p:nvPr/>
        </p:nvSpPr>
        <p:spPr>
          <a:xfrm>
            <a:off x="0" y="0"/>
            <a:ext cx="12192000" cy="113100"/>
          </a:xfrm>
          <a:prstGeom prst="rect">
            <a:avLst/>
          </a:prstGeom>
          <a:gradFill>
            <a:gsLst>
              <a:gs pos="0">
                <a:srgbClr val="7D59A5"/>
              </a:gs>
              <a:gs pos="5000">
                <a:srgbClr val="7D59A5"/>
              </a:gs>
              <a:gs pos="22000">
                <a:srgbClr val="A57FA6"/>
              </a:gs>
              <a:gs pos="40000">
                <a:srgbClr val="F7DA06"/>
              </a:gs>
              <a:gs pos="58000">
                <a:srgbClr val="00FF00"/>
              </a:gs>
              <a:gs pos="77000">
                <a:srgbClr val="E37191"/>
              </a:gs>
              <a:gs pos="96000">
                <a:srgbClr val="7B2C42"/>
              </a:gs>
              <a:gs pos="100000">
                <a:srgbClr val="7B2C42"/>
              </a:gs>
            </a:gsLst>
            <a:lin ang="10800025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Google Shape;145;g3ce10eb97de_0_21"/>
          <p:cNvSpPr/>
          <p:nvPr/>
        </p:nvSpPr>
        <p:spPr>
          <a:xfrm>
            <a:off x="0" y="6364553"/>
            <a:ext cx="12192000" cy="518100"/>
          </a:xfrm>
          <a:prstGeom prst="rect">
            <a:avLst/>
          </a:prstGeom>
          <a:gradFill>
            <a:gsLst>
              <a:gs pos="0">
                <a:srgbClr val="7D59A5"/>
              </a:gs>
              <a:gs pos="5000">
                <a:srgbClr val="7D59A5"/>
              </a:gs>
              <a:gs pos="22000">
                <a:srgbClr val="A57FA6"/>
              </a:gs>
              <a:gs pos="40000">
                <a:srgbClr val="F7DA06"/>
              </a:gs>
              <a:gs pos="58000">
                <a:srgbClr val="00FF00"/>
              </a:gs>
              <a:gs pos="77000">
                <a:srgbClr val="E37191"/>
              </a:gs>
              <a:gs pos="96000">
                <a:srgbClr val="7B2C42"/>
              </a:gs>
              <a:gs pos="100000">
                <a:srgbClr val="7B2C42"/>
              </a:gs>
            </a:gsLst>
            <a:lin ang="10800025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g3ce10eb97de_0_21"/>
          <p:cNvSpPr/>
          <p:nvPr/>
        </p:nvSpPr>
        <p:spPr>
          <a:xfrm>
            <a:off x="-2" y="246158"/>
            <a:ext cx="12192000" cy="84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Actions  </a:t>
            </a:r>
            <a:endParaRPr b="1" i="1" sz="4400" u="none" cap="none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47" name="Google Shape;147;g3ce10eb97de_0_21"/>
          <p:cNvSpPr txBox="1"/>
          <p:nvPr/>
        </p:nvSpPr>
        <p:spPr>
          <a:xfrm>
            <a:off x="-5410" y="6391015"/>
            <a:ext cx="12192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-US" sz="24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Voice and Choice Summit 2026    \    Voice and Choice Summit 2026 </a:t>
            </a:r>
            <a:endParaRPr b="0" i="0" sz="2400" u="none" cap="none" strike="noStrik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48" name="Google Shape;148;g3ce10eb97de_0_21"/>
          <p:cNvSpPr txBox="1"/>
          <p:nvPr/>
        </p:nvSpPr>
        <p:spPr>
          <a:xfrm>
            <a:off x="235125" y="934825"/>
            <a:ext cx="11576400" cy="6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Through these, LEGABIBO moves LGBTIQ concerns from informal advocacy to documented state obligations 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9" name="Google Shape;149;g3ce10eb97de_0_21" title="_DSC2917.jpeg"/>
          <p:cNvPicPr preferRelativeResize="0"/>
          <p:nvPr/>
        </p:nvPicPr>
        <p:blipFill rotWithShape="1">
          <a:blip r:embed="rId3">
            <a:alphaModFix/>
          </a:blip>
          <a:srcRect b="14602" l="4480" r="0" t="28382"/>
          <a:stretch/>
        </p:blipFill>
        <p:spPr>
          <a:xfrm>
            <a:off x="1181788" y="2039962"/>
            <a:ext cx="9828424" cy="3910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g3ce10eb97de_0_21" title="legabibo logo final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693525" y="-237000"/>
            <a:ext cx="2234788" cy="1811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g3ce10eb97de_0_21" title="LFLW Logo.jpg"/>
          <p:cNvPicPr preferRelativeResize="0"/>
          <p:nvPr/>
        </p:nvPicPr>
        <p:blipFill rotWithShape="1">
          <a:blip r:embed="rId5">
            <a:alphaModFix/>
          </a:blip>
          <a:srcRect b="45627" l="26612" r="17079" t="13998"/>
          <a:stretch/>
        </p:blipFill>
        <p:spPr>
          <a:xfrm>
            <a:off x="8348125" y="0"/>
            <a:ext cx="1595100" cy="10627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5"/>
          <p:cNvSpPr/>
          <p:nvPr/>
        </p:nvSpPr>
        <p:spPr>
          <a:xfrm>
            <a:off x="0" y="0"/>
            <a:ext cx="12191997" cy="113115"/>
          </a:xfrm>
          <a:prstGeom prst="rect">
            <a:avLst/>
          </a:prstGeom>
          <a:gradFill>
            <a:gsLst>
              <a:gs pos="0">
                <a:srgbClr val="7D59A5"/>
              </a:gs>
              <a:gs pos="5000">
                <a:srgbClr val="7D59A5"/>
              </a:gs>
              <a:gs pos="22000">
                <a:srgbClr val="A57FA6"/>
              </a:gs>
              <a:gs pos="40000">
                <a:srgbClr val="F7DA06"/>
              </a:gs>
              <a:gs pos="58000">
                <a:srgbClr val="00FF00"/>
              </a:gs>
              <a:gs pos="77000">
                <a:srgbClr val="E37191"/>
              </a:gs>
              <a:gs pos="96000">
                <a:srgbClr val="7B2C42"/>
              </a:gs>
              <a:gs pos="100000">
                <a:srgbClr val="7B2C42"/>
              </a:gs>
            </a:gsLst>
            <a:lin ang="108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Google Shape;157;p5"/>
          <p:cNvSpPr/>
          <p:nvPr/>
        </p:nvSpPr>
        <p:spPr>
          <a:xfrm>
            <a:off x="0" y="6364553"/>
            <a:ext cx="12191997" cy="518161"/>
          </a:xfrm>
          <a:prstGeom prst="rect">
            <a:avLst/>
          </a:prstGeom>
          <a:gradFill>
            <a:gsLst>
              <a:gs pos="0">
                <a:srgbClr val="7D59A5"/>
              </a:gs>
              <a:gs pos="5000">
                <a:srgbClr val="7D59A5"/>
              </a:gs>
              <a:gs pos="22000">
                <a:srgbClr val="A57FA6"/>
              </a:gs>
              <a:gs pos="40000">
                <a:srgbClr val="F7DA06"/>
              </a:gs>
              <a:gs pos="58000">
                <a:srgbClr val="00FF00"/>
              </a:gs>
              <a:gs pos="77000">
                <a:srgbClr val="E37191"/>
              </a:gs>
              <a:gs pos="96000">
                <a:srgbClr val="7B2C42"/>
              </a:gs>
              <a:gs pos="100000">
                <a:srgbClr val="7B2C42"/>
              </a:gs>
            </a:gsLst>
            <a:lin ang="108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" name="Google Shape;158;p5"/>
          <p:cNvSpPr/>
          <p:nvPr/>
        </p:nvSpPr>
        <p:spPr>
          <a:xfrm>
            <a:off x="-2" y="246158"/>
            <a:ext cx="12191996" cy="84513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Impact  </a:t>
            </a:r>
            <a:endParaRPr b="1" i="1" sz="4400" u="none" cap="none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59" name="Google Shape;159;p5"/>
          <p:cNvSpPr txBox="1"/>
          <p:nvPr/>
        </p:nvSpPr>
        <p:spPr>
          <a:xfrm>
            <a:off x="6213550" y="1904827"/>
            <a:ext cx="5973000" cy="41862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Evidence: Include Photos or videos</a:t>
            </a:r>
            <a:endParaRPr/>
          </a:p>
          <a:p>
            <a:pPr indent="-165100" lvl="0" marL="3429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Google Shape;160;p5"/>
          <p:cNvSpPr txBox="1"/>
          <p:nvPr/>
        </p:nvSpPr>
        <p:spPr>
          <a:xfrm>
            <a:off x="-5410" y="6391015"/>
            <a:ext cx="12191996" cy="4519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-US" sz="24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Voice and Choice Summit 2026    \    Voice and Choice Summit 2026 </a:t>
            </a:r>
            <a:endParaRPr b="0" i="0" sz="2400" u="none" cap="none" strike="noStrik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61" name="Google Shape;161;p5"/>
          <p:cNvSpPr txBox="1"/>
          <p:nvPr>
            <p:ph idx="1" type="body"/>
          </p:nvPr>
        </p:nvSpPr>
        <p:spPr>
          <a:xfrm>
            <a:off x="235125" y="1904824"/>
            <a:ext cx="5860800" cy="42213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000"/>
              <a:t>Key changes include:</a:t>
            </a:r>
            <a:endParaRPr sz="2000"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2000"/>
              <a:t>• LGBTIQ organisations contributing to national human rights planning through CHRSNAP</a:t>
            </a:r>
            <a:br>
              <a:rPr lang="en-US" sz="2000"/>
            </a:br>
            <a:r>
              <a:rPr lang="en-US" sz="2000"/>
              <a:t>• Inclusion of intersex protections in the 2024 Constitutional Review Committee recommendations</a:t>
            </a:r>
            <a:br>
              <a:rPr lang="en-US" sz="2000"/>
            </a:br>
            <a:r>
              <a:rPr lang="en-US" sz="2000"/>
              <a:t>• Increased reporting of human rights violations by community members</a:t>
            </a:r>
            <a:br>
              <a:rPr lang="en-US" sz="2000"/>
            </a:br>
            <a:r>
              <a:rPr lang="en-US" sz="2000"/>
              <a:t>• Greater engagement between LGBTIQ communities and state institutions</a:t>
            </a:r>
            <a:br>
              <a:rPr lang="en-US" sz="2000"/>
            </a:br>
            <a:r>
              <a:rPr lang="en-US" sz="2000"/>
              <a:t>• Access to gender-affirming healthcare through referrals and advocacy with providers</a:t>
            </a:r>
            <a:endParaRPr sz="2000"/>
          </a:p>
        </p:txBody>
      </p:sp>
      <p:sp>
        <p:nvSpPr>
          <p:cNvPr id="162" name="Google Shape;162;p5"/>
          <p:cNvSpPr txBox="1"/>
          <p:nvPr/>
        </p:nvSpPr>
        <p:spPr>
          <a:xfrm>
            <a:off x="235125" y="934825"/>
            <a:ext cx="11576400" cy="6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This strategy has LGBTIQ advocacy in Botswana from reactive to 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activism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to sustained systems engagement 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3" name="Google Shape;163;p5" title="be heared.jpg"/>
          <p:cNvPicPr preferRelativeResize="0"/>
          <p:nvPr/>
        </p:nvPicPr>
        <p:blipFill rotWithShape="1">
          <a:blip r:embed="rId3">
            <a:alphaModFix/>
          </a:blip>
          <a:srcRect b="14406" l="31894" r="0" t="0"/>
          <a:stretch/>
        </p:blipFill>
        <p:spPr>
          <a:xfrm>
            <a:off x="6213550" y="1864630"/>
            <a:ext cx="5973002" cy="42263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5" title="legabibo logo final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576725" y="0"/>
            <a:ext cx="2234788" cy="1811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5" title="LFLW Logo.jpg"/>
          <p:cNvPicPr preferRelativeResize="0"/>
          <p:nvPr/>
        </p:nvPicPr>
        <p:blipFill rotWithShape="1">
          <a:blip r:embed="rId5">
            <a:alphaModFix/>
          </a:blip>
          <a:srcRect b="45627" l="26612" r="17079" t="13998"/>
          <a:stretch/>
        </p:blipFill>
        <p:spPr>
          <a:xfrm>
            <a:off x="8402500" y="0"/>
            <a:ext cx="1595100" cy="10627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6"/>
          <p:cNvSpPr/>
          <p:nvPr/>
        </p:nvSpPr>
        <p:spPr>
          <a:xfrm>
            <a:off x="0" y="0"/>
            <a:ext cx="12191997" cy="113115"/>
          </a:xfrm>
          <a:prstGeom prst="rect">
            <a:avLst/>
          </a:prstGeom>
          <a:gradFill>
            <a:gsLst>
              <a:gs pos="0">
                <a:srgbClr val="7D59A5"/>
              </a:gs>
              <a:gs pos="5000">
                <a:srgbClr val="7D59A5"/>
              </a:gs>
              <a:gs pos="22000">
                <a:srgbClr val="A57FA6"/>
              </a:gs>
              <a:gs pos="40000">
                <a:srgbClr val="F7DA06"/>
              </a:gs>
              <a:gs pos="58000">
                <a:srgbClr val="00FF00"/>
              </a:gs>
              <a:gs pos="77000">
                <a:srgbClr val="E37191"/>
              </a:gs>
              <a:gs pos="96000">
                <a:srgbClr val="7B2C42"/>
              </a:gs>
              <a:gs pos="100000">
                <a:srgbClr val="7B2C42"/>
              </a:gs>
            </a:gsLst>
            <a:lin ang="108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Google Shape;171;p6"/>
          <p:cNvSpPr/>
          <p:nvPr/>
        </p:nvSpPr>
        <p:spPr>
          <a:xfrm>
            <a:off x="0" y="6364553"/>
            <a:ext cx="12191997" cy="518161"/>
          </a:xfrm>
          <a:prstGeom prst="rect">
            <a:avLst/>
          </a:prstGeom>
          <a:gradFill>
            <a:gsLst>
              <a:gs pos="0">
                <a:srgbClr val="7D59A5"/>
              </a:gs>
              <a:gs pos="5000">
                <a:srgbClr val="7D59A5"/>
              </a:gs>
              <a:gs pos="22000">
                <a:srgbClr val="A57FA6"/>
              </a:gs>
              <a:gs pos="40000">
                <a:srgbClr val="F7DA06"/>
              </a:gs>
              <a:gs pos="58000">
                <a:srgbClr val="00FF00"/>
              </a:gs>
              <a:gs pos="77000">
                <a:srgbClr val="E37191"/>
              </a:gs>
              <a:gs pos="96000">
                <a:srgbClr val="7B2C42"/>
              </a:gs>
              <a:gs pos="100000">
                <a:srgbClr val="7B2C42"/>
              </a:gs>
            </a:gsLst>
            <a:lin ang="108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" name="Google Shape;172;p6"/>
          <p:cNvSpPr/>
          <p:nvPr/>
        </p:nvSpPr>
        <p:spPr>
          <a:xfrm>
            <a:off x="-2" y="246158"/>
            <a:ext cx="12191996" cy="84513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</a:pPr>
            <a:r>
              <a:rPr b="1" i="0" lang="en-US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Challenges &amp; Lessons learnt</a:t>
            </a:r>
            <a:endParaRPr b="0" i="0" sz="4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" name="Google Shape;173;p6"/>
          <p:cNvSpPr txBox="1"/>
          <p:nvPr/>
        </p:nvSpPr>
        <p:spPr>
          <a:xfrm>
            <a:off x="6213550" y="2046200"/>
            <a:ext cx="5973000" cy="42000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Lessons Learned:</a:t>
            </a:r>
            <a:endParaRPr sz="2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• Legal victories must be supported by community mobilisation and institutional engagement</a:t>
            </a:r>
            <a:endParaRPr sz="2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• Incremental change can produce long-term structural shifts</a:t>
            </a:r>
            <a:endParaRPr sz="2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• International human rights mechanisms strengthen national accountability</a:t>
            </a:r>
            <a:endParaRPr sz="2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• Protecting the safety and agency of affected individuals must remain central</a:t>
            </a:r>
            <a:endParaRPr sz="2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" name="Google Shape;174;p6"/>
          <p:cNvSpPr txBox="1"/>
          <p:nvPr/>
        </p:nvSpPr>
        <p:spPr>
          <a:xfrm>
            <a:off x="-5410" y="6391015"/>
            <a:ext cx="12191996" cy="4519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-US" sz="24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Voice and Choice Summit 2026    \    Voice and Choice Summit 2026 </a:t>
            </a:r>
            <a:endParaRPr b="0" i="0" sz="2400" u="none" cap="none" strike="noStrik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75" name="Google Shape;175;p6"/>
          <p:cNvSpPr txBox="1"/>
          <p:nvPr>
            <p:ph idx="1" type="body"/>
          </p:nvPr>
        </p:nvSpPr>
        <p:spPr>
          <a:xfrm>
            <a:off x="235125" y="2046201"/>
            <a:ext cx="5860800" cy="42000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2600"/>
              <a:t>Key challenges: </a:t>
            </a:r>
            <a:endParaRPr sz="26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600"/>
              <a:t>• rising backlash and hate-motivated violence</a:t>
            </a:r>
            <a:endParaRPr sz="26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600"/>
              <a:t>• shrinking funding for human rights organisations</a:t>
            </a:r>
            <a:endParaRPr sz="26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600"/>
              <a:t>• slow policy reform processes - LGR by self-determination for eg.</a:t>
            </a:r>
            <a:endParaRPr sz="26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2600"/>
              <a:t>• ongoing stigma in healthcare and public institutions</a:t>
            </a:r>
            <a:endParaRPr sz="2600"/>
          </a:p>
        </p:txBody>
      </p:sp>
      <p:sp>
        <p:nvSpPr>
          <p:cNvPr id="176" name="Google Shape;176;p6"/>
          <p:cNvSpPr txBox="1"/>
          <p:nvPr/>
        </p:nvSpPr>
        <p:spPr>
          <a:xfrm>
            <a:off x="235125" y="934825"/>
            <a:ext cx="11576400" cy="6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Advancing human rights for LGBTIQ people in Botswana remains complex and contested. Strategic patience and community leadership remain critical to sustainable progress.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7" name="Google Shape;177;p6" title="legabibo logo final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576725" y="-236975"/>
            <a:ext cx="2234788" cy="1811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p6" title="LFLW Logo.jpg"/>
          <p:cNvPicPr preferRelativeResize="0"/>
          <p:nvPr/>
        </p:nvPicPr>
        <p:blipFill rotWithShape="1">
          <a:blip r:embed="rId4">
            <a:alphaModFix/>
          </a:blip>
          <a:srcRect b="45627" l="26612" r="17079" t="13998"/>
          <a:stretch/>
        </p:blipFill>
        <p:spPr>
          <a:xfrm>
            <a:off x="8472975" y="0"/>
            <a:ext cx="1595100" cy="10627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7"/>
          <p:cNvSpPr/>
          <p:nvPr/>
        </p:nvSpPr>
        <p:spPr>
          <a:xfrm>
            <a:off x="0" y="0"/>
            <a:ext cx="12191997" cy="113115"/>
          </a:xfrm>
          <a:prstGeom prst="rect">
            <a:avLst/>
          </a:prstGeom>
          <a:gradFill>
            <a:gsLst>
              <a:gs pos="0">
                <a:srgbClr val="7D59A5"/>
              </a:gs>
              <a:gs pos="5000">
                <a:srgbClr val="7D59A5"/>
              </a:gs>
              <a:gs pos="22000">
                <a:srgbClr val="A57FA6"/>
              </a:gs>
              <a:gs pos="40000">
                <a:srgbClr val="F7DA06"/>
              </a:gs>
              <a:gs pos="58000">
                <a:srgbClr val="00FF00"/>
              </a:gs>
              <a:gs pos="77000">
                <a:srgbClr val="E37191"/>
              </a:gs>
              <a:gs pos="96000">
                <a:srgbClr val="7B2C42"/>
              </a:gs>
              <a:gs pos="100000">
                <a:srgbClr val="7B2C42"/>
              </a:gs>
            </a:gsLst>
            <a:lin ang="108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" name="Google Shape;184;p7"/>
          <p:cNvSpPr/>
          <p:nvPr/>
        </p:nvSpPr>
        <p:spPr>
          <a:xfrm>
            <a:off x="0" y="6364553"/>
            <a:ext cx="12191997" cy="518161"/>
          </a:xfrm>
          <a:prstGeom prst="rect">
            <a:avLst/>
          </a:prstGeom>
          <a:gradFill>
            <a:gsLst>
              <a:gs pos="0">
                <a:srgbClr val="7D59A5"/>
              </a:gs>
              <a:gs pos="5000">
                <a:srgbClr val="7D59A5"/>
              </a:gs>
              <a:gs pos="22000">
                <a:srgbClr val="A57FA6"/>
              </a:gs>
              <a:gs pos="40000">
                <a:srgbClr val="F7DA06"/>
              </a:gs>
              <a:gs pos="58000">
                <a:srgbClr val="00FF00"/>
              </a:gs>
              <a:gs pos="77000">
                <a:srgbClr val="E37191"/>
              </a:gs>
              <a:gs pos="96000">
                <a:srgbClr val="7B2C42"/>
              </a:gs>
              <a:gs pos="100000">
                <a:srgbClr val="7B2C42"/>
              </a:gs>
            </a:gsLst>
            <a:lin ang="108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Google Shape;185;p7"/>
          <p:cNvSpPr/>
          <p:nvPr/>
        </p:nvSpPr>
        <p:spPr>
          <a:xfrm>
            <a:off x="-2" y="246158"/>
            <a:ext cx="12191996" cy="84513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</a:pPr>
            <a:r>
              <a:rPr b="1" i="0" lang="en-US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Sustainability</a:t>
            </a:r>
            <a:endParaRPr b="1" i="1" sz="4400" u="none" cap="none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86" name="Google Shape;186;p7"/>
          <p:cNvSpPr txBox="1"/>
          <p:nvPr/>
        </p:nvSpPr>
        <p:spPr>
          <a:xfrm>
            <a:off x="-5410" y="6391015"/>
            <a:ext cx="12191996" cy="4519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Tahoma"/>
              <a:buNone/>
            </a:pPr>
            <a:r>
              <a:rPr b="0" i="1" lang="en-US" sz="2400" u="none" cap="none" strike="noStrik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Voice and Choice Summit 2026    \    Voice and Choice Summit 2026 </a:t>
            </a:r>
            <a:endParaRPr b="0" i="0" sz="2400" u="none" cap="none" strike="noStrike">
              <a:solidFill>
                <a:srgbClr val="FFFFFF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87" name="Google Shape;187;p7"/>
          <p:cNvSpPr txBox="1"/>
          <p:nvPr>
            <p:ph idx="1" type="body"/>
          </p:nvPr>
        </p:nvSpPr>
        <p:spPr>
          <a:xfrm>
            <a:off x="235125" y="1932548"/>
            <a:ext cx="5860800" cy="41937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100"/>
              <a:t>Key sustainability strategies include:</a:t>
            </a:r>
            <a:endParaRPr sz="2100"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2100"/>
              <a:t>• Leadership development through engagements with PFLAG and </a:t>
            </a:r>
            <a:r>
              <a:rPr i="1" lang="en-US" sz="2100"/>
              <a:t>Dikgosi</a:t>
            </a:r>
            <a:br>
              <a:rPr lang="en-US" sz="2100"/>
            </a:br>
            <a:r>
              <a:rPr lang="en-US" sz="2100"/>
              <a:t>• Continued documentation of violations under Living Free, Living Well - </a:t>
            </a:r>
            <a:r>
              <a:rPr i="1" lang="en-US" sz="2100"/>
              <a:t>Mokgosi</a:t>
            </a:r>
            <a:br>
              <a:rPr lang="en-US" sz="2100"/>
            </a:br>
            <a:r>
              <a:rPr lang="en-US" sz="2100"/>
              <a:t>• Integration of LGBTIQ concerns into CHRSNAP and national human rights planning</a:t>
            </a:r>
            <a:br>
              <a:rPr lang="en-US" sz="2100"/>
            </a:br>
            <a:r>
              <a:rPr lang="en-US" sz="2100"/>
              <a:t>• Engagement with CEDAW and the African Commission on Human and Peoples’ Rights</a:t>
            </a:r>
            <a:br>
              <a:rPr lang="en-US" sz="2100"/>
            </a:br>
            <a:r>
              <a:rPr lang="en-US" sz="2100"/>
              <a:t>• Coalition building with civil society and community organisations</a:t>
            </a:r>
            <a:endParaRPr sz="2100"/>
          </a:p>
        </p:txBody>
      </p:sp>
      <p:sp>
        <p:nvSpPr>
          <p:cNvPr id="188" name="Google Shape;188;p7"/>
          <p:cNvSpPr txBox="1"/>
          <p:nvPr/>
        </p:nvSpPr>
        <p:spPr>
          <a:xfrm>
            <a:off x="235125" y="934825"/>
            <a:ext cx="11576400" cy="6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change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LEGABIBO has 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achieved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is sustained through 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institutionalisation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collective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leadership and 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evidence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-based advocacy.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9" name="Google Shape;189;p7" title="legabibo logo final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665825" y="-236975"/>
            <a:ext cx="2234788" cy="1811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Google Shape;190;p7" title="LFLW Logo.jpg"/>
          <p:cNvPicPr preferRelativeResize="0"/>
          <p:nvPr/>
        </p:nvPicPr>
        <p:blipFill rotWithShape="1">
          <a:blip r:embed="rId4">
            <a:alphaModFix/>
          </a:blip>
          <a:srcRect b="45627" l="26612" r="17079" t="13998"/>
          <a:stretch/>
        </p:blipFill>
        <p:spPr>
          <a:xfrm>
            <a:off x="8084575" y="0"/>
            <a:ext cx="1595100" cy="10627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p7" title="568651716_1239418541559661_348753951002657824_n.jpg"/>
          <p:cNvPicPr preferRelativeResize="0"/>
          <p:nvPr/>
        </p:nvPicPr>
        <p:blipFill rotWithShape="1">
          <a:blip r:embed="rId5">
            <a:alphaModFix/>
          </a:blip>
          <a:srcRect b="14983" l="0" r="0" t="13634"/>
          <a:stretch/>
        </p:blipFill>
        <p:spPr>
          <a:xfrm>
            <a:off x="6095925" y="1916500"/>
            <a:ext cx="5860800" cy="42097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38F3ECD972E8E41B9495D5AEDAE7986" ma:contentTypeVersion="16" ma:contentTypeDescription="Create a new document." ma:contentTypeScope="" ma:versionID="d103da91a01d0d4d36f0a8fa93a5bda2">
  <xsd:schema xmlns:xsd="http://www.w3.org/2001/XMLSchema" xmlns:xs="http://www.w3.org/2001/XMLSchema" xmlns:p="http://schemas.microsoft.com/office/2006/metadata/properties" xmlns:ns2="0d0128bf-0240-4a00-b00a-ea9f2cdab004" xmlns:ns3="5c72703c-1067-4fa7-89cc-ef245258de7b" targetNamespace="http://schemas.microsoft.com/office/2006/metadata/properties" ma:root="true" ma:fieldsID="951381d568948a2b3bc63ab6b0cc8801" ns2:_="" ns3:_="">
    <xsd:import namespace="0d0128bf-0240-4a00-b00a-ea9f2cdab004"/>
    <xsd:import namespace="5c72703c-1067-4fa7-89cc-ef245258de7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d0128bf-0240-4a00-b00a-ea9f2cdab00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7300de80-7531-40b2-a37f-f138d0f80c3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9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c72703c-1067-4fa7-89cc-ef245258de7b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8" nillable="true" ma:displayName="Taxonomy Catch All Column" ma:hidden="true" ma:list="{9bc4b65e-775a-4a0b-8a3f-ec286c64b49d}" ma:internalName="TaxCatchAll" ma:showField="CatchAllData" ma:web="5c72703c-1067-4fa7-89cc-ef245258de7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c72703c-1067-4fa7-89cc-ef245258de7b" xsi:nil="true"/>
    <lcf76f155ced4ddcb4097134ff3c332f xmlns="0d0128bf-0240-4a00-b00a-ea9f2cdab004">
      <Terms xmlns="http://schemas.microsoft.com/office/infopath/2007/PartnerControls"/>
    </lcf76f155ced4ddcb4097134ff3c332f>
    <SharedWithUsers xmlns="5c72703c-1067-4fa7-89cc-ef245258de7b">
      <UserInfo>
        <DisplayName/>
        <AccountId xsi:nil="true"/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A5F544FD-5EEC-443C-AA97-06E5B81285C5}"/>
</file>

<file path=customXml/itemProps2.xml><?xml version="1.0" encoding="utf-8"?>
<ds:datastoreItem xmlns:ds="http://schemas.openxmlformats.org/officeDocument/2006/customXml" ds:itemID="{37B2F917-1A3D-476D-B9B9-FFDFF62E4C88}"/>
</file>

<file path=customXml/itemProps3.xml><?xml version="1.0" encoding="utf-8"?>
<ds:datastoreItem xmlns:ds="http://schemas.openxmlformats.org/officeDocument/2006/customXml" ds:itemID="{F163E5A1-70FA-4E56-8BEE-95C3BF2FF6C9}"/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Debi Lee</dc:creator>
  <dcterms:created xsi:type="dcterms:W3CDTF">2025-10-09T06:55:09Z</dcterms:creat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0x010100438F3ECD972E8E41B9495D5AEDAE7986</vt:lpwstr>
  </property>
  <property fmtid="{D5CDD505-2E9C-101B-9397-08002B2CF9AE}" pid="3" name="MediaServiceImageTags">
    <vt:lpwstr/>
  </property>
  <property fmtid="{D5CDD505-2E9C-101B-9397-08002B2CF9AE}" pid="4" name="Order">
    <vt:r8>9632400</vt:r8>
  </property>
  <property fmtid="{D5CDD505-2E9C-101B-9397-08002B2CF9AE}" pid="5" name="Processed">
    <vt:bool>false</vt:bool>
  </property>
  <property fmtid="{D5CDD505-2E9C-101B-9397-08002B2CF9AE}" pid="6" name="xd_Signature">
    <vt:bool>false</vt:bool>
  </property>
  <property fmtid="{D5CDD505-2E9C-101B-9397-08002B2CF9AE}" pid="7" name="Putonline">
    <vt:bool>false</vt:bool>
  </property>
  <property fmtid="{D5CDD505-2E9C-101B-9397-08002B2CF9AE}" pid="8" name="xd_ProgID">
    <vt:lpwstr/>
  </property>
  <property fmtid="{D5CDD505-2E9C-101B-9397-08002B2CF9AE}" pid="9" name="_SourceUrl">
    <vt:lpwstr/>
  </property>
  <property fmtid="{D5CDD505-2E9C-101B-9397-08002B2CF9AE}" pid="10" name="_SharedFileIndex">
    <vt:lpwstr/>
  </property>
  <property fmtid="{D5CDD505-2E9C-101B-9397-08002B2CF9AE}" pid="11" name="ComplianceAssetId">
    <vt:lpwstr/>
  </property>
  <property fmtid="{D5CDD505-2E9C-101B-9397-08002B2CF9AE}" pid="12" name="TemplateUrl">
    <vt:lpwstr/>
  </property>
  <property fmtid="{D5CDD505-2E9C-101B-9397-08002B2CF9AE}" pid="13" name="_ExtendedDescription">
    <vt:lpwstr/>
  </property>
  <property fmtid="{D5CDD505-2E9C-101B-9397-08002B2CF9AE}" pid="14" name="TriggerFlowInfo">
    <vt:lpwstr/>
  </property>
</Properties>
</file>