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6" r:id="rId4"/>
    <p:sldId id="284" r:id="rId5"/>
    <p:sldId id="277" r:id="rId6"/>
    <p:sldId id="279" r:id="rId7"/>
    <p:sldId id="280" r:id="rId8"/>
    <p:sldId id="28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17B060"/>
    <a:srgbClr val="F7DA06"/>
    <a:srgbClr val="E37191"/>
    <a:srgbClr val="A57FA6"/>
    <a:srgbClr val="7D59A5"/>
    <a:srgbClr val="FF0000"/>
    <a:srgbClr val="25B56A"/>
    <a:srgbClr val="7B2C42"/>
    <a:srgbClr val="D19D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D6CF4E-8E9D-4567-8A51-C01C9E97440E}" v="1" dt="2026-02-02T11:35:01.9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74" autoAdjust="0"/>
    <p:restoredTop sz="93634" autoAdjust="0"/>
  </p:normalViewPr>
  <p:slideViewPr>
    <p:cSldViewPr snapToGrid="0">
      <p:cViewPr varScale="1">
        <p:scale>
          <a:sx n="66" d="100"/>
          <a:sy n="66" d="100"/>
        </p:scale>
        <p:origin x="72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2CE2-5A7E-4EE2-9250-484598939D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E9062C76-4F4C-BDDA-A97A-165EB3359E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5D24042E-3907-93CB-4E2E-55F85AE4F4AA}"/>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9AE905BC-5A99-07E4-DD66-2ED4D4B6089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E42D9CB-D969-E8CA-BC4E-7974855A5709}"/>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57612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0B160-8340-37E5-9194-2F2A769EC870}"/>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C2EC659-D4C7-815D-9806-42DE933B41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DE70717-E0D3-22F2-A9A6-EB49979C49C7}"/>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946A3E06-6483-7692-99D3-BF56E4FEB89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7C564DD-F12F-22CC-E23A-D3F4EBF330E5}"/>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141633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12EF1F-5EB7-19ED-3053-C12F9E82D9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87F3B99-431D-CACD-E9F7-044331D74C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EDF3BFF-9C24-BC50-E529-8CB16AB7F208}"/>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C80CBEFD-866C-65D7-CE39-814194A5E56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CCD7994-4C60-75E4-1FC9-C0CB024F39C3}"/>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244201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4B42-CF62-4194-C72A-A7DBF745C8B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B00E7432-04B2-6FD3-F13F-E433CB0B03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9AF369B-6E2C-44A2-C44B-960C6F79AB6F}"/>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38D5F7EB-37BA-CA88-4827-CE3D85823B0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B477F02-BA4E-5071-883F-9D2A26249DFC}"/>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102596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7CA92-20F4-58C5-1C31-6408299DB6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97C1CA49-3BF8-BF14-7BED-F3F8A685FB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7032CD-4264-03DD-C589-9BA7870CACC5}"/>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B42BCE3E-4B41-185A-7A35-D749F0809E5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39BEE40-9835-2DD0-9F62-8951777CB73C}"/>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290607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3E565-4E9E-7B98-C1CE-10815FC47464}"/>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7A2A0D1-4932-BA81-9435-966CB55551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DBFE32DD-814D-29E3-D855-B03D34F1A2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59C3B16A-F81E-2678-3268-D6193E5026DE}"/>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6" name="Footer Placeholder 5">
            <a:extLst>
              <a:ext uri="{FF2B5EF4-FFF2-40B4-BE49-F238E27FC236}">
                <a16:creationId xmlns:a16="http://schemas.microsoft.com/office/drawing/2014/main" id="{7FDFE573-B73D-A4EB-B1C9-80861D29290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17CC6204-207C-1FC7-84B3-52869117D573}"/>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127597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32DD5-FC51-03AA-C38C-084CEACA116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02525E9-5151-1739-016C-AB555B9EA0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F6984E-90A7-7C25-60E1-5CB82948EA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FA134B5A-FBC9-FAEE-AEF8-BE2AE21490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824E7-056E-E352-BF6D-0AD64D5A62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97A11C77-DC7B-375C-FB80-E5D64EE43921}"/>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8" name="Footer Placeholder 7">
            <a:extLst>
              <a:ext uri="{FF2B5EF4-FFF2-40B4-BE49-F238E27FC236}">
                <a16:creationId xmlns:a16="http://schemas.microsoft.com/office/drawing/2014/main" id="{DBFFD020-764F-4DBF-36AB-CECB52036CBB}"/>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5E7D402A-D7B1-FD7D-0E89-F9F80FFAA79A}"/>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323157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3B5F8-BCE2-C277-4A15-A31D4A1FD7D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E5D8D650-16E4-2EFF-3E62-24FAFF8CA7C4}"/>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4" name="Footer Placeholder 3">
            <a:extLst>
              <a:ext uri="{FF2B5EF4-FFF2-40B4-BE49-F238E27FC236}">
                <a16:creationId xmlns:a16="http://schemas.microsoft.com/office/drawing/2014/main" id="{BE286D35-4D39-C2DE-D480-05B9A1D8BBD1}"/>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BDFE74BE-731C-6639-F730-3218D5AF6E3B}"/>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104766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A8641D-EAF8-569A-50B4-2AA6391B10BA}"/>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3" name="Footer Placeholder 2">
            <a:extLst>
              <a:ext uri="{FF2B5EF4-FFF2-40B4-BE49-F238E27FC236}">
                <a16:creationId xmlns:a16="http://schemas.microsoft.com/office/drawing/2014/main" id="{71B501D3-C043-466F-1636-AC2D5479B566}"/>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66D7BEF9-CAFC-0B9C-395B-6AB4934952A6}"/>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28711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1A8E1-CF86-C610-970C-DAA48696C0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6F607325-E76B-28E6-548E-F69713A69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858D414A-E527-E786-5515-CDC19AC6F5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90575-141A-BBBF-46C3-C678A74880C8}"/>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6" name="Footer Placeholder 5">
            <a:extLst>
              <a:ext uri="{FF2B5EF4-FFF2-40B4-BE49-F238E27FC236}">
                <a16:creationId xmlns:a16="http://schemas.microsoft.com/office/drawing/2014/main" id="{1AD9A23C-8C33-FA22-3A9A-B651D2CD136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7AC2CA9-CD5D-1DB2-0F88-FE30AC0355A5}"/>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338369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7C95D-49B8-B393-2C6C-C6CC80B231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DD48A346-B68E-8E6B-5F18-18CC7E9515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E5DF0AE-4A4D-FDDB-C7AE-686EF72FE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A5C17-10A9-E7BB-2BDB-A88E49B779E1}"/>
              </a:ext>
            </a:extLst>
          </p:cNvPr>
          <p:cNvSpPr>
            <a:spLocks noGrp="1"/>
          </p:cNvSpPr>
          <p:nvPr>
            <p:ph type="dt" sz="half" idx="10"/>
          </p:nvPr>
        </p:nvSpPr>
        <p:spPr/>
        <p:txBody>
          <a:bodyPr/>
          <a:lstStyle/>
          <a:p>
            <a:fld id="{D77A6DBE-B882-4EF2-AACB-D4DAF18A6183}" type="datetimeFigureOut">
              <a:rPr lang="en-ZA" smtClean="0"/>
              <a:t>2026/02/27</a:t>
            </a:fld>
            <a:endParaRPr lang="en-ZA"/>
          </a:p>
        </p:txBody>
      </p:sp>
      <p:sp>
        <p:nvSpPr>
          <p:cNvPr id="6" name="Footer Placeholder 5">
            <a:extLst>
              <a:ext uri="{FF2B5EF4-FFF2-40B4-BE49-F238E27FC236}">
                <a16:creationId xmlns:a16="http://schemas.microsoft.com/office/drawing/2014/main" id="{BAF19F9C-51AA-658B-3711-5F7253989C9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32E0C1C-F2C1-4D77-F475-CC1C99731A7C}"/>
              </a:ext>
            </a:extLst>
          </p:cNvPr>
          <p:cNvSpPr>
            <a:spLocks noGrp="1"/>
          </p:cNvSpPr>
          <p:nvPr>
            <p:ph type="sldNum" sz="quarter" idx="12"/>
          </p:nvPr>
        </p:nvSpPr>
        <p:spPr/>
        <p:txBody>
          <a:bodyPr/>
          <a:lstStyle/>
          <a:p>
            <a:fld id="{A260EAC9-0C06-411E-A697-0ABDBDE72850}" type="slidenum">
              <a:rPr lang="en-ZA" smtClean="0"/>
              <a:t>‹N°›</a:t>
            </a:fld>
            <a:endParaRPr lang="en-ZA"/>
          </a:p>
        </p:txBody>
      </p:sp>
    </p:spTree>
    <p:extLst>
      <p:ext uri="{BB962C8B-B14F-4D97-AF65-F5344CB8AC3E}">
        <p14:creationId xmlns:p14="http://schemas.microsoft.com/office/powerpoint/2010/main" val="165157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124A1C-250A-5E3D-0A23-FE958DB6D4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4A73F7C5-3EF1-5AF3-741A-8C49D5CCA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465CBFC-55BE-DDB4-4B5B-7991616B1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A6DBE-B882-4EF2-AACB-D4DAF18A6183}" type="datetimeFigureOut">
              <a:rPr lang="en-ZA" smtClean="0"/>
              <a:t>2026/02/27</a:t>
            </a:fld>
            <a:endParaRPr lang="en-ZA"/>
          </a:p>
        </p:txBody>
      </p:sp>
      <p:sp>
        <p:nvSpPr>
          <p:cNvPr id="5" name="Footer Placeholder 4">
            <a:extLst>
              <a:ext uri="{FF2B5EF4-FFF2-40B4-BE49-F238E27FC236}">
                <a16:creationId xmlns:a16="http://schemas.microsoft.com/office/drawing/2014/main" id="{31238554-8BC3-B422-534E-2FD7D578B0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3ABF892D-C923-EB87-001B-2596F909D0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0EAC9-0C06-411E-A697-0ABDBDE72850}" type="slidenum">
              <a:rPr lang="en-ZA" smtClean="0"/>
              <a:t>‹N°›</a:t>
            </a:fld>
            <a:endParaRPr lang="en-ZA"/>
          </a:p>
        </p:txBody>
      </p:sp>
    </p:spTree>
    <p:extLst>
      <p:ext uri="{BB962C8B-B14F-4D97-AF65-F5344CB8AC3E}">
        <p14:creationId xmlns:p14="http://schemas.microsoft.com/office/powerpoint/2010/main" val="207839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ACCD9B-E70C-ADFC-B920-EE6ADA6A28A3}"/>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35ED15BD-62CF-3020-9479-F9804A70CF0D}"/>
              </a:ext>
            </a:extLst>
          </p:cNvPr>
          <p:cNvGrpSpPr/>
          <p:nvPr/>
        </p:nvGrpSpPr>
        <p:grpSpPr>
          <a:xfrm>
            <a:off x="-5410" y="0"/>
            <a:ext cx="12197407" cy="6882714"/>
            <a:chOff x="-5410" y="0"/>
            <a:chExt cx="12197407" cy="6882714"/>
          </a:xfrm>
        </p:grpSpPr>
        <p:pic>
          <p:nvPicPr>
            <p:cNvPr id="11" name="Picture 10">
              <a:extLst>
                <a:ext uri="{FF2B5EF4-FFF2-40B4-BE49-F238E27FC236}">
                  <a16:creationId xmlns:a16="http://schemas.microsoft.com/office/drawing/2014/main" id="{99DEEB93-91E8-7F7B-7E25-06550DE1EF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5653" y="444608"/>
              <a:ext cx="8088706" cy="1194348"/>
            </a:xfrm>
            <a:prstGeom prst="rect">
              <a:avLst/>
            </a:prstGeom>
          </p:spPr>
        </p:pic>
        <p:sp>
          <p:nvSpPr>
            <p:cNvPr id="48" name="Rectangle 47">
              <a:extLst>
                <a:ext uri="{FF2B5EF4-FFF2-40B4-BE49-F238E27FC236}">
                  <a16:creationId xmlns:a16="http://schemas.microsoft.com/office/drawing/2014/main" id="{15CC5DF8-4FA2-D1E3-130A-E3E06CC5CBFE}"/>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47" name="Rectangle 46">
              <a:extLst>
                <a:ext uri="{FF2B5EF4-FFF2-40B4-BE49-F238E27FC236}">
                  <a16:creationId xmlns:a16="http://schemas.microsoft.com/office/drawing/2014/main" id="{B6BAE425-FDF9-457D-29C9-145C8024CBCF}"/>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42" name="TextBox 9">
              <a:extLst>
                <a:ext uri="{FF2B5EF4-FFF2-40B4-BE49-F238E27FC236}">
                  <a16:creationId xmlns:a16="http://schemas.microsoft.com/office/drawing/2014/main" id="{403E2E81-9601-1970-B83A-F4245917F760}"/>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grpSp>
      <p:sp>
        <p:nvSpPr>
          <p:cNvPr id="21" name="Freeform: Shape 20">
            <a:extLst>
              <a:ext uri="{FF2B5EF4-FFF2-40B4-BE49-F238E27FC236}">
                <a16:creationId xmlns:a16="http://schemas.microsoft.com/office/drawing/2014/main" id="{3877A6DB-18A6-C55E-C0FB-4E1D2DAA6CBE}"/>
              </a:ext>
            </a:extLst>
          </p:cNvPr>
          <p:cNvSpPr/>
          <p:nvPr/>
        </p:nvSpPr>
        <p:spPr>
          <a:xfrm>
            <a:off x="1" y="2584078"/>
            <a:ext cx="12191999" cy="2643876"/>
          </a:xfrm>
          <a:custGeom>
            <a:avLst/>
            <a:gdLst>
              <a:gd name="connsiteX0" fmla="*/ 12191999 w 12191999"/>
              <a:gd name="connsiteY0" fmla="*/ 0 h 2643876"/>
              <a:gd name="connsiteX1" fmla="*/ 12191999 w 12191999"/>
              <a:gd name="connsiteY1" fmla="*/ 464989 h 2643876"/>
              <a:gd name="connsiteX2" fmla="*/ 12090690 w 12191999"/>
              <a:gd name="connsiteY2" fmla="*/ 483907 h 2643876"/>
              <a:gd name="connsiteX3" fmla="*/ 5319131 w 12191999"/>
              <a:gd name="connsiteY3" fmla="*/ 2639171 h 2643876"/>
              <a:gd name="connsiteX4" fmla="*/ 0 w 12191999"/>
              <a:gd name="connsiteY4" fmla="*/ 1806892 h 2643876"/>
              <a:gd name="connsiteX5" fmla="*/ 22303 w 12191999"/>
              <a:gd name="connsiteY5" fmla="*/ 1351345 h 2643876"/>
              <a:gd name="connsiteX6" fmla="*/ 5330284 w 12191999"/>
              <a:gd name="connsiteY6" fmla="*/ 2452625 h 2643876"/>
              <a:gd name="connsiteX7" fmla="*/ 10868965 w 12191999"/>
              <a:gd name="connsiteY7" fmla="*/ 389807 h 2643876"/>
              <a:gd name="connsiteX8" fmla="*/ 12104896 w 12191999"/>
              <a:gd name="connsiteY8" fmla="*/ 1644 h 264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1999" h="2643876">
                <a:moveTo>
                  <a:pt x="12191999" y="0"/>
                </a:moveTo>
                <a:lnTo>
                  <a:pt x="12191999" y="464989"/>
                </a:lnTo>
                <a:lnTo>
                  <a:pt x="12090690" y="483907"/>
                </a:lnTo>
                <a:cubicBezTo>
                  <a:pt x="10319058" y="857183"/>
                  <a:pt x="7278028" y="2750381"/>
                  <a:pt x="5319131" y="2639171"/>
                </a:cubicBezTo>
                <a:cubicBezTo>
                  <a:pt x="3297044" y="2524373"/>
                  <a:pt x="2378926" y="1362052"/>
                  <a:pt x="0" y="1806892"/>
                </a:cubicBezTo>
                <a:lnTo>
                  <a:pt x="22303" y="1351345"/>
                </a:lnTo>
                <a:cubicBezTo>
                  <a:pt x="1256371" y="1285276"/>
                  <a:pt x="3401123" y="2389872"/>
                  <a:pt x="5330284" y="2452625"/>
                </a:cubicBezTo>
                <a:cubicBezTo>
                  <a:pt x="8259338" y="2486108"/>
                  <a:pt x="9788675" y="947659"/>
                  <a:pt x="10868965" y="389807"/>
                </a:cubicBezTo>
                <a:cubicBezTo>
                  <a:pt x="11409110" y="110881"/>
                  <a:pt x="11816948" y="21434"/>
                  <a:pt x="12104896" y="1644"/>
                </a:cubicBezTo>
                <a:close/>
              </a:path>
            </a:pathLst>
          </a:custGeom>
          <a:solidFill>
            <a:schemeClr val="bg1">
              <a:alpha val="3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ZA"/>
          </a:p>
        </p:txBody>
      </p:sp>
      <p:sp>
        <p:nvSpPr>
          <p:cNvPr id="7" name="Title 6">
            <a:extLst>
              <a:ext uri="{FF2B5EF4-FFF2-40B4-BE49-F238E27FC236}">
                <a16:creationId xmlns:a16="http://schemas.microsoft.com/office/drawing/2014/main" id="{D5ED7C6B-3215-606E-4317-F8BF01F39E96}"/>
              </a:ext>
            </a:extLst>
          </p:cNvPr>
          <p:cNvSpPr>
            <a:spLocks noGrp="1"/>
          </p:cNvSpPr>
          <p:nvPr>
            <p:ph type="ctrTitle"/>
          </p:nvPr>
        </p:nvSpPr>
        <p:spPr>
          <a:xfrm>
            <a:off x="1595334" y="1869851"/>
            <a:ext cx="9144000" cy="1811407"/>
          </a:xfrm>
        </p:spPr>
        <p:txBody>
          <a:bodyPr>
            <a:normAutofit fontScale="90000"/>
          </a:bodyPr>
          <a:lstStyle/>
          <a:p>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a:t>
            </a:r>
            <a:b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Summit 2026-</a:t>
            </a:r>
            <a:r>
              <a:rPr lang="en-ZA" dirty="0"/>
              <a:t>Change Strategies Category</a:t>
            </a:r>
            <a:endParaRPr lang="en-ZA"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6" name="TextBox 1">
            <a:extLst>
              <a:ext uri="{FF2B5EF4-FFF2-40B4-BE49-F238E27FC236}">
                <a16:creationId xmlns:a16="http://schemas.microsoft.com/office/drawing/2014/main" id="{3DB0E86D-BEBA-8DD5-5C76-03069FD92515}"/>
              </a:ext>
            </a:extLst>
          </p:cNvPr>
          <p:cNvSpPr txBox="1"/>
          <p:nvPr/>
        </p:nvSpPr>
        <p:spPr>
          <a:xfrm>
            <a:off x="680934" y="3621335"/>
            <a:ext cx="10972800" cy="120032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solidFill>
                  <a:srgbClr val="FF0000"/>
                </a:solidFill>
              </a:rPr>
              <a:t>Senegal and Economic Justice/</a:t>
            </a:r>
            <a:r>
              <a:rPr lang="en-US" sz="2800" b="1" dirty="0" err="1">
                <a:solidFill>
                  <a:srgbClr val="FF0000"/>
                </a:solidFill>
              </a:rPr>
              <a:t>Tolobena</a:t>
            </a:r>
            <a:r>
              <a:rPr lang="en-US" sz="2800" b="1" dirty="0">
                <a:solidFill>
                  <a:srgbClr val="FF0000"/>
                </a:solidFill>
              </a:rPr>
              <a:t> </a:t>
            </a:r>
          </a:p>
          <a:p>
            <a:pPr algn="ctr"/>
            <a:r>
              <a:rPr lang="en-ZW" dirty="0">
                <a:solidFill>
                  <a:srgbClr val="FF0000"/>
                </a:solidFill>
              </a:rPr>
              <a:t>Making data speak and fostering constructive discussion</a:t>
            </a:r>
          </a:p>
          <a:p>
            <a:pPr algn="ctr"/>
            <a:r>
              <a:rPr lang="en-ZW" dirty="0">
                <a:solidFill>
                  <a:srgbClr val="FF0000"/>
                </a:solidFill>
              </a:rPr>
              <a:t>(Johannesburg, South Africa, 14-17 March and Dan ENTSEYA)</a:t>
            </a:r>
          </a:p>
          <a:p>
            <a:pPr algn="ctr"/>
            <a:endParaRPr lang="en-ZW" sz="800" dirty="0">
              <a:solidFill>
                <a:srgbClr val="FF0000"/>
              </a:solidFill>
            </a:endParaRPr>
          </a:p>
        </p:txBody>
      </p:sp>
      <p:sp>
        <p:nvSpPr>
          <p:cNvPr id="2" name="Content Placeholder 4">
            <a:extLst>
              <a:ext uri="{FF2B5EF4-FFF2-40B4-BE49-F238E27FC236}">
                <a16:creationId xmlns:a16="http://schemas.microsoft.com/office/drawing/2014/main" id="{949EF0D1-C3D3-A50D-E26B-5D7CDB04134B}"/>
              </a:ext>
            </a:extLst>
          </p:cNvPr>
          <p:cNvSpPr txBox="1">
            <a:spLocks/>
          </p:cNvSpPr>
          <p:nvPr/>
        </p:nvSpPr>
        <p:spPr>
          <a:xfrm>
            <a:off x="9722368" y="469806"/>
            <a:ext cx="1303979" cy="897215"/>
          </a:xfrm>
          <a:prstGeom prst="rect">
            <a:avLst/>
          </a:prstGeom>
          <a:solidFill>
            <a:schemeClr val="bg1"/>
          </a:solidFill>
          <a:ln>
            <a:solidFill>
              <a:srgbClr val="FF0000"/>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ZA" sz="2000" dirty="0" err="1">
                <a:solidFill>
                  <a:srgbClr val="FF0000"/>
                </a:solidFill>
              </a:rPr>
              <a:t>Tolobena</a:t>
            </a:r>
            <a:endParaRPr lang="en-GB" sz="2000" dirty="0">
              <a:solidFill>
                <a:srgbClr val="FF0000"/>
              </a:solidFill>
            </a:endParaRPr>
          </a:p>
        </p:txBody>
      </p:sp>
    </p:spTree>
    <p:extLst>
      <p:ext uri="{BB962C8B-B14F-4D97-AF65-F5344CB8AC3E}">
        <p14:creationId xmlns:p14="http://schemas.microsoft.com/office/powerpoint/2010/main" val="406638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FBDF62-03A8-E1BE-8D66-BABB03CFEE0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4B90E07-C93A-6A8F-732A-71A50190255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9840AD7F-1872-0118-7992-1DD970A0CF1C}"/>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363297AC-CB5E-6F1F-82E2-9E9614934832}"/>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Background</a:t>
            </a:r>
            <a:r>
              <a:rPr lang="en-ZA" dirty="0"/>
              <a:t> </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449580A2-9E5C-E6B7-6DA1-B6663C801AE7}"/>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i="1" dirty="0">
                <a:latin typeface="Times New Roman" panose="02020603050405020304" pitchFamily="18" charset="0"/>
                <a:cs typeface="Times New Roman" panose="02020603050405020304" pitchFamily="18" charset="0"/>
              </a:rPr>
              <a:t>E</a:t>
            </a:r>
            <a:r>
              <a:rPr lang="en-ZA" sz="1200" b="1" i="1" dirty="0" err="1">
                <a:latin typeface="Times New Roman" panose="02020603050405020304" pitchFamily="18" charset="0"/>
                <a:cs typeface="Times New Roman" panose="02020603050405020304" pitchFamily="18" charset="0"/>
              </a:rPr>
              <a:t>vidence</a:t>
            </a:r>
            <a:r>
              <a:rPr lang="en-ZA"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This graph shows that Senegal ranks second in terms of social policy. However, Senegal still has much work to do, as it tends towards the average minimum level of social policy. The only country to have exceeded the average during the observation period (2006–2024) is Ghana. This shows that Senegal ranks second among countries that have put in place a viable system for their population to deal with social risks, but the observed level of this system remains low as it is below average, as shown in the graph below. </a:t>
            </a:r>
            <a:endParaRPr lang="en-ZA" sz="1200" dirty="0">
              <a:latin typeface="Times New Roman" panose="02020603050405020304" pitchFamily="18" charset="0"/>
              <a:cs typeface="Times New Roman" panose="02020603050405020304" pitchFamily="18" charset="0"/>
            </a:endParaRPr>
          </a:p>
        </p:txBody>
      </p:sp>
      <p:sp>
        <p:nvSpPr>
          <p:cNvPr id="3" name="TextBox 9">
            <a:extLst>
              <a:ext uri="{FF2B5EF4-FFF2-40B4-BE49-F238E27FC236}">
                <a16:creationId xmlns:a16="http://schemas.microsoft.com/office/drawing/2014/main" id="{3B0E22A2-E3D6-AAEE-7338-0F6A3D6FCD7C}"/>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B50C9DA-60C5-FA59-CDDA-21A0006E0295}"/>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fontScale="40000" lnSpcReduction="20000"/>
          </a:bodyPr>
          <a:lstStyle/>
          <a:p>
            <a:pPr marL="0" indent="0">
              <a:buNone/>
            </a:pPr>
            <a:r>
              <a:rPr lang="en-US" sz="2900" dirty="0">
                <a:latin typeface="Times New Roman" panose="02020603050405020304" pitchFamily="18" charset="0"/>
                <a:cs typeface="Times New Roman" panose="02020603050405020304" pitchFamily="18" charset="0"/>
              </a:rPr>
              <a:t>Briefly describe the context or problem the Change Strategy set out to address. </a:t>
            </a:r>
          </a:p>
          <a:p>
            <a:r>
              <a:rPr lang="en-US" sz="2900" dirty="0" err="1">
                <a:latin typeface="Times New Roman" panose="02020603050405020304" pitchFamily="18" charset="0"/>
                <a:ea typeface="Calibri"/>
                <a:cs typeface="Times New Roman" panose="02020603050405020304" pitchFamily="18" charset="0"/>
              </a:rPr>
              <a:t>Tolobena</a:t>
            </a:r>
            <a:r>
              <a:rPr lang="en-US" sz="2900" dirty="0">
                <a:latin typeface="Times New Roman" panose="02020603050405020304" pitchFamily="18" charset="0"/>
                <a:ea typeface="Calibri"/>
                <a:cs typeface="Times New Roman" panose="02020603050405020304" pitchFamily="18" charset="0"/>
              </a:rPr>
              <a:t>, a blog currently under development, will address a range of economic topics with the aim of encouraging readers to respond... which will undoubtedly inspire them to take action in their own fields...? </a:t>
            </a:r>
          </a:p>
          <a:p>
            <a:r>
              <a:rPr lang="en-US" sz="2900" dirty="0">
                <a:latin typeface="Times New Roman" panose="02020603050405020304" pitchFamily="18" charset="0"/>
                <a:ea typeface="Calibri"/>
                <a:cs typeface="Times New Roman" panose="02020603050405020304" pitchFamily="18" charset="0"/>
              </a:rPr>
              <a:t>I am currently based in Senegal. The idea is to connect economic theories to the realities of our daily lives, backed up by important sources. In particular, the focus will be on the effects of economic policies on vulnerable populations (women and children). The strategy would be to publish relevant articles at certain intervals throughout the month.?</a:t>
            </a:r>
          </a:p>
          <a:p>
            <a:r>
              <a:rPr lang="en-US" sz="2900" dirty="0">
                <a:latin typeface="Times New Roman" panose="02020603050405020304" pitchFamily="18" charset="0"/>
                <a:ea typeface="Calibri"/>
                <a:cs typeface="Times New Roman" panose="02020603050405020304" pitchFamily="18" charset="0"/>
              </a:rPr>
              <a:t>The entire population is affected by the effects of economic policies in the country, but the effects differ particularly for vulnerable people; these people are more affected because they do not have the minimum income required to maintain a certain standard of living. They are exposed to economic shocks; quality of governance and institutions and other macroeconomic aggregates; ?</a:t>
            </a:r>
          </a:p>
          <a:p>
            <a:r>
              <a:rPr lang="en-US" sz="2900" dirty="0">
                <a:latin typeface="Times New Roman" panose="02020603050405020304" pitchFamily="18" charset="0"/>
                <a:ea typeface="Calibri"/>
                <a:cs typeface="Times New Roman" panose="02020603050405020304" pitchFamily="18" charset="0"/>
              </a:rPr>
              <a:t>My strategy addresses macroeconomic issues; factors contributing to economic injustice; in other words, what causes economic justice to be weak in Senegal on the one hand; and on the other hand, we will focus on other African countries according to region?</a:t>
            </a:r>
          </a:p>
          <a:p>
            <a:r>
              <a:rPr lang="en-US" sz="2900" dirty="0">
                <a:latin typeface="Times New Roman" panose="02020603050405020304" pitchFamily="18" charset="0"/>
                <a:ea typeface="Calibri"/>
                <a:cs typeface="Times New Roman" panose="02020603050405020304" pitchFamily="18" charset="0"/>
              </a:rPr>
              <a:t>. Creating a blog;.</a:t>
            </a:r>
          </a:p>
          <a:p>
            <a:r>
              <a:rPr lang="en-US" sz="2900" dirty="0">
                <a:latin typeface="Times New Roman" panose="02020603050405020304" pitchFamily="18" charset="0"/>
                <a:ea typeface="Calibri"/>
                <a:cs typeface="Times New Roman" panose="02020603050405020304" pitchFamily="18" charset="0"/>
              </a:rPr>
              <a:t> Creating a database;.</a:t>
            </a:r>
          </a:p>
          <a:p>
            <a:r>
              <a:rPr lang="en-US" sz="2900" dirty="0">
                <a:latin typeface="Times New Roman" panose="02020603050405020304" pitchFamily="18" charset="0"/>
                <a:ea typeface="Calibri"/>
                <a:cs typeface="Times New Roman" panose="02020603050405020304" pitchFamily="18" charset="0"/>
              </a:rPr>
              <a:t> Performing simulations using STATA software;.</a:t>
            </a:r>
          </a:p>
          <a:p>
            <a:r>
              <a:rPr lang="en-US" sz="2900" dirty="0">
                <a:latin typeface="Times New Roman" panose="02020603050405020304" pitchFamily="18" charset="0"/>
                <a:ea typeface="Calibri"/>
                <a:cs typeface="Times New Roman" panose="02020603050405020304" pitchFamily="18" charset="0"/>
              </a:rPr>
              <a:t> Obtaining and interpreting results;.</a:t>
            </a:r>
          </a:p>
          <a:p>
            <a:r>
              <a:rPr lang="en-US" sz="2900" dirty="0">
                <a:latin typeface="Times New Roman" panose="02020603050405020304" pitchFamily="18" charset="0"/>
                <a:ea typeface="Calibri"/>
                <a:cs typeface="Times New Roman" panose="02020603050405020304" pitchFamily="18" charset="0"/>
              </a:rPr>
              <a:t> Publishing research work;.</a:t>
            </a:r>
          </a:p>
          <a:p>
            <a:r>
              <a:rPr lang="en-US" sz="2900" dirty="0">
                <a:latin typeface="Times New Roman" panose="02020603050405020304" pitchFamily="18" charset="0"/>
                <a:ea typeface="Calibri"/>
                <a:cs typeface="Times New Roman" panose="02020603050405020304" pitchFamily="18" charset="0"/>
              </a:rPr>
              <a:t> Gathering comments or suggestions from peers?</a:t>
            </a:r>
          </a:p>
          <a:p>
            <a:endParaRPr lang="en-US" dirty="0"/>
          </a:p>
        </p:txBody>
      </p:sp>
      <p:pic>
        <p:nvPicPr>
          <p:cNvPr id="14" name="Image 13">
            <a:extLst>
              <a:ext uri="{FF2B5EF4-FFF2-40B4-BE49-F238E27FC236}">
                <a16:creationId xmlns:a16="http://schemas.microsoft.com/office/drawing/2014/main" id="{A2E411C3-CFDA-A57E-4ECE-9905679FFA19}"/>
              </a:ext>
            </a:extLst>
          </p:cNvPr>
          <p:cNvPicPr>
            <a:picLocks noChangeAspect="1"/>
          </p:cNvPicPr>
          <p:nvPr/>
        </p:nvPicPr>
        <p:blipFill>
          <a:blip r:embed="rId2"/>
          <a:stretch>
            <a:fillRect/>
          </a:stretch>
        </p:blipFill>
        <p:spPr>
          <a:xfrm>
            <a:off x="6507480" y="2312469"/>
            <a:ext cx="5029200" cy="3657600"/>
          </a:xfrm>
          <a:prstGeom prst="rect">
            <a:avLst/>
          </a:prstGeom>
        </p:spPr>
      </p:pic>
    </p:spTree>
    <p:extLst>
      <p:ext uri="{BB962C8B-B14F-4D97-AF65-F5344CB8AC3E}">
        <p14:creationId xmlns:p14="http://schemas.microsoft.com/office/powerpoint/2010/main" val="380090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A8E692-9EA8-7C9C-F745-0B142435D39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15FDA67A-358B-9E66-645D-FF58B500162B}"/>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B05B27EB-7C45-6EA4-0E04-F9CBEA54BC44}"/>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5706DD1E-29A2-AB8D-8903-4E8E84F3A62C}"/>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Change</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D66E7404-EC74-A551-44B2-799722FA617D}"/>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i="1" dirty="0">
                <a:latin typeface="Times New Roman" panose="02020603050405020304" pitchFamily="18" charset="0"/>
                <a:cs typeface="Times New Roman" panose="02020603050405020304" pitchFamily="18" charset="0"/>
              </a:rPr>
              <a:t>E</a:t>
            </a:r>
            <a:r>
              <a:rPr lang="en-ZA" sz="1200" b="1" i="1" dirty="0" err="1">
                <a:latin typeface="Times New Roman" panose="02020603050405020304" pitchFamily="18" charset="0"/>
                <a:cs typeface="Times New Roman" panose="02020603050405020304" pitchFamily="18" charset="0"/>
              </a:rPr>
              <a:t>vidence</a:t>
            </a:r>
            <a:r>
              <a:rPr lang="en-ZA"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It is clear to see that political participation, which shows that ‘the people decide who governs and enjoy other political freedoms’, has been on the decline over the period under observation. Afrobarometer explains this trend in its Briefing Paper No. 94 (October 2010). Three in ten Senegalese are satisfied with the functioning of democracy, reflecting the low level of political participation observed during the period. </a:t>
            </a:r>
          </a:p>
          <a:p>
            <a:pPr marL="0" indent="0">
              <a:buNone/>
            </a:pPr>
            <a:endParaRPr lang="en-ZA" dirty="0"/>
          </a:p>
        </p:txBody>
      </p:sp>
      <p:sp>
        <p:nvSpPr>
          <p:cNvPr id="3" name="TextBox 9">
            <a:extLst>
              <a:ext uri="{FF2B5EF4-FFF2-40B4-BE49-F238E27FC236}">
                <a16:creationId xmlns:a16="http://schemas.microsoft.com/office/drawing/2014/main" id="{24A8993B-E843-68BE-DA1B-04E494615963}"/>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1356042C-87BF-ABF0-F8A3-88794087CA6B}"/>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fontScale="70000" lnSpcReduction="20000"/>
          </a:bodyPr>
          <a:lstStyle/>
          <a:p>
            <a:pPr marL="0" indent="0">
              <a:buNone/>
            </a:pPr>
            <a:r>
              <a:rPr lang="en-US" dirty="0"/>
              <a:t>How did the change come about?</a:t>
            </a:r>
          </a:p>
          <a:p>
            <a:r>
              <a:rPr lang="en-US" dirty="0"/>
              <a:t>The activities undertaken concern: research to be carried out for the publication of scientific articles on the Blog; recommendations will be suggested to public policy decision-makers; in the long term, videos will certainly be produced;</a:t>
            </a:r>
          </a:p>
          <a:p>
            <a:r>
              <a:rPr lang="en-US" dirty="0"/>
              <a:t>Given that we are addressing long-term structural problems in Senegal and other countries, the results must first and foremost inform citizens about the effects of economic policies on their lives, raising awareness, and then certainly prompting them to take action in response to these problems?</a:t>
            </a:r>
          </a:p>
          <a:p>
            <a:r>
              <a:rPr lang="en-US" dirty="0"/>
              <a:t>Between 2005 and 2010, political participation was declining; but between 2010 and 2015, it showed an upward trend, reaching a high peak of 8.5, which is very encouraging. However, between 2015 and 2025, the variable shows a downward trend.</a:t>
            </a:r>
          </a:p>
        </p:txBody>
      </p:sp>
      <p:pic>
        <p:nvPicPr>
          <p:cNvPr id="9" name="Image 8">
            <a:extLst>
              <a:ext uri="{FF2B5EF4-FFF2-40B4-BE49-F238E27FC236}">
                <a16:creationId xmlns:a16="http://schemas.microsoft.com/office/drawing/2014/main" id="{3CBC9F76-876C-9340-4E97-6DDE25193691}"/>
              </a:ext>
            </a:extLst>
          </p:cNvPr>
          <p:cNvPicPr>
            <a:picLocks noChangeAspect="1"/>
          </p:cNvPicPr>
          <p:nvPr/>
        </p:nvPicPr>
        <p:blipFill>
          <a:blip r:embed="rId2"/>
          <a:stretch>
            <a:fillRect/>
          </a:stretch>
        </p:blipFill>
        <p:spPr>
          <a:xfrm>
            <a:off x="6541095" y="2109106"/>
            <a:ext cx="5029200" cy="3657600"/>
          </a:xfrm>
          <a:prstGeom prst="rect">
            <a:avLst/>
          </a:prstGeom>
        </p:spPr>
      </p:pic>
    </p:spTree>
    <p:extLst>
      <p:ext uri="{BB962C8B-B14F-4D97-AF65-F5344CB8AC3E}">
        <p14:creationId xmlns:p14="http://schemas.microsoft.com/office/powerpoint/2010/main" val="290062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33C0F-DDCB-90C4-C922-29010832F37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BE47B4F-D400-46DE-A7D5-9B840BAB2E7C}"/>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FC57AA6E-CA38-2CA9-1728-405226B9E3D8}"/>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70FAD0E9-60C6-4B27-907C-B19D4F601D60}"/>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The Change</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CED1B913-E4A9-BC80-DCE8-5E667155A8C3}"/>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videos</a:t>
            </a:r>
          </a:p>
        </p:txBody>
      </p:sp>
      <p:sp>
        <p:nvSpPr>
          <p:cNvPr id="3" name="TextBox 9">
            <a:extLst>
              <a:ext uri="{FF2B5EF4-FFF2-40B4-BE49-F238E27FC236}">
                <a16:creationId xmlns:a16="http://schemas.microsoft.com/office/drawing/2014/main" id="{A6BE113D-7F5F-6912-A839-1FCE022C26B6}"/>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1D3A76B1-5083-0C14-FF74-66A9F664F44D}"/>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fontScale="92500" lnSpcReduction="10000"/>
          </a:bodyPr>
          <a:lstStyle/>
          <a:p>
            <a:pPr marL="0" indent="0">
              <a:buNone/>
            </a:pPr>
            <a:r>
              <a:rPr lang="en-US" dirty="0"/>
              <a:t>Describe the change that has occurred</a:t>
            </a:r>
          </a:p>
          <a:p>
            <a:pPr marL="0" indent="0">
              <a:buNone/>
            </a:pPr>
            <a:r>
              <a:rPr lang="en-US" dirty="0"/>
              <a:t>• Positive change is the sharing of economic information in a simple way;</a:t>
            </a:r>
          </a:p>
          <a:p>
            <a:pPr marL="0" indent="0">
              <a:buNone/>
            </a:pPr>
            <a:r>
              <a:rPr lang="en-US" dirty="0"/>
              <a:t>• The beneficiaries of change are citizens, as they acquire knowledge and information;</a:t>
            </a:r>
          </a:p>
          <a:p>
            <a:pPr marL="0" indent="0">
              <a:buNone/>
            </a:pPr>
            <a:r>
              <a:rPr lang="en-US" dirty="0"/>
              <a:t>• Before the project, there were not many blogs that addressed economic issues in our African countries in a simple way, so the creation of this blog is a plus;</a:t>
            </a:r>
          </a:p>
          <a:p>
            <a:pPr marL="0" indent="0">
              <a:buNone/>
            </a:pPr>
            <a:r>
              <a:rPr lang="en-US" dirty="0"/>
              <a:t>• So far, we continue to observe and strive to be consistent in publishing articles;</a:t>
            </a:r>
          </a:p>
        </p:txBody>
      </p:sp>
    </p:spTree>
    <p:extLst>
      <p:ext uri="{BB962C8B-B14F-4D97-AF65-F5344CB8AC3E}">
        <p14:creationId xmlns:p14="http://schemas.microsoft.com/office/powerpoint/2010/main" val="1569510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2C222E-9CA8-8403-03F7-39AB7C43300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5F48053-7FF7-EF86-7C65-74B4E9CDF8D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A3D8A7EE-1A4B-0C6D-EB46-8DFA22913D81}"/>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0EE6B401-2653-D653-9B4D-8943BC87891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Significance/ Impact</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A62EBD83-7979-2E12-2991-37E8BEACF85B}"/>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videos</a:t>
            </a:r>
          </a:p>
        </p:txBody>
      </p:sp>
      <p:sp>
        <p:nvSpPr>
          <p:cNvPr id="3" name="TextBox 9">
            <a:extLst>
              <a:ext uri="{FF2B5EF4-FFF2-40B4-BE49-F238E27FC236}">
                <a16:creationId xmlns:a16="http://schemas.microsoft.com/office/drawing/2014/main" id="{A4C54F62-A22A-20B2-66E0-37CF7AD71836}"/>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74CE9D1-7973-DCFC-ABB9-15BE7C35B517}"/>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a:bodyPr>
          <a:lstStyle/>
          <a:p>
            <a:pPr marL="0" indent="0">
              <a:buNone/>
            </a:pPr>
            <a:r>
              <a:rPr lang="en-US" dirty="0"/>
              <a:t>What is the significance of the change?</a:t>
            </a:r>
          </a:p>
          <a:p>
            <a:r>
              <a:rPr lang="en-US" dirty="0"/>
              <a:t>To offer a wealth of interesting, informative and unique information. By producing economic information and in-depth analysis of economic theory in relation to the reality of citizens' lives. To keep citizens informed and enable them to gain new perspectives; a simple understanding of the economic situation and other issues;</a:t>
            </a:r>
          </a:p>
        </p:txBody>
      </p:sp>
    </p:spTree>
    <p:extLst>
      <p:ext uri="{BB962C8B-B14F-4D97-AF65-F5344CB8AC3E}">
        <p14:creationId xmlns:p14="http://schemas.microsoft.com/office/powerpoint/2010/main" val="72033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3B0031-63EA-8E80-847E-A49FDD90105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BC12918-22CC-EE8C-5A72-F5AF89EC1A1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E6AEB1EA-ECE7-8C0B-5EF6-F02CE2860D2C}"/>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D39CEA60-9A17-BA61-9FE8-7D0CB3247C4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dirty="0"/>
              <a:t>Sustainability</a:t>
            </a:r>
            <a:endParaRPr lang="en-ZW" b="1"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DBD34202-6996-B79F-8351-8A5C13250CA6}"/>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videos</a:t>
            </a:r>
          </a:p>
          <a:p>
            <a:pPr marL="0" indent="0">
              <a:buFont typeface="Arial" panose="020B0604020202020204" pitchFamily="34" charset="0"/>
              <a:buNone/>
            </a:pPr>
            <a:endParaRPr lang="en-GB" dirty="0">
              <a:solidFill>
                <a:srgbClr val="FF0000"/>
              </a:solidFill>
            </a:endParaRPr>
          </a:p>
        </p:txBody>
      </p:sp>
      <p:sp>
        <p:nvSpPr>
          <p:cNvPr id="3" name="TextBox 9">
            <a:extLst>
              <a:ext uri="{FF2B5EF4-FFF2-40B4-BE49-F238E27FC236}">
                <a16:creationId xmlns:a16="http://schemas.microsoft.com/office/drawing/2014/main" id="{77DA4309-6CB8-7EDA-209C-0809B524B56D}"/>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883FEAD5-D955-074D-D7EE-0C4BCFB1874F}"/>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lnSpcReduction="10000"/>
          </a:bodyPr>
          <a:lstStyle/>
          <a:p>
            <a:r>
              <a:rPr lang="en-US" dirty="0"/>
              <a:t>How will the change be sustained or scaled up?</a:t>
            </a:r>
            <a:br>
              <a:rPr lang="en-US" dirty="0"/>
            </a:br>
            <a:r>
              <a:rPr lang="en-US" dirty="0"/>
              <a:t>This change can be maintained by publishing articles regularly and consistently, feeding the blog with certain economic topics that have been abandoned;</a:t>
            </a:r>
          </a:p>
          <a:p>
            <a:pPr marL="0" indent="0">
              <a:buNone/>
            </a:pPr>
            <a:r>
              <a:rPr lang="en-US" dirty="0"/>
              <a:t> Conducting detailed analyses and enriching discussions on public and economic policies and encouraging critical thinking. Its clear and accessible style makes complex economic concepts understandable to a wide audience.</a:t>
            </a:r>
          </a:p>
        </p:txBody>
      </p:sp>
    </p:spTree>
    <p:extLst>
      <p:ext uri="{BB962C8B-B14F-4D97-AF65-F5344CB8AC3E}">
        <p14:creationId xmlns:p14="http://schemas.microsoft.com/office/powerpoint/2010/main" val="3525712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88C560-4E7E-21B1-8183-F8DEA6383D4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45CD6F1-92F5-68C6-9652-737EFAF3796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2A43B553-6A4A-6FFA-D9C7-409524AF91A6}"/>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BAF189A8-6523-694B-6E04-5CFCE64EBF01}"/>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spc="300" dirty="0">
                <a:ln>
                  <a:solidFill>
                    <a:sysClr val="windowText" lastClr="000000"/>
                  </a:solidFill>
                </a:ln>
                <a:solidFill>
                  <a:sysClr val="windowText" lastClr="000000"/>
                </a:solidFill>
                <a:ea typeface="Tahoma" panose="020B0604030504040204" pitchFamily="34" charset="0"/>
                <a:cs typeface="Tahoma" panose="020B0604030504040204" pitchFamily="34" charset="0"/>
              </a:rPr>
              <a:t>Challenges &amp; Lessons learnt</a:t>
            </a:r>
            <a:endParaRPr lang="en-ZW" spc="300" dirty="0">
              <a:ln>
                <a:solidFill>
                  <a:sysClr val="windowText" lastClr="000000"/>
                </a:solidFill>
              </a:ln>
              <a:solidFill>
                <a:sysClr val="windowText" lastClr="000000"/>
              </a:solidFill>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id="{4A3FB9CB-DF47-8F93-F22C-75A22171C5D3}"/>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What lessons have you learnt?</a:t>
            </a:r>
          </a:p>
          <a:p>
            <a:pPr marL="0" indent="0">
              <a:buFont typeface="Arial" panose="020B0604020202020204" pitchFamily="34" charset="0"/>
              <a:buNone/>
            </a:pPr>
            <a:r>
              <a:rPr lang="en-US" dirty="0"/>
              <a:t>Being in action leads us to observe certain points that cannot be quantified, certainly in certain microeconomic research. </a:t>
            </a:r>
          </a:p>
        </p:txBody>
      </p:sp>
      <p:sp>
        <p:nvSpPr>
          <p:cNvPr id="3" name="TextBox 9">
            <a:extLst>
              <a:ext uri="{FF2B5EF4-FFF2-40B4-BE49-F238E27FC236}">
                <a16:creationId xmlns:a16="http://schemas.microsoft.com/office/drawing/2014/main" id="{66260B74-A3B6-97DE-07D0-2F960EAD4595}"/>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57DC9A21-6869-6A74-0B9B-5EB047F11770}"/>
              </a:ext>
            </a:extLst>
          </p:cNvPr>
          <p:cNvSpPr>
            <a:spLocks noGrp="1"/>
          </p:cNvSpPr>
          <p:nvPr>
            <p:ph sz="half" idx="1"/>
          </p:nvPr>
        </p:nvSpPr>
        <p:spPr>
          <a:xfrm>
            <a:off x="235131" y="1091294"/>
            <a:ext cx="5860869" cy="5034869"/>
          </a:xfrm>
          <a:ln>
            <a:solidFill>
              <a:schemeClr val="tx1"/>
            </a:solidFill>
          </a:ln>
        </p:spPr>
        <p:txBody>
          <a:bodyPr>
            <a:normAutofit/>
          </a:bodyPr>
          <a:lstStyle/>
          <a:p>
            <a:pPr marL="0" indent="0">
              <a:buNone/>
            </a:pPr>
            <a:r>
              <a:rPr lang="en-US" dirty="0"/>
              <a:t>Challenges &amp; mitigation</a:t>
            </a:r>
          </a:p>
          <a:p>
            <a:pPr marL="0" indent="0">
              <a:buNone/>
            </a:pPr>
            <a:endParaRPr lang="en-US" dirty="0"/>
          </a:p>
          <a:p>
            <a:pPr marL="0" indent="0">
              <a:buNone/>
            </a:pPr>
            <a:r>
              <a:rPr lang="en-US" dirty="0"/>
              <a:t>The availability of qualitative data; which leads us to settle for quantitative data;</a:t>
            </a:r>
          </a:p>
        </p:txBody>
      </p:sp>
    </p:spTree>
    <p:extLst>
      <p:ext uri="{BB962C8B-B14F-4D97-AF65-F5344CB8AC3E}">
        <p14:creationId xmlns:p14="http://schemas.microsoft.com/office/powerpoint/2010/main" val="1233362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830DD7-A1FF-1021-DD84-29DE3B5286D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424D61CB-C678-0CFB-5CC2-A8F6F89E7281}"/>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Rectangle 10">
            <a:extLst>
              <a:ext uri="{FF2B5EF4-FFF2-40B4-BE49-F238E27FC236}">
                <a16:creationId xmlns:a16="http://schemas.microsoft.com/office/drawing/2014/main" id="{281557C4-9B66-0B85-550A-E39ECA451607}"/>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itle 3">
            <a:extLst>
              <a:ext uri="{FF2B5EF4-FFF2-40B4-BE49-F238E27FC236}">
                <a16:creationId xmlns:a16="http://schemas.microsoft.com/office/drawing/2014/main" id="{8E71CE6C-A383-0E47-D439-B4105E0A28CB}"/>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i="1" spc="300" dirty="0">
                <a:ln>
                  <a:solidFill>
                    <a:sysClr val="windowText" lastClr="000000"/>
                  </a:solidFill>
                </a:ln>
                <a:solidFill>
                  <a:sysClr val="windowText" lastClr="000000"/>
                </a:solidFill>
                <a:ea typeface="Tahoma" panose="020B0604030504040204" pitchFamily="34" charset="0"/>
                <a:cs typeface="Tahoma" panose="020B0604030504040204" pitchFamily="34" charset="0"/>
              </a:rPr>
              <a:t>Next Steps</a:t>
            </a:r>
          </a:p>
        </p:txBody>
      </p:sp>
      <p:sp>
        <p:nvSpPr>
          <p:cNvPr id="3" name="TextBox 9">
            <a:extLst>
              <a:ext uri="{FF2B5EF4-FFF2-40B4-BE49-F238E27FC236}">
                <a16:creationId xmlns:a16="http://schemas.microsoft.com/office/drawing/2014/main" id="{1ABCEAF2-8AA8-6F6E-660A-8F94A4A3AD1A}"/>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id="{DFB566B1-6B2D-F682-574B-5548DDD642D7}"/>
              </a:ext>
            </a:extLst>
          </p:cNvPr>
          <p:cNvSpPr>
            <a:spLocks noGrp="1"/>
          </p:cNvSpPr>
          <p:nvPr>
            <p:ph sz="half" idx="1"/>
          </p:nvPr>
        </p:nvSpPr>
        <p:spPr>
          <a:xfrm>
            <a:off x="235131" y="1091294"/>
            <a:ext cx="11248946" cy="5034869"/>
          </a:xfrm>
          <a:ln>
            <a:solidFill>
              <a:schemeClr val="tx1"/>
            </a:solidFill>
          </a:ln>
        </p:spPr>
        <p:txBody>
          <a:bodyPr>
            <a:normAutofit/>
          </a:bodyPr>
          <a:lstStyle/>
          <a:p>
            <a:pPr marL="0" indent="0">
              <a:buNone/>
            </a:pPr>
            <a:r>
              <a:rPr lang="en-US" dirty="0"/>
              <a:t>What are your plans?</a:t>
            </a:r>
          </a:p>
          <a:p>
            <a:pPr marL="0" indent="0">
              <a:buNone/>
            </a:pPr>
            <a:endParaRPr lang="en-US" dirty="0"/>
          </a:p>
          <a:p>
            <a:pPr marL="0" indent="0">
              <a:buNone/>
            </a:pPr>
            <a:r>
              <a:rPr lang="en-US" dirty="0"/>
              <a:t>Continue research by publishing through the blog and other collaborations with peers in the field; and in the long term, aim to produce videos if possible, making the research inclusive.</a:t>
            </a:r>
          </a:p>
        </p:txBody>
      </p:sp>
    </p:spTree>
    <p:extLst>
      <p:ext uri="{BB962C8B-B14F-4D97-AF65-F5344CB8AC3E}">
        <p14:creationId xmlns:p14="http://schemas.microsoft.com/office/powerpoint/2010/main" val="140155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8F3ECD972E8E41B9495D5AEDAE7986" ma:contentTypeVersion="16" ma:contentTypeDescription="Create a new document." ma:contentTypeScope="" ma:versionID="d103da91a01d0d4d36f0a8fa93a5bda2">
  <xsd:schema xmlns:xsd="http://www.w3.org/2001/XMLSchema" xmlns:xs="http://www.w3.org/2001/XMLSchema" xmlns:p="http://schemas.microsoft.com/office/2006/metadata/properties" xmlns:ns2="0d0128bf-0240-4a00-b00a-ea9f2cdab004" xmlns:ns3="5c72703c-1067-4fa7-89cc-ef245258de7b" targetNamespace="http://schemas.microsoft.com/office/2006/metadata/properties" ma:root="true" ma:fieldsID="951381d568948a2b3bc63ab6b0cc8801" ns2:_="" ns3:_="">
    <xsd:import namespace="0d0128bf-0240-4a00-b00a-ea9f2cdab004"/>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0128bf-0240-4a00-b00a-ea9f2cdab0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0128bf-0240-4a00-b00a-ea9f2cdab004">
      <Terms xmlns="http://schemas.microsoft.com/office/infopath/2007/PartnerControls"/>
    </lcf76f155ced4ddcb4097134ff3c332f>
    <TaxCatchAll xmlns="5c72703c-1067-4fa7-89cc-ef245258de7b" xsi:nil="true"/>
  </documentManagement>
</p:properties>
</file>

<file path=customXml/itemProps1.xml><?xml version="1.0" encoding="utf-8"?>
<ds:datastoreItem xmlns:ds="http://schemas.openxmlformats.org/officeDocument/2006/customXml" ds:itemID="{950AC6A1-625A-4E2C-9EDC-0620D1080FA1}"/>
</file>

<file path=customXml/itemProps2.xml><?xml version="1.0" encoding="utf-8"?>
<ds:datastoreItem xmlns:ds="http://schemas.openxmlformats.org/officeDocument/2006/customXml" ds:itemID="{0B23DC52-7D2F-4697-9F98-BDF682D0EC73}"/>
</file>

<file path=customXml/itemProps3.xml><?xml version="1.0" encoding="utf-8"?>
<ds:datastoreItem xmlns:ds="http://schemas.openxmlformats.org/officeDocument/2006/customXml" ds:itemID="{687BFEA6-5425-4875-B325-AF5DF9F56F40}"/>
</file>

<file path=docProps/app.xml><?xml version="1.0" encoding="utf-8"?>
<Properties xmlns="http://schemas.openxmlformats.org/officeDocument/2006/extended-properties" xmlns:vt="http://schemas.openxmlformats.org/officeDocument/2006/docPropsVTypes">
  <TotalTime>7576</TotalTime>
  <Words>1042</Words>
  <Application>Microsoft Office PowerPoint</Application>
  <PresentationFormat>Grand écran</PresentationFormat>
  <Paragraphs>57</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Calibri Light</vt:lpstr>
      <vt:lpstr>Tahoma</vt:lpstr>
      <vt:lpstr>Times New Roman</vt:lpstr>
      <vt:lpstr>Office Theme</vt:lpstr>
      <vt:lpstr>Voice and Choice Summit 2026-Change Strategies Category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Debi Lee</dc:creator>
  <cp:lastModifiedBy>Danie DAN</cp:lastModifiedBy>
  <cp:revision>90</cp:revision>
  <dcterms:created xsi:type="dcterms:W3CDTF">2025-10-09T06:55:09Z</dcterms:created>
  <dcterms:modified xsi:type="dcterms:W3CDTF">2026-03-04T01:15:18Z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0x010100438F3ECD972E8E41B9495D5AEDAE7986</vt:lpwstr>
  </property>
</Properties>
</file>