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85" r:id="rId4"/>
    <p:sldId id="274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20" r:id="rId13"/>
    <p:sldId id="321" r:id="rId14"/>
    <p:sldId id="322" r:id="rId15"/>
    <p:sldId id="279" r:id="rId16"/>
    <p:sldId id="333" r:id="rId17"/>
    <p:sldId id="282" r:id="rId18"/>
    <p:sldId id="280" r:id="rId19"/>
    <p:sldId id="334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3634" autoAdjust="0"/>
  </p:normalViewPr>
  <p:slideViewPr>
    <p:cSldViewPr snapToGrid="0">
      <p:cViewPr varScale="1">
        <p:scale>
          <a:sx n="82" d="100"/>
          <a:sy n="82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8" Type="http://schemas.openxmlformats.org/officeDocument/2006/relationships/slide" Target="slides/slide16.xml"/><Relationship Id="rId13" Type="http://schemas.openxmlformats.org/officeDocument/2006/relationships/slide" Target="slides/slide11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7" Type="http://schemas.openxmlformats.org/officeDocument/2006/relationships/slide" Target="slides/slide15.xml"/><Relationship Id="rId12" Type="http://schemas.openxmlformats.org/officeDocument/2006/relationships/slide" Target="slides/slide10.xml"/><Relationship Id="rId25" Type="http://schemas.openxmlformats.org/officeDocument/2006/relationships/customXml" Target="../customXml/item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6" Type="http://schemas.openxmlformats.org/officeDocument/2006/relationships/slide" Target="slides/slide4.xml"/><Relationship Id="rId24" Type="http://schemas.openxmlformats.org/officeDocument/2006/relationships/tableStyles" Target="tableStyles.xml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viewProps" Target="viewProps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presProps" Target="presProps.xml"/><Relationship Id="rId14" Type="http://schemas.openxmlformats.org/officeDocument/2006/relationships/slide" Target="slides/slide12.xml"/><Relationship Id="rId27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6DBE-B882-4EF2-AACB-D4DAF18A6183}" type="datetimeFigureOut">
              <a:rPr lang="en-ZA" smtClean="0"/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0EAC9-0C06-411E-A697-0ABDBDE72850}" type="slidenum">
              <a:rPr lang="en-ZA" smtClean="0"/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5410" y="0"/>
            <a:ext cx="12197407" cy="6882714"/>
            <a:chOff x="-5410" y="0"/>
            <a:chExt cx="12197407" cy="68827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53" y="444608"/>
              <a:ext cx="8088706" cy="1194348"/>
            </a:xfrm>
            <a:prstGeom prst="rect">
              <a:avLst/>
            </a:prstGeom>
          </p:spPr>
        </p:pic>
        <p:sp>
          <p:nvSpPr>
            <p:cNvPr id="48" name="Rectangle 47"/>
            <p:cNvSpPr/>
            <p:nvPr/>
          </p:nvSpPr>
          <p:spPr>
            <a:xfrm>
              <a:off x="0" y="0"/>
              <a:ext cx="12191997" cy="113115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6364553"/>
              <a:ext cx="12191997" cy="518161"/>
            </a:xfrm>
            <a:prstGeom prst="rect">
              <a:avLst/>
            </a:prstGeom>
            <a:gradFill>
              <a:gsLst>
                <a:gs pos="40000">
                  <a:srgbClr val="F7DA06"/>
                </a:gs>
                <a:gs pos="22000">
                  <a:srgbClr val="A57FA6"/>
                </a:gs>
                <a:gs pos="5000">
                  <a:srgbClr val="7D59A5"/>
                </a:gs>
                <a:gs pos="58000">
                  <a:srgbClr val="00FF00"/>
                </a:gs>
                <a:gs pos="77000">
                  <a:srgbClr val="E37191"/>
                </a:gs>
                <a:gs pos="96000">
                  <a:srgbClr val="7B2C4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42" name="TextBox 9"/>
            <p:cNvSpPr txBox="1"/>
            <p:nvPr/>
          </p:nvSpPr>
          <p:spPr>
            <a:xfrm>
              <a:off x="-5410" y="6391015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US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/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95334" y="2666751"/>
            <a:ext cx="9144000" cy="181140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</a:t>
            </a:r>
            <a:b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Summit 2026-</a:t>
            </a:r>
            <a:r>
              <a:rPr lang="en-ZA" dirty="0"/>
              <a:t>Change Strategies-Communications and Outreach Category</a:t>
            </a:r>
            <a:endParaRPr lang="en-ZA" b="1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Box 1"/>
          <p:cNvSpPr txBox="1"/>
          <p:nvPr/>
        </p:nvSpPr>
        <p:spPr>
          <a:xfrm>
            <a:off x="491069" y="4560831"/>
            <a:ext cx="1097280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Title/Name of Change Strategy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South Afica:Protect &amp; Educate:GBVF/SRHR Initiatitive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Presenter: Matshego Pitse</a:t>
            </a:r>
            <a:endParaRPr lang="en-US" dirty="0">
              <a:solidFill>
                <a:srgbClr val="FF0000"/>
              </a:solidFill>
            </a:endParaRPr>
          </a:p>
          <a:p>
            <a:pPr algn="ctr"/>
            <a:endParaRPr lang="en-ZA" i="1" dirty="0">
              <a:solidFill>
                <a:srgbClr val="FF0000"/>
              </a:solidFill>
            </a:endParaRPr>
          </a:p>
        </p:txBody>
      </p:sp>
      <p:sp>
        <p:nvSpPr>
          <p:cNvPr id="2" name="Content Placeholder 4"/>
          <p:cNvSpPr txBox="1"/>
          <p:nvPr/>
        </p:nvSpPr>
        <p:spPr>
          <a:xfrm>
            <a:off x="9722368" y="469806"/>
            <a:ext cx="1303979" cy="897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57" name="Picture 5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1850" y="434975"/>
            <a:ext cx="1304290" cy="930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Campaign held in Platfontein</a:t>
            </a:r>
            <a:endParaRPr lang="en-US"/>
          </a:p>
        </p:txBody>
      </p:sp>
      <p:pic>
        <p:nvPicPr>
          <p:cNvPr id="4" name="Content Placeholder 3" descr="IMG-20250625-WA001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71345" y="1691640"/>
            <a:ext cx="8411210" cy="48564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1981199" y="2684484"/>
            <a:ext cx="8229600" cy="3419980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Please provide a concrete example of your post</a:t>
            </a: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altLang="en-US" i="1" dirty="0"/>
              <a:t>For us to have followers on social media is more than just numbers—it’s about building influence, credibility, and community around our advocacy work.</a:t>
            </a:r>
            <a:endParaRPr lang="en-US" altLang="en-US" i="1" dirty="0"/>
          </a:p>
          <a:p>
            <a:pPr>
              <a:buFont typeface="Calibri" panose="020F0502020204030204" pitchFamily="34" charset="0"/>
              <a:buChar char="•"/>
            </a:pPr>
            <a:endParaRPr lang="en-US" sz="1400" i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197" y="563604"/>
          <a:ext cx="8229600" cy="1828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27377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</a:t>
                      </a:r>
                      <a:r>
                        <a:rPr lang="en-ZA" sz="20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ollowers</a:t>
                      </a:r>
                      <a:endParaRPr lang="en-ZA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Before WVL/Marang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Current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Facebook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Twitter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>
                          <a:effectLst/>
                        </a:rPr>
                        <a:t> </a:t>
                      </a:r>
                      <a:r>
                        <a:rPr lang="en-US" altLang="en-ZA" sz="2000">
                          <a:effectLst/>
                        </a:rPr>
                        <a:t>0</a:t>
                      </a:r>
                      <a:endParaRPr lang="en-US" alt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>
                          <a:effectLst/>
                        </a:rPr>
                        <a:t> </a:t>
                      </a:r>
                      <a:r>
                        <a:rPr lang="en-US" altLang="en-ZA" sz="2000">
                          <a:effectLst/>
                        </a:rPr>
                        <a:t>0</a:t>
                      </a:r>
                      <a:endParaRPr lang="en-US" alt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Tik-Tok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9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YouTube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Instagram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60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75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1981199" y="2684484"/>
            <a:ext cx="8229600" cy="3419980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Please provide a concrete example of your post</a:t>
            </a: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endParaRPr lang="en-US" sz="1200" dirty="0"/>
          </a:p>
          <a:p>
            <a:pPr>
              <a:buFont typeface="Calibri" panose="020F0502020204030204" pitchFamily="34" charset="0"/>
              <a:buChar char="•"/>
            </a:pPr>
            <a:endParaRPr lang="en-US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197" y="563604"/>
          <a:ext cx="8229600" cy="1828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27377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</a:t>
                      </a:r>
                      <a:r>
                        <a:rPr lang="en-ZA" sz="2000" b="1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ikes</a:t>
                      </a:r>
                      <a:endParaRPr lang="en-ZA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Before WVL/Marang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Current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Facebook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Twitter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>
                          <a:effectLst/>
                        </a:rPr>
                        <a:t> </a:t>
                      </a:r>
                      <a:r>
                        <a:rPr lang="en-US" altLang="en-ZA" sz="2000">
                          <a:effectLst/>
                        </a:rPr>
                        <a:t>0</a:t>
                      </a:r>
                      <a:endParaRPr lang="en-US" alt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>
                          <a:effectLst/>
                        </a:rPr>
                        <a:t>0</a:t>
                      </a:r>
                      <a:r>
                        <a:rPr lang="en-ZA" sz="2000">
                          <a:effectLst/>
                        </a:rPr>
                        <a:t> </a:t>
                      </a:r>
                      <a:endParaRPr 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Tik-Tok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</a:rPr>
                        <a:t>8</a:t>
                      </a:r>
                      <a:r>
                        <a:rPr lang="en-ZA" sz="2000" dirty="0">
                          <a:effectLst/>
                        </a:rPr>
                        <a:t> 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YouTube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</a:rPr>
                        <a:t>0</a:t>
                      </a:r>
                      <a:r>
                        <a:rPr lang="en-ZA" sz="2000" dirty="0">
                          <a:effectLst/>
                        </a:rPr>
                        <a:t> 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Instagram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3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2060575" y="3136900"/>
            <a:ext cx="7194550" cy="1564640"/>
          </a:xfrm>
          <a:prstGeom prst="rect">
            <a:avLst/>
          </a:prstGeom>
        </p:spPr>
        <p:txBody>
          <a:bodyPr wrap="square">
            <a:noAutofit/>
          </a:bodyPr>
          <a:p>
            <a:pPr indent="0">
              <a:buFont typeface="Arial" panose="020B0604020202020204" pitchFamily="34" charset="0"/>
              <a:buNone/>
            </a:pPr>
            <a:endParaRPr sz="16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sz="2000" i="1"/>
              <a:t>Signal of resonance: A like shows that your message connects with people—it’s a quick form of validation.</a:t>
            </a:r>
            <a:endParaRPr sz="2000" i="1"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1981199" y="2684484"/>
            <a:ext cx="8229600" cy="3419980"/>
          </a:xfrm>
          <a:prstGeom prst="rect">
            <a:avLst/>
          </a:prstGeom>
          <a:noFill/>
          <a:ln>
            <a:solidFill>
              <a:srgbClr val="7B56A3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r>
              <a:rPr lang="en-US" dirty="0"/>
              <a:t>Please provide a concrete example of your post</a:t>
            </a:r>
            <a:endParaRPr lang="en-US" dirty="0"/>
          </a:p>
          <a:p>
            <a:pPr>
              <a:buFont typeface="Calibri" panose="020F0502020204030204" pitchFamily="34" charset="0"/>
              <a:buChar char="•"/>
            </a:pPr>
            <a:r>
              <a:rPr lang="en-US" altLang="en-US" i="1" dirty="0"/>
              <a:t>Impressions are a crucial metric because they show how many times your content has been displayed, regardless of whether people liked, commented, or shared it. </a:t>
            </a:r>
            <a:endParaRPr lang="en-US" altLang="en-US" i="1" dirty="0"/>
          </a:p>
          <a:p>
            <a:pPr>
              <a:buFont typeface="Calibri" panose="020F0502020204030204" pitchFamily="34" charset="0"/>
              <a:buChar char="•"/>
            </a:pPr>
            <a:endParaRPr lang="en-US" sz="1200" dirty="0"/>
          </a:p>
          <a:p>
            <a:pPr>
              <a:buFont typeface="Calibri" panose="020F0502020204030204" pitchFamily="34" charset="0"/>
              <a:buChar char="•"/>
            </a:pPr>
            <a:endParaRPr lang="en-US" sz="1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197" y="563604"/>
          <a:ext cx="8229600" cy="18288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43200"/>
                <a:gridCol w="2743200"/>
                <a:gridCol w="2743200"/>
              </a:tblGrid>
              <a:tr h="27377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Impressions</a:t>
                      </a:r>
                      <a:endParaRPr lang="en-ZA" sz="2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Before WVL/Marang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b="1" dirty="0">
                          <a:effectLst/>
                        </a:rPr>
                        <a:t>Current</a:t>
                      </a:r>
                      <a:endParaRPr lang="en-ZA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Facebook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Twitter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>
                          <a:effectLst/>
                        </a:rPr>
                        <a:t> </a:t>
                      </a:r>
                      <a:r>
                        <a:rPr lang="en-US" altLang="en-ZA" sz="2000">
                          <a:effectLst/>
                        </a:rPr>
                        <a:t>0</a:t>
                      </a:r>
                      <a:endParaRPr lang="en-US" alt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>
                          <a:effectLst/>
                        </a:rPr>
                        <a:t>0</a:t>
                      </a:r>
                      <a:r>
                        <a:rPr lang="en-ZA" sz="2000">
                          <a:effectLst/>
                        </a:rPr>
                        <a:t> </a:t>
                      </a:r>
                      <a:endParaRPr lang="en-Z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3776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Tik-Tok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YouTube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</a:rPr>
                        <a:t>0</a:t>
                      </a:r>
                      <a:r>
                        <a:rPr lang="en-ZA" sz="2000" dirty="0">
                          <a:effectLst/>
                        </a:rPr>
                        <a:t> 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1834"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Instagram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ZA" sz="2000" dirty="0">
                          <a:effectLst/>
                        </a:rPr>
                        <a:t> </a:t>
                      </a:r>
                      <a:r>
                        <a:rPr lang="en-US" altLang="en-ZA" sz="2000" dirty="0">
                          <a:effectLst/>
                        </a:rPr>
                        <a:t>0</a:t>
                      </a:r>
                      <a:endParaRPr lang="en-US" alt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altLang="en-ZA" sz="2000" dirty="0">
                          <a:effectLst/>
                        </a:rPr>
                        <a:t>12</a:t>
                      </a:r>
                      <a:endParaRPr lang="en-Z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Sustainability</a:t>
            </a:r>
            <a:endParaRPr lang="en-US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</a:t>
            </a:r>
            <a:r>
              <a:rPr lang="en-ZA" dirty="0" err="1"/>
              <a:t>vidence</a:t>
            </a:r>
            <a:r>
              <a:rPr lang="en-ZA" dirty="0"/>
              <a:t>: Include Photos or videos</a:t>
            </a:r>
            <a:endParaRPr lang="en-ZA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70000"/>
          </a:bodyPr>
          <a:lstStyle/>
          <a:p>
            <a:r>
              <a:rPr lang="en-US" dirty="0"/>
              <a:t>How will the change be sustained or scaled up?</a:t>
            </a:r>
            <a:endParaRPr lang="en-US" dirty="0"/>
          </a:p>
          <a:p>
            <a:r>
              <a:rPr lang="en-US" altLang="en-US" i="1" dirty="0"/>
              <a:t>By Institutionalizing the program, build local capacity, and foster community ownership.</a:t>
            </a:r>
            <a:endParaRPr lang="en-US" altLang="en-US" i="1" dirty="0"/>
          </a:p>
          <a:p>
            <a:r>
              <a:rPr lang="en-US" dirty="0"/>
              <a:t>How did you foster a culture of continuous learning and best practice sharing within the movement?</a:t>
            </a:r>
            <a:endParaRPr lang="en-US" dirty="0"/>
          </a:p>
          <a:p>
            <a:r>
              <a:rPr lang="en-US" altLang="en-US" i="1" dirty="0"/>
              <a:t>Thriving to see learning been seen as collective, ongoing, and celebrated—not a one-off event.</a:t>
            </a:r>
            <a:endParaRPr lang="en-US" altLang="en-US" i="1" dirty="0"/>
          </a:p>
          <a:p>
            <a:r>
              <a:rPr lang="en-US" dirty="0"/>
              <a:t>How did you generate and </a:t>
            </a:r>
            <a:r>
              <a:rPr lang="en-US" dirty="0" err="1"/>
              <a:t>utilise</a:t>
            </a:r>
            <a:r>
              <a:rPr lang="en-US" dirty="0"/>
              <a:t> evidence to assess the impact and effectiveness of advocacy efforts within your movement?</a:t>
            </a:r>
            <a:endParaRPr lang="en-US" dirty="0"/>
          </a:p>
          <a:p>
            <a:r>
              <a:rPr lang="en-US" altLang="en-US" i="1" dirty="0"/>
              <a:t>By generating evidence systematically, transperancy in sharing and used strategically to refine advocacy and prove its impact.</a:t>
            </a:r>
            <a:br>
              <a:rPr lang="en-US" i="1" dirty="0"/>
            </a:br>
            <a:endParaRPr lang="en-US" i="1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Community Workers holding POEs</a:t>
            </a:r>
            <a:endParaRPr lang="en-US"/>
          </a:p>
        </p:txBody>
      </p:sp>
      <p:pic>
        <p:nvPicPr>
          <p:cNvPr id="4" name="Content Placeholder 3" descr="IMG-20251125-WA0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76145" y="1691005"/>
            <a:ext cx="7762875" cy="44862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Beneficiaries</a:t>
            </a:r>
            <a:endParaRPr lang="en-US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3794" y="1317523"/>
          <a:ext cx="8570656" cy="4543051"/>
        </p:xfrm>
        <a:graphic>
          <a:graphicData uri="http://schemas.openxmlformats.org/drawingml/2006/table">
            <a:tbl>
              <a:tblPr/>
              <a:tblGrid>
                <a:gridCol w="5790466"/>
                <a:gridCol w="2780190"/>
              </a:tblGrid>
              <a:tr h="30036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  <a:endParaRPr lang="en-ZA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109</a:t>
                      </a:r>
                      <a:endParaRPr lang="en-US" alt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  <a:endParaRPr lang="en-US" alt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</a:t>
                      </a:r>
                      <a:endParaRPr lang="en-US" alt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en-US" alt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alt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alt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288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ZA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en-US" altLang="en-ZA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591</a:t>
                      </a:r>
                      <a:endParaRPr lang="en-US" alt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US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7000" dirty="0"/>
              <a:t>What lessons have you learnt?</a:t>
            </a:r>
            <a:endParaRPr lang="en-US" sz="7000" dirty="0"/>
          </a:p>
          <a:p>
            <a:pPr/>
            <a:r>
              <a:rPr lang="en-US" altLang="en-US" sz="5000" dirty="0"/>
              <a:t>Evidence matters: Data and lived experiences are powerful in influencing policy and practice. </a:t>
            </a:r>
            <a:endParaRPr lang="en-US" altLang="en-US" sz="5000" dirty="0"/>
          </a:p>
          <a:p>
            <a:pPr/>
            <a:r>
              <a:rPr lang="en-US" altLang="en-US" sz="5000" dirty="0"/>
              <a:t>Advocacy is stronger when backed by credible evidence.</a:t>
            </a:r>
            <a:endParaRPr lang="en-US" altLang="en-US" sz="5000" dirty="0"/>
          </a:p>
          <a:p>
            <a:pPr/>
            <a:r>
              <a:rPr lang="en-US" altLang="en-US" sz="5000" dirty="0"/>
              <a:t>Community ownership is essential: Programs thrive when communities see themselves as co-creators rather than passive beneficiaries.</a:t>
            </a:r>
            <a:endParaRPr lang="en-US" altLang="en-US" sz="5000" dirty="0"/>
          </a:p>
          <a:p>
            <a:pPr/>
            <a:r>
              <a:rPr lang="en-US" altLang="en-US" sz="5000" dirty="0"/>
              <a:t>Integration prevents fragmentation: Aligning schools, health facilities, and community structures ensures consistency and avoids duplication.</a:t>
            </a:r>
            <a:endParaRPr lang="en-US" altLang="en-US" sz="5000" dirty="0"/>
          </a:p>
          <a:p>
            <a:pPr/>
            <a:r>
              <a:rPr lang="en-US" altLang="en-US" sz="5000" dirty="0"/>
              <a:t>Capacity is not a one-off: Continuous training, mentorship, and peer learning are necessary to keep momentum and confidence alive.</a:t>
            </a:r>
            <a:endParaRPr lang="en-US" altLang="en-US" sz="50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5000" dirty="0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Challenges</a:t>
            </a:r>
            <a:endParaRPr lang="en-US" altLang="en-US" dirty="0"/>
          </a:p>
          <a:p>
            <a:r>
              <a:rPr lang="en-US" altLang="en-US" sz="2000" dirty="0"/>
              <a:t>Resource constraints: Limited funding and staff to sustain programs.</a:t>
            </a:r>
            <a:endParaRPr lang="en-US" altLang="en-US" sz="2000" dirty="0"/>
          </a:p>
          <a:p>
            <a:r>
              <a:rPr lang="en-US" altLang="en-US" sz="2000" dirty="0"/>
              <a:t>Resistance to change: Cultural norms, stigma, and entrenched gender inequalities slows acceptance.</a:t>
            </a:r>
            <a:endParaRPr lang="en-US" altLang="en-US" sz="2000" dirty="0"/>
          </a:p>
          <a:p>
            <a:r>
              <a:rPr lang="en-US" altLang="en-US" sz="2000" dirty="0"/>
              <a:t>Capacity gaps: Teachers,  Community Workers, and community leaders lack training.</a:t>
            </a:r>
            <a:endParaRPr lang="en-US" altLang="en-US" sz="2000" dirty="0"/>
          </a:p>
          <a:p>
            <a:r>
              <a:rPr lang="en-US" altLang="en-US" sz="2000" dirty="0"/>
              <a:t>Weak monitoring systems: Difficulty in collecting reliable data to demonstrate impact.</a:t>
            </a:r>
            <a:endParaRPr lang="en-US" altLang="en-US" sz="2000" dirty="0"/>
          </a:p>
          <a:p>
            <a:r>
              <a:rPr lang="en-US" altLang="en-US" sz="2000" dirty="0"/>
              <a:t>Policy-practice gap: Strong policies exist but are not consistently implemented at grassroots level.</a:t>
            </a: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US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25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200" dirty="0"/>
              <a:t>What lessons </a:t>
            </a:r>
            <a:r>
              <a:rPr lang="en-US" sz="11200" dirty="0"/>
              <a:t>have you learnt?</a:t>
            </a:r>
            <a:endParaRPr lang="en-US" sz="11200" dirty="0"/>
          </a:p>
          <a:p>
            <a:r>
              <a:rPr lang="en-US" altLang="en-US" sz="7200" dirty="0">
                <a:sym typeface="+mn-ea"/>
              </a:rPr>
              <a:t>Wellbeing of advocates matters: Burnout is real—support systems, recognition, and psychosocial care are critical for sustainability.</a:t>
            </a:r>
            <a:endParaRPr lang="en-US" altLang="en-US" sz="7200" dirty="0"/>
          </a:p>
          <a:p>
            <a:pPr/>
            <a:r>
              <a:rPr lang="en-US" altLang="en-US" sz="7200" dirty="0">
                <a:sym typeface="+mn-ea"/>
              </a:rPr>
              <a:t>Flexibility is key: Contexts change, and strategies must adapt. What works in one community may need tailoring in another.</a:t>
            </a:r>
            <a:endParaRPr lang="en-US" altLang="en-US" sz="7200" dirty="0"/>
          </a:p>
          <a:p>
            <a:pPr/>
            <a:r>
              <a:rPr lang="en-US" altLang="en-US" sz="7200" dirty="0">
                <a:sym typeface="+mn-ea"/>
              </a:rPr>
              <a:t>Partnerships amplify impact: Collaboration across sectors—government, NGOs, schools, clinics, and traditional leaders—creates stronger, more resilient movements.</a:t>
            </a:r>
            <a:endParaRPr lang="en-US" altLang="en-US" sz="7200" dirty="0"/>
          </a:p>
          <a:p>
            <a:pPr/>
            <a:r>
              <a:rPr lang="en-US" altLang="en-US" sz="7200" dirty="0">
                <a:sym typeface="+mn-ea"/>
              </a:rPr>
              <a:t>Communication drives change: Storytelling, campaigns, and peer-led dialogues help shift norms faster than top-down messaging.</a:t>
            </a:r>
            <a:endParaRPr lang="en-US" altLang="en-US" sz="7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7200" dirty="0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>
            <a:normAutofit fontScale="50000"/>
          </a:bodyPr>
          <a:lstStyle/>
          <a:p>
            <a:pPr marL="0" indent="0">
              <a:buNone/>
            </a:pPr>
            <a:r>
              <a:rPr lang="en-US" sz="5600" dirty="0"/>
              <a:t>Mitigations</a:t>
            </a:r>
            <a:endParaRPr lang="en-US" sz="5600" dirty="0"/>
          </a:p>
          <a:p>
            <a:r>
              <a:rPr lang="en-US" altLang="en-US" sz="3335" dirty="0"/>
              <a:t>Diversified funding: Secure government, donor, and community contributions to reduce reliance on a single source.</a:t>
            </a:r>
            <a:endParaRPr lang="en-US" altLang="en-US" sz="3335" dirty="0"/>
          </a:p>
          <a:p>
            <a:r>
              <a:rPr lang="en-US" altLang="en-US" sz="3335" dirty="0"/>
              <a:t>Community engagement: Work with traditional leaders, parents, and youth to shift norms and build ownership.</a:t>
            </a:r>
            <a:endParaRPr lang="en-US" altLang="en-US" sz="3335" dirty="0"/>
          </a:p>
          <a:p>
            <a:r>
              <a:rPr lang="en-US" altLang="en-US" sz="3335" dirty="0"/>
              <a:t>Integrated platforms: Establish cross-sector task teams to align schools, clinics, and community initiatives.</a:t>
            </a:r>
            <a:endParaRPr lang="en-US" altLang="en-US" sz="3335" dirty="0"/>
          </a:p>
          <a:p>
            <a:r>
              <a:rPr lang="en-US" altLang="en-US" sz="3335" dirty="0"/>
              <a:t>Capacity building: Provide ongoing training, mentorship, and peer support networks.</a:t>
            </a:r>
            <a:endParaRPr lang="en-US" altLang="en-US" sz="3335" dirty="0"/>
          </a:p>
          <a:p>
            <a:r>
              <a:rPr lang="en-US" altLang="en-US" sz="3335" dirty="0"/>
              <a:t>Robust M&amp;E systems: Use digital tools, participatory monitoring, and partnerships with research institutions.</a:t>
            </a:r>
            <a:endParaRPr lang="en-US" altLang="en-US" sz="3335" dirty="0"/>
          </a:p>
          <a:p>
            <a:r>
              <a:rPr lang="en-US" altLang="en-US" sz="3335" dirty="0"/>
              <a:t>Policy advocacy: Push for accountability mechanisms that ensure policies are translated into practice.</a:t>
            </a:r>
            <a:endParaRPr lang="en-US" altLang="en-US" sz="3335" dirty="0"/>
          </a:p>
          <a:p>
            <a:r>
              <a:rPr lang="en-US" altLang="en-US" sz="3335" dirty="0"/>
              <a:t>Wellbeing support: Offer psychosocial support, recognition, and safe spaces for activists and service providers.</a:t>
            </a:r>
            <a:endParaRPr lang="en-US" altLang="en-US" sz="333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spc="3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  <a:endParaRPr lang="en-US" b="1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11248946" cy="503486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are your plans?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altLang="en-US" dirty="0"/>
              <a:t>The ultimate plan is to create a self-sustaining ecosystem where schools, health facilities, and communities reinforce each other. </a:t>
            </a:r>
            <a:endParaRPr lang="en-US" altLang="en-US" dirty="0"/>
          </a:p>
          <a:p>
            <a:r>
              <a:rPr lang="en-US" altLang="en-US" dirty="0"/>
              <a:t>Advocacy should bot just become a campaign, but a way of life—embedded in everyday practices, supported by evidence, and driven by people themselves.</a:t>
            </a:r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Synopsis</a:t>
            </a:r>
            <a:r>
              <a:rPr lang="en-ZA" dirty="0"/>
              <a:t>– brief overview what this is about 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</p:nvPr>
        </p:nvGraphicFramePr>
        <p:xfrm>
          <a:off x="541284" y="960852"/>
          <a:ext cx="11098608" cy="5206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/>
                <a:gridCol w="9017990"/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altLang="en-ZA" sz="2400" dirty="0">
                          <a:solidFill>
                            <a:schemeClr val="tx1"/>
                          </a:solidFill>
                          <a:effectLst/>
                        </a:rPr>
                        <a:t>Matshego Pitse</a:t>
                      </a:r>
                      <a:endParaRPr lang="en-US" alt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altLang="en-ZA" sz="2400" dirty="0">
                          <a:solidFill>
                            <a:schemeClr val="tx1"/>
                          </a:solidFill>
                          <a:effectLst/>
                        </a:rPr>
                        <a:t>Director</a:t>
                      </a:r>
                      <a:endParaRPr lang="en-US" alt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altLang="en-ZA" sz="2400" dirty="0">
                          <a:solidFill>
                            <a:schemeClr val="tx1"/>
                          </a:solidFill>
                          <a:effectLst/>
                        </a:rPr>
                        <a:t>Moswen NGO</a:t>
                      </a:r>
                      <a:endParaRPr lang="en-US" alt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altLang="en-ZA" sz="2400" dirty="0">
                          <a:solidFill>
                            <a:schemeClr val="tx1"/>
                          </a:solidFill>
                          <a:effectLst/>
                        </a:rPr>
                        <a:t>South Africa</a:t>
                      </a:r>
                      <a:endParaRPr lang="en-US" alt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altLang="en-ZA" sz="2400" dirty="0">
                          <a:solidFill>
                            <a:schemeClr val="tx1"/>
                          </a:solidFill>
                          <a:effectLst/>
                        </a:rPr>
                        <a:t>Story of Change</a:t>
                      </a:r>
                      <a:endParaRPr lang="en-US" alt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4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The programme is about embedding GBVF prevention and SRHR promotion into everyday systems, ensuring that change is sustained, scalable, and community-driven in order prevent violence, promote rights, and strengthen support systems across schools, health facilities, and communities.</a:t>
                      </a:r>
                      <a:endParaRPr lang="en-US" altLang="en-US" sz="24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Title 3"/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Background</a:t>
            </a:r>
            <a:r>
              <a:rPr lang="en-ZA" dirty="0"/>
              <a:t>(</a:t>
            </a:r>
            <a:r>
              <a:rPr lang="fr-FR" dirty="0" err="1"/>
              <a:t>problem</a:t>
            </a:r>
            <a:r>
              <a:rPr lang="fr-FR" dirty="0"/>
              <a:t>, actions, change, </a:t>
            </a:r>
            <a:r>
              <a:rPr lang="fr-FR" dirty="0" err="1"/>
              <a:t>evidence</a:t>
            </a:r>
            <a:r>
              <a:rPr lang="en-ZA" dirty="0"/>
              <a:t>) 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ZA" dirty="0"/>
              <a:t> </a:t>
            </a:r>
            <a:endParaRPr lang="en-US" i="1" spc="3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/>
          <p:cNvSpPr txBox="1"/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</a:t>
            </a:r>
            <a:r>
              <a:rPr lang="en-ZA" dirty="0" err="1"/>
              <a:t>vidence</a:t>
            </a:r>
            <a:r>
              <a:rPr lang="en-ZA" dirty="0"/>
              <a:t>: Include Photos or videos</a:t>
            </a:r>
            <a:endParaRPr lang="en-ZA" dirty="0"/>
          </a:p>
          <a:p>
            <a:endParaRPr lang="en-ZA" dirty="0"/>
          </a:p>
        </p:txBody>
      </p:sp>
      <p:sp>
        <p:nvSpPr>
          <p:cNvPr id="3" name="TextBox 9"/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US" sz="2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/>
          <p:cNvSpPr>
            <a:spLocks noGrp="1"/>
          </p:cNvSpPr>
          <p:nvPr>
            <p:ph sz="half" idx="1"/>
          </p:nvPr>
        </p:nvSpPr>
        <p:spPr>
          <a:xfrm>
            <a:off x="235131" y="1091294"/>
            <a:ext cx="5860869" cy="5034869"/>
          </a:xfr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Briefly describe the context or problem the Change Strategy set out to address. </a:t>
            </a:r>
            <a:endParaRPr lang="en-US" dirty="0"/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Who is the organisation behind the strategy? </a:t>
            </a:r>
            <a:endParaRPr lang="en-US" sz="2600" dirty="0">
              <a:ea typeface="Calibri" panose="020F0502020204030204"/>
              <a:cs typeface="Calibri" panose="020F0502020204030204"/>
            </a:endParaRPr>
          </a:p>
          <a:p>
            <a:r>
              <a:rPr lang="en-US" sz="2600" i="1" dirty="0">
                <a:ea typeface="Calibri" panose="020F0502020204030204"/>
                <a:cs typeface="Calibri" panose="020F0502020204030204"/>
              </a:rPr>
              <a:t>Moswen NGO</a:t>
            </a:r>
            <a:endParaRPr lang="en-US" sz="2600" i="1" dirty="0">
              <a:ea typeface="Calibri" panose="020F0502020204030204"/>
              <a:cs typeface="Calibri" panose="020F0502020204030204"/>
            </a:endParaRPr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Where are you based / Where is the strategy being implemented? </a:t>
            </a:r>
            <a:endParaRPr lang="en-US" sz="2600" dirty="0">
              <a:ea typeface="Calibri" panose="020F0502020204030204"/>
              <a:cs typeface="Calibri" panose="020F0502020204030204"/>
            </a:endParaRPr>
          </a:p>
          <a:p>
            <a:r>
              <a:rPr lang="en-US" sz="2600" i="1" dirty="0">
                <a:ea typeface="Calibri" panose="020F0502020204030204"/>
                <a:cs typeface="Calibri" panose="020F0502020204030204"/>
              </a:rPr>
              <a:t>Northern Cape province, Kimberley</a:t>
            </a:r>
            <a:endParaRPr lang="en-US" sz="2600" i="1" dirty="0">
              <a:ea typeface="Calibri" panose="020F0502020204030204"/>
              <a:cs typeface="Calibri" panose="020F0502020204030204"/>
            </a:endParaRPr>
          </a:p>
          <a:p>
            <a:r>
              <a:rPr lang="en-US" sz="2600" dirty="0">
                <a:ea typeface="Calibri" panose="020F0502020204030204"/>
                <a:cs typeface="Calibri" panose="020F0502020204030204"/>
              </a:rPr>
              <a:t>Who was most affected by the problem and how? </a:t>
            </a:r>
            <a:endParaRPr lang="en-US" sz="2600" dirty="0">
              <a:ea typeface="Calibri" panose="020F0502020204030204"/>
              <a:cs typeface="Calibri" panose="020F0502020204030204"/>
            </a:endParaRPr>
          </a:p>
          <a:p>
            <a:r>
              <a:rPr lang="en-US" sz="2600" i="1" dirty="0">
                <a:ea typeface="Calibri" panose="020F0502020204030204"/>
                <a:cs typeface="Calibri" panose="020F0502020204030204"/>
              </a:rPr>
              <a:t>Young people, women, parents and vulnerable groups</a:t>
            </a:r>
            <a:endParaRPr lang="en-US" sz="2600" i="1" dirty="0">
              <a:ea typeface="Calibri" panose="020F0502020204030204"/>
              <a:cs typeface="Calibri" panose="020F0502020204030204"/>
            </a:endParaRPr>
          </a:p>
          <a:p>
            <a:endParaRPr lang="en-US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....Continuation.......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480"/>
          </a:xfrm>
        </p:spPr>
        <p:txBody>
          <a:bodyPr>
            <a:normAutofit fontScale="90000"/>
          </a:bodyPr>
          <a:p>
            <a:r>
              <a:rPr lang="en-US" dirty="0">
                <a:ea typeface="Calibri" panose="020F0502020204030204"/>
                <a:cs typeface="Calibri" panose="020F0502020204030204"/>
                <a:sym typeface="+mn-ea"/>
              </a:rPr>
              <a:t>What issue(s) did the strategy address? </a:t>
            </a:r>
            <a:endParaRPr lang="en-US" dirty="0">
              <a:ea typeface="Calibri" panose="020F0502020204030204"/>
              <a:cs typeface="Calibri" panose="020F0502020204030204"/>
              <a:sym typeface="+mn-ea"/>
            </a:endParaRPr>
          </a:p>
          <a:p>
            <a:r>
              <a:rPr lang="en-US" i="1" dirty="0">
                <a:ea typeface="Calibri" panose="020F0502020204030204"/>
                <a:cs typeface="Calibri" panose="020F0502020204030204"/>
                <a:sym typeface="+mn-ea"/>
              </a:rPr>
              <a:t>C</a:t>
            </a:r>
            <a:r>
              <a:rPr lang="en-US" altLang="en-US" i="1" dirty="0">
                <a:ea typeface="Calibri" panose="020F0502020204030204"/>
                <a:cs typeface="Calibri" panose="020F0502020204030204"/>
                <a:sym typeface="+mn-ea"/>
              </a:rPr>
              <a:t>reating safer schools, informed communities, and supportive health systems where individuals—especially women, children, and vulnerable groups—can live free from violence and make informed decisions about their health.</a:t>
            </a:r>
            <a:endParaRPr lang="en-US" dirty="0">
              <a:ea typeface="Calibri" panose="020F0502020204030204"/>
              <a:cs typeface="Calibri" panose="020F0502020204030204"/>
              <a:sym typeface="+mn-ea"/>
            </a:endParaRPr>
          </a:p>
          <a:p>
            <a:endParaRPr lang="en-US" dirty="0">
              <a:ea typeface="Calibri" panose="020F0502020204030204"/>
              <a:cs typeface="Calibri" panose="020F0502020204030204"/>
              <a:sym typeface="+mn-ea"/>
            </a:endParaRPr>
          </a:p>
          <a:p>
            <a:r>
              <a:rPr lang="en-US" dirty="0">
                <a:ea typeface="Calibri" panose="020F0502020204030204"/>
                <a:cs typeface="Calibri" panose="020F0502020204030204"/>
                <a:sym typeface="+mn-ea"/>
              </a:rPr>
              <a:t>What were the key objectives of the strategy?</a:t>
            </a:r>
            <a:endParaRPr lang="en-US" dirty="0">
              <a:ea typeface="Calibri" panose="020F0502020204030204"/>
              <a:cs typeface="Calibri" panose="020F0502020204030204"/>
              <a:sym typeface="+mn-ea"/>
            </a:endParaRPr>
          </a:p>
          <a:p>
            <a:r>
              <a:rPr lang="en-US" altLang="en-US" i="1" dirty="0">
                <a:ea typeface="Calibri" panose="020F0502020204030204"/>
                <a:cs typeface="Calibri" panose="020F0502020204030204"/>
                <a:sym typeface="+mn-ea"/>
              </a:rPr>
              <a:t>Increase knowledge and life skills among learners to make informed, safe decisions, reduce incidents of gender-based violence through awareness and early intervention, strengthen collaboration between schools, communities, and health facilities for effective referral and response systems and promote gender equality, respect, and human rights.</a:t>
            </a:r>
            <a:endParaRPr lang="en-US" altLang="en-US" i="1" dirty="0">
              <a:ea typeface="Calibri" panose="020F0502020204030204"/>
              <a:cs typeface="Calibri" panose="020F0502020204030204"/>
            </a:endParaRPr>
          </a:p>
          <a:p>
            <a:endParaRPr lang="en-US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...........Continuation.....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p>
            <a:r>
              <a:rPr lang="en-US" b="1"/>
              <a:t>Problem:</a:t>
            </a:r>
            <a:r>
              <a:rPr lang="en-US"/>
              <a:t> </a:t>
            </a:r>
            <a:r>
              <a:rPr lang="en-US" altLang="en-US"/>
              <a:t>The programme addresses high levels of gender-based violence (GBV), limited access to comprehensive sexual and reproductive health (SRH) information, and weak referral systems affecting learners, community members, and vulnerable groups — including LGBTQI+ individuals.</a:t>
            </a:r>
            <a:endParaRPr lang="en-US" altLang="en-US"/>
          </a:p>
          <a:p>
            <a:r>
              <a:rPr lang="en-US" altLang="en-US" b="1"/>
              <a:t>Action:</a:t>
            </a:r>
            <a:r>
              <a:rPr lang="en-US" altLang="en-US"/>
              <a:t> To address the identified challenges, the GBVF/SRHR programme implemented coordinated actions across schools, communities, and health facilities.</a:t>
            </a:r>
            <a:endParaRPr lang="en-US" altLang="en-US"/>
          </a:p>
          <a:p>
            <a:r>
              <a:rPr lang="en-US" altLang="en-US" b="1"/>
              <a:t>Change:</a:t>
            </a:r>
            <a:r>
              <a:rPr lang="en-US" altLang="en-US"/>
              <a:t> Overall, the change reflects a movement from silence, stigma, and vulnerability toward awareness, protection, inclusion, and strengthened support systems for all.</a:t>
            </a:r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......Continuation...........In-school programme</a:t>
            </a:r>
            <a:endParaRPr lang="en-US"/>
          </a:p>
        </p:txBody>
      </p:sp>
      <p:pic>
        <p:nvPicPr>
          <p:cNvPr id="16" name="VID-20251023-WA0015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99640" y="1393825"/>
            <a:ext cx="7107555" cy="4783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16 Days Activation programme</a:t>
            </a:r>
            <a:endParaRPr lang="en-US"/>
          </a:p>
        </p:txBody>
      </p:sp>
      <p:pic>
        <p:nvPicPr>
          <p:cNvPr id="28" name="Content Placeholder 27" descr="IMG-20251125-WA012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05150" y="1691005"/>
            <a:ext cx="6106160" cy="474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Peer Educator conducting door to door</a:t>
            </a:r>
            <a:endParaRPr lang="en-US"/>
          </a:p>
        </p:txBody>
      </p:sp>
      <p:pic>
        <p:nvPicPr>
          <p:cNvPr id="13" name="Content Placeholder 12" descr="IMG-20251111-WA005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338070" y="1825625"/>
            <a:ext cx="7725410" cy="47224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Follow-up on referral case - door to door</a:t>
            </a:r>
            <a:endParaRPr lang="en-US"/>
          </a:p>
        </p:txBody>
      </p:sp>
      <p:pic>
        <p:nvPicPr>
          <p:cNvPr id="4" name="Content Placeholder 3" descr="IMG-20251126-WA010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91385" y="1691640"/>
            <a:ext cx="7703820" cy="47593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8F3ECD972E8E41B9495D5AEDAE7986" ma:contentTypeVersion="16" ma:contentTypeDescription="Create a new document." ma:contentTypeScope="" ma:versionID="d103da91a01d0d4d36f0a8fa93a5bda2">
  <xsd:schema xmlns:xsd="http://www.w3.org/2001/XMLSchema" xmlns:xs="http://www.w3.org/2001/XMLSchema" xmlns:p="http://schemas.microsoft.com/office/2006/metadata/properties" xmlns:ns2="0d0128bf-0240-4a00-b00a-ea9f2cdab004" xmlns:ns3="5c72703c-1067-4fa7-89cc-ef245258de7b" targetNamespace="http://schemas.microsoft.com/office/2006/metadata/properties" ma:root="true" ma:fieldsID="951381d568948a2b3bc63ab6b0cc8801" ns2:_="" ns3:_="">
    <xsd:import namespace="0d0128bf-0240-4a00-b00a-ea9f2cdab004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0128bf-0240-4a00-b00a-ea9f2cdab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0d0128bf-0240-4a00-b00a-ea9f2cdab004">
      <Terms xmlns="http://schemas.microsoft.com/office/infopath/2007/PartnerControls"/>
    </lcf76f155ced4ddcb4097134ff3c332f>
    <SharedWithUsers xmlns="5c72703c-1067-4fa7-89cc-ef245258de7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13DC1F3-5FC6-43CC-9425-6B3C332DDDBD}"/>
</file>

<file path=customXml/itemProps2.xml><?xml version="1.0" encoding="utf-8"?>
<ds:datastoreItem xmlns:ds="http://schemas.openxmlformats.org/officeDocument/2006/customXml" ds:itemID="{D410AD78-4DB3-4589-8AA2-3F409C04C915}"/>
</file>

<file path=customXml/itemProps3.xml><?xml version="1.0" encoding="utf-8"?>
<ds:datastoreItem xmlns:ds="http://schemas.openxmlformats.org/officeDocument/2006/customXml" ds:itemID="{3A54BD31-3DE1-4FF2-93F6-632CE704133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7644</Words>
  <Application>WPS Presentation</Application>
  <PresentationFormat>Widescreen</PresentationFormat>
  <Paragraphs>313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SimSun</vt:lpstr>
      <vt:lpstr>Wingdings</vt:lpstr>
      <vt:lpstr>Tahoma</vt:lpstr>
      <vt:lpstr>Aptos</vt:lpstr>
      <vt:lpstr>Segoe UI</vt:lpstr>
      <vt:lpstr>Calibri</vt:lpstr>
      <vt:lpstr>Calibri</vt:lpstr>
      <vt:lpstr>Times New Roman</vt:lpstr>
      <vt:lpstr>Calibri Light</vt:lpstr>
      <vt:lpstr>Microsoft YaHei</vt:lpstr>
      <vt:lpstr>Arial Unicode MS</vt:lpstr>
      <vt:lpstr>Office Theme</vt:lpstr>
      <vt:lpstr>Voice and Choice Summit 2026-Change Strategies-Communications and Outreach Category</vt:lpstr>
      <vt:lpstr>PowerPoint 演示文稿</vt:lpstr>
      <vt:lpstr>PowerPoint 演示文稿</vt:lpstr>
      <vt:lpstr>....Continuation.......</vt:lpstr>
      <vt:lpstr>...........Continuation.....</vt:lpstr>
      <vt:lpstr>......Continuation...........In-school programme</vt:lpstr>
      <vt:lpstr>16 Days Activation programme</vt:lpstr>
      <vt:lpstr>Peer Educator conducting door to door</vt:lpstr>
      <vt:lpstr>Follow-up on referral case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lastModifiedBy>Matshego Pitse</cp:lastModifiedBy>
  <cp:revision>75</cp:revision>
  <dcterms:created xsi:type="dcterms:W3CDTF">2025-10-09T06:55:00Z</dcterms:created>
  <dcterms:modified xsi:type="dcterms:W3CDTF">2026-03-05T11:39:25Z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1EA624F90FA4462B92B023A2F7A00131_13</vt:lpwstr>
  </property>
  <property fmtid="{D5CDD505-2E9C-101B-9397-08002B2CF9AE}" pid="3" name="KSOProductBuildVer">
    <vt:lpwstr>1033-12.2.0.23155</vt:lpwstr>
  </property>
  <property fmtid="{D5CDD505-2E9C-101B-9397-08002B2CF9AE}" pid="4" name="ContentTypeId">
    <vt:lpwstr>0x010100438F3ECD972E8E41B9495D5AEDAE7986</vt:lpwstr>
  </property>
  <property fmtid="{D5CDD505-2E9C-101B-9397-08002B2CF9AE}" pid="5" name="Order">
    <vt:r8>9631900</vt:r8>
  </property>
  <property fmtid="{D5CDD505-2E9C-101B-9397-08002B2CF9AE}" pid="6" name="Processed">
    <vt:bool>false</vt:bool>
  </property>
  <property fmtid="{D5CDD505-2E9C-101B-9397-08002B2CF9AE}" pid="7" name="xd_Signature">
    <vt:bool>false</vt:bool>
  </property>
  <property fmtid="{D5CDD505-2E9C-101B-9397-08002B2CF9AE}" pid="8" name="Putonline">
    <vt:bool>false</vt:bool>
  </property>
  <property fmtid="{D5CDD505-2E9C-101B-9397-08002B2CF9AE}" pid="9" name="xd_ProgID">
    <vt:lpwstr/>
  </property>
  <property fmtid="{D5CDD505-2E9C-101B-9397-08002B2CF9AE}" pid="10" name="_SourceUrl">
    <vt:lpwstr/>
  </property>
  <property fmtid="{D5CDD505-2E9C-101B-9397-08002B2CF9AE}" pid="11" name="_SharedFileIndex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MediaServiceImageTags">
    <vt:lpwstr/>
  </property>
</Properties>
</file>