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85" r:id="rId6"/>
    <p:sldId id="274" r:id="rId7"/>
    <p:sldId id="286" r:id="rId8"/>
    <p:sldId id="287" r:id="rId9"/>
    <p:sldId id="289" r:id="rId10"/>
    <p:sldId id="290" r:id="rId11"/>
    <p:sldId id="279" r:id="rId12"/>
    <p:sldId id="288" r:id="rId13"/>
    <p:sldId id="280" r:id="rId14"/>
    <p:sldId id="281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7C8AEC-509C-1958-964B-79126262A1A5}" v="11" dt="2026-03-12T11:56:43.5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3634" autoAdjust="0"/>
  </p:normalViewPr>
  <p:slideViewPr>
    <p:cSldViewPr snapToGrid="0">
      <p:cViewPr varScale="1">
        <p:scale>
          <a:sx n="98" d="100"/>
          <a:sy n="98" d="100"/>
        </p:scale>
        <p:origin x="2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njiwe Ngcobo - Women's Voice and Leadership SA" userId="S::grants2@genderlinks.org.za::ae2f6085-ac5d-4bf9-88c1-303f2c50b210" providerId="AD" clId="Web-{5C7C8AEC-509C-1958-964B-79126262A1A5}"/>
    <pc:docChg chg="modSld">
      <pc:chgData name="Thenjiwe Ngcobo - Women's Voice and Leadership SA" userId="S::grants2@genderlinks.org.za::ae2f6085-ac5d-4bf9-88c1-303f2c50b210" providerId="AD" clId="Web-{5C7C8AEC-509C-1958-964B-79126262A1A5}" dt="2026-03-12T11:56:43.569" v="10" actId="20577"/>
      <pc:docMkLst>
        <pc:docMk/>
      </pc:docMkLst>
      <pc:sldChg chg="modSp">
        <pc:chgData name="Thenjiwe Ngcobo - Women's Voice and Leadership SA" userId="S::grants2@genderlinks.org.za::ae2f6085-ac5d-4bf9-88c1-303f2c50b210" providerId="AD" clId="Web-{5C7C8AEC-509C-1958-964B-79126262A1A5}" dt="2026-03-12T11:56:43.569" v="10" actId="20577"/>
        <pc:sldMkLst>
          <pc:docMk/>
          <pc:sldMk cId="406638069" sldId="257"/>
        </pc:sldMkLst>
        <pc:spChg chg="mod">
          <ac:chgData name="Thenjiwe Ngcobo - Women's Voice and Leadership SA" userId="S::grants2@genderlinks.org.za::ae2f6085-ac5d-4bf9-88c1-303f2c50b210" providerId="AD" clId="Web-{5C7C8AEC-509C-1958-964B-79126262A1A5}" dt="2026-03-12T11:56:43.569" v="10" actId="20577"/>
          <ac:spMkLst>
            <pc:docMk/>
            <pc:sldMk cId="406638069" sldId="257"/>
            <ac:spMk id="7" creationId="{D5ED7C6B-3215-606E-4317-F8BF01F39E9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2CE2-5A7E-4EE2-9250-484598939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2C76-4F4C-BDDA-A97A-165EB3359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042E-3907-93CB-4E2E-55F85AE4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05BC-5A99-07E4-DD66-2ED4D4B6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2D9CB-D969-E8CA-BC4E-7974855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6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B160-8340-37E5-9194-2F2A769E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EC659-D4C7-815D-9806-42DE933B4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0717-E0D3-22F2-A9A6-EB49979C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3E06-6483-7692-99D3-BF56E4FE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564DD-F12F-22CC-E23A-D3F4EBF3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633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2EF1F-5EB7-19ED-3053-C12F9E82D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F3B99-431D-CACD-E9F7-044331D7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F3BFF-9C24-BC50-E529-8CB16AB7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BEFD-866C-65D7-CE39-814194A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7994-4C60-75E4-1FC9-C0CB024F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201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4B42-CF62-4194-C72A-A7DBF745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7432-04B2-6FD3-F13F-E433CB0B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369B-6E2C-44A2-C44B-960C6F79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F7EB-37BA-CA88-4827-CE3D8582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77F02-BA4E-5071-883F-9D2A262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59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CA92-20F4-58C5-1C31-6408299D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1CA49-3BF8-BF14-7BED-F3F8A685F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032CD-4264-03DD-C589-9BA7870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BCE3E-4B41-185A-7A35-D749F080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EE40-9835-2DD0-9F62-8951777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607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E565-4E9E-7B98-C1CE-10815FC4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A0D1-4932-BA81-9435-966CB5555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E32DD-814D-29E3-D855-B03D34F1A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3B16A-F81E-2678-3268-D6193E50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FE573-B73D-A4EB-B1C9-80861D29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C6204-207C-1FC7-84B3-52869117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59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DD5-FC51-03AA-C38C-084CEACA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25E9-5151-1739-016C-AB555B9E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6984E-90A7-7C25-60E1-5CB82948E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B5A-FBC9-FAEE-AEF8-BE2AE2149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824E7-056E-E352-BF6D-0AD64D5A6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11C77-DC7B-375C-FB80-E5D64EE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FD020-764F-4DBF-36AB-CECB5203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D402A-D7B1-FD7D-0E89-F9F80FF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15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B5F8-BCE2-C277-4A15-A31D4A1F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8D650-16E4-2EFF-3E62-24FAFF8C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86D35-4D39-C2DE-D480-05B9A1D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E74BE-731C-6639-F730-3218D5A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76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641D-EAF8-569A-50B4-2AA6391B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501D3-C043-466F-1636-AC2D5479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7BEF9-CAFC-0B9C-395B-6AB49349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11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A8E1-CF86-C610-970C-DAA48696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7325-E76B-28E6-548E-F69713A69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414A-E527-E786-5515-CDC19AC6F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90575-141A-BBBF-46C3-C678A748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A23C-8C33-FA22-3A9A-B651D2CD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C2CA9-CD5D-1DB2-0F88-FE30AC03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69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C95D-49B8-B393-2C6C-C6CC80B2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8A346-B68E-8E6B-5F18-18CC7E95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DF0AE-4A4D-FDDB-C7AE-686EF72F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A5C17-10A9-E7BB-2BDB-A88E49B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9F9C-51AA-658B-3711-5F725398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E0C1C-F2C1-4D77-F475-CC1C9973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5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24A1C-250A-5E3D-0A23-FE958DB6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3F7C5-3EF1-5AF3-741A-8C49D5CCA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CBFC-55BE-DDB4-4B5B-7991616B1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  <a:t>2026/03/12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38554-8BC3-B422-534E-2FD7D578B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F892D-C923-EB87-001B-2596F909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83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D15BD-62CF-3020-9479-F9804A70CF0D}"/>
              </a:ext>
            </a:extLst>
          </p:cNvPr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53" y="444608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5CC5DF8-4FA2-D1E3-130A-E3E06CC5CBFE}"/>
                </a:ext>
              </a:extLst>
            </p:cNvPr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BAE425-FDF9-457D-29C9-145C8024CBCF}"/>
                </a:ext>
              </a:extLst>
            </p:cNvPr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403E2E81-9601-1970-B83A-F4245917F760}"/>
                </a:ext>
              </a:extLst>
            </p:cNvPr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ED7C6B-3215-606E-4317-F8BF01F3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334" y="2666751"/>
            <a:ext cx="9144000" cy="181140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Voice and Choice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Summit 2026-</a:t>
            </a:r>
            <a:r>
              <a:rPr lang="en-ZA" dirty="0"/>
              <a:t>Change Strategies- Policy </a:t>
            </a:r>
            <a:r>
              <a:rPr lang="en-ZA"/>
              <a:t>change &amp; Movement</a:t>
            </a:r>
            <a:r>
              <a:rPr lang="en-ZA" dirty="0"/>
              <a:t> Building Category</a:t>
            </a:r>
            <a:endParaRPr lang="en-ZA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680934" y="4560831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South Africa: </a:t>
            </a:r>
            <a:r>
              <a:rPr lang="en-US" sz="3200" dirty="0" err="1"/>
              <a:t>Institutionalising</a:t>
            </a:r>
            <a:r>
              <a:rPr lang="en-US" sz="3200" dirty="0"/>
              <a:t> Court-Based GBV Survivor Support</a:t>
            </a:r>
          </a:p>
          <a:p>
            <a:pPr algn="ctr"/>
            <a:r>
              <a:rPr lang="en-US" sz="3200" dirty="0"/>
              <a:t>Incema Court Placement Model</a:t>
            </a:r>
          </a:p>
          <a:p>
            <a:pPr algn="ctr"/>
            <a:r>
              <a:rPr lang="en-US" sz="3200" i="1" dirty="0">
                <a:solidFill>
                  <a:srgbClr val="FF0000"/>
                </a:solidFill>
              </a:rPr>
              <a:t>S. Ndlovu</a:t>
            </a:r>
            <a:endParaRPr lang="en-ZA" sz="3200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Logo Transparent">
            <a:extLst>
              <a:ext uri="{FF2B5EF4-FFF2-40B4-BE49-F238E27FC236}">
                <a16:creationId xmlns:a16="http://schemas.microsoft.com/office/drawing/2014/main" id="{FE900268-BE05-2975-0ED6-A5C4529FEE5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84" y="631949"/>
            <a:ext cx="2579298" cy="1046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5CD6F1-92F5-68C6-9652-737EFAF3796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43B553-6A4A-6FFA-D9C7-409524AF91A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AF189A8-6523-694B-6E04-5CFCE64EBF0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ZW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A3FB9CB-DF47-8F93-F22C-75A22171C5D3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Lessons Learnt</a:t>
            </a:r>
          </a:p>
          <a:p>
            <a:pPr marL="0" indent="0">
              <a:buNone/>
            </a:pPr>
            <a:r>
              <a:rPr lang="en-US" dirty="0"/>
              <a:t>• Economic empowerment linked to protection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Behaviour</a:t>
            </a:r>
            <a:r>
              <a:rPr lang="en-US" dirty="0"/>
              <a:t> change is long-term</a:t>
            </a:r>
          </a:p>
          <a:p>
            <a:pPr marL="0" indent="0">
              <a:buNone/>
            </a:pPr>
            <a:r>
              <a:rPr lang="en-US" dirty="0"/>
              <a:t>• Men &amp; boys inclusion strengthens impact</a:t>
            </a:r>
          </a:p>
          <a:p>
            <a:pPr marL="0" indent="0">
              <a:buNone/>
            </a:pPr>
            <a:r>
              <a:rPr lang="en-US" dirty="0"/>
              <a:t>• Staff wellbeing affects service quality</a:t>
            </a:r>
          </a:p>
          <a:p>
            <a:endParaRPr lang="en-US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7DC9A21-6869-6A74-0B9B-5EB047F11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Challenges:</a:t>
            </a:r>
          </a:p>
          <a:p>
            <a:pPr marL="0" indent="0">
              <a:buNone/>
            </a:pPr>
            <a:r>
              <a:rPr lang="en-US" dirty="0"/>
              <a:t>• Lengthy court processes</a:t>
            </a:r>
          </a:p>
          <a:p>
            <a:pPr marL="0" indent="0">
              <a:buNone/>
            </a:pPr>
            <a:r>
              <a:rPr lang="en-US" dirty="0"/>
              <a:t>• Economic dependency on perpetrators</a:t>
            </a:r>
          </a:p>
          <a:p>
            <a:pPr marL="0" indent="0">
              <a:buNone/>
            </a:pPr>
            <a:r>
              <a:rPr lang="en-US" dirty="0"/>
              <a:t>• Family pressure &amp; fear of retaliation</a:t>
            </a:r>
          </a:p>
          <a:p>
            <a:pPr marL="0" indent="0">
              <a:buNone/>
            </a:pPr>
            <a:r>
              <a:rPr lang="en-US" dirty="0"/>
              <a:t>• Limited funding &amp; staff shortages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6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0DD7-A1FF-1021-DD84-29DE3B5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4D61CB-C678-0CFB-5CC2-A8F6F89E728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57C4-9B66-0B85-550A-E39ECA45160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71CE6C-A383-0E47-D439-B4105E0A28C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i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ABCEAF2-8AA8-6F6E-660A-8F94A4A3AD1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FB566B1-6B2D-F682-574B-5548DDD64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11248946" cy="503486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What are </a:t>
            </a:r>
            <a:r>
              <a:rPr lang="en-ZA" dirty="0"/>
              <a:t>• Replicate model in </a:t>
            </a:r>
            <a:r>
              <a:rPr lang="en-ZA" dirty="0" err="1"/>
              <a:t>Umgungundlovu</a:t>
            </a:r>
            <a:r>
              <a:rPr lang="en-ZA" dirty="0"/>
              <a:t> courts:</a:t>
            </a:r>
          </a:p>
          <a:p>
            <a:pPr marL="0" indent="0">
              <a:buNone/>
            </a:pPr>
            <a:r>
              <a:rPr lang="en-ZA" dirty="0"/>
              <a:t>- Howick</a:t>
            </a:r>
          </a:p>
          <a:p>
            <a:pPr marL="0" indent="0">
              <a:buNone/>
            </a:pPr>
            <a:r>
              <a:rPr lang="en-ZA" dirty="0"/>
              <a:t>- </a:t>
            </a:r>
            <a:r>
              <a:rPr lang="en-ZA" dirty="0" err="1"/>
              <a:t>Impendle</a:t>
            </a:r>
            <a:endParaRPr lang="en-ZA" dirty="0"/>
          </a:p>
          <a:p>
            <a:pPr marL="0" indent="0">
              <a:buNone/>
            </a:pPr>
            <a:r>
              <a:rPr lang="en-ZA" dirty="0"/>
              <a:t>- Camperdown</a:t>
            </a:r>
          </a:p>
          <a:p>
            <a:pPr marL="0" indent="0">
              <a:buNone/>
            </a:pPr>
            <a:r>
              <a:rPr lang="en-ZA" dirty="0"/>
              <a:t>• Strengthen data-informed advocacy</a:t>
            </a:r>
          </a:p>
          <a:p>
            <a:pPr marL="0" indent="0">
              <a:buNone/>
            </a:pPr>
            <a:r>
              <a:rPr lang="en-ZA" dirty="0"/>
              <a:t>• Influence district-level policy adoption</a:t>
            </a:r>
          </a:p>
          <a:p>
            <a:pPr marL="0" indent="0">
              <a:buNone/>
            </a:pPr>
            <a:r>
              <a:rPr lang="en-ZA" dirty="0"/>
              <a:t>• Expand survivor economic empowerment linkages</a:t>
            </a:r>
          </a:p>
          <a:p>
            <a:pPr marL="0" indent="0">
              <a:buNone/>
            </a:pPr>
            <a:r>
              <a:rPr lang="en-ZA" dirty="0"/>
              <a:t>• Develop sustainability through The Long Term model</a:t>
            </a:r>
            <a:r>
              <a:rPr lang="en-US" dirty="0"/>
              <a:t>: Cross subsidization and wellness programs ( Annual Hiking)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0155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C19FF-343E-A12D-976A-BFDDF6F43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2A5E7A-8156-855F-6F58-124BB3BEA8DE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DC58A0-5511-8593-9058-49C322BE982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A373783-05B6-B7E4-2F13-5C5369536C4F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 closing: Why this matters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D114914-C81C-8535-7AE0-0D96A6B492B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253FF3D3-B232-AF04-4380-4F5BAA87C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11248946" cy="503486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This model moves beyond project-based intervention.</a:t>
            </a:r>
          </a:p>
          <a:p>
            <a:endParaRPr lang="en-US" dirty="0"/>
          </a:p>
          <a:p>
            <a:r>
              <a:rPr lang="en-US" dirty="0"/>
              <a:t>It </a:t>
            </a:r>
            <a:r>
              <a:rPr lang="en-US" dirty="0" err="1"/>
              <a:t>institutionalises</a:t>
            </a:r>
            <a:r>
              <a:rPr lang="en-US" dirty="0"/>
              <a:t> survivor-</a:t>
            </a:r>
            <a:r>
              <a:rPr lang="en-US" dirty="0" err="1"/>
              <a:t>centred</a:t>
            </a:r>
            <a:r>
              <a:rPr lang="en-US" dirty="0"/>
              <a:t> justice support, reduces case attrition, and strengthens trust in the justice system.</a:t>
            </a:r>
          </a:p>
          <a:p>
            <a:endParaRPr lang="en-US" dirty="0"/>
          </a:p>
          <a:p>
            <a:r>
              <a:rPr lang="en-US" dirty="0" err="1"/>
              <a:t>Incema’s</a:t>
            </a:r>
            <a:r>
              <a:rPr lang="en-US" dirty="0"/>
              <a:t> court placement model demonstrates how civil society can influence systemic change through partnership, evidence, and persistence.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89305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5410" y="267419"/>
            <a:ext cx="12191996" cy="451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Synopsis</a:t>
            </a:r>
            <a:r>
              <a:rPr lang="en-ZA" dirty="0"/>
              <a:t>– brief overview what this is about 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D7B932-815E-0AD2-B271-217AC29AC71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33484500"/>
              </p:ext>
            </p:extLst>
          </p:nvPr>
        </p:nvGraphicFramePr>
        <p:xfrm>
          <a:off x="0" y="1216325"/>
          <a:ext cx="12186586" cy="5263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1789">
                  <a:extLst>
                    <a:ext uri="{9D8B030D-6E8A-4147-A177-3AD203B41FA5}">
                      <a16:colId xmlns:a16="http://schemas.microsoft.com/office/drawing/2014/main" val="123376925"/>
                    </a:ext>
                  </a:extLst>
                </a:gridCol>
                <a:gridCol w="9904797">
                  <a:extLst>
                    <a:ext uri="{9D8B030D-6E8A-4147-A177-3AD203B41FA5}">
                      <a16:colId xmlns:a16="http://schemas.microsoft.com/office/drawing/2014/main" val="3439560178"/>
                    </a:ext>
                  </a:extLst>
                </a:gridCol>
              </a:tblGrid>
              <a:tr h="2676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</a:rPr>
                        <a:t>Name 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</a:rPr>
                        <a:t> Senzekile Ndlovu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64091"/>
                  </a:ext>
                </a:extLst>
              </a:tr>
              <a:tr h="2676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</a:rPr>
                        <a:t>Designation 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</a:rPr>
                        <a:t> Psycho Social Manager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078158"/>
                  </a:ext>
                </a:extLst>
              </a:tr>
              <a:tr h="2676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</a:rPr>
                        <a:t>Organisation 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ZA" sz="1600" dirty="0" err="1">
                          <a:solidFill>
                            <a:schemeClr val="tx1"/>
                          </a:solidFill>
                          <a:effectLst/>
                        </a:rPr>
                        <a:t>Incema</a:t>
                      </a: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</a:rPr>
                        <a:t> NPO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067951"/>
                  </a:ext>
                </a:extLst>
              </a:tr>
              <a:tr h="2676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</a:rPr>
                        <a:t>Country 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</a:rPr>
                        <a:t> South Africa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4574"/>
                  </a:ext>
                </a:extLst>
              </a:tr>
              <a:tr h="5352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</a:rPr>
                        <a:t>Sub Category 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POLICY Change Strategies and movement building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865186"/>
                  </a:ext>
                </a:extLst>
              </a:tr>
              <a:tr h="35425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Summary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dirty="0"/>
                        <a:t>This presentation outlines how Incema </a:t>
                      </a:r>
                      <a:r>
                        <a:rPr lang="en-US" sz="1600" dirty="0" err="1"/>
                        <a:t>institutionalised</a:t>
                      </a:r>
                      <a:r>
                        <a:rPr lang="en-US" sz="1600" dirty="0"/>
                        <a:t> court-based psychosocial support in response to rising GBV and domestic violence cases in </a:t>
                      </a:r>
                      <a:r>
                        <a:rPr lang="en-US" sz="1600" dirty="0" err="1"/>
                        <a:t>Plessislaer</a:t>
                      </a:r>
                      <a:r>
                        <a:rPr lang="en-US" sz="1600" dirty="0"/>
                        <a:t>, Pietermaritzburg.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From a rapid response intervention in 2022 to a formally adopted Terms of Reference in 2025, this model is now </a:t>
                      </a:r>
                      <a:r>
                        <a:rPr lang="en-US" sz="1600" dirty="0" err="1"/>
                        <a:t>recognised</a:t>
                      </a:r>
                      <a:r>
                        <a:rPr lang="en-US" sz="1600" dirty="0"/>
                        <a:t> as a best practice system for survivor navigation of the court process.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ZA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project is implemented in alignment with the South African National Strategic Plan on Gender-Based Violence and Femicide (NSP GBVF), particularly Pillar 4 (Response, Care, Support and Healing)  Pillar 5( access to justice system) Pillar 6 (Research and Information Management).</a:t>
                      </a:r>
                    </a:p>
                    <a:p>
                      <a:r>
                        <a:rPr lang="en-ZA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project addresses the urgent need for trauma-informed, coordinated, and timely psychosocial support for survivors navigating legal processes.</a:t>
                      </a:r>
                    </a:p>
                    <a:p>
                      <a:endParaRPr lang="en-ZA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ZA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buNone/>
                      </a:pP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5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275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r>
              <a:rPr lang="en-ZA" b="1" dirty="0"/>
              <a:t>: Problem</a:t>
            </a:r>
            <a:r>
              <a:rPr lang="en-ZA" dirty="0"/>
              <a:t>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dirty="0"/>
              <a:t>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6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Plessislaer</a:t>
            </a:r>
            <a:r>
              <a:rPr lang="en-US" dirty="0"/>
              <a:t> identified as a GBV hotspot</a:t>
            </a:r>
          </a:p>
          <a:p>
            <a:pPr marL="0" indent="0">
              <a:buNone/>
            </a:pPr>
            <a:r>
              <a:rPr lang="en-US" dirty="0"/>
              <a:t>• Police station ranked among Top 20 for reported GBV crimes</a:t>
            </a:r>
          </a:p>
          <a:p>
            <a:pPr marL="0" indent="0">
              <a:buNone/>
            </a:pPr>
            <a:r>
              <a:rPr lang="en-US" dirty="0"/>
              <a:t>• Cases falling through the cracks</a:t>
            </a:r>
          </a:p>
          <a:p>
            <a:pPr marL="0" indent="0">
              <a:buNone/>
            </a:pPr>
            <a:r>
              <a:rPr lang="en-US" dirty="0"/>
              <a:t>• High case withdrawals</a:t>
            </a:r>
          </a:p>
          <a:p>
            <a:pPr marL="0" indent="0">
              <a:buNone/>
            </a:pPr>
            <a:r>
              <a:rPr lang="en-US" dirty="0"/>
              <a:t>• Dysfunctional coordination systems</a:t>
            </a:r>
          </a:p>
          <a:p>
            <a:pPr marL="0" indent="0">
              <a:buNone/>
            </a:pPr>
            <a:r>
              <a:rPr lang="en-US" dirty="0"/>
              <a:t>• Survivors lacked information &amp; psychosocial support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1000287194">
            <a:hlinkClick r:id="" action="ppaction://media"/>
            <a:extLst>
              <a:ext uri="{FF2B5EF4-FFF2-40B4-BE49-F238E27FC236}">
                <a16:creationId xmlns:a16="http://schemas.microsoft.com/office/drawing/2014/main" id="{4632E76B-61DE-E79F-CA5D-FAFEBAEFC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8954" y="1364937"/>
            <a:ext cx="5477916" cy="45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BE03F6-FCEA-8E2E-7E2D-59FB67F81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542A8A-0799-CB13-8171-EAFDD5628E16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551EE9-9B66-68E4-AA21-61BBF9F4C47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02BFC7-737F-1027-55DF-A390FA60A85D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r>
              <a:rPr lang="en-ZA" b="1" dirty="0"/>
              <a:t>: </a:t>
            </a:r>
            <a:r>
              <a:rPr lang="en-ZA" b="1" dirty="0" err="1"/>
              <a:t>ActionTaken</a:t>
            </a:r>
            <a:r>
              <a:rPr lang="en-ZA" b="1" dirty="0"/>
              <a:t> – GBV Hotspot project</a:t>
            </a:r>
            <a:r>
              <a:rPr lang="en-ZA" dirty="0"/>
              <a:t>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dirty="0"/>
              <a:t>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3ABDD51-ED0B-A5A5-DCAA-B716BE13C128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AE6443C3-8BC8-59EE-6C9B-A3C8E31AAF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914234"/>
            <a:ext cx="5860869" cy="5211930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Roundtable of key stakeholders convened</a:t>
            </a:r>
          </a:p>
          <a:p>
            <a:pPr marL="0" indent="0">
              <a:buNone/>
            </a:pPr>
            <a:r>
              <a:rPr lang="en-US" sz="2400" dirty="0"/>
              <a:t>• Community outreach </a:t>
            </a:r>
            <a:r>
              <a:rPr lang="en-US" sz="2400" dirty="0" err="1"/>
              <a:t>programmes</a:t>
            </a:r>
            <a:r>
              <a:rPr lang="en-US" sz="2400" dirty="0"/>
              <a:t> initiated</a:t>
            </a:r>
          </a:p>
          <a:p>
            <a:pPr marL="0" indent="0">
              <a:buNone/>
            </a:pPr>
            <a:r>
              <a:rPr lang="en-US" sz="2400" dirty="0"/>
              <a:t>• Psycho-social support integrated into outreach</a:t>
            </a:r>
          </a:p>
          <a:p>
            <a:pPr marL="0" indent="0">
              <a:buNone/>
            </a:pPr>
            <a:r>
              <a:rPr lang="en-US" sz="2400" dirty="0"/>
              <a:t>• Incema led court placement strategy</a:t>
            </a:r>
          </a:p>
          <a:p>
            <a:pPr marL="0" indent="0">
              <a:buNone/>
            </a:pPr>
            <a:r>
              <a:rPr lang="en-US" sz="2400" dirty="0"/>
              <a:t>• Social workers placed in court on 7 February 2022</a:t>
            </a:r>
          </a:p>
          <a:p>
            <a:pPr marL="0" indent="0">
              <a:buNone/>
            </a:pPr>
            <a:r>
              <a:rPr lang="en-US" sz="2400" dirty="0"/>
              <a:t>• Funded through WVL 1 Rapid Response Grant</a:t>
            </a:r>
          </a:p>
          <a:p>
            <a:pPr marL="0" indent="0">
              <a:buNone/>
            </a:pPr>
            <a:endParaRPr lang="en-US" sz="2600" b="1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021080-6A21-914D-FAB7-579E1889C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09" y="914234"/>
            <a:ext cx="5907576" cy="5211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D07873-9C27-0E6E-20B4-73BB75474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09" y="1066634"/>
            <a:ext cx="5907576" cy="521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6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644D9A-7A9F-C1E1-942A-67C6862A6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33F0A-9284-6C4C-8591-9BBFCE3AE46F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B54D6F-905B-260F-12E0-CE12F6A97460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BE0D7E3-1EC6-3B8D-B39E-E71DB7BB06EC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r>
              <a:rPr lang="en-ZA" b="1" dirty="0"/>
              <a:t>: The Change – Court Placement Model</a:t>
            </a:r>
            <a:r>
              <a:rPr lang="en-ZA" dirty="0"/>
              <a:t>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dirty="0"/>
              <a:t>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7A8594B-7645-337F-82DA-EA948788C22F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3FCCD40-F93E-5D09-1B4B-F34C6EB98EC2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9542DB8B-FAB4-6301-0C90-27AD23D55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6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ZA" dirty="0"/>
              <a:t>• Social workers available inside Pietermaritzburg Magistrate Court</a:t>
            </a:r>
          </a:p>
          <a:p>
            <a:pPr marL="0" indent="0">
              <a:buNone/>
            </a:pPr>
            <a:r>
              <a:rPr lang="en-ZA" dirty="0"/>
              <a:t>• Immediate trauma-informed support</a:t>
            </a:r>
          </a:p>
          <a:p>
            <a:pPr marL="0" indent="0">
              <a:buNone/>
            </a:pPr>
            <a:r>
              <a:rPr lang="en-ZA" dirty="0"/>
              <a:t>• Survivor walk-in access</a:t>
            </a:r>
          </a:p>
          <a:p>
            <a:pPr marL="0" indent="0">
              <a:buNone/>
            </a:pPr>
            <a:r>
              <a:rPr lang="en-ZA" dirty="0"/>
              <a:t>• Collaboration with Lifeline &amp; NPA</a:t>
            </a:r>
          </a:p>
          <a:p>
            <a:pPr marL="0" indent="0">
              <a:buNone/>
            </a:pPr>
            <a:r>
              <a:rPr lang="en-ZA" dirty="0"/>
              <a:t>• Introduction of GBV Referral &amp; Notification System</a:t>
            </a:r>
          </a:p>
          <a:p>
            <a:pPr marL="0" indent="0">
              <a:buNone/>
            </a:pPr>
            <a:r>
              <a:rPr lang="en-ZA" dirty="0"/>
              <a:t>• Prosecutors notify social workers upon case enrolment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CE1E4-F8F9-531C-C534-604670E25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84" y="1117755"/>
            <a:ext cx="5438775" cy="489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02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F86D6A-8AB0-AD2E-7EEF-36489FAF5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8825E6-4595-81BA-6233-7CE4A90D3030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568637-95CF-1959-67A0-BB76F8577F22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0CD91D1-04C7-50B5-B0BA-F2A16B239B8F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Change: Evidence of Impact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dirty="0"/>
              <a:t>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18D3D39-4E13-6633-9B91-6AD1B2FFD901}"/>
              </a:ext>
            </a:extLst>
          </p:cNvPr>
          <p:cNvSpPr txBox="1">
            <a:spLocks/>
          </p:cNvSpPr>
          <p:nvPr/>
        </p:nvSpPr>
        <p:spPr>
          <a:xfrm>
            <a:off x="6096000" y="1091294"/>
            <a:ext cx="6090585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905886B4-2BC0-B6C0-A3DB-08C9732CBB7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13605092-19B8-32BF-6813-5608DB6E5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2" y="1091294"/>
            <a:ext cx="5743308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ZA" dirty="0"/>
              <a:t>• Reduced trauma symptoms &amp; anxiety among complainants</a:t>
            </a:r>
          </a:p>
          <a:p>
            <a:pPr marL="0" indent="0">
              <a:buNone/>
            </a:pPr>
            <a:r>
              <a:rPr lang="en-ZA" dirty="0"/>
              <a:t>• Increased survivor confidence &amp; emotional regulation</a:t>
            </a:r>
          </a:p>
          <a:p>
            <a:pPr marL="0" indent="0">
              <a:buNone/>
            </a:pPr>
            <a:r>
              <a:rPr lang="en-ZA" dirty="0"/>
              <a:t>• Improved case navigation &amp; informed decision-making</a:t>
            </a:r>
          </a:p>
          <a:p>
            <a:pPr marL="0" indent="0">
              <a:buNone/>
            </a:pPr>
            <a:r>
              <a:rPr lang="en-ZA" dirty="0"/>
              <a:t>• Better monitoring of withdrawals &amp; dropouts</a:t>
            </a:r>
          </a:p>
          <a:p>
            <a:pPr marL="0" indent="0">
              <a:buNone/>
            </a:pPr>
            <a:r>
              <a:rPr lang="en-ZA" dirty="0"/>
              <a:t>• Strengthened Batho Pele-aligned service delivery</a:t>
            </a:r>
          </a:p>
          <a:p>
            <a:pPr marL="0" indent="0">
              <a:buNone/>
            </a:pPr>
            <a:r>
              <a:rPr lang="en-ZA" dirty="0"/>
              <a:t>• Alignment with National Strategic Plan on GBVF (Pillars 2, 5, 6)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FE417-4A12-C97D-48EC-457D32D55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07" y="1617784"/>
            <a:ext cx="4759569" cy="41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4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0FA36B-AC55-782D-4DE4-0D151B855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C8240E-F0B0-5AC4-C2D0-7A4EA3E8FEA0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FA400A-7CF1-B8CF-6F74-37BAE9EA17F8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699FEE1-6EEA-86F7-DB6C-61D7F2D91EE0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Change: Institutional- December 2025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dirty="0"/>
              <a:t>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0148BB1-FCD4-BD91-051C-D28CD8D2BE6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r>
              <a:rPr lang="en-US" sz="3600" dirty="0"/>
              <a:t>This program brought the public and government department together and in conversation, on community needs instead of top down, this influencing policy change, and better practice of Batho Pele Principles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Emotional healing: reduced trauma symptoms and anxiety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Victims, were able to feel worthy and gained confidence, better management of emotions and coping mechanisms</a:t>
            </a:r>
          </a:p>
          <a:p>
            <a:endParaRPr lang="en-US" sz="3600" dirty="0"/>
          </a:p>
          <a:p>
            <a:r>
              <a:rPr lang="en-US" sz="3600" dirty="0"/>
              <a:t>Empowerment: making informed decisions about their lives</a:t>
            </a:r>
          </a:p>
          <a:p>
            <a:endParaRPr lang="en-US" sz="3600" dirty="0"/>
          </a:p>
          <a:p>
            <a:r>
              <a:rPr lang="en-US" sz="3600" dirty="0"/>
              <a:t>Support networks, </a:t>
            </a:r>
            <a:r>
              <a:rPr lang="en-US" sz="3600" dirty="0" err="1"/>
              <a:t>ie</a:t>
            </a:r>
            <a:r>
              <a:rPr lang="en-US" sz="3600" dirty="0"/>
              <a:t>. by knowing they can walk-in to the Social workers office inside court any day.</a:t>
            </a:r>
          </a:p>
          <a:p>
            <a:endParaRPr lang="en-US" sz="3600" dirty="0"/>
          </a:p>
          <a:p>
            <a:r>
              <a:rPr lang="en-US" sz="3600" dirty="0"/>
              <a:t>Practical changes: improved access to resources, ability to build healthier relationships</a:t>
            </a:r>
          </a:p>
          <a:p>
            <a:r>
              <a:rPr lang="en-US" sz="3600" dirty="0"/>
              <a:t>Contemplation on life changes </a:t>
            </a:r>
            <a:r>
              <a:rPr lang="en-US" sz="3600" dirty="0" err="1"/>
              <a:t>ie</a:t>
            </a:r>
            <a:r>
              <a:rPr lang="en-US" sz="3600" dirty="0"/>
              <a:t> new goals</a:t>
            </a:r>
          </a:p>
          <a:p>
            <a:r>
              <a:rPr lang="en-US" sz="3600" dirty="0"/>
              <a:t>And ongoing psychosocial support.  </a:t>
            </a:r>
          </a:p>
          <a:p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FFAFD6F-0559-E40D-4A1C-F3E54DED68B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A808C59-3773-D64B-5EA9-5AB48ADB9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• Terms of Reference signed by Incema, Lifeline &amp; NPA</a:t>
            </a:r>
          </a:p>
          <a:p>
            <a:pPr marL="0" indent="0">
              <a:buNone/>
            </a:pPr>
            <a:r>
              <a:rPr lang="en-US" dirty="0"/>
              <a:t>• Incema confirmed as Lead Partner</a:t>
            </a:r>
          </a:p>
          <a:p>
            <a:pPr marL="0" indent="0">
              <a:buNone/>
            </a:pPr>
            <a:r>
              <a:rPr lang="en-US" dirty="0"/>
              <a:t>• Formal adoption of court placement system</a:t>
            </a:r>
          </a:p>
          <a:p>
            <a:pPr marL="0" indent="0">
              <a:buNone/>
            </a:pPr>
            <a:r>
              <a:rPr lang="en-US" dirty="0"/>
              <a:t>• Defined stakeholder roles &amp; responsibilities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Standardised</a:t>
            </a:r>
            <a:r>
              <a:rPr lang="en-US" dirty="0"/>
              <a:t> referral &amp; notification protocol</a:t>
            </a:r>
          </a:p>
          <a:p>
            <a:pPr marL="0" indent="0">
              <a:buNone/>
            </a:pPr>
            <a:r>
              <a:rPr lang="en-US" dirty="0"/>
              <a:t>• Data tracking &amp; quarterly stakeholder reviews</a:t>
            </a:r>
          </a:p>
          <a:p>
            <a:r>
              <a:rPr lang="en-US" dirty="0"/>
              <a:t>Service availability and accessibility.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81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B0031-63EA-8E80-847E-A49FDD90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C12918-22CC-EE8C-5A72-F5AF89EC1A1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AEB1EA-ECE7-8C0B-5EF6-F02CE2860D2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39CEA60-9A17-BA61-9FE8-7D0CB3247C4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Sustainability strategy</a:t>
            </a:r>
            <a:endParaRPr lang="en-ZW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BD34202-6996-B79F-8351-8A5C13250CA6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7DA4309-6CB8-7EDA-209C-0809B524B56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83FEAD5-D955-074D-D7EE-0C4BCFB18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5"/>
            <a:ext cx="5860869" cy="5299720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r>
              <a:rPr lang="en-US" sz="6000" dirty="0"/>
              <a:t>• </a:t>
            </a:r>
            <a:r>
              <a:rPr lang="en-US" sz="7600" dirty="0"/>
              <a:t>Diversified funding post-WVL 1</a:t>
            </a:r>
          </a:p>
          <a:p>
            <a:pPr marL="0" indent="0">
              <a:buNone/>
            </a:pPr>
            <a:endParaRPr lang="en-US" sz="7600" dirty="0"/>
          </a:p>
          <a:p>
            <a:pPr marL="0" indent="0">
              <a:buNone/>
            </a:pPr>
            <a:r>
              <a:rPr lang="en-US" sz="7600" dirty="0"/>
              <a:t>• Strong stakeholder coalition</a:t>
            </a:r>
          </a:p>
          <a:p>
            <a:pPr marL="0" indent="0">
              <a:buNone/>
            </a:pPr>
            <a:endParaRPr lang="en-US" sz="7600" dirty="0"/>
          </a:p>
          <a:p>
            <a:pPr marL="0" indent="0">
              <a:buNone/>
            </a:pPr>
            <a:r>
              <a:rPr lang="en-US" sz="7600" dirty="0"/>
              <a:t>• Resource sharing mechanisms</a:t>
            </a:r>
          </a:p>
          <a:p>
            <a:pPr marL="0" indent="0">
              <a:buNone/>
            </a:pPr>
            <a:endParaRPr lang="en-US" sz="7600" dirty="0"/>
          </a:p>
          <a:p>
            <a:pPr marL="0" indent="0">
              <a:buNone/>
            </a:pPr>
            <a:r>
              <a:rPr lang="en-US" sz="7600" dirty="0"/>
              <a:t>• Ongoing community engagement</a:t>
            </a:r>
          </a:p>
          <a:p>
            <a:pPr marL="0" indent="0">
              <a:buNone/>
            </a:pPr>
            <a:endParaRPr lang="en-US" sz="7600" dirty="0"/>
          </a:p>
          <a:p>
            <a:pPr marL="0" indent="0">
              <a:buNone/>
            </a:pPr>
            <a:r>
              <a:rPr lang="en-US" sz="7600" dirty="0"/>
              <a:t>• Monitoring &amp; evaluation framework</a:t>
            </a:r>
          </a:p>
          <a:p>
            <a:pPr marL="0" indent="0">
              <a:buNone/>
            </a:pPr>
            <a:endParaRPr lang="en-US" sz="7600" dirty="0"/>
          </a:p>
          <a:p>
            <a:pPr marL="0" indent="0">
              <a:buNone/>
            </a:pPr>
            <a:r>
              <a:rPr lang="en-US" sz="7600" dirty="0"/>
              <a:t>• Cultural sensitivity &amp; survivor-</a:t>
            </a:r>
            <a:r>
              <a:rPr lang="en-US" sz="7600" dirty="0" err="1"/>
              <a:t>centred</a:t>
            </a:r>
            <a:r>
              <a:rPr lang="en-US" sz="7600" dirty="0"/>
              <a:t> approach</a:t>
            </a:r>
          </a:p>
          <a:p>
            <a:endParaRPr lang="en-US" sz="5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02682-14ED-73DA-D9F4-243565614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41" y="1224337"/>
            <a:ext cx="5625465" cy="46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1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CC199-BAC0-4E50-30AC-640FB2E77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C1BFF0-C457-5BF2-483F-1CC44625ACC7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D22A3-7409-A381-90BD-A0101F1DCD79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908FEE0-C5AD-0AED-BB62-21304ACDDA35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Sustainability</a:t>
            </a:r>
            <a:endParaRPr lang="en-ZW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6E50F4A-CA3B-8BFF-5F3F-66634C16CB0F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8EEC2F2-508E-46CC-BC8D-39651CD3D95E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2043801D-D5F3-3EAB-190E-2E639061A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Funding application : GBVF1</a:t>
            </a:r>
          </a:p>
          <a:p>
            <a:r>
              <a:rPr lang="en-US" dirty="0">
                <a:ea typeface="Calibri"/>
                <a:cs typeface="Calibri"/>
              </a:rPr>
              <a:t>Funding application: Community Chest</a:t>
            </a:r>
          </a:p>
          <a:p>
            <a:r>
              <a:rPr lang="en-US" dirty="0">
                <a:ea typeface="Calibri"/>
                <a:cs typeface="Calibri"/>
              </a:rPr>
              <a:t>Funding application : WVL 2</a:t>
            </a:r>
          </a:p>
          <a:p>
            <a:r>
              <a:rPr lang="en-US" dirty="0">
                <a:ea typeface="Calibri"/>
                <a:cs typeface="Calibri"/>
              </a:rPr>
              <a:t>Decentralisation of services</a:t>
            </a:r>
          </a:p>
          <a:p>
            <a:r>
              <a:rPr lang="en-US" dirty="0">
                <a:ea typeface="Calibri"/>
                <a:cs typeface="Calibri"/>
              </a:rPr>
              <a:t>Formed partnerships and Relations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97635-1DC3-75B9-743C-053F1008A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32" y="1224337"/>
            <a:ext cx="5751453" cy="4652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02B51-4611-B6DE-923B-F7933D47F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54" y="1117756"/>
            <a:ext cx="5973024" cy="497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73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  <SharedWithUsers xmlns="5c72703c-1067-4fa7-89cc-ef245258de7b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2116B4-1270-4F1A-B321-F775A501CF93}">
  <ds:schemaRefs>
    <ds:schemaRef ds:uri="http://schemas.microsoft.com/office/2006/metadata/properties"/>
    <ds:schemaRef ds:uri="http://schemas.microsoft.com/office/infopath/2007/PartnerControls"/>
    <ds:schemaRef ds:uri="406893f5-2274-413a-be44-8f15a8803862"/>
    <ds:schemaRef ds:uri="5c72703c-1067-4fa7-89cc-ef245258de7b"/>
  </ds:schemaRefs>
</ds:datastoreItem>
</file>

<file path=customXml/itemProps2.xml><?xml version="1.0" encoding="utf-8"?>
<ds:datastoreItem xmlns:ds="http://schemas.openxmlformats.org/officeDocument/2006/customXml" ds:itemID="{2DF38E08-05D6-4631-AF40-088D764A23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34BCE0-E88A-41FE-8720-211E821717A9}"/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890</Words>
  <Application>Microsoft Office PowerPoint</Application>
  <PresentationFormat>Widescreen</PresentationFormat>
  <Paragraphs>143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Voice and Choice Summit 2026-Change Strategies- Policy change &amp; Movement Building Category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Debi Lee</dc:creator>
  <cp:lastModifiedBy>senzekile ndlovu</cp:lastModifiedBy>
  <cp:revision>97</cp:revision>
  <dcterms:created xsi:type="dcterms:W3CDTF">2025-10-09T06:55:09Z</dcterms:created>
  <dcterms:modified xsi:type="dcterms:W3CDTF">2026-03-12T11:56:46Z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  <property fmtid="{D5CDD505-2E9C-101B-9397-08002B2CF9AE}" pid="3" name="MediaServiceImageTags">
    <vt:lpwstr/>
  </property>
  <property fmtid="{D5CDD505-2E9C-101B-9397-08002B2CF9AE}" pid="4" name="Order">
    <vt:r8>9632000</vt:r8>
  </property>
  <property fmtid="{D5CDD505-2E9C-101B-9397-08002B2CF9AE}" pid="5" name="Processed">
    <vt:bool>false</vt:bool>
  </property>
  <property fmtid="{D5CDD505-2E9C-101B-9397-08002B2CF9AE}" pid="6" name="xd_Signature">
    <vt:bool>false</vt:bool>
  </property>
  <property fmtid="{D5CDD505-2E9C-101B-9397-08002B2CF9AE}" pid="7" name="Putonline">
    <vt:bool>false</vt:bool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</Properties>
</file>