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8288000" cy="10287000"/>
  <p:notesSz cx="6858000" cy="9144000"/>
  <p:embeddedFontLst>
    <p:embeddedFont>
      <p:font typeface="League Spartan" panose="020B0604020202020204" charset="0"/>
      <p:regular r:id="rId14"/>
      <p:bold r:id="rId15"/>
    </p:embeddedFont>
    <p:embeddedFont>
      <p:font typeface="Montserrat" panose="00000500000000000000" pitchFamily="2" charset="0"/>
      <p:regular r:id="rId16"/>
      <p:bold r:id="rId17"/>
      <p:italic r:id="rId18"/>
      <p:boldItalic r:id="rId19"/>
    </p:embeddedFont>
    <p:embeddedFont>
      <p:font typeface="Satisfy"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eHtCD/F3mpypAaXDB1+P26iMB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50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sp>
      <p:sp>
        <p:nvSpPr>
          <p:cNvPr id="68" name="Google Shape;68;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jpg"/><Relationship Id="rId7" Type="http://schemas.openxmlformats.org/officeDocument/2006/relationships/hyperlink" Target="http://drive.google.com/file/d/1VElDBUj6oPmQq5FRfIgfMfOBhatzBkst/view"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title="Colorful Abstract Art  Design Art Print.png"/>
          <p:cNvPicPr preferRelativeResize="0"/>
          <p:nvPr/>
        </p:nvPicPr>
        <p:blipFill rotWithShape="1">
          <a:blip r:embed="rId3">
            <a:alphaModFix/>
          </a:blip>
          <a:srcRect t="6455"/>
          <a:stretch/>
        </p:blipFill>
        <p:spPr>
          <a:xfrm>
            <a:off x="0" y="0"/>
            <a:ext cx="6309077" cy="9623275"/>
          </a:xfrm>
          <a:prstGeom prst="rect">
            <a:avLst/>
          </a:prstGeom>
          <a:noFill/>
          <a:ln>
            <a:noFill/>
          </a:ln>
          <a:effectLst>
            <a:outerShdw blurRad="57150" dist="19050" dir="5400000" algn="bl" rotWithShape="0">
              <a:srgbClr val="000000">
                <a:alpha val="50000"/>
              </a:srgbClr>
            </a:outerShdw>
          </a:effectLst>
        </p:spPr>
      </p:pic>
      <p:pic>
        <p:nvPicPr>
          <p:cNvPr id="90" name="Google Shape;90;p1" title="This is us.png"/>
          <p:cNvPicPr preferRelativeResize="0"/>
          <p:nvPr/>
        </p:nvPicPr>
        <p:blipFill rotWithShape="1">
          <a:blip r:embed="rId4">
            <a:alphaModFix/>
          </a:blip>
          <a:srcRect l="3122" r="41808" b="15924"/>
          <a:stretch/>
        </p:blipFill>
        <p:spPr>
          <a:xfrm>
            <a:off x="6309075" y="0"/>
            <a:ext cx="11978923" cy="10287000"/>
          </a:xfrm>
          <a:prstGeom prst="rect">
            <a:avLst/>
          </a:prstGeom>
          <a:noFill/>
          <a:ln>
            <a:noFill/>
          </a:ln>
          <a:effectLst>
            <a:outerShdw blurRad="57150" dist="19050" dir="5400000" algn="bl" rotWithShape="0">
              <a:srgbClr val="000000">
                <a:alpha val="50000"/>
              </a:srgbClr>
            </a:outerShdw>
          </a:effectLst>
        </p:spPr>
      </p:pic>
      <p:pic>
        <p:nvPicPr>
          <p:cNvPr id="91" name="Google Shape;91;p1"/>
          <p:cNvPicPr preferRelativeResize="0"/>
          <p:nvPr/>
        </p:nvPicPr>
        <p:blipFill rotWithShape="1">
          <a:blip r:embed="rId5">
            <a:alphaModFix/>
          </a:blip>
          <a:srcRect/>
          <a:stretch/>
        </p:blipFill>
        <p:spPr>
          <a:xfrm>
            <a:off x="0" y="9490410"/>
            <a:ext cx="6309075" cy="804538"/>
          </a:xfrm>
          <a:prstGeom prst="rect">
            <a:avLst/>
          </a:prstGeom>
          <a:noFill/>
          <a:ln>
            <a:noFill/>
          </a:ln>
        </p:spPr>
      </p:pic>
      <p:sp>
        <p:nvSpPr>
          <p:cNvPr id="92" name="Google Shape;92;p1"/>
          <p:cNvSpPr txBox="1"/>
          <p:nvPr/>
        </p:nvSpPr>
        <p:spPr>
          <a:xfrm>
            <a:off x="6126338" y="945019"/>
            <a:ext cx="12344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7941C"/>
                </a:solidFill>
                <a:latin typeface="Satisfy"/>
                <a:ea typeface="Satisfy"/>
                <a:cs typeface="Satisfy"/>
                <a:sym typeface="Satisfy"/>
              </a:rPr>
              <a:t>South Africa: The 1000 Women Chatbot – A Digital Lifeline for Change </a:t>
            </a:r>
            <a:endParaRPr sz="1800">
              <a:solidFill>
                <a:srgbClr val="F7941C"/>
              </a:solidFill>
              <a:latin typeface="Satisfy"/>
              <a:ea typeface="Satisfy"/>
              <a:cs typeface="Satisfy"/>
              <a:sym typeface="Satisfy"/>
            </a:endParaRPr>
          </a:p>
        </p:txBody>
      </p:sp>
      <p:sp>
        <p:nvSpPr>
          <p:cNvPr id="93" name="Google Shape;93;p1"/>
          <p:cNvSpPr txBox="1"/>
          <p:nvPr/>
        </p:nvSpPr>
        <p:spPr>
          <a:xfrm>
            <a:off x="6514382" y="314119"/>
            <a:ext cx="11568300" cy="63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none" strike="noStrike" cap="none">
                <a:solidFill>
                  <a:schemeClr val="lt1"/>
                </a:solidFill>
                <a:latin typeface="League Spartan"/>
                <a:ea typeface="League Spartan"/>
                <a:cs typeface="League Spartan"/>
                <a:sym typeface="League Spartan"/>
              </a:rPr>
              <a:t>Voice and Choice Summit 2026: Communications &amp; Reach  </a:t>
            </a:r>
            <a:endParaRPr sz="4000">
              <a:solidFill>
                <a:schemeClr val="lt1"/>
              </a:solidFill>
              <a:latin typeface="Calibri"/>
              <a:ea typeface="Calibri"/>
              <a:cs typeface="Calibri"/>
              <a:sym typeface="Calibri"/>
            </a:endParaRPr>
          </a:p>
        </p:txBody>
      </p:sp>
      <p:sp>
        <p:nvSpPr>
          <p:cNvPr id="94" name="Google Shape;94;p1"/>
          <p:cNvSpPr/>
          <p:nvPr/>
        </p:nvSpPr>
        <p:spPr>
          <a:xfrm>
            <a:off x="-75" y="4289250"/>
            <a:ext cx="6309000" cy="1708500"/>
          </a:xfrm>
          <a:prstGeom prst="rect">
            <a:avLst/>
          </a:prstGeom>
          <a:solidFill>
            <a:srgbClr val="F7941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5" name="Google Shape;95;p1"/>
          <p:cNvSpPr txBox="1"/>
          <p:nvPr/>
        </p:nvSpPr>
        <p:spPr>
          <a:xfrm>
            <a:off x="-25" y="4289250"/>
            <a:ext cx="6309000" cy="1708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6000">
                <a:solidFill>
                  <a:srgbClr val="FFFFFF"/>
                </a:solidFill>
                <a:latin typeface="Satisfy"/>
                <a:ea typeface="Satisfy"/>
                <a:cs typeface="Satisfy"/>
                <a:sym typeface="Satisfy"/>
              </a:rPr>
              <a:t>The 1000 Women</a:t>
            </a:r>
            <a:endParaRPr sz="6000">
              <a:solidFill>
                <a:srgbClr val="FFFFFF"/>
              </a:solidFill>
              <a:latin typeface="Satisfy"/>
              <a:ea typeface="Satisfy"/>
              <a:cs typeface="Satisfy"/>
              <a:sym typeface="Satisfy"/>
            </a:endParaRPr>
          </a:p>
          <a:p>
            <a:pPr marL="0" marR="0" lvl="0" indent="0" algn="ctr" rtl="0">
              <a:lnSpc>
                <a:spcPct val="90000"/>
              </a:lnSpc>
              <a:spcBef>
                <a:spcPts val="0"/>
              </a:spcBef>
              <a:spcAft>
                <a:spcPts val="0"/>
              </a:spcAft>
              <a:buNone/>
            </a:pPr>
            <a:r>
              <a:rPr lang="en-US" sz="6000">
                <a:solidFill>
                  <a:srgbClr val="FFFFFF"/>
                </a:solidFill>
                <a:latin typeface="Satisfy"/>
                <a:ea typeface="Satisfy"/>
                <a:cs typeface="Satisfy"/>
                <a:sym typeface="Satisfy"/>
              </a:rPr>
              <a:t>24 Hour Chatbot</a:t>
            </a:r>
            <a:endParaRPr sz="6000">
              <a:solidFill>
                <a:srgbClr val="FFFFFF"/>
              </a:solidFill>
              <a:latin typeface="Satisfy"/>
              <a:ea typeface="Satisfy"/>
              <a:cs typeface="Satisfy"/>
              <a:sym typeface="Satisf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
          <p:cNvSpPr/>
          <p:nvPr/>
        </p:nvSpPr>
        <p:spPr>
          <a:xfrm>
            <a:off x="0"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6517600" y="738500"/>
            <a:ext cx="10856400" cy="8840400"/>
          </a:xfrm>
          <a:prstGeom prst="rect">
            <a:avLst/>
          </a:prstGeom>
          <a:noFill/>
          <a:ln>
            <a:noFill/>
          </a:ln>
        </p:spPr>
        <p:txBody>
          <a:bodyPr spcFirstLastPara="1" wrap="square" lIns="91425" tIns="45700" rIns="91425" bIns="45700" anchor="ctr" anchorCtr="0">
            <a:normAutofit/>
          </a:bodyPr>
          <a:lstStyle/>
          <a:p>
            <a:pPr marL="0" marR="0" lvl="0" indent="0" algn="l" rtl="0">
              <a:lnSpc>
                <a:spcPct val="115000"/>
              </a:lnSpc>
              <a:spcBef>
                <a:spcPts val="600"/>
              </a:spcBef>
              <a:spcAft>
                <a:spcPts val="0"/>
              </a:spcAft>
              <a:buNone/>
            </a:pPr>
            <a:r>
              <a:rPr lang="en-US" sz="2000" b="1">
                <a:solidFill>
                  <a:schemeClr val="dk1"/>
                </a:solidFill>
                <a:latin typeface="Montserrat"/>
                <a:ea typeface="Montserrat"/>
                <a:cs typeface="Montserrat"/>
                <a:sym typeface="Montserrat"/>
              </a:rPr>
              <a:t>1000 Women Trust</a:t>
            </a:r>
            <a:r>
              <a:rPr lang="en-US" sz="2000">
                <a:solidFill>
                  <a:schemeClr val="dk1"/>
                </a:solidFill>
                <a:latin typeface="Montserrat"/>
                <a:ea typeface="Montserrat"/>
                <a:cs typeface="Montserrat"/>
                <a:sym typeface="Montserrat"/>
              </a:rPr>
              <a:t> is a registered Women's Rights Organisation operating in South Africa dedicated to raising awareness about gender-based violence and femicide (GBVF) while providing capacity building to GBV Community Organisations. </a:t>
            </a:r>
            <a:endParaRPr sz="2000">
              <a:solidFill>
                <a:schemeClr val="dk1"/>
              </a:solidFill>
              <a:latin typeface="Montserrat"/>
              <a:ea typeface="Montserrat"/>
              <a:cs typeface="Montserrat"/>
              <a:sym typeface="Montserrat"/>
            </a:endParaRPr>
          </a:p>
          <a:p>
            <a:pPr marL="0" marR="0" lvl="0" indent="0" algn="l" rtl="0">
              <a:lnSpc>
                <a:spcPct val="115000"/>
              </a:lnSpc>
              <a:spcBef>
                <a:spcPts val="600"/>
              </a:spcBef>
              <a:spcAft>
                <a:spcPts val="0"/>
              </a:spcAft>
              <a:buNone/>
            </a:pPr>
            <a:endParaRPr sz="2000">
              <a:solidFill>
                <a:schemeClr val="dk1"/>
              </a:solidFill>
              <a:latin typeface="Montserrat"/>
              <a:ea typeface="Montserrat"/>
              <a:cs typeface="Montserrat"/>
              <a:sym typeface="Montserrat"/>
            </a:endParaRPr>
          </a:p>
          <a:p>
            <a:pPr marL="0" marR="0" lvl="0" indent="0" algn="l" rtl="0">
              <a:lnSpc>
                <a:spcPct val="115000"/>
              </a:lnSpc>
              <a:spcBef>
                <a:spcPts val="600"/>
              </a:spcBef>
              <a:spcAft>
                <a:spcPts val="0"/>
              </a:spcAft>
              <a:buNone/>
            </a:pPr>
            <a:r>
              <a:rPr lang="en-US" sz="2000">
                <a:solidFill>
                  <a:schemeClr val="dk1"/>
                </a:solidFill>
                <a:latin typeface="Montserrat"/>
                <a:ea typeface="Montserrat"/>
                <a:cs typeface="Montserrat"/>
                <a:sym typeface="Montserrat"/>
              </a:rPr>
              <a:t>Our network serves as a vigilant watchdog over government and society, with a specific focus on addressing gender-based violence (GBV) and femicide along with their underlying causes. Since its establishment in 2003, our organisation has remained steadfast in advocating for the rights and safety of women in South Africa.</a:t>
            </a:r>
            <a:endParaRPr sz="2000">
              <a:latin typeface="Montserrat"/>
              <a:ea typeface="Montserrat"/>
              <a:cs typeface="Montserrat"/>
              <a:sym typeface="Montserrat"/>
            </a:endParaRPr>
          </a:p>
          <a:p>
            <a:pPr marL="0" marR="0" lvl="0" indent="0" algn="l" rtl="0">
              <a:lnSpc>
                <a:spcPct val="115000"/>
              </a:lnSpc>
              <a:spcBef>
                <a:spcPts val="600"/>
              </a:spcBef>
              <a:spcAft>
                <a:spcPts val="0"/>
              </a:spcAft>
              <a:buNone/>
            </a:pPr>
            <a:endParaRPr sz="2000">
              <a:solidFill>
                <a:schemeClr val="dk1"/>
              </a:solidFill>
              <a:latin typeface="Montserrat"/>
              <a:ea typeface="Montserrat"/>
              <a:cs typeface="Montserrat"/>
              <a:sym typeface="Montserrat"/>
            </a:endParaRPr>
          </a:p>
          <a:p>
            <a:pPr marL="0" marR="0" lvl="0" indent="0" algn="l" rtl="0">
              <a:lnSpc>
                <a:spcPct val="115000"/>
              </a:lnSpc>
              <a:spcBef>
                <a:spcPts val="600"/>
              </a:spcBef>
              <a:spcAft>
                <a:spcPts val="0"/>
              </a:spcAft>
              <a:buNone/>
            </a:pPr>
            <a:r>
              <a:rPr lang="en-US" sz="2000">
                <a:solidFill>
                  <a:schemeClr val="dk1"/>
                </a:solidFill>
                <a:latin typeface="Montserrat"/>
                <a:ea typeface="Montserrat"/>
                <a:cs typeface="Montserrat"/>
                <a:sym typeface="Montserrat"/>
              </a:rPr>
              <a:t>Capacity Building lies at the core of our mission. Our training is even more accessible as we are using WhatsApp</a:t>
            </a:r>
            <a:r>
              <a:rPr lang="en-US" sz="2000">
                <a:latin typeface="Montserrat"/>
                <a:ea typeface="Montserrat"/>
                <a:cs typeface="Montserrat"/>
                <a:sym typeface="Montserrat"/>
              </a:rPr>
              <a:t> </a:t>
            </a:r>
            <a:r>
              <a:rPr lang="en-US" sz="2000">
                <a:solidFill>
                  <a:schemeClr val="dk1"/>
                </a:solidFill>
                <a:latin typeface="Montserrat"/>
                <a:ea typeface="Montserrat"/>
                <a:cs typeface="Montserrat"/>
                <a:sym typeface="Montserrat"/>
              </a:rPr>
              <a:t>technology that enables more people to participate. We offer free training programmes: :</a:t>
            </a:r>
            <a:endParaRPr sz="2000">
              <a:latin typeface="Montserrat"/>
              <a:ea typeface="Montserrat"/>
              <a:cs typeface="Montserrat"/>
              <a:sym typeface="Montserrat"/>
            </a:endParaRPr>
          </a:p>
          <a:p>
            <a:pPr marL="0" marR="0" lvl="0" indent="0" algn="l" rtl="0">
              <a:lnSpc>
                <a:spcPct val="115000"/>
              </a:lnSpc>
              <a:spcBef>
                <a:spcPts val="600"/>
              </a:spcBef>
              <a:spcAft>
                <a:spcPts val="0"/>
              </a:spcAft>
              <a:buClr>
                <a:schemeClr val="dk1"/>
              </a:buClr>
              <a:buSzPts val="2400"/>
              <a:buFont typeface="Arial"/>
              <a:buNone/>
            </a:pPr>
            <a:endParaRPr sz="2000">
              <a:solidFill>
                <a:schemeClr val="dk1"/>
              </a:solidFill>
              <a:latin typeface="Montserrat"/>
              <a:ea typeface="Montserrat"/>
              <a:cs typeface="Montserrat"/>
              <a:sym typeface="Montserrat"/>
            </a:endParaRPr>
          </a:p>
          <a:p>
            <a:pPr marL="0" marR="0" lvl="0" indent="25400" algn="l" rtl="0">
              <a:lnSpc>
                <a:spcPct val="115000"/>
              </a:lnSpc>
              <a:spcBef>
                <a:spcPts val="6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 Trauma Support Volunteer Training,</a:t>
            </a:r>
            <a:endParaRPr sz="2000">
              <a:latin typeface="Montserrat"/>
              <a:ea typeface="Montserrat"/>
              <a:cs typeface="Montserrat"/>
              <a:sym typeface="Montserrat"/>
            </a:endParaRPr>
          </a:p>
          <a:p>
            <a:pPr marL="0" marR="0" lvl="0" indent="25400" algn="l" rtl="0">
              <a:lnSpc>
                <a:spcPct val="115000"/>
              </a:lnSpc>
              <a:spcBef>
                <a:spcPts val="6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 Anti-Bullying Training Programme,</a:t>
            </a:r>
            <a:endParaRPr sz="2000">
              <a:latin typeface="Montserrat"/>
              <a:ea typeface="Montserrat"/>
              <a:cs typeface="Montserrat"/>
              <a:sym typeface="Montserrat"/>
            </a:endParaRPr>
          </a:p>
          <a:p>
            <a:pPr marL="0" marR="0" lvl="0" indent="25400" algn="l" rtl="0">
              <a:lnSpc>
                <a:spcPct val="115000"/>
              </a:lnSpc>
              <a:spcBef>
                <a:spcPts val="6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 GBV &amp; Substance Abuse Awareness Training,</a:t>
            </a:r>
            <a:endParaRPr sz="2000">
              <a:latin typeface="Montserrat"/>
              <a:ea typeface="Montserrat"/>
              <a:cs typeface="Montserrat"/>
              <a:sym typeface="Montserrat"/>
            </a:endParaRPr>
          </a:p>
          <a:p>
            <a:pPr marL="0" marR="0" lvl="0" indent="25400" algn="l" rtl="0">
              <a:lnSpc>
                <a:spcPct val="115000"/>
              </a:lnSpc>
              <a:spcBef>
                <a:spcPts val="6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 GBV Life Coach Training (Basic Counselling)</a:t>
            </a:r>
            <a:endParaRPr sz="2000">
              <a:latin typeface="Montserrat"/>
              <a:ea typeface="Montserrat"/>
              <a:cs typeface="Montserrat"/>
              <a:sym typeface="Montserrat"/>
            </a:endParaRPr>
          </a:p>
          <a:p>
            <a:pPr marL="0" marR="0" lvl="0" indent="25400" algn="l" rtl="0">
              <a:lnSpc>
                <a:spcPct val="115000"/>
              </a:lnSpc>
              <a:spcBef>
                <a:spcPts val="6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 Talking to Boys (Men’s Programme)</a:t>
            </a:r>
            <a:endParaRPr sz="2000">
              <a:latin typeface="Montserrat"/>
              <a:ea typeface="Montserrat"/>
              <a:cs typeface="Montserrat"/>
              <a:sym typeface="Montserrat"/>
            </a:endParaRPr>
          </a:p>
          <a:p>
            <a:pPr marL="0" marR="0" lvl="0" indent="25400" algn="l" rtl="0">
              <a:lnSpc>
                <a:spcPct val="115000"/>
              </a:lnSpc>
              <a:spcBef>
                <a:spcPts val="6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 First Responder Training</a:t>
            </a:r>
            <a:endParaRPr sz="2000">
              <a:latin typeface="Montserrat"/>
              <a:ea typeface="Montserrat"/>
              <a:cs typeface="Montserrat"/>
              <a:sym typeface="Montserrat"/>
            </a:endParaRPr>
          </a:p>
          <a:p>
            <a:pPr marL="0" marR="0" lvl="0" indent="25400" algn="l" rtl="0">
              <a:lnSpc>
                <a:spcPct val="115000"/>
              </a:lnSpc>
              <a:spcBef>
                <a:spcPts val="600"/>
              </a:spcBef>
              <a:spcAft>
                <a:spcPts val="0"/>
              </a:spcAft>
              <a:buClr>
                <a:schemeClr val="dk1"/>
              </a:buClr>
              <a:buSzPts val="2000"/>
              <a:buFont typeface="Montserrat"/>
              <a:buChar char="•"/>
            </a:pPr>
            <a:r>
              <a:rPr lang="en-US" sz="2000">
                <a:solidFill>
                  <a:schemeClr val="dk1"/>
                </a:solidFill>
                <a:latin typeface="Montserrat"/>
                <a:ea typeface="Montserrat"/>
                <a:cs typeface="Montserrat"/>
                <a:sym typeface="Montserrat"/>
              </a:rPr>
              <a:t> Support Group Training</a:t>
            </a:r>
            <a:endParaRPr sz="2000">
              <a:solidFill>
                <a:schemeClr val="dk1"/>
              </a:solidFill>
              <a:latin typeface="Calibri"/>
              <a:ea typeface="Calibri"/>
              <a:cs typeface="Calibri"/>
              <a:sym typeface="Calibri"/>
            </a:endParaRPr>
          </a:p>
        </p:txBody>
      </p:sp>
      <p:pic>
        <p:nvPicPr>
          <p:cNvPr id="103" name="Google Shape;103;p2" descr="A logo with two hearts and text&#10;&#10;AI-generated content may be incorrect."/>
          <p:cNvPicPr preferRelativeResize="0"/>
          <p:nvPr/>
        </p:nvPicPr>
        <p:blipFill rotWithShape="1">
          <a:blip r:embed="rId3">
            <a:alphaModFix/>
          </a:blip>
          <a:srcRect/>
          <a:stretch/>
        </p:blipFill>
        <p:spPr>
          <a:xfrm>
            <a:off x="16230600" y="30710"/>
            <a:ext cx="1868062" cy="1050785"/>
          </a:xfrm>
          <a:prstGeom prst="rect">
            <a:avLst/>
          </a:prstGeom>
          <a:noFill/>
          <a:ln>
            <a:noFill/>
          </a:ln>
        </p:spPr>
      </p:pic>
      <p:pic>
        <p:nvPicPr>
          <p:cNvPr id="104" name="Google Shape;104;p2" title="Colorful Abstract Art  Design Art Print.png"/>
          <p:cNvPicPr preferRelativeResize="0"/>
          <p:nvPr/>
        </p:nvPicPr>
        <p:blipFill>
          <a:blip r:embed="rId4">
            <a:alphaModFix/>
          </a:blip>
          <a:stretch>
            <a:fillRect/>
          </a:stretch>
        </p:blipFill>
        <p:spPr>
          <a:xfrm>
            <a:off x="0" y="0"/>
            <a:ext cx="6309077" cy="10287000"/>
          </a:xfrm>
          <a:prstGeom prst="rect">
            <a:avLst/>
          </a:prstGeom>
          <a:noFill/>
          <a:ln>
            <a:noFill/>
          </a:ln>
          <a:effectLst>
            <a:outerShdw blurRad="57150" dist="19050" dir="5400000" algn="bl" rotWithShape="0">
              <a:srgbClr val="000000">
                <a:alpha val="50000"/>
              </a:srgbClr>
            </a:outerShdw>
          </a:effectLst>
        </p:spPr>
      </p:pic>
      <p:sp>
        <p:nvSpPr>
          <p:cNvPr id="105" name="Google Shape;105;p2"/>
          <p:cNvSpPr/>
          <p:nvPr/>
        </p:nvSpPr>
        <p:spPr>
          <a:xfrm>
            <a:off x="-75" y="4289250"/>
            <a:ext cx="6309000" cy="1708500"/>
          </a:xfrm>
          <a:prstGeom prst="rect">
            <a:avLst/>
          </a:prstGeom>
          <a:solidFill>
            <a:srgbClr val="F7941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6" name="Google Shape;106;p2"/>
          <p:cNvSpPr txBox="1"/>
          <p:nvPr/>
        </p:nvSpPr>
        <p:spPr>
          <a:xfrm>
            <a:off x="-75" y="4289250"/>
            <a:ext cx="6309000" cy="17085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7200">
                <a:solidFill>
                  <a:srgbClr val="FFFFFF"/>
                </a:solidFill>
                <a:latin typeface="Satisfy"/>
                <a:ea typeface="Satisfy"/>
                <a:cs typeface="Satisfy"/>
                <a:sym typeface="Satisfy"/>
              </a:rPr>
              <a:t>Who we are</a:t>
            </a:r>
            <a:endParaRPr sz="7200">
              <a:solidFill>
                <a:srgbClr val="FFFFFF"/>
              </a:solidFill>
              <a:latin typeface="Calibri"/>
              <a:ea typeface="Calibri"/>
              <a:cs typeface="Calibri"/>
              <a:sym typeface="Calibri"/>
            </a:endParaRPr>
          </a:p>
        </p:txBody>
      </p:sp>
      <p:sp>
        <p:nvSpPr>
          <p:cNvPr id="107" name="Google Shape;107;p2"/>
          <p:cNvSpPr txBox="1"/>
          <p:nvPr/>
        </p:nvSpPr>
        <p:spPr>
          <a:xfrm>
            <a:off x="1025888" y="325250"/>
            <a:ext cx="42573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0">
                <a:solidFill>
                  <a:schemeClr val="lt1"/>
                </a:solidFill>
                <a:latin typeface="Satisfy"/>
                <a:ea typeface="Satisfy"/>
                <a:cs typeface="Satisfy"/>
                <a:sym typeface="Satisfy"/>
              </a:rPr>
              <a:t>Inspire. Educate. Equip. Empower.</a:t>
            </a:r>
            <a:endParaRPr sz="2400">
              <a:solidFill>
                <a:schemeClr val="lt1"/>
              </a:solidFill>
              <a:latin typeface="Satisfy"/>
              <a:ea typeface="Satisfy"/>
              <a:cs typeface="Satisfy"/>
              <a:sym typeface="Satisf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3"/>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3"/>
          <p:cNvSpPr/>
          <p:nvPr/>
        </p:nvSpPr>
        <p:spPr>
          <a:xfrm>
            <a:off x="0"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
          <p:cNvSpPr txBox="1"/>
          <p:nvPr/>
        </p:nvSpPr>
        <p:spPr>
          <a:xfrm>
            <a:off x="7215388" y="974220"/>
            <a:ext cx="9833021" cy="9503280"/>
          </a:xfrm>
          <a:prstGeom prst="rect">
            <a:avLst/>
          </a:prstGeom>
          <a:noFill/>
          <a:ln>
            <a:noFill/>
          </a:ln>
        </p:spPr>
        <p:txBody>
          <a:bodyPr spcFirstLastPara="1" wrap="square" lIns="91425" tIns="45700" rIns="91425" bIns="45700" anchor="ctr" anchorCtr="0">
            <a:normAutofit/>
          </a:bodyPr>
          <a:lstStyle/>
          <a:p>
            <a:pPr marL="0" marR="0" lvl="0" indent="107950" algn="l" rtl="0">
              <a:lnSpc>
                <a:spcPct val="90000"/>
              </a:lnSpc>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17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1700">
              <a:solidFill>
                <a:schemeClr val="dk1"/>
              </a:solidFill>
              <a:latin typeface="Calibri"/>
              <a:ea typeface="Calibri"/>
              <a:cs typeface="Calibri"/>
              <a:sym typeface="Calibri"/>
            </a:endParaRPr>
          </a:p>
        </p:txBody>
      </p:sp>
      <p:pic>
        <p:nvPicPr>
          <p:cNvPr id="115" name="Google Shape;115;p3" descr="A logo with two hearts and text&#10;&#10;AI-generated content may be incorrect."/>
          <p:cNvPicPr preferRelativeResize="0"/>
          <p:nvPr/>
        </p:nvPicPr>
        <p:blipFill rotWithShape="1">
          <a:blip r:embed="rId3">
            <a:alphaModFix/>
          </a:blip>
          <a:srcRect/>
          <a:stretch/>
        </p:blipFill>
        <p:spPr>
          <a:xfrm>
            <a:off x="16230600" y="30710"/>
            <a:ext cx="1868062" cy="1050785"/>
          </a:xfrm>
          <a:prstGeom prst="rect">
            <a:avLst/>
          </a:prstGeom>
          <a:noFill/>
          <a:ln>
            <a:noFill/>
          </a:ln>
        </p:spPr>
      </p:pic>
      <p:sp>
        <p:nvSpPr>
          <p:cNvPr id="116" name="Google Shape;116;p3"/>
          <p:cNvSpPr txBox="1"/>
          <p:nvPr/>
        </p:nvSpPr>
        <p:spPr>
          <a:xfrm>
            <a:off x="6858000" y="2476500"/>
            <a:ext cx="10515900" cy="569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Montserrat"/>
                <a:ea typeface="Montserrat"/>
                <a:cs typeface="Montserrat"/>
                <a:sym typeface="Montserrat"/>
              </a:rPr>
              <a:t>Our strategy in developing the 1000 Women Trust Chatbot was rooted in </a:t>
            </a:r>
            <a:r>
              <a:rPr lang="en-US" sz="2800" b="1">
                <a:solidFill>
                  <a:schemeClr val="dk1"/>
                </a:solidFill>
                <a:latin typeface="Montserrat"/>
                <a:ea typeface="Montserrat"/>
                <a:cs typeface="Montserrat"/>
                <a:sym typeface="Montserrat"/>
              </a:rPr>
              <a:t>accessibility, safety, and empowerment</a:t>
            </a:r>
            <a:r>
              <a:rPr lang="en-US" sz="2800">
                <a:solidFill>
                  <a:schemeClr val="dk1"/>
                </a:solidFill>
                <a:latin typeface="Montserrat"/>
                <a:ea typeface="Montserrat"/>
                <a:cs typeface="Montserrat"/>
                <a:sym typeface="Montserrat"/>
              </a:rPr>
              <a:t>. </a:t>
            </a:r>
            <a:endParaRPr>
              <a:latin typeface="Montserrat"/>
              <a:ea typeface="Montserrat"/>
              <a:cs typeface="Montserrat"/>
              <a:sym typeface="Montserrat"/>
            </a:endParaRPr>
          </a:p>
          <a:p>
            <a:pPr marL="0" marR="0" lvl="0" indent="0" algn="l" rtl="0">
              <a:spcBef>
                <a:spcPts val="0"/>
              </a:spcBef>
              <a:spcAft>
                <a:spcPts val="0"/>
              </a:spcAft>
              <a:buNone/>
            </a:pPr>
            <a:endParaRPr sz="280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2800">
                <a:solidFill>
                  <a:schemeClr val="dk1"/>
                </a:solidFill>
                <a:latin typeface="Montserrat"/>
                <a:ea typeface="Montserrat"/>
                <a:cs typeface="Montserrat"/>
                <a:sym typeface="Montserrat"/>
              </a:rPr>
              <a:t>We chose </a:t>
            </a:r>
            <a:r>
              <a:rPr lang="en-US" sz="2800" b="1">
                <a:solidFill>
                  <a:srgbClr val="ED5828"/>
                </a:solidFill>
                <a:latin typeface="Montserrat"/>
                <a:ea typeface="Montserrat"/>
                <a:cs typeface="Montserrat"/>
                <a:sym typeface="Montserrat"/>
              </a:rPr>
              <a:t>WhatsApp</a:t>
            </a:r>
            <a:r>
              <a:rPr lang="en-US" sz="2800">
                <a:solidFill>
                  <a:schemeClr val="dk1"/>
                </a:solidFill>
                <a:latin typeface="Montserrat"/>
                <a:ea typeface="Montserrat"/>
                <a:cs typeface="Montserrat"/>
                <a:sym typeface="Montserrat"/>
              </a:rPr>
              <a:t> as the platform because it is widely used, familiar, and discreet, ensuring that women—even in rural or marginalised communities—could reach support without barriers.</a:t>
            </a:r>
            <a:endParaRPr>
              <a:latin typeface="Montserrat"/>
              <a:ea typeface="Montserrat"/>
              <a:cs typeface="Montserrat"/>
              <a:sym typeface="Montserrat"/>
            </a:endParaRPr>
          </a:p>
          <a:p>
            <a:pPr marL="0" marR="0" lvl="0" indent="0" algn="l" rtl="0">
              <a:spcBef>
                <a:spcPts val="0"/>
              </a:spcBef>
              <a:spcAft>
                <a:spcPts val="0"/>
              </a:spcAft>
              <a:buNone/>
            </a:pPr>
            <a:endParaRPr sz="280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2800">
                <a:solidFill>
                  <a:schemeClr val="dk1"/>
                </a:solidFill>
                <a:latin typeface="Montserrat"/>
                <a:ea typeface="Montserrat"/>
                <a:cs typeface="Montserrat"/>
                <a:sym typeface="Montserrat"/>
              </a:rPr>
              <a:t>The chatbot was designed through </a:t>
            </a:r>
            <a:r>
              <a:rPr lang="en-US" sz="2800" b="1">
                <a:solidFill>
                  <a:schemeClr val="dk1"/>
                </a:solidFill>
                <a:latin typeface="Montserrat"/>
                <a:ea typeface="Montserrat"/>
                <a:cs typeface="Montserrat"/>
                <a:sym typeface="Montserrat"/>
              </a:rPr>
              <a:t>collaboration with survivors, community organisations, and experts</a:t>
            </a:r>
            <a:r>
              <a:rPr lang="en-US" sz="2800">
                <a:solidFill>
                  <a:schemeClr val="dk1"/>
                </a:solidFill>
                <a:latin typeface="Montserrat"/>
                <a:ea typeface="Montserrat"/>
                <a:cs typeface="Montserrat"/>
                <a:sym typeface="Montserrat"/>
              </a:rPr>
              <a:t>, ensuring that its content reflects real needs and lived experiences.</a:t>
            </a:r>
            <a:endParaRPr>
              <a:latin typeface="Montserrat"/>
              <a:ea typeface="Montserrat"/>
              <a:cs typeface="Montserrat"/>
              <a:sym typeface="Montserrat"/>
            </a:endParaRPr>
          </a:p>
        </p:txBody>
      </p:sp>
      <p:pic>
        <p:nvPicPr>
          <p:cNvPr id="117" name="Google Shape;117;p3" title="Colorful Abstract Art  Design Art Print.png"/>
          <p:cNvPicPr preferRelativeResize="0"/>
          <p:nvPr/>
        </p:nvPicPr>
        <p:blipFill>
          <a:blip r:embed="rId4">
            <a:alphaModFix/>
          </a:blip>
          <a:stretch>
            <a:fillRect/>
          </a:stretch>
        </p:blipFill>
        <p:spPr>
          <a:xfrm>
            <a:off x="0" y="0"/>
            <a:ext cx="6309077" cy="10287000"/>
          </a:xfrm>
          <a:prstGeom prst="rect">
            <a:avLst/>
          </a:prstGeom>
          <a:noFill/>
          <a:ln>
            <a:noFill/>
          </a:ln>
          <a:effectLst>
            <a:outerShdw blurRad="57150" dist="19050" dir="5400000" algn="bl" rotWithShape="0">
              <a:srgbClr val="000000">
                <a:alpha val="50000"/>
              </a:srgbClr>
            </a:outerShdw>
          </a:effectLst>
        </p:spPr>
      </p:pic>
      <p:sp>
        <p:nvSpPr>
          <p:cNvPr id="118" name="Google Shape;118;p3"/>
          <p:cNvSpPr/>
          <p:nvPr/>
        </p:nvSpPr>
        <p:spPr>
          <a:xfrm>
            <a:off x="-75" y="4289250"/>
            <a:ext cx="6309000" cy="1708500"/>
          </a:xfrm>
          <a:prstGeom prst="rect">
            <a:avLst/>
          </a:prstGeom>
          <a:solidFill>
            <a:srgbClr val="F7941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9" name="Google Shape;119;p3"/>
          <p:cNvSpPr txBox="1"/>
          <p:nvPr/>
        </p:nvSpPr>
        <p:spPr>
          <a:xfrm>
            <a:off x="-25" y="4289250"/>
            <a:ext cx="6309000" cy="17085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7200">
                <a:solidFill>
                  <a:srgbClr val="FFFFFF"/>
                </a:solidFill>
                <a:latin typeface="Satisfy"/>
                <a:ea typeface="Satisfy"/>
                <a:cs typeface="Satisfy"/>
                <a:sym typeface="Satisfy"/>
              </a:rPr>
              <a:t>Our Strategy</a:t>
            </a:r>
            <a:endParaRPr sz="72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123"/>
        <p:cNvGrpSpPr/>
        <p:nvPr/>
      </p:nvGrpSpPr>
      <p:grpSpPr>
        <a:xfrm>
          <a:off x="0" y="0"/>
          <a:ext cx="0" cy="0"/>
          <a:chOff x="0" y="0"/>
          <a:chExt cx="0" cy="0"/>
        </a:xfrm>
      </p:grpSpPr>
      <p:cxnSp>
        <p:nvCxnSpPr>
          <p:cNvPr id="124" name="Google Shape;124;p4"/>
          <p:cNvCxnSpPr/>
          <p:nvPr/>
        </p:nvCxnSpPr>
        <p:spPr>
          <a:xfrm>
            <a:off x="9486080" y="7563725"/>
            <a:ext cx="7487700" cy="0"/>
          </a:xfrm>
          <a:prstGeom prst="straightConnector1">
            <a:avLst/>
          </a:prstGeom>
          <a:noFill/>
          <a:ln w="9525" cap="flat" cmpd="sng">
            <a:solidFill>
              <a:srgbClr val="000000"/>
            </a:solidFill>
            <a:prstDash val="solid"/>
            <a:round/>
            <a:headEnd type="none" w="sm" len="sm"/>
            <a:tailEnd type="none" w="sm" len="sm"/>
          </a:ln>
        </p:spPr>
      </p:cxnSp>
      <p:cxnSp>
        <p:nvCxnSpPr>
          <p:cNvPr id="125" name="Google Shape;125;p4"/>
          <p:cNvCxnSpPr/>
          <p:nvPr/>
        </p:nvCxnSpPr>
        <p:spPr>
          <a:xfrm>
            <a:off x="9213279" y="4898666"/>
            <a:ext cx="7487659" cy="0"/>
          </a:xfrm>
          <a:prstGeom prst="straightConnector1">
            <a:avLst/>
          </a:prstGeom>
          <a:noFill/>
          <a:ln w="9525" cap="flat" cmpd="sng">
            <a:solidFill>
              <a:srgbClr val="000000"/>
            </a:solidFill>
            <a:prstDash val="solid"/>
            <a:round/>
            <a:headEnd type="none" w="sm" len="sm"/>
            <a:tailEnd type="none" w="sm" len="sm"/>
          </a:ln>
        </p:spPr>
      </p:cxnSp>
      <p:cxnSp>
        <p:nvCxnSpPr>
          <p:cNvPr id="126" name="Google Shape;126;p4"/>
          <p:cNvCxnSpPr/>
          <p:nvPr/>
        </p:nvCxnSpPr>
        <p:spPr>
          <a:xfrm>
            <a:off x="9486080" y="2405525"/>
            <a:ext cx="7487659" cy="0"/>
          </a:xfrm>
          <a:prstGeom prst="straightConnector1">
            <a:avLst/>
          </a:prstGeom>
          <a:noFill/>
          <a:ln w="9525" cap="flat" cmpd="sng">
            <a:solidFill>
              <a:srgbClr val="000000"/>
            </a:solidFill>
            <a:prstDash val="solid"/>
            <a:round/>
            <a:headEnd type="none" w="sm" len="sm"/>
            <a:tailEnd type="none" w="sm" len="sm"/>
          </a:ln>
        </p:spPr>
      </p:cxnSp>
      <p:sp>
        <p:nvSpPr>
          <p:cNvPr id="127" name="Google Shape;127;p4"/>
          <p:cNvSpPr txBox="1"/>
          <p:nvPr/>
        </p:nvSpPr>
        <p:spPr>
          <a:xfrm>
            <a:off x="11086075" y="7657575"/>
            <a:ext cx="6288000" cy="1551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800">
                <a:solidFill>
                  <a:schemeClr val="dk1"/>
                </a:solidFill>
                <a:latin typeface="Montserrat"/>
                <a:ea typeface="Montserrat"/>
                <a:cs typeface="Montserrat"/>
                <a:sym typeface="Montserrat"/>
              </a:rPr>
              <a:t>Many survivors fear stigma, retaliation, or judgment. WhatsApp provides a discreet, familiar, and private channel where women can seek information and guidance without exposing themselves to further danger. </a:t>
            </a:r>
            <a:endParaRPr sz="1800" u="none" strike="noStrike">
              <a:solidFill>
                <a:srgbClr val="2E2E2E"/>
              </a:solidFill>
              <a:latin typeface="Montserrat"/>
              <a:ea typeface="Montserrat"/>
              <a:cs typeface="Montserrat"/>
              <a:sym typeface="Montserrat"/>
            </a:endParaRPr>
          </a:p>
        </p:txBody>
      </p:sp>
      <p:sp>
        <p:nvSpPr>
          <p:cNvPr id="128" name="Google Shape;128;p4"/>
          <p:cNvSpPr txBox="1"/>
          <p:nvPr/>
        </p:nvSpPr>
        <p:spPr>
          <a:xfrm>
            <a:off x="11540359" y="7046398"/>
            <a:ext cx="5059200" cy="369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Arial"/>
                <a:ea typeface="Arial"/>
                <a:cs typeface="Arial"/>
                <a:sym typeface="Arial"/>
              </a:rPr>
              <a:t>Safety and Confidentiality </a:t>
            </a:r>
            <a:endParaRPr/>
          </a:p>
        </p:txBody>
      </p:sp>
      <p:sp>
        <p:nvSpPr>
          <p:cNvPr id="129" name="Google Shape;129;p4"/>
          <p:cNvSpPr txBox="1"/>
          <p:nvPr/>
        </p:nvSpPr>
        <p:spPr>
          <a:xfrm>
            <a:off x="11010501" y="5092500"/>
            <a:ext cx="6363600" cy="1551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800">
                <a:solidFill>
                  <a:schemeClr val="dk1"/>
                </a:solidFill>
                <a:latin typeface="Montserrat"/>
                <a:ea typeface="Montserrat"/>
                <a:cs typeface="Montserrat"/>
                <a:sym typeface="Montserrat"/>
              </a:rPr>
              <a:t>WhatsApp is widely used across South Africa and beyond, including in rural and underserved areas. A chatbot leverages this existing platform to reach thousands of women simultaneously, breaking barriers of distance, cost, and limited human resources.</a:t>
            </a:r>
            <a:endParaRPr sz="1800" u="none" strike="noStrike">
              <a:solidFill>
                <a:srgbClr val="2E2E2E"/>
              </a:solidFill>
              <a:latin typeface="Montserrat"/>
              <a:ea typeface="Montserrat"/>
              <a:cs typeface="Montserrat"/>
              <a:sym typeface="Montserrat"/>
            </a:endParaRPr>
          </a:p>
        </p:txBody>
      </p:sp>
      <p:sp>
        <p:nvSpPr>
          <p:cNvPr id="130" name="Google Shape;130;p4"/>
          <p:cNvSpPr txBox="1"/>
          <p:nvPr/>
        </p:nvSpPr>
        <p:spPr>
          <a:xfrm>
            <a:off x="11552649" y="4348631"/>
            <a:ext cx="5540856" cy="438582"/>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Arial"/>
                <a:ea typeface="Arial"/>
                <a:cs typeface="Arial"/>
                <a:sym typeface="Arial"/>
              </a:rPr>
              <a:t>Scalable Reach across Communities </a:t>
            </a:r>
            <a:endParaRPr/>
          </a:p>
        </p:txBody>
      </p:sp>
      <p:sp>
        <p:nvSpPr>
          <p:cNvPr id="131" name="Google Shape;131;p4"/>
          <p:cNvSpPr txBox="1"/>
          <p:nvPr/>
        </p:nvSpPr>
        <p:spPr>
          <a:xfrm>
            <a:off x="10962175" y="2539550"/>
            <a:ext cx="6411900" cy="15516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800">
                <a:solidFill>
                  <a:schemeClr val="dk1"/>
                </a:solidFill>
                <a:latin typeface="Montserrat"/>
                <a:ea typeface="Montserrat"/>
                <a:cs typeface="Montserrat"/>
                <a:sym typeface="Montserrat"/>
              </a:rPr>
              <a:t>Women &amp; children often face crises at night or in isolated moments when traditional services are unavailable. A 24/7 chatbot ensures help is accessible at any time, reducing the risk of women being left without support when they need it most.</a:t>
            </a:r>
            <a:endParaRPr sz="1800">
              <a:solidFill>
                <a:schemeClr val="dk1"/>
              </a:solidFill>
              <a:latin typeface="Montserrat"/>
              <a:ea typeface="Montserrat"/>
              <a:cs typeface="Montserrat"/>
              <a:sym typeface="Montserrat"/>
            </a:endParaRPr>
          </a:p>
        </p:txBody>
      </p:sp>
      <p:sp>
        <p:nvSpPr>
          <p:cNvPr id="132" name="Google Shape;132;p4"/>
          <p:cNvSpPr txBox="1"/>
          <p:nvPr/>
        </p:nvSpPr>
        <p:spPr>
          <a:xfrm>
            <a:off x="11528069" y="1847414"/>
            <a:ext cx="5059251" cy="441959"/>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400" b="1">
                <a:solidFill>
                  <a:srgbClr val="000000"/>
                </a:solidFill>
                <a:latin typeface="Arial"/>
                <a:ea typeface="Arial"/>
                <a:cs typeface="Arial"/>
                <a:sym typeface="Arial"/>
              </a:rPr>
              <a:t>Immediate, Always-On Support </a:t>
            </a:r>
            <a:endParaRPr/>
          </a:p>
        </p:txBody>
      </p:sp>
      <p:sp>
        <p:nvSpPr>
          <p:cNvPr id="133" name="Google Shape;133;p4"/>
          <p:cNvSpPr txBox="1"/>
          <p:nvPr/>
        </p:nvSpPr>
        <p:spPr>
          <a:xfrm>
            <a:off x="1194495" y="4654864"/>
            <a:ext cx="5227460" cy="529056"/>
          </a:xfrm>
          <a:prstGeom prst="rect">
            <a:avLst/>
          </a:prstGeom>
          <a:noFill/>
          <a:ln>
            <a:noFill/>
          </a:ln>
        </p:spPr>
        <p:txBody>
          <a:bodyPr spcFirstLastPara="1" wrap="square" lIns="0" tIns="0" rIns="0" bIns="0" anchor="t" anchorCtr="0">
            <a:spAutoFit/>
          </a:bodyPr>
          <a:lstStyle/>
          <a:p>
            <a:pPr marL="0" marR="0" lvl="0" indent="0" algn="l" rtl="0">
              <a:lnSpc>
                <a:spcPct val="66666"/>
              </a:lnSpc>
              <a:spcBef>
                <a:spcPts val="0"/>
              </a:spcBef>
              <a:spcAft>
                <a:spcPts val="0"/>
              </a:spcAft>
              <a:buNone/>
            </a:pPr>
            <a:r>
              <a:rPr lang="en-US" sz="5400" b="1">
                <a:solidFill>
                  <a:srgbClr val="000000"/>
                </a:solidFill>
                <a:latin typeface="Calibri"/>
                <a:ea typeface="Calibri"/>
                <a:cs typeface="Calibri"/>
                <a:sym typeface="Calibri"/>
              </a:rPr>
              <a:t>Why a Chatbot? </a:t>
            </a:r>
            <a:endParaRPr/>
          </a:p>
        </p:txBody>
      </p:sp>
      <p:grpSp>
        <p:nvGrpSpPr>
          <p:cNvPr id="134" name="Google Shape;134;p4"/>
          <p:cNvGrpSpPr/>
          <p:nvPr/>
        </p:nvGrpSpPr>
        <p:grpSpPr>
          <a:xfrm>
            <a:off x="583219" y="4750166"/>
            <a:ext cx="186732" cy="186732"/>
            <a:chOff x="0" y="0"/>
            <a:chExt cx="812800" cy="812800"/>
          </a:xfrm>
        </p:grpSpPr>
        <p:sp>
          <p:nvSpPr>
            <p:cNvPr id="135" name="Google Shape;135;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757"/>
            </a:solidFill>
            <a:ln w="28575" cap="sq" cmpd="sng">
              <a:solidFill>
                <a:srgbClr val="FF1616"/>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7" name="Google Shape;137;p4"/>
          <p:cNvGrpSpPr/>
          <p:nvPr/>
        </p:nvGrpSpPr>
        <p:grpSpPr>
          <a:xfrm>
            <a:off x="11182430" y="1974507"/>
            <a:ext cx="238125" cy="238125"/>
            <a:chOff x="0" y="0"/>
            <a:chExt cx="812800" cy="812800"/>
          </a:xfrm>
        </p:grpSpPr>
        <p:sp>
          <p:nvSpPr>
            <p:cNvPr id="138" name="Google Shape;138;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w="28575" cap="sq" cmpd="sng">
              <a:solidFill>
                <a:srgbClr val="FFBD59"/>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0" name="Google Shape;140;p4"/>
          <p:cNvGrpSpPr/>
          <p:nvPr/>
        </p:nvGrpSpPr>
        <p:grpSpPr>
          <a:xfrm>
            <a:off x="11221682" y="4459764"/>
            <a:ext cx="238125" cy="238125"/>
            <a:chOff x="0" y="0"/>
            <a:chExt cx="812800" cy="812800"/>
          </a:xfrm>
        </p:grpSpPr>
        <p:sp>
          <p:nvSpPr>
            <p:cNvPr id="141" name="Google Shape;141;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w="28575" cap="sq" cmpd="sng">
              <a:solidFill>
                <a:srgbClr val="008037"/>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3" name="Google Shape;143;p4"/>
          <p:cNvGrpSpPr/>
          <p:nvPr/>
        </p:nvGrpSpPr>
        <p:grpSpPr>
          <a:xfrm>
            <a:off x="11182430" y="6837960"/>
            <a:ext cx="238150" cy="502935"/>
            <a:chOff x="0" y="736601"/>
            <a:chExt cx="812800" cy="1716500"/>
          </a:xfrm>
        </p:grpSpPr>
        <p:sp>
          <p:nvSpPr>
            <p:cNvPr id="144" name="Google Shape;144;p4"/>
            <p:cNvSpPr/>
            <p:nvPr/>
          </p:nvSpPr>
          <p:spPr>
            <a:xfrm>
              <a:off x="0" y="1640301"/>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757"/>
            </a:solidFill>
            <a:ln w="28575" cap="sq" cmpd="sng">
              <a:solidFill>
                <a:srgbClr val="FF1616"/>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4"/>
            <p:cNvSpPr txBox="1"/>
            <p:nvPr/>
          </p:nvSpPr>
          <p:spPr>
            <a:xfrm rot="10800000" flipH="1">
              <a:off x="76199" y="736601"/>
              <a:ext cx="156054" cy="156054"/>
            </a:xfrm>
            <a:prstGeom prst="rect">
              <a:avLst/>
            </a:prstGeom>
            <a:noFill/>
            <a:ln>
              <a:noFill/>
            </a:ln>
          </p:spPr>
          <p:txBody>
            <a:bodyPr spcFirstLastPara="1" wrap="square" lIns="50800" tIns="50800" rIns="50800" bIns="50800" anchor="ctr" anchorCtr="0">
              <a:noAutofit/>
            </a:bodyPr>
            <a:lstStyle/>
            <a:p>
              <a:pPr marL="0" marR="0" lvl="0" indent="0" algn="ctr" rtl="0">
                <a:lnSpc>
                  <a:spcPct val="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146" name="Google Shape;146;p4"/>
          <p:cNvSpPr txBox="1"/>
          <p:nvPr/>
        </p:nvSpPr>
        <p:spPr>
          <a:xfrm>
            <a:off x="769955" y="492462"/>
            <a:ext cx="16329300" cy="1108200"/>
          </a:xfrm>
          <a:prstGeom prst="rect">
            <a:avLst/>
          </a:prstGeom>
          <a:noFill/>
          <a:ln>
            <a:noFill/>
          </a:ln>
        </p:spPr>
        <p:txBody>
          <a:bodyPr spcFirstLastPara="1" wrap="square" lIns="0" tIns="0" rIns="0" bIns="0" anchor="t" anchorCtr="0">
            <a:spAutoFit/>
          </a:bodyPr>
          <a:lstStyle/>
          <a:p>
            <a:pPr marL="0" marR="0" lvl="0" indent="0" algn="ctr" rtl="0">
              <a:lnSpc>
                <a:spcPct val="138875"/>
              </a:lnSpc>
              <a:spcBef>
                <a:spcPts val="0"/>
              </a:spcBef>
              <a:spcAft>
                <a:spcPts val="0"/>
              </a:spcAft>
              <a:buNone/>
            </a:pPr>
            <a:r>
              <a:rPr lang="en-US" sz="7200">
                <a:solidFill>
                  <a:srgbClr val="000000"/>
                </a:solidFill>
                <a:latin typeface="Satisfy"/>
                <a:ea typeface="Satisfy"/>
                <a:cs typeface="Satisfy"/>
                <a:sym typeface="Satisfy"/>
              </a:rPr>
              <a:t>1000 Women: </a:t>
            </a:r>
            <a:r>
              <a:rPr lang="en-US" sz="7200">
                <a:solidFill>
                  <a:srgbClr val="000000"/>
                </a:solidFill>
                <a:latin typeface="League Spartan"/>
                <a:ea typeface="League Spartan"/>
                <a:cs typeface="League Spartan"/>
                <a:sym typeface="League Spartan"/>
              </a:rPr>
              <a:t> </a:t>
            </a:r>
            <a:r>
              <a:rPr lang="en-US" sz="7200" b="1">
                <a:solidFill>
                  <a:srgbClr val="ED5828"/>
                </a:solidFill>
                <a:latin typeface="League Spartan"/>
                <a:ea typeface="League Spartan"/>
                <a:cs typeface="League Spartan"/>
                <a:sym typeface="League Spartan"/>
              </a:rPr>
              <a:t>24hr CHATBOT</a:t>
            </a:r>
            <a:endParaRPr>
              <a:solidFill>
                <a:srgbClr val="ED5828"/>
              </a:solidFill>
              <a:latin typeface="League Spartan"/>
              <a:ea typeface="League Spartan"/>
              <a:cs typeface="League Spartan"/>
              <a:sym typeface="League Spartan"/>
            </a:endParaRPr>
          </a:p>
        </p:txBody>
      </p:sp>
      <p:pic>
        <p:nvPicPr>
          <p:cNvPr id="147" name="Google Shape;147;p4" descr="A logo with two hearts and text&#10;&#10;AI-generated content may be incorrect."/>
          <p:cNvPicPr preferRelativeResize="0"/>
          <p:nvPr/>
        </p:nvPicPr>
        <p:blipFill rotWithShape="1">
          <a:blip r:embed="rId3">
            <a:alphaModFix/>
          </a:blip>
          <a:srcRect/>
          <a:stretch/>
        </p:blipFill>
        <p:spPr>
          <a:xfrm>
            <a:off x="16230600" y="30710"/>
            <a:ext cx="1868062" cy="1050785"/>
          </a:xfrm>
          <a:prstGeom prst="rect">
            <a:avLst/>
          </a:prstGeom>
          <a:noFill/>
          <a:ln>
            <a:noFill/>
          </a:ln>
        </p:spPr>
      </p:pic>
      <p:pic>
        <p:nvPicPr>
          <p:cNvPr id="148" name="Google Shape;148;p4" title="Screenshot 2026-03-06 at 09.02.08.png"/>
          <p:cNvPicPr preferRelativeResize="0"/>
          <p:nvPr/>
        </p:nvPicPr>
        <p:blipFill>
          <a:blip r:embed="rId4">
            <a:alphaModFix/>
          </a:blip>
          <a:stretch>
            <a:fillRect/>
          </a:stretch>
        </p:blipFill>
        <p:spPr>
          <a:xfrm>
            <a:off x="6421938" y="1675390"/>
            <a:ext cx="3920849" cy="7649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152"/>
        <p:cNvGrpSpPr/>
        <p:nvPr/>
      </p:nvGrpSpPr>
      <p:grpSpPr>
        <a:xfrm>
          <a:off x="0" y="0"/>
          <a:ext cx="0" cy="0"/>
          <a:chOff x="0" y="0"/>
          <a:chExt cx="0" cy="0"/>
        </a:xfrm>
      </p:grpSpPr>
      <p:grpSp>
        <p:nvGrpSpPr>
          <p:cNvPr id="153" name="Google Shape;153;p5"/>
          <p:cNvGrpSpPr/>
          <p:nvPr/>
        </p:nvGrpSpPr>
        <p:grpSpPr>
          <a:xfrm>
            <a:off x="4259778" y="2105703"/>
            <a:ext cx="5545373" cy="7368337"/>
            <a:chOff x="0" y="0"/>
            <a:chExt cx="3175000" cy="6350000"/>
          </a:xfrm>
        </p:grpSpPr>
        <p:sp>
          <p:nvSpPr>
            <p:cNvPr id="154" name="Google Shape;154;p5"/>
            <p:cNvSpPr/>
            <p:nvPr/>
          </p:nvSpPr>
          <p:spPr>
            <a:xfrm>
              <a:off x="0" y="0"/>
              <a:ext cx="3175000" cy="6350000"/>
            </a:xfrm>
            <a:custGeom>
              <a:avLst/>
              <a:gdLst/>
              <a:ahLst/>
              <a:cxnLst/>
              <a:rect l="l" t="t" r="r" b="b"/>
              <a:pathLst>
                <a:path w="3175000" h="6350000" extrusionOk="0">
                  <a:moveTo>
                    <a:pt x="2667000" y="6350000"/>
                  </a:moveTo>
                  <a:lnTo>
                    <a:pt x="508000" y="6350000"/>
                  </a:lnTo>
                  <a:cubicBezTo>
                    <a:pt x="227330" y="6350000"/>
                    <a:pt x="0" y="6122670"/>
                    <a:pt x="0" y="5842000"/>
                  </a:cubicBezTo>
                  <a:lnTo>
                    <a:pt x="0" y="508000"/>
                  </a:lnTo>
                  <a:cubicBezTo>
                    <a:pt x="0" y="227330"/>
                    <a:pt x="227330" y="0"/>
                    <a:pt x="508000" y="0"/>
                  </a:cubicBezTo>
                  <a:lnTo>
                    <a:pt x="2667000" y="0"/>
                  </a:lnTo>
                  <a:cubicBezTo>
                    <a:pt x="2947670" y="0"/>
                    <a:pt x="3175000" y="227330"/>
                    <a:pt x="3175000" y="508000"/>
                  </a:cubicBezTo>
                  <a:lnTo>
                    <a:pt x="3175000" y="5842000"/>
                  </a:lnTo>
                  <a:cubicBezTo>
                    <a:pt x="3175000" y="6122670"/>
                    <a:pt x="2947670" y="6350000"/>
                    <a:pt x="2667000" y="6350000"/>
                  </a:cubicBezTo>
                  <a:close/>
                </a:path>
              </a:pathLst>
            </a:custGeom>
            <a:blipFill rotWithShape="1">
              <a:blip r:embed="rId3">
                <a:alphaModFix/>
              </a:blip>
              <a:stretch>
                <a:fillRect l="-101800" r="-10180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5"/>
            <p:cNvSpPr/>
            <p:nvPr/>
          </p:nvSpPr>
          <p:spPr>
            <a:xfrm>
              <a:off x="0" y="0"/>
              <a:ext cx="3175000" cy="6350000"/>
            </a:xfrm>
            <a:custGeom>
              <a:avLst/>
              <a:gdLst/>
              <a:ahLst/>
              <a:cxnLst/>
              <a:rect l="l" t="t" r="r" b="b"/>
              <a:pathLst>
                <a:path w="3175000" h="6350000" extrusionOk="0">
                  <a:moveTo>
                    <a:pt x="2667000" y="19050"/>
                  </a:moveTo>
                  <a:cubicBezTo>
                    <a:pt x="2936240" y="19050"/>
                    <a:pt x="3155950" y="238760"/>
                    <a:pt x="3155950" y="508000"/>
                  </a:cubicBezTo>
                  <a:lnTo>
                    <a:pt x="3155950" y="5842000"/>
                  </a:lnTo>
                  <a:cubicBezTo>
                    <a:pt x="3155950" y="6111240"/>
                    <a:pt x="2936240" y="6330950"/>
                    <a:pt x="2667000" y="6330950"/>
                  </a:cubicBezTo>
                  <a:lnTo>
                    <a:pt x="508000" y="6330950"/>
                  </a:lnTo>
                  <a:cubicBezTo>
                    <a:pt x="238760" y="6330950"/>
                    <a:pt x="19050" y="6111240"/>
                    <a:pt x="19050" y="5842000"/>
                  </a:cubicBezTo>
                  <a:lnTo>
                    <a:pt x="19050" y="508000"/>
                  </a:lnTo>
                  <a:cubicBezTo>
                    <a:pt x="19050" y="238760"/>
                    <a:pt x="238760" y="19050"/>
                    <a:pt x="508000" y="19050"/>
                  </a:cubicBezTo>
                  <a:lnTo>
                    <a:pt x="2667000" y="19050"/>
                  </a:lnTo>
                  <a:moveTo>
                    <a:pt x="2667000" y="0"/>
                  </a:moveTo>
                  <a:lnTo>
                    <a:pt x="508000" y="0"/>
                  </a:lnTo>
                  <a:cubicBezTo>
                    <a:pt x="227330" y="0"/>
                    <a:pt x="0" y="227330"/>
                    <a:pt x="0" y="508000"/>
                  </a:cubicBezTo>
                  <a:lnTo>
                    <a:pt x="0" y="5842000"/>
                  </a:lnTo>
                  <a:cubicBezTo>
                    <a:pt x="0" y="6122670"/>
                    <a:pt x="227330" y="6350000"/>
                    <a:pt x="508000" y="6350000"/>
                  </a:cubicBezTo>
                  <a:lnTo>
                    <a:pt x="2667000" y="6350000"/>
                  </a:lnTo>
                  <a:cubicBezTo>
                    <a:pt x="2947670" y="6350000"/>
                    <a:pt x="3175000" y="6122670"/>
                    <a:pt x="3175000" y="5842000"/>
                  </a:cubicBezTo>
                  <a:lnTo>
                    <a:pt x="3175000" y="508000"/>
                  </a:lnTo>
                  <a:cubicBezTo>
                    <a:pt x="3175000" y="227330"/>
                    <a:pt x="2947670" y="0"/>
                    <a:pt x="2667000" y="0"/>
                  </a:cubicBezTo>
                  <a:lnTo>
                    <a:pt x="2667000" y="0"/>
                  </a:lnTo>
                  <a:close/>
                </a:path>
              </a:pathLst>
            </a:custGeom>
            <a:solidFill>
              <a:srgbClr val="0202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156" name="Google Shape;156;p5"/>
          <p:cNvCxnSpPr/>
          <p:nvPr/>
        </p:nvCxnSpPr>
        <p:spPr>
          <a:xfrm>
            <a:off x="10143093" y="3390900"/>
            <a:ext cx="7487659" cy="0"/>
          </a:xfrm>
          <a:prstGeom prst="straightConnector1">
            <a:avLst/>
          </a:prstGeom>
          <a:noFill/>
          <a:ln w="9525" cap="flat" cmpd="sng">
            <a:solidFill>
              <a:srgbClr val="000000"/>
            </a:solidFill>
            <a:prstDash val="solid"/>
            <a:round/>
            <a:headEnd type="none" w="sm" len="sm"/>
            <a:tailEnd type="none" w="sm" len="sm"/>
          </a:ln>
        </p:spPr>
      </p:cxnSp>
      <p:grpSp>
        <p:nvGrpSpPr>
          <p:cNvPr id="157" name="Google Shape;157;p5"/>
          <p:cNvGrpSpPr/>
          <p:nvPr/>
        </p:nvGrpSpPr>
        <p:grpSpPr>
          <a:xfrm>
            <a:off x="10523322" y="5430612"/>
            <a:ext cx="186732" cy="186732"/>
            <a:chOff x="0" y="0"/>
            <a:chExt cx="812800" cy="812800"/>
          </a:xfrm>
        </p:grpSpPr>
        <p:sp>
          <p:nvSpPr>
            <p:cNvPr id="158" name="Google Shape;15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w="28575" cap="sq" cmpd="sng">
              <a:solidFill>
                <a:srgbClr val="008037"/>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0" name="Google Shape;160;p5"/>
          <p:cNvGrpSpPr/>
          <p:nvPr/>
        </p:nvGrpSpPr>
        <p:grpSpPr>
          <a:xfrm>
            <a:off x="10523322" y="6776330"/>
            <a:ext cx="186732" cy="186732"/>
            <a:chOff x="0" y="0"/>
            <a:chExt cx="812800" cy="812800"/>
          </a:xfrm>
        </p:grpSpPr>
        <p:sp>
          <p:nvSpPr>
            <p:cNvPr id="161" name="Google Shape;16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757"/>
            </a:solidFill>
            <a:ln w="28575" cap="sq" cmpd="sng">
              <a:solidFill>
                <a:srgbClr val="FF1616"/>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163" name="Google Shape;163;p5"/>
          <p:cNvSpPr txBox="1"/>
          <p:nvPr/>
        </p:nvSpPr>
        <p:spPr>
          <a:xfrm>
            <a:off x="11253224" y="3842375"/>
            <a:ext cx="6006000" cy="854400"/>
          </a:xfrm>
          <a:prstGeom prst="rect">
            <a:avLst/>
          </a:prstGeom>
          <a:noFill/>
          <a:ln>
            <a:noFill/>
          </a:ln>
        </p:spPr>
        <p:txBody>
          <a:bodyPr spcFirstLastPara="1" wrap="square" lIns="0" tIns="0" rIns="0" bIns="0" anchor="t" anchorCtr="0">
            <a:spAutoFit/>
          </a:bodyPr>
          <a:lstStyle/>
          <a:p>
            <a:pPr marL="0" marR="0" lvl="0" indent="0" algn="l" rtl="0">
              <a:lnSpc>
                <a:spcPct val="131250"/>
              </a:lnSpc>
              <a:spcBef>
                <a:spcPts val="0"/>
              </a:spcBef>
              <a:spcAft>
                <a:spcPts val="0"/>
              </a:spcAft>
              <a:buNone/>
            </a:pPr>
            <a:r>
              <a:rPr lang="en-US" sz="2400" b="1" u="none" strike="noStrike">
                <a:solidFill>
                  <a:srgbClr val="2E2E2E"/>
                </a:solidFill>
                <a:latin typeface="Montserrat"/>
                <a:ea typeface="Montserrat"/>
                <a:cs typeface="Montserrat"/>
                <a:sym typeface="Montserrat"/>
              </a:rPr>
              <a:t>GBV Info </a:t>
            </a:r>
            <a:r>
              <a:rPr lang="en-US" sz="2400" u="none" strike="noStrike">
                <a:solidFill>
                  <a:srgbClr val="2E2E2E"/>
                </a:solidFill>
                <a:latin typeface="Montserrat"/>
                <a:ea typeface="Montserrat"/>
                <a:cs typeface="Montserrat"/>
                <a:sym typeface="Montserrat"/>
              </a:rPr>
              <a:t>( GBV Legislation, Protocols, Shelters, Case Study material etc</a:t>
            </a:r>
            <a:r>
              <a:rPr lang="en-US" sz="2400">
                <a:solidFill>
                  <a:srgbClr val="2E2E2E"/>
                </a:solidFill>
                <a:latin typeface="Montserrat"/>
                <a:ea typeface="Montserrat"/>
                <a:cs typeface="Montserrat"/>
                <a:sym typeface="Montserrat"/>
              </a:rPr>
              <a:t>. </a:t>
            </a:r>
            <a:endParaRPr sz="2400" u="none" strike="noStrike">
              <a:solidFill>
                <a:srgbClr val="2E2E2E"/>
              </a:solidFill>
              <a:latin typeface="Montserrat"/>
              <a:ea typeface="Montserrat"/>
              <a:cs typeface="Montserrat"/>
              <a:sym typeface="Montserrat"/>
            </a:endParaRPr>
          </a:p>
        </p:txBody>
      </p:sp>
      <p:sp>
        <p:nvSpPr>
          <p:cNvPr id="164" name="Google Shape;164;p5"/>
          <p:cNvSpPr txBox="1"/>
          <p:nvPr/>
        </p:nvSpPr>
        <p:spPr>
          <a:xfrm>
            <a:off x="10143093" y="2670615"/>
            <a:ext cx="5059200" cy="554100"/>
          </a:xfrm>
          <a:prstGeom prst="rect">
            <a:avLst/>
          </a:prstGeom>
          <a:noFill/>
          <a:ln>
            <a:noFill/>
          </a:ln>
        </p:spPr>
        <p:txBody>
          <a:bodyPr spcFirstLastPara="1" wrap="square" lIns="0" tIns="0" rIns="0" bIns="0" anchor="t" anchorCtr="0">
            <a:spAutoFit/>
          </a:bodyPr>
          <a:lstStyle/>
          <a:p>
            <a:pPr marL="0" marR="0" lvl="0" indent="0" algn="l" rtl="0">
              <a:lnSpc>
                <a:spcPct val="60000"/>
              </a:lnSpc>
              <a:spcBef>
                <a:spcPts val="0"/>
              </a:spcBef>
              <a:spcAft>
                <a:spcPts val="0"/>
              </a:spcAft>
              <a:buNone/>
            </a:pPr>
            <a:r>
              <a:rPr lang="en-US" sz="6000" b="1">
                <a:solidFill>
                  <a:srgbClr val="000000"/>
                </a:solidFill>
                <a:latin typeface="League Spartan"/>
                <a:ea typeface="League Spartan"/>
                <a:cs typeface="League Spartan"/>
                <a:sym typeface="League Spartan"/>
              </a:rPr>
              <a:t>Access to</a:t>
            </a:r>
            <a:endParaRPr sz="6000" b="1">
              <a:solidFill>
                <a:srgbClr val="000000"/>
              </a:solidFill>
              <a:latin typeface="League Spartan"/>
              <a:ea typeface="League Spartan"/>
              <a:cs typeface="League Spartan"/>
              <a:sym typeface="League Spartan"/>
            </a:endParaRPr>
          </a:p>
        </p:txBody>
      </p:sp>
      <p:sp>
        <p:nvSpPr>
          <p:cNvPr id="165" name="Google Shape;165;p5"/>
          <p:cNvSpPr txBox="1"/>
          <p:nvPr/>
        </p:nvSpPr>
        <p:spPr>
          <a:xfrm>
            <a:off x="381000" y="335320"/>
            <a:ext cx="8763000" cy="1185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700" b="1">
                <a:solidFill>
                  <a:srgbClr val="000000"/>
                </a:solidFill>
                <a:latin typeface="League Spartan"/>
                <a:ea typeface="League Spartan"/>
                <a:cs typeface="League Spartan"/>
                <a:sym typeface="League Spartan"/>
              </a:rPr>
              <a:t>How it Works</a:t>
            </a:r>
            <a:endParaRPr>
              <a:latin typeface="League Spartan"/>
              <a:ea typeface="League Spartan"/>
              <a:cs typeface="League Spartan"/>
              <a:sym typeface="League Spartan"/>
            </a:endParaRPr>
          </a:p>
        </p:txBody>
      </p:sp>
      <p:sp>
        <p:nvSpPr>
          <p:cNvPr id="166" name="Google Shape;166;p5"/>
          <p:cNvSpPr/>
          <p:nvPr/>
        </p:nvSpPr>
        <p:spPr>
          <a:xfrm>
            <a:off x="4156067" y="2036875"/>
            <a:ext cx="5865809" cy="7526217"/>
          </a:xfrm>
          <a:custGeom>
            <a:avLst/>
            <a:gdLst/>
            <a:ahLst/>
            <a:cxnLst/>
            <a:rect l="l" t="t" r="r" b="b"/>
            <a:pathLst>
              <a:path w="4006890" h="8135817" extrusionOk="0">
                <a:moveTo>
                  <a:pt x="0" y="0"/>
                </a:moveTo>
                <a:lnTo>
                  <a:pt x="4006890" y="0"/>
                </a:lnTo>
                <a:lnTo>
                  <a:pt x="4006890" y="8135817"/>
                </a:lnTo>
                <a:lnTo>
                  <a:pt x="0" y="813581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7" name="Google Shape;167;p5" descr="A screenshot of a qr code&#10;&#10;AI-generated content may be incorrect."/>
          <p:cNvPicPr preferRelativeResize="0"/>
          <p:nvPr/>
        </p:nvPicPr>
        <p:blipFill rotWithShape="1">
          <a:blip r:embed="rId5">
            <a:alphaModFix/>
          </a:blip>
          <a:srcRect/>
          <a:stretch/>
        </p:blipFill>
        <p:spPr>
          <a:xfrm>
            <a:off x="4725629" y="2670615"/>
            <a:ext cx="4724400" cy="6629400"/>
          </a:xfrm>
          <a:prstGeom prst="rect">
            <a:avLst/>
          </a:prstGeom>
          <a:noFill/>
          <a:ln>
            <a:noFill/>
          </a:ln>
        </p:spPr>
      </p:pic>
      <p:sp>
        <p:nvSpPr>
          <p:cNvPr id="168" name="Google Shape;168;p5"/>
          <p:cNvSpPr txBox="1"/>
          <p:nvPr/>
        </p:nvSpPr>
        <p:spPr>
          <a:xfrm>
            <a:off x="11253225" y="5293150"/>
            <a:ext cx="600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E2E2E"/>
                </a:solidFill>
                <a:latin typeface="Montserrat"/>
                <a:ea typeface="Montserrat"/>
                <a:cs typeface="Montserrat"/>
                <a:sym typeface="Montserrat"/>
              </a:rPr>
              <a:t>Training Courses </a:t>
            </a:r>
            <a:r>
              <a:rPr lang="en-US" sz="2400">
                <a:solidFill>
                  <a:srgbClr val="2E2E2E"/>
                </a:solidFill>
                <a:latin typeface="Montserrat"/>
                <a:ea typeface="Montserrat"/>
                <a:cs typeface="Montserrat"/>
                <a:sym typeface="Montserrat"/>
              </a:rPr>
              <a:t>( Trauma Support &amp; Anti Bully )</a:t>
            </a:r>
            <a:endParaRPr sz="2400">
              <a:solidFill>
                <a:schemeClr val="dk1"/>
              </a:solidFill>
              <a:latin typeface="Montserrat"/>
              <a:ea typeface="Montserrat"/>
              <a:cs typeface="Montserrat"/>
              <a:sym typeface="Montserrat"/>
            </a:endParaRPr>
          </a:p>
        </p:txBody>
      </p:sp>
      <p:sp>
        <p:nvSpPr>
          <p:cNvPr id="169" name="Google Shape;169;p5"/>
          <p:cNvSpPr txBox="1"/>
          <p:nvPr/>
        </p:nvSpPr>
        <p:spPr>
          <a:xfrm>
            <a:off x="11211500" y="6547575"/>
            <a:ext cx="64194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Montserrat"/>
                <a:ea typeface="Montserrat"/>
                <a:cs typeface="Montserrat"/>
                <a:sym typeface="Montserrat"/>
              </a:rPr>
              <a:t>Help and Research </a:t>
            </a:r>
            <a:r>
              <a:rPr lang="en-US" sz="2400">
                <a:solidFill>
                  <a:schemeClr val="dk1"/>
                </a:solidFill>
                <a:latin typeface="Montserrat"/>
                <a:ea typeface="Montserrat"/>
                <a:cs typeface="Montserrat"/>
                <a:sym typeface="Montserrat"/>
              </a:rPr>
              <a:t>( Tell your story, Report and incident, Join GBV warrior network etc)</a:t>
            </a:r>
            <a:endParaRPr sz="2400">
              <a:solidFill>
                <a:schemeClr val="dk1"/>
              </a:solidFill>
              <a:latin typeface="Montserrat"/>
              <a:ea typeface="Montserrat"/>
              <a:cs typeface="Montserrat"/>
              <a:sym typeface="Montserrat"/>
            </a:endParaRPr>
          </a:p>
        </p:txBody>
      </p:sp>
      <p:grpSp>
        <p:nvGrpSpPr>
          <p:cNvPr id="170" name="Google Shape;170;p5"/>
          <p:cNvGrpSpPr/>
          <p:nvPr/>
        </p:nvGrpSpPr>
        <p:grpSpPr>
          <a:xfrm>
            <a:off x="10523322" y="3961745"/>
            <a:ext cx="186732" cy="186732"/>
            <a:chOff x="0" y="0"/>
            <a:chExt cx="812800" cy="812800"/>
          </a:xfrm>
        </p:grpSpPr>
        <p:sp>
          <p:nvSpPr>
            <p:cNvPr id="171" name="Google Shape;1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a:ln w="28575" cap="sq" cmpd="sng">
              <a:solidFill>
                <a:srgbClr val="FFBD59"/>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5"/>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73" name="Google Shape;173;p5" descr="A logo with two hearts and text&#10;&#10;AI-generated content may be incorrect."/>
          <p:cNvPicPr preferRelativeResize="0"/>
          <p:nvPr/>
        </p:nvPicPr>
        <p:blipFill rotWithShape="1">
          <a:blip r:embed="rId6">
            <a:alphaModFix/>
          </a:blip>
          <a:srcRect/>
          <a:stretch/>
        </p:blipFill>
        <p:spPr>
          <a:xfrm>
            <a:off x="16230600" y="30710"/>
            <a:ext cx="1868062" cy="1050785"/>
          </a:xfrm>
          <a:prstGeom prst="rect">
            <a:avLst/>
          </a:prstGeom>
          <a:noFill/>
          <a:ln>
            <a:noFill/>
          </a:ln>
        </p:spPr>
      </p:pic>
      <p:pic>
        <p:nvPicPr>
          <p:cNvPr id="174" name="Google Shape;174;p5" title="Video _Chatbot.mp4">
            <a:hlinkClick r:id="rId7"/>
          </p:cNvPr>
          <p:cNvPicPr preferRelativeResize="0"/>
          <p:nvPr/>
        </p:nvPicPr>
        <p:blipFill>
          <a:blip r:embed="rId8">
            <a:alphaModFix/>
          </a:blip>
          <a:stretch>
            <a:fillRect/>
          </a:stretch>
        </p:blipFill>
        <p:spPr>
          <a:xfrm>
            <a:off x="229975" y="1488050"/>
            <a:ext cx="4149050" cy="80750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178"/>
        <p:cNvGrpSpPr/>
        <p:nvPr/>
      </p:nvGrpSpPr>
      <p:grpSpPr>
        <a:xfrm>
          <a:off x="0" y="0"/>
          <a:ext cx="0" cy="0"/>
          <a:chOff x="0" y="0"/>
          <a:chExt cx="0" cy="0"/>
        </a:xfrm>
      </p:grpSpPr>
      <p:grpSp>
        <p:nvGrpSpPr>
          <p:cNvPr id="179" name="Google Shape;179;p6"/>
          <p:cNvGrpSpPr/>
          <p:nvPr/>
        </p:nvGrpSpPr>
        <p:grpSpPr>
          <a:xfrm>
            <a:off x="9721709" y="1392281"/>
            <a:ext cx="4312873" cy="7180219"/>
            <a:chOff x="0" y="0"/>
            <a:chExt cx="3175000" cy="6350000"/>
          </a:xfrm>
        </p:grpSpPr>
        <p:sp>
          <p:nvSpPr>
            <p:cNvPr id="180" name="Google Shape;180;p6"/>
            <p:cNvSpPr/>
            <p:nvPr/>
          </p:nvSpPr>
          <p:spPr>
            <a:xfrm>
              <a:off x="0" y="0"/>
              <a:ext cx="3175000" cy="6350000"/>
            </a:xfrm>
            <a:custGeom>
              <a:avLst/>
              <a:gdLst/>
              <a:ahLst/>
              <a:cxnLst/>
              <a:rect l="l" t="t" r="r" b="b"/>
              <a:pathLst>
                <a:path w="3175000" h="6350000" extrusionOk="0">
                  <a:moveTo>
                    <a:pt x="2667000" y="6350000"/>
                  </a:moveTo>
                  <a:lnTo>
                    <a:pt x="508000" y="6350000"/>
                  </a:lnTo>
                  <a:cubicBezTo>
                    <a:pt x="227330" y="6350000"/>
                    <a:pt x="0" y="6122670"/>
                    <a:pt x="0" y="5842000"/>
                  </a:cubicBezTo>
                  <a:lnTo>
                    <a:pt x="0" y="508000"/>
                  </a:lnTo>
                  <a:cubicBezTo>
                    <a:pt x="0" y="227330"/>
                    <a:pt x="227330" y="0"/>
                    <a:pt x="508000" y="0"/>
                  </a:cubicBezTo>
                  <a:lnTo>
                    <a:pt x="2667000" y="0"/>
                  </a:lnTo>
                  <a:cubicBezTo>
                    <a:pt x="2947670" y="0"/>
                    <a:pt x="3175000" y="227330"/>
                    <a:pt x="3175000" y="508000"/>
                  </a:cubicBezTo>
                  <a:lnTo>
                    <a:pt x="3175000" y="5842000"/>
                  </a:lnTo>
                  <a:cubicBezTo>
                    <a:pt x="3175000" y="6122670"/>
                    <a:pt x="2947670" y="6350000"/>
                    <a:pt x="2667000" y="6350000"/>
                  </a:cubicBezTo>
                  <a:close/>
                </a:path>
              </a:pathLst>
            </a:custGeom>
            <a:blipFill rotWithShape="1">
              <a:blip r:embed="rId3">
                <a:alphaModFix/>
              </a:blip>
              <a:stretch>
                <a:fillRect l="-99952" r="-9995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6"/>
            <p:cNvSpPr/>
            <p:nvPr/>
          </p:nvSpPr>
          <p:spPr>
            <a:xfrm>
              <a:off x="0" y="0"/>
              <a:ext cx="3175000" cy="6350000"/>
            </a:xfrm>
            <a:custGeom>
              <a:avLst/>
              <a:gdLst/>
              <a:ahLst/>
              <a:cxnLst/>
              <a:rect l="l" t="t" r="r" b="b"/>
              <a:pathLst>
                <a:path w="3175000" h="6350000" extrusionOk="0">
                  <a:moveTo>
                    <a:pt x="2667000" y="19050"/>
                  </a:moveTo>
                  <a:cubicBezTo>
                    <a:pt x="2936240" y="19050"/>
                    <a:pt x="3155950" y="238760"/>
                    <a:pt x="3155950" y="508000"/>
                  </a:cubicBezTo>
                  <a:lnTo>
                    <a:pt x="3155950" y="5842000"/>
                  </a:lnTo>
                  <a:cubicBezTo>
                    <a:pt x="3155950" y="6111240"/>
                    <a:pt x="2936240" y="6330950"/>
                    <a:pt x="2667000" y="6330950"/>
                  </a:cubicBezTo>
                  <a:lnTo>
                    <a:pt x="508000" y="6330950"/>
                  </a:lnTo>
                  <a:cubicBezTo>
                    <a:pt x="238760" y="6330950"/>
                    <a:pt x="19050" y="6111240"/>
                    <a:pt x="19050" y="5842000"/>
                  </a:cubicBezTo>
                  <a:lnTo>
                    <a:pt x="19050" y="508000"/>
                  </a:lnTo>
                  <a:cubicBezTo>
                    <a:pt x="19050" y="238760"/>
                    <a:pt x="238760" y="19050"/>
                    <a:pt x="508000" y="19050"/>
                  </a:cubicBezTo>
                  <a:lnTo>
                    <a:pt x="2667000" y="19050"/>
                  </a:lnTo>
                  <a:moveTo>
                    <a:pt x="2667000" y="0"/>
                  </a:moveTo>
                  <a:lnTo>
                    <a:pt x="508000" y="0"/>
                  </a:lnTo>
                  <a:cubicBezTo>
                    <a:pt x="227330" y="0"/>
                    <a:pt x="0" y="227330"/>
                    <a:pt x="0" y="508000"/>
                  </a:cubicBezTo>
                  <a:lnTo>
                    <a:pt x="0" y="5842000"/>
                  </a:lnTo>
                  <a:cubicBezTo>
                    <a:pt x="0" y="6122670"/>
                    <a:pt x="227330" y="6350000"/>
                    <a:pt x="508000" y="6350000"/>
                  </a:cubicBezTo>
                  <a:lnTo>
                    <a:pt x="2667000" y="6350000"/>
                  </a:lnTo>
                  <a:cubicBezTo>
                    <a:pt x="2947670" y="6350000"/>
                    <a:pt x="3175000" y="6122670"/>
                    <a:pt x="3175000" y="5842000"/>
                  </a:cubicBezTo>
                  <a:lnTo>
                    <a:pt x="3175000" y="508000"/>
                  </a:lnTo>
                  <a:cubicBezTo>
                    <a:pt x="3175000" y="227330"/>
                    <a:pt x="2947670" y="0"/>
                    <a:pt x="2667000" y="0"/>
                  </a:cubicBezTo>
                  <a:lnTo>
                    <a:pt x="2667000" y="0"/>
                  </a:lnTo>
                  <a:close/>
                </a:path>
              </a:pathLst>
            </a:custGeom>
            <a:solidFill>
              <a:srgbClr val="0202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2" name="Google Shape;182;p6"/>
          <p:cNvSpPr/>
          <p:nvPr/>
        </p:nvSpPr>
        <p:spPr>
          <a:xfrm>
            <a:off x="9647985" y="1231720"/>
            <a:ext cx="4391665" cy="7340780"/>
          </a:xfrm>
          <a:custGeom>
            <a:avLst/>
            <a:gdLst/>
            <a:ahLst/>
            <a:cxnLst/>
            <a:rect l="l" t="t" r="r" b="b"/>
            <a:pathLst>
              <a:path w="3882092" h="7842610" extrusionOk="0">
                <a:moveTo>
                  <a:pt x="0" y="0"/>
                </a:moveTo>
                <a:lnTo>
                  <a:pt x="3882092" y="0"/>
                </a:lnTo>
                <a:lnTo>
                  <a:pt x="3882092" y="7842610"/>
                </a:lnTo>
                <a:lnTo>
                  <a:pt x="0" y="78426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6"/>
          <p:cNvSpPr txBox="1"/>
          <p:nvPr/>
        </p:nvSpPr>
        <p:spPr>
          <a:xfrm>
            <a:off x="14857575" y="3350725"/>
            <a:ext cx="2904300" cy="849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b="1">
                <a:latin typeface="Montserrat"/>
                <a:ea typeface="Montserrat"/>
                <a:cs typeface="Montserrat"/>
                <a:sym typeface="Montserrat"/>
              </a:rPr>
              <a:t>Educate</a:t>
            </a:r>
            <a:endParaRPr sz="2300" b="1">
              <a:latin typeface="Montserrat"/>
              <a:ea typeface="Montserrat"/>
              <a:cs typeface="Montserrat"/>
              <a:sym typeface="Montserrat"/>
            </a:endParaRPr>
          </a:p>
          <a:p>
            <a:pPr marL="0" marR="0" lvl="0" indent="0" algn="l" rtl="0">
              <a:lnSpc>
                <a:spcPct val="140000"/>
              </a:lnSpc>
              <a:spcBef>
                <a:spcPts val="0"/>
              </a:spcBef>
              <a:spcAft>
                <a:spcPts val="0"/>
              </a:spcAft>
              <a:buNone/>
            </a:pPr>
            <a:r>
              <a:rPr lang="en-US" sz="2300">
                <a:latin typeface="Montserrat"/>
                <a:ea typeface="Montserrat"/>
                <a:cs typeface="Montserrat"/>
                <a:sym typeface="Montserrat"/>
              </a:rPr>
              <a:t>Skills Training </a:t>
            </a:r>
            <a:endParaRPr sz="1800">
              <a:latin typeface="Montserrat"/>
              <a:ea typeface="Montserrat"/>
              <a:cs typeface="Montserrat"/>
              <a:sym typeface="Montserrat"/>
            </a:endParaRPr>
          </a:p>
        </p:txBody>
      </p:sp>
      <p:sp>
        <p:nvSpPr>
          <p:cNvPr id="184" name="Google Shape;184;p6"/>
          <p:cNvSpPr txBox="1"/>
          <p:nvPr/>
        </p:nvSpPr>
        <p:spPr>
          <a:xfrm>
            <a:off x="14857575" y="5028875"/>
            <a:ext cx="2904300" cy="849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b="1">
                <a:latin typeface="Montserrat"/>
                <a:ea typeface="Montserrat"/>
                <a:cs typeface="Montserrat"/>
                <a:sym typeface="Montserrat"/>
              </a:rPr>
              <a:t>Inspire</a:t>
            </a:r>
            <a:endParaRPr sz="2300" b="1">
              <a:latin typeface="Montserrat"/>
              <a:ea typeface="Montserrat"/>
              <a:cs typeface="Montserrat"/>
              <a:sym typeface="Montserrat"/>
            </a:endParaRPr>
          </a:p>
          <a:p>
            <a:pPr marL="0" marR="0" lvl="0" indent="0" algn="l" rtl="0">
              <a:lnSpc>
                <a:spcPct val="140000"/>
              </a:lnSpc>
              <a:spcBef>
                <a:spcPts val="0"/>
              </a:spcBef>
              <a:spcAft>
                <a:spcPts val="0"/>
              </a:spcAft>
              <a:buNone/>
            </a:pPr>
            <a:r>
              <a:rPr lang="en-US" sz="2300">
                <a:latin typeface="Montserrat"/>
                <a:ea typeface="Montserrat"/>
                <a:cs typeface="Montserrat"/>
                <a:sym typeface="Montserrat"/>
              </a:rPr>
              <a:t>Survivor Stories</a:t>
            </a:r>
            <a:endParaRPr sz="1800">
              <a:latin typeface="Montserrat"/>
              <a:ea typeface="Montserrat"/>
              <a:cs typeface="Montserrat"/>
              <a:sym typeface="Montserrat"/>
            </a:endParaRPr>
          </a:p>
        </p:txBody>
      </p:sp>
      <p:sp>
        <p:nvSpPr>
          <p:cNvPr id="185" name="Google Shape;185;p6"/>
          <p:cNvSpPr txBox="1"/>
          <p:nvPr/>
        </p:nvSpPr>
        <p:spPr>
          <a:xfrm>
            <a:off x="14857575" y="6371625"/>
            <a:ext cx="2904300" cy="1345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b="1">
                <a:solidFill>
                  <a:srgbClr val="2E2E2E"/>
                </a:solidFill>
                <a:latin typeface="Montserrat"/>
                <a:ea typeface="Montserrat"/>
                <a:cs typeface="Montserrat"/>
                <a:sym typeface="Montserrat"/>
              </a:rPr>
              <a:t>Empower &amp; Equip </a:t>
            </a:r>
            <a:r>
              <a:rPr lang="en-US" sz="2300">
                <a:solidFill>
                  <a:srgbClr val="2E2E2E"/>
                </a:solidFill>
                <a:latin typeface="Montserrat"/>
                <a:ea typeface="Montserrat"/>
                <a:cs typeface="Montserrat"/>
                <a:sym typeface="Montserrat"/>
              </a:rPr>
              <a:t>GBV info and Resources</a:t>
            </a:r>
            <a:r>
              <a:rPr lang="en-US" sz="2000">
                <a:solidFill>
                  <a:srgbClr val="2E2E2E"/>
                </a:solidFill>
                <a:latin typeface="Montserrat"/>
                <a:ea typeface="Montserrat"/>
                <a:cs typeface="Montserrat"/>
                <a:sym typeface="Montserrat"/>
              </a:rPr>
              <a:t> </a:t>
            </a:r>
            <a:endParaRPr sz="1500">
              <a:latin typeface="Montserrat"/>
              <a:ea typeface="Montserrat"/>
              <a:cs typeface="Montserrat"/>
              <a:sym typeface="Montserrat"/>
            </a:endParaRPr>
          </a:p>
        </p:txBody>
      </p:sp>
      <p:sp>
        <p:nvSpPr>
          <p:cNvPr id="186" name="Google Shape;186;p6"/>
          <p:cNvSpPr txBox="1"/>
          <p:nvPr/>
        </p:nvSpPr>
        <p:spPr>
          <a:xfrm>
            <a:off x="15464549" y="3243543"/>
            <a:ext cx="1794900" cy="215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a:p>
        </p:txBody>
      </p:sp>
      <p:sp>
        <p:nvSpPr>
          <p:cNvPr id="187" name="Google Shape;187;p6"/>
          <p:cNvSpPr txBox="1"/>
          <p:nvPr/>
        </p:nvSpPr>
        <p:spPr>
          <a:xfrm>
            <a:off x="716749" y="918297"/>
            <a:ext cx="8472300" cy="1185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700" b="1">
                <a:solidFill>
                  <a:schemeClr val="dk1"/>
                </a:solidFill>
                <a:latin typeface="League Spartan"/>
                <a:ea typeface="League Spartan"/>
                <a:cs typeface="League Spartan"/>
                <a:sym typeface="League Spartan"/>
              </a:rPr>
              <a:t>Post Launch figures</a:t>
            </a:r>
            <a:endParaRPr>
              <a:latin typeface="League Spartan"/>
              <a:ea typeface="League Spartan"/>
              <a:cs typeface="League Spartan"/>
              <a:sym typeface="League Spartan"/>
            </a:endParaRPr>
          </a:p>
        </p:txBody>
      </p:sp>
      <p:sp>
        <p:nvSpPr>
          <p:cNvPr id="188" name="Google Shape;188;p6"/>
          <p:cNvSpPr txBox="1"/>
          <p:nvPr/>
        </p:nvSpPr>
        <p:spPr>
          <a:xfrm>
            <a:off x="959425" y="2971050"/>
            <a:ext cx="7450200" cy="915900"/>
          </a:xfrm>
          <a:prstGeom prst="rect">
            <a:avLst/>
          </a:prstGeom>
          <a:noFill/>
          <a:ln>
            <a:noFill/>
          </a:ln>
        </p:spPr>
        <p:txBody>
          <a:bodyPr spcFirstLastPara="1" wrap="square" lIns="0" tIns="0" rIns="0" bIns="0" anchor="t" anchorCtr="0">
            <a:spAutoFit/>
          </a:bodyPr>
          <a:lstStyle/>
          <a:p>
            <a:pPr marL="0" marR="0" lvl="0" indent="0" algn="l" rtl="0">
              <a:lnSpc>
                <a:spcPct val="112500"/>
              </a:lnSpc>
              <a:spcBef>
                <a:spcPts val="0"/>
              </a:spcBef>
              <a:spcAft>
                <a:spcPts val="0"/>
              </a:spcAft>
              <a:buNone/>
            </a:pPr>
            <a:r>
              <a:rPr lang="en-US" sz="2800" u="none" strike="noStrike">
                <a:solidFill>
                  <a:schemeClr val="dk1"/>
                </a:solidFill>
                <a:latin typeface="Montserrat"/>
                <a:ea typeface="Montserrat"/>
                <a:cs typeface="Montserrat"/>
                <a:sym typeface="Montserrat"/>
              </a:rPr>
              <a:t>Since Launching the CHATBOT on 26 January 2026</a:t>
            </a:r>
            <a:endParaRPr>
              <a:latin typeface="Montserrat"/>
              <a:ea typeface="Montserrat"/>
              <a:cs typeface="Montserrat"/>
              <a:sym typeface="Montserrat"/>
            </a:endParaRPr>
          </a:p>
        </p:txBody>
      </p:sp>
      <p:sp>
        <p:nvSpPr>
          <p:cNvPr id="189" name="Google Shape;189;p6"/>
          <p:cNvSpPr txBox="1"/>
          <p:nvPr/>
        </p:nvSpPr>
        <p:spPr>
          <a:xfrm>
            <a:off x="959430" y="4297612"/>
            <a:ext cx="3231900" cy="586200"/>
          </a:xfrm>
          <a:prstGeom prst="rect">
            <a:avLst/>
          </a:prstGeom>
          <a:noFill/>
          <a:ln>
            <a:noFill/>
          </a:ln>
        </p:spPr>
        <p:txBody>
          <a:bodyPr spcFirstLastPara="1" wrap="square" lIns="0" tIns="0" rIns="0" bIns="0" anchor="t" anchorCtr="0">
            <a:spAutoFit/>
          </a:bodyPr>
          <a:lstStyle/>
          <a:p>
            <a:pPr marL="0" marR="0" lvl="0" indent="0" algn="ctr" rtl="0">
              <a:lnSpc>
                <a:spcPct val="118750"/>
              </a:lnSpc>
              <a:spcBef>
                <a:spcPts val="0"/>
              </a:spcBef>
              <a:spcAft>
                <a:spcPts val="0"/>
              </a:spcAft>
              <a:buNone/>
            </a:pPr>
            <a:r>
              <a:rPr lang="en-US" sz="3808" b="1">
                <a:solidFill>
                  <a:srgbClr val="000000"/>
                </a:solidFill>
                <a:latin typeface="League Spartan"/>
                <a:ea typeface="League Spartan"/>
                <a:cs typeface="League Spartan"/>
                <a:sym typeface="League Spartan"/>
              </a:rPr>
              <a:t>South African</a:t>
            </a:r>
            <a:endParaRPr sz="2221">
              <a:latin typeface="League Spartan"/>
              <a:ea typeface="League Spartan"/>
              <a:cs typeface="League Spartan"/>
              <a:sym typeface="League Spartan"/>
            </a:endParaRPr>
          </a:p>
        </p:txBody>
      </p:sp>
      <p:sp>
        <p:nvSpPr>
          <p:cNvPr id="190" name="Google Shape;190;p6"/>
          <p:cNvSpPr txBox="1"/>
          <p:nvPr/>
        </p:nvSpPr>
        <p:spPr>
          <a:xfrm>
            <a:off x="5177629" y="4297612"/>
            <a:ext cx="3231900" cy="586200"/>
          </a:xfrm>
          <a:prstGeom prst="rect">
            <a:avLst/>
          </a:prstGeom>
          <a:noFill/>
          <a:ln>
            <a:noFill/>
          </a:ln>
        </p:spPr>
        <p:txBody>
          <a:bodyPr spcFirstLastPara="1" wrap="square" lIns="0" tIns="0" rIns="0" bIns="0" anchor="t" anchorCtr="0">
            <a:spAutoFit/>
          </a:bodyPr>
          <a:lstStyle/>
          <a:p>
            <a:pPr marL="0" marR="0" lvl="0" indent="0" algn="ctr" rtl="0">
              <a:lnSpc>
                <a:spcPct val="118750"/>
              </a:lnSpc>
              <a:spcBef>
                <a:spcPts val="0"/>
              </a:spcBef>
              <a:spcAft>
                <a:spcPts val="0"/>
              </a:spcAft>
              <a:buNone/>
            </a:pPr>
            <a:r>
              <a:rPr lang="en-US" sz="3808" b="1">
                <a:solidFill>
                  <a:srgbClr val="000000"/>
                </a:solidFill>
                <a:latin typeface="League Spartan"/>
                <a:ea typeface="League Spartan"/>
                <a:cs typeface="League Spartan"/>
                <a:sym typeface="League Spartan"/>
              </a:rPr>
              <a:t>Women/Girls</a:t>
            </a:r>
            <a:endParaRPr sz="2221">
              <a:latin typeface="League Spartan"/>
              <a:ea typeface="League Spartan"/>
              <a:cs typeface="League Spartan"/>
              <a:sym typeface="League Spartan"/>
            </a:endParaRPr>
          </a:p>
        </p:txBody>
      </p:sp>
      <p:pic>
        <p:nvPicPr>
          <p:cNvPr id="191" name="Google Shape;191;p6"/>
          <p:cNvPicPr preferRelativeResize="0"/>
          <p:nvPr/>
        </p:nvPicPr>
        <p:blipFill rotWithShape="1">
          <a:blip r:embed="rId5">
            <a:alphaModFix/>
          </a:blip>
          <a:srcRect/>
          <a:stretch/>
        </p:blipFill>
        <p:spPr>
          <a:xfrm>
            <a:off x="959427" y="5083554"/>
            <a:ext cx="3028012" cy="3028012"/>
          </a:xfrm>
          <a:prstGeom prst="rect">
            <a:avLst/>
          </a:prstGeom>
          <a:noFill/>
          <a:ln>
            <a:noFill/>
          </a:ln>
        </p:spPr>
      </p:pic>
      <p:pic>
        <p:nvPicPr>
          <p:cNvPr id="192" name="Google Shape;192;p6"/>
          <p:cNvPicPr preferRelativeResize="0"/>
          <p:nvPr/>
        </p:nvPicPr>
        <p:blipFill rotWithShape="1">
          <a:blip r:embed="rId6">
            <a:alphaModFix/>
          </a:blip>
          <a:srcRect/>
          <a:stretch/>
        </p:blipFill>
        <p:spPr>
          <a:xfrm>
            <a:off x="5279559" y="5083554"/>
            <a:ext cx="3028012" cy="3028012"/>
          </a:xfrm>
          <a:prstGeom prst="rect">
            <a:avLst/>
          </a:prstGeom>
          <a:noFill/>
          <a:ln>
            <a:noFill/>
          </a:ln>
        </p:spPr>
      </p:pic>
      <p:sp>
        <p:nvSpPr>
          <p:cNvPr id="193" name="Google Shape;193;p6"/>
          <p:cNvSpPr txBox="1"/>
          <p:nvPr/>
        </p:nvSpPr>
        <p:spPr>
          <a:xfrm>
            <a:off x="1831208" y="5979893"/>
            <a:ext cx="1284300" cy="1758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4758" b="1">
                <a:solidFill>
                  <a:srgbClr val="000000"/>
                </a:solidFill>
                <a:latin typeface="Arial"/>
                <a:ea typeface="Arial"/>
                <a:cs typeface="Arial"/>
                <a:sym typeface="Arial"/>
              </a:rPr>
              <a:t>99,6%</a:t>
            </a:r>
            <a:endParaRPr sz="2221"/>
          </a:p>
        </p:txBody>
      </p:sp>
      <p:sp>
        <p:nvSpPr>
          <p:cNvPr id="194" name="Google Shape;194;p6"/>
          <p:cNvSpPr txBox="1"/>
          <p:nvPr/>
        </p:nvSpPr>
        <p:spPr>
          <a:xfrm>
            <a:off x="6245015" y="5979893"/>
            <a:ext cx="1097100" cy="1758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US" sz="4758" b="1">
                <a:solidFill>
                  <a:srgbClr val="FF0000"/>
                </a:solidFill>
              </a:rPr>
              <a:t>89</a:t>
            </a:r>
            <a:r>
              <a:rPr lang="en-US" sz="4758" b="1">
                <a:solidFill>
                  <a:srgbClr val="000000"/>
                </a:solidFill>
                <a:latin typeface="Arial"/>
                <a:ea typeface="Arial"/>
                <a:cs typeface="Arial"/>
                <a:sym typeface="Arial"/>
              </a:rPr>
              <a:t>%</a:t>
            </a:r>
            <a:endParaRPr sz="2221"/>
          </a:p>
        </p:txBody>
      </p:sp>
      <p:cxnSp>
        <p:nvCxnSpPr>
          <p:cNvPr id="195" name="Google Shape;195;p6"/>
          <p:cNvCxnSpPr/>
          <p:nvPr/>
        </p:nvCxnSpPr>
        <p:spPr>
          <a:xfrm rot="10800000">
            <a:off x="4633517" y="4373327"/>
            <a:ext cx="0" cy="3314100"/>
          </a:xfrm>
          <a:prstGeom prst="straightConnector1">
            <a:avLst/>
          </a:prstGeom>
          <a:noFill/>
          <a:ln w="15125" cap="flat" cmpd="sng">
            <a:solidFill>
              <a:srgbClr val="000000"/>
            </a:solidFill>
            <a:prstDash val="solid"/>
            <a:round/>
            <a:headEnd type="none" w="sm" len="sm"/>
            <a:tailEnd type="none" w="sm" len="sm"/>
          </a:ln>
        </p:spPr>
      </p:cxnSp>
      <p:grpSp>
        <p:nvGrpSpPr>
          <p:cNvPr id="196" name="Google Shape;196;p6"/>
          <p:cNvGrpSpPr/>
          <p:nvPr/>
        </p:nvGrpSpPr>
        <p:grpSpPr>
          <a:xfrm>
            <a:off x="14441597" y="3350721"/>
            <a:ext cx="47625" cy="4561823"/>
            <a:chOff x="0" y="-38100"/>
            <a:chExt cx="12543" cy="1201460"/>
          </a:xfrm>
        </p:grpSpPr>
        <p:sp>
          <p:nvSpPr>
            <p:cNvPr id="197" name="Google Shape;197;p6"/>
            <p:cNvSpPr/>
            <p:nvPr/>
          </p:nvSpPr>
          <p:spPr>
            <a:xfrm>
              <a:off x="0" y="0"/>
              <a:ext cx="12543" cy="1163360"/>
            </a:xfrm>
            <a:custGeom>
              <a:avLst/>
              <a:gdLst/>
              <a:ahLst/>
              <a:cxnLst/>
              <a:rect l="l" t="t" r="r" b="b"/>
              <a:pathLst>
                <a:path w="12543" h="1163360" extrusionOk="0">
                  <a:moveTo>
                    <a:pt x="0" y="0"/>
                  </a:moveTo>
                  <a:lnTo>
                    <a:pt x="12543" y="0"/>
                  </a:lnTo>
                  <a:lnTo>
                    <a:pt x="12543" y="1163360"/>
                  </a:lnTo>
                  <a:lnTo>
                    <a:pt x="0" y="1163360"/>
                  </a:lnTo>
                  <a:close/>
                </a:path>
              </a:pathLst>
            </a:custGeom>
            <a:solidFill>
              <a:srgbClr val="807D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6"/>
            <p:cNvSpPr txBox="1"/>
            <p:nvPr/>
          </p:nvSpPr>
          <p:spPr>
            <a:xfrm>
              <a:off x="0" y="-38100"/>
              <a:ext cx="12543" cy="1201460"/>
            </a:xfrm>
            <a:prstGeom prst="rect">
              <a:avLst/>
            </a:prstGeom>
            <a:noFill/>
            <a:ln>
              <a:noFill/>
            </a:ln>
          </p:spPr>
          <p:txBody>
            <a:bodyPr spcFirstLastPara="1" wrap="square" lIns="50800" tIns="50800" rIns="50800" bIns="50800" anchor="ctr" anchorCtr="0">
              <a:noAutofit/>
            </a:bodyPr>
            <a:lstStyle/>
            <a:p>
              <a:pPr marL="0" marR="0" lvl="0" indent="0" algn="ctr" rtl="0">
                <a:lnSpc>
                  <a:spcPct val="1711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99" name="Google Shape;199;p6" descr="A cell phone with a purple screen&#10;&#10;AI-generated content may be incorrect."/>
          <p:cNvPicPr preferRelativeResize="0"/>
          <p:nvPr/>
        </p:nvPicPr>
        <p:blipFill rotWithShape="1">
          <a:blip r:embed="rId7">
            <a:alphaModFix/>
          </a:blip>
          <a:srcRect/>
          <a:stretch/>
        </p:blipFill>
        <p:spPr>
          <a:xfrm>
            <a:off x="9829875" y="2529875"/>
            <a:ext cx="3962325" cy="5473433"/>
          </a:xfrm>
          <a:prstGeom prst="rect">
            <a:avLst/>
          </a:prstGeom>
          <a:noFill/>
          <a:ln>
            <a:noFill/>
          </a:ln>
        </p:spPr>
      </p:pic>
      <p:pic>
        <p:nvPicPr>
          <p:cNvPr id="200" name="Google Shape;200;p6" descr="A logo with two hearts and text&#10;&#10;AI-generated content may be incorrect."/>
          <p:cNvPicPr preferRelativeResize="0"/>
          <p:nvPr/>
        </p:nvPicPr>
        <p:blipFill rotWithShape="1">
          <a:blip r:embed="rId8">
            <a:alphaModFix/>
          </a:blip>
          <a:srcRect/>
          <a:stretch/>
        </p:blipFill>
        <p:spPr>
          <a:xfrm>
            <a:off x="16230600" y="30710"/>
            <a:ext cx="1868062" cy="10507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7"/>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p:nvPr/>
        </p:nvSpPr>
        <p:spPr>
          <a:xfrm>
            <a:off x="0"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7"/>
          <p:cNvSpPr txBox="1"/>
          <p:nvPr/>
        </p:nvSpPr>
        <p:spPr>
          <a:xfrm>
            <a:off x="7215388" y="974220"/>
            <a:ext cx="9833021" cy="9503280"/>
          </a:xfrm>
          <a:prstGeom prst="rect">
            <a:avLst/>
          </a:prstGeom>
          <a:noFill/>
          <a:ln>
            <a:noFill/>
          </a:ln>
        </p:spPr>
        <p:txBody>
          <a:bodyPr spcFirstLastPara="1" wrap="square" lIns="91425" tIns="45700" rIns="91425" bIns="45700" anchor="ctr" anchorCtr="0">
            <a:normAutofit/>
          </a:bodyPr>
          <a:lstStyle/>
          <a:p>
            <a:pPr marL="0" marR="0" lvl="0" indent="107950" algn="l" rtl="0">
              <a:lnSpc>
                <a:spcPct val="90000"/>
              </a:lnSpc>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1700">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1700">
              <a:solidFill>
                <a:schemeClr val="dk1"/>
              </a:solidFill>
              <a:latin typeface="Calibri"/>
              <a:ea typeface="Calibri"/>
              <a:cs typeface="Calibri"/>
              <a:sym typeface="Calibri"/>
            </a:endParaRPr>
          </a:p>
        </p:txBody>
      </p:sp>
      <p:pic>
        <p:nvPicPr>
          <p:cNvPr id="208" name="Google Shape;208;p7" descr="A logo with two hearts and text&#10;&#10;AI-generated content may be incorrect."/>
          <p:cNvPicPr preferRelativeResize="0"/>
          <p:nvPr/>
        </p:nvPicPr>
        <p:blipFill rotWithShape="1">
          <a:blip r:embed="rId3">
            <a:alphaModFix/>
          </a:blip>
          <a:srcRect/>
          <a:stretch/>
        </p:blipFill>
        <p:spPr>
          <a:xfrm>
            <a:off x="16230600" y="30710"/>
            <a:ext cx="1868062" cy="1050785"/>
          </a:xfrm>
          <a:prstGeom prst="rect">
            <a:avLst/>
          </a:prstGeom>
          <a:noFill/>
          <a:ln>
            <a:noFill/>
          </a:ln>
        </p:spPr>
      </p:pic>
      <p:sp>
        <p:nvSpPr>
          <p:cNvPr id="209" name="Google Shape;209;p7"/>
          <p:cNvSpPr txBox="1"/>
          <p:nvPr/>
        </p:nvSpPr>
        <p:spPr>
          <a:xfrm>
            <a:off x="6811400" y="1089150"/>
            <a:ext cx="10641000" cy="8108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2400" b="1">
                <a:solidFill>
                  <a:schemeClr val="dk1"/>
                </a:solidFill>
                <a:latin typeface="Montserrat"/>
                <a:ea typeface="Montserrat"/>
                <a:cs typeface="Montserrat"/>
                <a:sym typeface="Montserrat"/>
              </a:rPr>
              <a:t>Continuous Content Updates </a:t>
            </a:r>
            <a:r>
              <a:rPr lang="en-US" sz="2400">
                <a:solidFill>
                  <a:schemeClr val="dk1"/>
                </a:solidFill>
                <a:latin typeface="Montserrat"/>
                <a:ea typeface="Montserrat"/>
                <a:cs typeface="Montserrat"/>
                <a:sym typeface="Montserrat"/>
              </a:rPr>
              <a:t>- Regularly updating information, training materials, and referral pathways will keep the chatbot relevant and responsive to evolving needs.</a:t>
            </a:r>
            <a:endParaRPr sz="2400">
              <a:latin typeface="Montserrat"/>
              <a:ea typeface="Montserrat"/>
              <a:cs typeface="Montserrat"/>
              <a:sym typeface="Montserrat"/>
            </a:endParaRPr>
          </a:p>
          <a:p>
            <a:pPr marL="0" marR="0" lvl="0" indent="0" algn="l" rtl="0">
              <a:lnSpc>
                <a:spcPct val="115000"/>
              </a:lnSpc>
              <a:spcBef>
                <a:spcPts val="0"/>
              </a:spcBef>
              <a:spcAft>
                <a:spcPts val="0"/>
              </a:spcAft>
              <a:buNone/>
            </a:pP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a:solidFill>
                  <a:schemeClr val="dk1"/>
                </a:solidFill>
                <a:latin typeface="Montserrat"/>
                <a:ea typeface="Montserrat"/>
                <a:cs typeface="Montserrat"/>
                <a:sym typeface="Montserrat"/>
              </a:rPr>
              <a:t>Capacity Building </a:t>
            </a:r>
            <a:r>
              <a:rPr lang="en-US" sz="2400">
                <a:solidFill>
                  <a:schemeClr val="dk1"/>
                </a:solidFill>
                <a:latin typeface="Montserrat"/>
                <a:ea typeface="Montserrat"/>
                <a:cs typeface="Montserrat"/>
                <a:sym typeface="Montserrat"/>
              </a:rPr>
              <a:t>– Training Community Leaders, volunteers and organizations to use and promote the chatbot will embed it into local support structures, making it a trusted tool at grassroots level.</a:t>
            </a:r>
            <a:endParaRPr sz="2400">
              <a:latin typeface="Montserrat"/>
              <a:ea typeface="Montserrat"/>
              <a:cs typeface="Montserrat"/>
              <a:sym typeface="Montserrat"/>
            </a:endParaRPr>
          </a:p>
          <a:p>
            <a:pPr marL="0" marR="0" lvl="0" indent="0" algn="l" rtl="0">
              <a:lnSpc>
                <a:spcPct val="115000"/>
              </a:lnSpc>
              <a:spcBef>
                <a:spcPts val="0"/>
              </a:spcBef>
              <a:spcAft>
                <a:spcPts val="0"/>
              </a:spcAft>
              <a:buNone/>
            </a:pP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a:solidFill>
                  <a:schemeClr val="dk1"/>
                </a:solidFill>
                <a:latin typeface="Montserrat"/>
                <a:ea typeface="Montserrat"/>
                <a:cs typeface="Montserrat"/>
                <a:sym typeface="Montserrat"/>
              </a:rPr>
              <a:t>Technology Expansion -  </a:t>
            </a:r>
            <a:r>
              <a:rPr lang="en-US" sz="2400">
                <a:solidFill>
                  <a:schemeClr val="dk1"/>
                </a:solidFill>
                <a:latin typeface="Montserrat"/>
                <a:ea typeface="Montserrat"/>
                <a:cs typeface="Montserrat"/>
                <a:sym typeface="Montserrat"/>
              </a:rPr>
              <a:t>Scaling up by integrating new features (e.g., multilingual support, AI‑driven insights, expanded referral databases) will allow the chatbot to reach more diverse communities.</a:t>
            </a:r>
            <a:endParaRPr sz="2400">
              <a:latin typeface="Montserrat"/>
              <a:ea typeface="Montserrat"/>
              <a:cs typeface="Montserrat"/>
              <a:sym typeface="Montserrat"/>
            </a:endParaRPr>
          </a:p>
          <a:p>
            <a:pPr marL="0" marR="0" lvl="0" indent="0" algn="l" rtl="0">
              <a:lnSpc>
                <a:spcPct val="115000"/>
              </a:lnSpc>
              <a:spcBef>
                <a:spcPts val="0"/>
              </a:spcBef>
              <a:spcAft>
                <a:spcPts val="0"/>
              </a:spcAft>
              <a:buNone/>
            </a:pP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a:solidFill>
                  <a:schemeClr val="dk1"/>
                </a:solidFill>
                <a:latin typeface="Montserrat"/>
                <a:ea typeface="Montserrat"/>
                <a:cs typeface="Montserrat"/>
                <a:sym typeface="Montserrat"/>
              </a:rPr>
              <a:t>Data Driven insights – </a:t>
            </a:r>
            <a:r>
              <a:rPr lang="en-US" sz="2400">
                <a:solidFill>
                  <a:schemeClr val="dk1"/>
                </a:solidFill>
                <a:latin typeface="Montserrat"/>
                <a:ea typeface="Montserrat"/>
                <a:cs typeface="Montserrat"/>
                <a:sym typeface="Montserrat"/>
              </a:rPr>
              <a:t>Using anonymised data collected through the chatbot to identify trends and gaps. </a:t>
            </a:r>
            <a:endParaRPr sz="2400">
              <a:latin typeface="Montserrat"/>
              <a:ea typeface="Montserrat"/>
              <a:cs typeface="Montserrat"/>
              <a:sym typeface="Montserrat"/>
            </a:endParaRPr>
          </a:p>
          <a:p>
            <a:pPr marL="0" marR="0" lvl="0" indent="0" algn="l" rtl="0">
              <a:lnSpc>
                <a:spcPct val="115000"/>
              </a:lnSpc>
              <a:spcBef>
                <a:spcPts val="0"/>
              </a:spcBef>
              <a:spcAft>
                <a:spcPts val="0"/>
              </a:spcAft>
              <a:buNone/>
            </a:pPr>
            <a:endParaRPr sz="240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US" sz="2400" b="1">
                <a:solidFill>
                  <a:schemeClr val="dk1"/>
                </a:solidFill>
                <a:latin typeface="Montserrat"/>
                <a:ea typeface="Montserrat"/>
                <a:cs typeface="Montserrat"/>
                <a:sym typeface="Montserrat"/>
              </a:rPr>
              <a:t>Sustainability through awareness </a:t>
            </a:r>
            <a:r>
              <a:rPr lang="en-US" sz="2400">
                <a:solidFill>
                  <a:schemeClr val="dk1"/>
                </a:solidFill>
                <a:latin typeface="Montserrat"/>
                <a:ea typeface="Montserrat"/>
                <a:cs typeface="Montserrat"/>
                <a:sym typeface="Montserrat"/>
              </a:rPr>
              <a:t>-  Ongoing awareness drives will ensure women know about the chatbot, trust it, and use it, creating a cycle of demand and impact that sustains the initiative.</a:t>
            </a:r>
            <a:endParaRPr sz="2400">
              <a:solidFill>
                <a:schemeClr val="dk1"/>
              </a:solidFill>
              <a:latin typeface="Montserrat"/>
              <a:ea typeface="Montserrat"/>
              <a:cs typeface="Montserrat"/>
              <a:sym typeface="Montserrat"/>
            </a:endParaRPr>
          </a:p>
        </p:txBody>
      </p:sp>
      <p:pic>
        <p:nvPicPr>
          <p:cNvPr id="210" name="Google Shape;210;p7" title="Colorful Abstract Art  Design Art Print.png"/>
          <p:cNvPicPr preferRelativeResize="0"/>
          <p:nvPr/>
        </p:nvPicPr>
        <p:blipFill>
          <a:blip r:embed="rId4">
            <a:alphaModFix/>
          </a:blip>
          <a:stretch>
            <a:fillRect/>
          </a:stretch>
        </p:blipFill>
        <p:spPr>
          <a:xfrm>
            <a:off x="0" y="0"/>
            <a:ext cx="6309077" cy="10287000"/>
          </a:xfrm>
          <a:prstGeom prst="rect">
            <a:avLst/>
          </a:prstGeom>
          <a:noFill/>
          <a:ln>
            <a:noFill/>
          </a:ln>
          <a:effectLst>
            <a:outerShdw blurRad="57150" dist="19050" dir="5400000" algn="bl" rotWithShape="0">
              <a:srgbClr val="000000">
                <a:alpha val="50000"/>
              </a:srgbClr>
            </a:outerShdw>
          </a:effectLst>
        </p:spPr>
      </p:pic>
      <p:sp>
        <p:nvSpPr>
          <p:cNvPr id="211" name="Google Shape;211;p7"/>
          <p:cNvSpPr/>
          <p:nvPr/>
        </p:nvSpPr>
        <p:spPr>
          <a:xfrm>
            <a:off x="-75" y="4289250"/>
            <a:ext cx="6309000" cy="1708500"/>
          </a:xfrm>
          <a:prstGeom prst="rect">
            <a:avLst/>
          </a:prstGeom>
          <a:solidFill>
            <a:srgbClr val="F7941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2" name="Google Shape;212;p7"/>
          <p:cNvSpPr txBox="1"/>
          <p:nvPr/>
        </p:nvSpPr>
        <p:spPr>
          <a:xfrm>
            <a:off x="-75" y="4289250"/>
            <a:ext cx="6309000" cy="17085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7200">
                <a:solidFill>
                  <a:srgbClr val="FFFFFF"/>
                </a:solidFill>
                <a:latin typeface="Satisfy"/>
                <a:ea typeface="Satisfy"/>
                <a:cs typeface="Satisfy"/>
                <a:sym typeface="Satisfy"/>
              </a:rPr>
              <a:t>Next Steps</a:t>
            </a:r>
            <a:endParaRPr sz="72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Shape 216"/>
        <p:cNvGrpSpPr/>
        <p:nvPr/>
      </p:nvGrpSpPr>
      <p:grpSpPr>
        <a:xfrm>
          <a:off x="0" y="0"/>
          <a:ext cx="0" cy="0"/>
          <a:chOff x="0" y="0"/>
          <a:chExt cx="0" cy="0"/>
        </a:xfrm>
      </p:grpSpPr>
      <p:sp>
        <p:nvSpPr>
          <p:cNvPr id="217" name="Google Shape;217;p8"/>
          <p:cNvSpPr txBox="1"/>
          <p:nvPr/>
        </p:nvSpPr>
        <p:spPr>
          <a:xfrm>
            <a:off x="838200" y="8496300"/>
            <a:ext cx="543950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#1000Women1Voice</a:t>
            </a:r>
            <a:endParaRPr sz="2400" b="1" i="0" u="none" strike="noStrike" cap="none">
              <a:solidFill>
                <a:schemeClr val="dk1"/>
              </a:solidFill>
              <a:latin typeface="Calibri"/>
              <a:ea typeface="Calibri"/>
              <a:cs typeface="Calibri"/>
              <a:sym typeface="Calibri"/>
            </a:endParaRPr>
          </a:p>
        </p:txBody>
      </p:sp>
      <p:sp>
        <p:nvSpPr>
          <p:cNvPr id="218" name="Google Shape;218;p8"/>
          <p:cNvSpPr txBox="1"/>
          <p:nvPr/>
        </p:nvSpPr>
        <p:spPr>
          <a:xfrm>
            <a:off x="6477000" y="647700"/>
            <a:ext cx="9144000" cy="1130887"/>
          </a:xfrm>
          <a:prstGeom prst="rect">
            <a:avLst/>
          </a:prstGeom>
          <a:noFill/>
          <a:ln>
            <a:noFill/>
          </a:ln>
        </p:spPr>
        <p:txBody>
          <a:bodyPr spcFirstLastPara="1" wrap="square" lIns="91425" tIns="45700" rIns="91425" bIns="45700" anchor="t" anchorCtr="0">
            <a:spAutoFit/>
          </a:bodyPr>
          <a:lstStyle/>
          <a:p>
            <a:pPr marL="0" marR="0" lvl="0" indent="0" algn="l" rtl="0">
              <a:lnSpc>
                <a:spcPct val="87500"/>
              </a:lnSpc>
              <a:spcBef>
                <a:spcPts val="0"/>
              </a:spcBef>
              <a:spcAft>
                <a:spcPts val="0"/>
              </a:spcAft>
              <a:buNone/>
            </a:pPr>
            <a:r>
              <a:rPr lang="en-US" sz="8800" b="1">
                <a:solidFill>
                  <a:schemeClr val="dk1"/>
                </a:solidFill>
                <a:latin typeface="Calibri"/>
                <a:ea typeface="Calibri"/>
                <a:cs typeface="Calibri"/>
                <a:sym typeface="Calibri"/>
              </a:rPr>
              <a:t>Thank you </a:t>
            </a:r>
            <a:endParaRPr/>
          </a:p>
        </p:txBody>
      </p:sp>
      <p:pic>
        <p:nvPicPr>
          <p:cNvPr id="219" name="Google Shape;219;p8" descr="A logo with two hearts and text&#10;&#10;AI-generated content may be incorrect."/>
          <p:cNvPicPr preferRelativeResize="0"/>
          <p:nvPr/>
        </p:nvPicPr>
        <p:blipFill rotWithShape="1">
          <a:blip r:embed="rId3">
            <a:alphaModFix/>
          </a:blip>
          <a:srcRect/>
          <a:stretch/>
        </p:blipFill>
        <p:spPr>
          <a:xfrm>
            <a:off x="16230600" y="30710"/>
            <a:ext cx="1868062" cy="1050785"/>
          </a:xfrm>
          <a:prstGeom prst="rect">
            <a:avLst/>
          </a:prstGeom>
          <a:noFill/>
          <a:ln>
            <a:noFill/>
          </a:ln>
        </p:spPr>
      </p:pic>
      <p:pic>
        <p:nvPicPr>
          <p:cNvPr id="220" name="Google Shape;220;p8" descr="A black background with white text and red and orange letters&#10;&#10;AI-generated content may be incorrect."/>
          <p:cNvPicPr preferRelativeResize="0"/>
          <p:nvPr/>
        </p:nvPicPr>
        <p:blipFill rotWithShape="1">
          <a:blip r:embed="rId4">
            <a:alphaModFix/>
          </a:blip>
          <a:srcRect/>
          <a:stretch/>
        </p:blipFill>
        <p:spPr>
          <a:xfrm>
            <a:off x="0" y="0"/>
            <a:ext cx="18288000" cy="10287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Props1.xml><?xml version="1.0" encoding="utf-8"?>
<ds:datastoreItem xmlns:ds="http://schemas.openxmlformats.org/officeDocument/2006/customXml" ds:itemID="{6234A818-2F5B-478C-B76D-CC4FAE8415DC}"/>
</file>

<file path=customXml/itemProps2.xml><?xml version="1.0" encoding="utf-8"?>
<ds:datastoreItem xmlns:ds="http://schemas.openxmlformats.org/officeDocument/2006/customXml" ds:itemID="{474EB811-9B76-4D25-AEB0-FB5B97538844}">
  <ds:schemaRefs>
    <ds:schemaRef ds:uri="http://schemas.microsoft.com/sharepoint/v3/contenttype/forms"/>
  </ds:schemaRefs>
</ds:datastoreItem>
</file>

<file path=customXml/itemProps3.xml><?xml version="1.0" encoding="utf-8"?>
<ds:datastoreItem xmlns:ds="http://schemas.openxmlformats.org/officeDocument/2006/customXml" ds:itemID="{85F8131B-B4ED-4BC9-B47B-F264D246FDA2}">
  <ds:schemaRefs>
    <ds:schemaRef ds:uri="5c72703c-1067-4fa7-89cc-ef245258de7b"/>
    <ds:schemaRef ds:uri="http://schemas.microsoft.com/office/infopath/2007/PartnerControl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406893f5-2274-413a-be44-8f15a8803862"/>
  </ds:schemaRefs>
</ds:datastoreItem>
</file>

<file path=docProps/app.xml><?xml version="1.0" encoding="utf-8"?>
<Properties xmlns="http://schemas.openxmlformats.org/officeDocument/2006/extended-properties" xmlns:vt="http://schemas.openxmlformats.org/officeDocument/2006/docPropsVTypes">
  <TotalTime>0</TotalTime>
  <Words>661</Words>
  <Application>Microsoft Office PowerPoint</Application>
  <PresentationFormat>Custom</PresentationFormat>
  <Paragraphs>78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Montserrat</vt:lpstr>
      <vt:lpstr>League Spartan</vt:lpstr>
      <vt:lpstr>Satisfy</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Bianca Charles</dc:creator>
  <cp:lastModifiedBy>Thenjiwe Ngcobo - Women's Voice and Leadership SA</cp:lastModifiedBy>
  <cp:revision>1</cp:revision>
  <dcterms:created xsi:type="dcterms:W3CDTF">2006-08-16T00:00:00Z</dcterms:created>
  <dcterms:modified xsi:type="dcterms:W3CDTF">2026-03-09T12:05:04Z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Order">
    <vt:r8>9633200</vt:r8>
  </property>
  <property fmtid="{D5CDD505-2E9C-101B-9397-08002B2CF9AE}" pid="4" name="Processed">
    <vt:bool>false</vt:bool>
  </property>
  <property fmtid="{D5CDD505-2E9C-101B-9397-08002B2CF9AE}" pid="5" name="xd_Signature">
    <vt:bool>false</vt:bool>
  </property>
  <property fmtid="{D5CDD505-2E9C-101B-9397-08002B2CF9AE}" pid="6" name="Putonlin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MediaServiceImageTags">
    <vt:lpwstr/>
  </property>
</Properties>
</file>