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84" r:id="rId5"/>
    <p:sldId id="262" r:id="rId6"/>
    <p:sldId id="311" r:id="rId7"/>
    <p:sldId id="279" r:id="rId8"/>
    <p:sldId id="277" r:id="rId9"/>
    <p:sldId id="315" r:id="rId10"/>
    <p:sldId id="316" r:id="rId11"/>
    <p:sldId id="293" r:id="rId12"/>
    <p:sldId id="269" r:id="rId13"/>
    <p:sldId id="294" r:id="rId14"/>
    <p:sldId id="280" r:id="rId15"/>
    <p:sldId id="295" r:id="rId16"/>
    <p:sldId id="267" r:id="rId17"/>
    <p:sldId id="296" r:id="rId18"/>
    <p:sldId id="282" r:id="rId19"/>
    <p:sldId id="297" r:id="rId20"/>
    <p:sldId id="299" r:id="rId21"/>
    <p:sldId id="286" r:id="rId22"/>
    <p:sldId id="3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6F2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showGuides="1">
      <p:cViewPr varScale="1">
        <p:scale>
          <a:sx n="122" d="100"/>
          <a:sy n="122" d="100"/>
        </p:scale>
        <p:origin x="232" y="344"/>
      </p:cViewPr>
      <p:guideLst>
        <p:guide orient="horz" pos="213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8F97B32C-BD12-4510-8086-306FBD82A6CD}" type="datetimeFigureOut">
              <a:rPr lang="en-ZA" smtClean="0"/>
              <a:t>2025/03/04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8F97B32C-BD12-4510-8086-306FBD82A6CD}" type="datetimeFigureOut">
              <a:rPr lang="en-ZA" smtClean="0"/>
              <a:t>2025/03/04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8F97B32C-BD12-4510-8086-306FBD82A6CD}" type="datetimeFigureOut">
              <a:rPr lang="en-ZA" smtClean="0"/>
              <a:t>2025/03/04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8F97B32C-BD12-4510-8086-306FBD82A6CD}" type="datetimeFigureOut">
              <a:rPr lang="en-ZA" smtClean="0"/>
              <a:t>2025/03/04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97B32C-BD12-4510-8086-306FBD82A6CD}" type="datetimeFigureOut">
              <a:rPr lang="en-ZA" smtClean="0"/>
              <a:t>2025/03/04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8F97B32C-BD12-4510-8086-306FBD82A6CD}" type="datetimeFigureOut">
              <a:rPr lang="en-ZA" smtClean="0"/>
              <a:t>2025/03/04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8F97B32C-BD12-4510-8086-306FBD82A6CD}" type="datetimeFigureOut">
              <a:rPr lang="en-ZA" smtClean="0"/>
              <a:t>2025/03/04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8F97B32C-BD12-4510-8086-306FBD82A6CD}" type="datetimeFigureOut">
              <a:rPr lang="en-ZA" smtClean="0"/>
              <a:t>2025/03/04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7B32C-BD12-4510-8086-306FBD82A6CD}" type="datetimeFigureOut">
              <a:rPr lang="en-ZA" smtClean="0"/>
              <a:t>2025/03/04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97B32C-BD12-4510-8086-306FBD82A6CD}" type="datetimeFigureOut">
              <a:rPr lang="en-ZA" smtClean="0"/>
              <a:t>2025/03/04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97B32C-BD12-4510-8086-306FBD82A6CD}" type="datetimeFigureOut">
              <a:rPr lang="en-ZA" smtClean="0"/>
              <a:t>2025/03/04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B485606-CBAD-4132-B9CD-10F82678D3AB}" type="slidenum">
              <a:rPr lang="en-ZA" smtClean="0"/>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7B32C-BD12-4510-8086-306FBD82A6CD}" type="datetimeFigureOut">
              <a:rPr lang="en-ZA" smtClean="0"/>
              <a:t>2025/03/04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5606-CBAD-4132-B9CD-10F82678D3AB}"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40" y="-28467"/>
            <a:ext cx="2651877" cy="6858000"/>
          </a:xfrm>
          <a:prstGeom prst="rect">
            <a:avLst/>
          </a:prstGeom>
        </p:spPr>
      </p:pic>
      <p:sp>
        <p:nvSpPr>
          <p:cNvPr id="16" name="Rectangle 14"/>
          <p:cNvSpPr/>
          <p:nvPr/>
        </p:nvSpPr>
        <p:spPr>
          <a:xfrm rot="5400000">
            <a:off x="5875840"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1" fmla="*/ 0 w 6343876"/>
              <a:gd name="connsiteY0-2" fmla="*/ 0 h 622141"/>
              <a:gd name="connsiteX1-3" fmla="*/ 6037294 w 6343876"/>
              <a:gd name="connsiteY1-4" fmla="*/ 0 h 622141"/>
              <a:gd name="connsiteX2-5" fmla="*/ 6037294 w 6343876"/>
              <a:gd name="connsiteY2-6" fmla="*/ 622141 h 622141"/>
              <a:gd name="connsiteX3-7" fmla="*/ 0 w 6343876"/>
              <a:gd name="connsiteY3-8" fmla="*/ 622141 h 622141"/>
              <a:gd name="connsiteX4-9" fmla="*/ 0 w 6343876"/>
              <a:gd name="connsiteY4-10" fmla="*/ 0 h 622141"/>
              <a:gd name="connsiteX0-11" fmla="*/ 0 w 6530881"/>
              <a:gd name="connsiteY0-12" fmla="*/ 0 h 622141"/>
              <a:gd name="connsiteX1-13" fmla="*/ 6037294 w 6530881"/>
              <a:gd name="connsiteY1-14" fmla="*/ 0 h 622141"/>
              <a:gd name="connsiteX2-15" fmla="*/ 6037294 w 6530881"/>
              <a:gd name="connsiteY2-16" fmla="*/ 622141 h 622141"/>
              <a:gd name="connsiteX3-17" fmla="*/ 0 w 6530881"/>
              <a:gd name="connsiteY3-18" fmla="*/ 622141 h 622141"/>
              <a:gd name="connsiteX4-19" fmla="*/ 0 w 6530881"/>
              <a:gd name="connsiteY4-20" fmla="*/ 0 h 622141"/>
              <a:gd name="connsiteX0-21" fmla="*/ 0 w 6512560"/>
              <a:gd name="connsiteY0-22" fmla="*/ 0 h 622141"/>
              <a:gd name="connsiteX1-23" fmla="*/ 6037294 w 6512560"/>
              <a:gd name="connsiteY1-24" fmla="*/ 0 h 622141"/>
              <a:gd name="connsiteX2-25" fmla="*/ 6037294 w 6512560"/>
              <a:gd name="connsiteY2-26" fmla="*/ 622141 h 622141"/>
              <a:gd name="connsiteX3-27" fmla="*/ 0 w 6512560"/>
              <a:gd name="connsiteY3-28" fmla="*/ 622141 h 622141"/>
              <a:gd name="connsiteX4-29" fmla="*/ 0 w 6512560"/>
              <a:gd name="connsiteY4-30" fmla="*/ 0 h 622141"/>
              <a:gd name="connsiteX0-31" fmla="*/ 0 w 6312856"/>
              <a:gd name="connsiteY0-32" fmla="*/ 0 h 622141"/>
              <a:gd name="connsiteX1-33" fmla="*/ 6037294 w 6312856"/>
              <a:gd name="connsiteY1-34" fmla="*/ 0 h 622141"/>
              <a:gd name="connsiteX2-35" fmla="*/ 6037294 w 6312856"/>
              <a:gd name="connsiteY2-36" fmla="*/ 622141 h 622141"/>
              <a:gd name="connsiteX3-37" fmla="*/ 0 w 6312856"/>
              <a:gd name="connsiteY3-38" fmla="*/ 622141 h 622141"/>
              <a:gd name="connsiteX4-39" fmla="*/ 0 w 6312856"/>
              <a:gd name="connsiteY4-40" fmla="*/ 0 h 622141"/>
              <a:gd name="connsiteX0-41" fmla="*/ 0 w 6037294"/>
              <a:gd name="connsiteY0-42" fmla="*/ 0 h 622141"/>
              <a:gd name="connsiteX1-43" fmla="*/ 6037294 w 6037294"/>
              <a:gd name="connsiteY1-44" fmla="*/ 0 h 622141"/>
              <a:gd name="connsiteX2-45" fmla="*/ 6037294 w 6037294"/>
              <a:gd name="connsiteY2-46" fmla="*/ 622141 h 622141"/>
              <a:gd name="connsiteX3-47" fmla="*/ 0 w 6037294"/>
              <a:gd name="connsiteY3-48" fmla="*/ 622141 h 622141"/>
              <a:gd name="connsiteX4-49" fmla="*/ 0 w 6037294"/>
              <a:gd name="connsiteY4-50" fmla="*/ 0 h 6221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p:cNvSpPr/>
          <p:nvPr/>
        </p:nvSpPr>
        <p:spPr>
          <a:xfrm rot="5400000">
            <a:off x="5960239"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1" fmla="*/ 0 w 6343876"/>
              <a:gd name="connsiteY0-2" fmla="*/ 0 h 622141"/>
              <a:gd name="connsiteX1-3" fmla="*/ 6037294 w 6343876"/>
              <a:gd name="connsiteY1-4" fmla="*/ 0 h 622141"/>
              <a:gd name="connsiteX2-5" fmla="*/ 6037294 w 6343876"/>
              <a:gd name="connsiteY2-6" fmla="*/ 622141 h 622141"/>
              <a:gd name="connsiteX3-7" fmla="*/ 0 w 6343876"/>
              <a:gd name="connsiteY3-8" fmla="*/ 622141 h 622141"/>
              <a:gd name="connsiteX4-9" fmla="*/ 0 w 6343876"/>
              <a:gd name="connsiteY4-10" fmla="*/ 0 h 622141"/>
              <a:gd name="connsiteX0-11" fmla="*/ 0 w 6530881"/>
              <a:gd name="connsiteY0-12" fmla="*/ 0 h 622141"/>
              <a:gd name="connsiteX1-13" fmla="*/ 6037294 w 6530881"/>
              <a:gd name="connsiteY1-14" fmla="*/ 0 h 622141"/>
              <a:gd name="connsiteX2-15" fmla="*/ 6037294 w 6530881"/>
              <a:gd name="connsiteY2-16" fmla="*/ 622141 h 622141"/>
              <a:gd name="connsiteX3-17" fmla="*/ 0 w 6530881"/>
              <a:gd name="connsiteY3-18" fmla="*/ 622141 h 622141"/>
              <a:gd name="connsiteX4-19" fmla="*/ 0 w 6530881"/>
              <a:gd name="connsiteY4-20" fmla="*/ 0 h 622141"/>
              <a:gd name="connsiteX0-21" fmla="*/ 0 w 6512560"/>
              <a:gd name="connsiteY0-22" fmla="*/ 0 h 622141"/>
              <a:gd name="connsiteX1-23" fmla="*/ 6037294 w 6512560"/>
              <a:gd name="connsiteY1-24" fmla="*/ 0 h 622141"/>
              <a:gd name="connsiteX2-25" fmla="*/ 6037294 w 6512560"/>
              <a:gd name="connsiteY2-26" fmla="*/ 622141 h 622141"/>
              <a:gd name="connsiteX3-27" fmla="*/ 0 w 6512560"/>
              <a:gd name="connsiteY3-28" fmla="*/ 622141 h 622141"/>
              <a:gd name="connsiteX4-29" fmla="*/ 0 w 6512560"/>
              <a:gd name="connsiteY4-30" fmla="*/ 0 h 622141"/>
              <a:gd name="connsiteX0-31" fmla="*/ 0 w 6312856"/>
              <a:gd name="connsiteY0-32" fmla="*/ 0 h 622141"/>
              <a:gd name="connsiteX1-33" fmla="*/ 6037294 w 6312856"/>
              <a:gd name="connsiteY1-34" fmla="*/ 0 h 622141"/>
              <a:gd name="connsiteX2-35" fmla="*/ 6037294 w 6312856"/>
              <a:gd name="connsiteY2-36" fmla="*/ 622141 h 622141"/>
              <a:gd name="connsiteX3-37" fmla="*/ 0 w 6312856"/>
              <a:gd name="connsiteY3-38" fmla="*/ 622141 h 622141"/>
              <a:gd name="connsiteX4-39" fmla="*/ 0 w 6312856"/>
              <a:gd name="connsiteY4-40" fmla="*/ 0 h 622141"/>
              <a:gd name="connsiteX0-41" fmla="*/ 0 w 6037294"/>
              <a:gd name="connsiteY0-42" fmla="*/ 0 h 622141"/>
              <a:gd name="connsiteX1-43" fmla="*/ 6037294 w 6037294"/>
              <a:gd name="connsiteY1-44" fmla="*/ 0 h 622141"/>
              <a:gd name="connsiteX2-45" fmla="*/ 6037294 w 6037294"/>
              <a:gd name="connsiteY2-46" fmla="*/ 622141 h 622141"/>
              <a:gd name="connsiteX3-47" fmla="*/ 0 w 6037294"/>
              <a:gd name="connsiteY3-48" fmla="*/ 622141 h 622141"/>
              <a:gd name="connsiteX4-49" fmla="*/ 0 w 6037294"/>
              <a:gd name="connsiteY4-50" fmla="*/ 0 h 6221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4040669" y="2124554"/>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485"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8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2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2698" y="4133941"/>
            <a:ext cx="6941148" cy="1077218"/>
          </a:xfrm>
          <a:prstGeom prst="rect">
            <a:avLst/>
          </a:prstGeom>
          <a:noFill/>
        </p:spPr>
        <p:txBody>
          <a:bodyPr wrap="square" rtlCol="0">
            <a:spAutoFit/>
          </a:bodyPr>
          <a:lstStyle/>
          <a:p>
            <a:pPr algn="ctr"/>
            <a:r>
              <a:rPr lang="en-US" sz="2800" b="1" dirty="0">
                <a:solidFill>
                  <a:srgbClr val="FF0000"/>
                </a:solidFill>
              </a:rPr>
              <a:t>VCSA Joint Campaigns </a:t>
            </a:r>
          </a:p>
          <a:p>
            <a:pPr algn="ctr"/>
            <a:r>
              <a:rPr lang="en-US" dirty="0">
                <a:solidFill>
                  <a:srgbClr val="FF0000"/>
                </a:solidFill>
              </a:rPr>
              <a:t>(Tanzania, Dar es salaam, .2025 and Shadrack J. Msuya)</a:t>
            </a:r>
          </a:p>
          <a:p>
            <a:pPr algn="ctr"/>
            <a:endParaRPr lang="en-US" dirty="0">
              <a:solidFill>
                <a:srgbClr val="FF0000"/>
              </a:solidFill>
            </a:endParaRPr>
          </a:p>
        </p:txBody>
      </p:sp>
      <p:sp>
        <p:nvSpPr>
          <p:cNvPr id="10" name="TextBox 9"/>
          <p:cNvSpPr txBox="1"/>
          <p:nvPr/>
        </p:nvSpPr>
        <p:spPr>
          <a:xfrm>
            <a:off x="1678107" y="6418075"/>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US" sz="2100" dirty="0">
              <a:solidFill>
                <a:schemeClr val="bg1"/>
              </a:solidFill>
              <a:latin typeface="Century Gothic" panose="020B0502020202020204"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a:fillRect/>
          </a:stretch>
        </p:blipFill>
        <p:spPr>
          <a:xfrm>
            <a:off x="4522697" y="299994"/>
            <a:ext cx="1877160" cy="1528807"/>
          </a:xfrm>
          <a:prstGeom prst="rect">
            <a:avLst/>
          </a:prstGeom>
        </p:spPr>
      </p:pic>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22689" y="1340677"/>
            <a:ext cx="1937953" cy="907269"/>
          </a:xfrm>
          <a:prstGeom prst="rect">
            <a:avLst/>
          </a:prstGeom>
        </p:spPr>
      </p:pic>
      <p:pic>
        <p:nvPicPr>
          <p:cNvPr id="5" name="Picture 4"/>
          <p:cNvPicPr>
            <a:picLocks noChangeAspect="1"/>
          </p:cNvPicPr>
          <p:nvPr/>
        </p:nvPicPr>
        <p:blipFill>
          <a:blip r:embed="rId8"/>
          <a:stretch>
            <a:fillRect/>
          </a:stretch>
        </p:blipFill>
        <p:spPr>
          <a:xfrm>
            <a:off x="8792210" y="486410"/>
            <a:ext cx="1468755" cy="102425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 y="269240"/>
            <a:ext cx="11136630" cy="1421765"/>
          </a:xfrm>
        </p:spPr>
        <p:txBody>
          <a:bodyPr>
            <a:normAutofit/>
          </a:bodyPr>
          <a:lstStyle/>
          <a:p>
            <a:r>
              <a:rPr lang="en-US" altLang="en-US" b="1" dirty="0">
                <a:sym typeface="+mn-ea"/>
              </a:rPr>
              <a:t>Resource Allocation:</a:t>
            </a:r>
            <a:endParaRPr lang="en-US" b="1"/>
          </a:p>
        </p:txBody>
      </p:sp>
      <p:sp>
        <p:nvSpPr>
          <p:cNvPr id="3" name="Content Placeholder 2"/>
          <p:cNvSpPr>
            <a:spLocks noGrp="1"/>
          </p:cNvSpPr>
          <p:nvPr>
            <p:ph idx="1"/>
          </p:nvPr>
        </p:nvSpPr>
        <p:spPr>
          <a:xfrm>
            <a:off x="217170" y="1543860"/>
            <a:ext cx="4919980" cy="4829810"/>
          </a:xfrm>
        </p:spPr>
        <p:txBody>
          <a:bodyPr>
            <a:normAutofit/>
          </a:bodyPr>
          <a:lstStyle/>
          <a:p>
            <a:r>
              <a:rPr lang="en-US" sz="1600" dirty="0"/>
              <a:t>We distributed resources based on the specific needs and capacities of each partner organization, ensuring that smaller or less-resourced partners received adequate support to promote </a:t>
            </a:r>
            <a:r>
              <a:rPr lang="en-US" sz="1600" dirty="0" err="1"/>
              <a:t>equit</a:t>
            </a:r>
            <a:endParaRPr lang="en-US" sz="1600" dirty="0"/>
          </a:p>
          <a:p>
            <a:r>
              <a:rPr lang="en-US" sz="1600" dirty="0"/>
              <a:t>We established transparent resource allocation framework guided by MoU, to ensure fair </a:t>
            </a:r>
            <a:r>
              <a:rPr lang="en-US" sz="1600" dirty="0" err="1"/>
              <a:t>distrubution</a:t>
            </a:r>
            <a:r>
              <a:rPr lang="en-US" sz="1600" dirty="0"/>
              <a:t> and long term sustainability</a:t>
            </a:r>
          </a:p>
          <a:p>
            <a:r>
              <a:rPr lang="en-US" sz="1600" dirty="0"/>
              <a:t>We support resources distribution proportionally, according with the size, scope, and impact of each partner’s activities. </a:t>
            </a:r>
          </a:p>
          <a:p>
            <a:pPr marL="0" indent="0">
              <a:buNone/>
            </a:pPr>
            <a:endParaRPr lang="en-US" sz="1600" dirty="0"/>
          </a:p>
          <a:p>
            <a:endParaRPr lang="en-US" dirty="0"/>
          </a:p>
          <a:p>
            <a:endParaRPr lang="en-US" dirty="0"/>
          </a:p>
        </p:txBody>
      </p:sp>
      <p:pic>
        <p:nvPicPr>
          <p:cNvPr id="4" name="Picture 3" descr="WhatsApp Image 2025-02-20 at 17.13.17">
            <a:extLst>
              <a:ext uri="{FF2B5EF4-FFF2-40B4-BE49-F238E27FC236}">
                <a16:creationId xmlns:a16="http://schemas.microsoft.com/office/drawing/2014/main" id="{A6EA53A1-32C7-C0D1-8D81-152EC6D238E4}"/>
              </a:ext>
            </a:extLst>
          </p:cNvPr>
          <p:cNvPicPr>
            <a:picLocks noChangeAspect="1"/>
          </p:cNvPicPr>
          <p:nvPr/>
        </p:nvPicPr>
        <p:blipFill>
          <a:blip r:embed="rId2"/>
          <a:stretch>
            <a:fillRect/>
          </a:stretch>
        </p:blipFill>
        <p:spPr>
          <a:xfrm>
            <a:off x="5389807" y="851338"/>
            <a:ext cx="6802194" cy="53812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582397" y="4137"/>
            <a:ext cx="10255936" cy="2061210"/>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Inclusive Leadership &amp; Coordination: </a:t>
            </a:r>
            <a:r>
              <a:rPr lang="en-US" altLang="en-US" sz="3200" dirty="0">
                <a:solidFill>
                  <a:schemeClr val="tx1">
                    <a:lumMod val="85000"/>
                    <a:lumOff val="15000"/>
                  </a:schemeClr>
                </a:solidFill>
                <a:latin typeface="Century Gothic" panose="020B0502020202020204" pitchFamily="34" charset="0"/>
              </a:rPr>
              <a:t>How did you leverage expertise and diverse connections to strengthen advocacy efforts?</a:t>
            </a:r>
          </a:p>
          <a:p>
            <a:endParaRPr lang="en-US" altLang="en-US" sz="3200" dirty="0">
              <a:solidFill>
                <a:schemeClr val="tx1">
                  <a:lumMod val="85000"/>
                  <a:lumOff val="15000"/>
                </a:schemeClr>
              </a:solidFill>
              <a:latin typeface="Century Gothic" panose="020B0502020202020204" pitchFamily="34" charset="0"/>
            </a:endParaRPr>
          </a:p>
        </p:txBody>
      </p:sp>
      <p:sp>
        <p:nvSpPr>
          <p:cNvPr id="9" name="Content Placeholder 2"/>
          <p:cNvSpPr>
            <a:spLocks noGrp="1"/>
          </p:cNvSpPr>
          <p:nvPr>
            <p:ph idx="1"/>
          </p:nvPr>
        </p:nvSpPr>
        <p:spPr>
          <a:xfrm>
            <a:off x="340995" y="1765738"/>
            <a:ext cx="5082343" cy="4055307"/>
          </a:xfrm>
        </p:spPr>
        <p:txBody>
          <a:bodyPr>
            <a:normAutofit fontScale="97500"/>
          </a:bodyPr>
          <a:lstStyle/>
          <a:p>
            <a:pPr marL="0" indent="0">
              <a:buNone/>
            </a:pPr>
            <a:r>
              <a:rPr lang="en-US" altLang="en-US" sz="1600" dirty="0"/>
              <a:t>We collaborated with technical experts from the Ministry of Health to design evidence-based advocacy strategies for improving healthcare access.</a:t>
            </a:r>
          </a:p>
          <a:p>
            <a:pPr marL="0" indent="0">
              <a:buNone/>
            </a:pPr>
            <a:r>
              <a:rPr lang="en-US" altLang="en-US" sz="1600" dirty="0"/>
              <a:t>By partnering with the local governmnet, Ministry  of Education, community development , we incorporated educational expertise into our campaigns, ensuring that our messaging was tailored to different audiences.</a:t>
            </a:r>
          </a:p>
          <a:p>
            <a:pPr marL="0" indent="0">
              <a:buNone/>
            </a:pPr>
            <a:r>
              <a:rPr lang="en-US" altLang="en-US" sz="1600" dirty="0"/>
              <a:t>The diverse connections we established through regional outreach programs allowed us to gather grassroots insights, which informed our advocacy strategies and made them more effective.</a:t>
            </a:r>
          </a:p>
        </p:txBody>
      </p:sp>
      <p:sp>
        <p:nvSpPr>
          <p:cNvPr id="22" name="TextBox 2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3" name="Picture 2" descr="Cravan route pic 2"/>
          <p:cNvPicPr>
            <a:picLocks noChangeAspect="1"/>
          </p:cNvPicPr>
          <p:nvPr/>
        </p:nvPicPr>
        <p:blipFill>
          <a:blip r:embed="rId2"/>
          <a:stretch>
            <a:fillRect/>
          </a:stretch>
        </p:blipFill>
        <p:spPr>
          <a:xfrm>
            <a:off x="6337738" y="1560769"/>
            <a:ext cx="4682047" cy="42602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ym typeface="+mn-ea"/>
              </a:rPr>
              <a:t>What strategies did you implement to coordinate campaigning across multiple organizations?</a:t>
            </a:r>
            <a:endParaRPr lang="en-US" b="1" dirty="0"/>
          </a:p>
        </p:txBody>
      </p:sp>
      <p:sp>
        <p:nvSpPr>
          <p:cNvPr id="3" name="Content Placeholder 2"/>
          <p:cNvSpPr>
            <a:spLocks noGrp="1"/>
          </p:cNvSpPr>
          <p:nvPr>
            <p:ph idx="1"/>
          </p:nvPr>
        </p:nvSpPr>
        <p:spPr>
          <a:xfrm>
            <a:off x="6456555" y="1771573"/>
            <a:ext cx="5640851" cy="5532193"/>
          </a:xfrm>
        </p:spPr>
        <p:txBody>
          <a:bodyPr>
            <a:normAutofit fontScale="97500"/>
          </a:bodyPr>
          <a:lstStyle/>
          <a:p>
            <a:r>
              <a:rPr lang="en-US" sz="1800" b="1" dirty="0"/>
              <a:t>Collaborative structure;</a:t>
            </a:r>
            <a:r>
              <a:rPr lang="en-US" sz="1800" dirty="0"/>
              <a:t> We formulated steering </a:t>
            </a:r>
            <a:r>
              <a:rPr lang="en-US" sz="1800" dirty="0" err="1"/>
              <a:t>committie</a:t>
            </a:r>
            <a:r>
              <a:rPr lang="en-US" sz="1800" dirty="0"/>
              <a:t> from different organization in assigning roles and responsibilities for leveraging organization strengths.</a:t>
            </a:r>
          </a:p>
          <a:p>
            <a:r>
              <a:rPr lang="en-US" sz="1800" b="1" dirty="0"/>
              <a:t>Shared Vision and Goals; </a:t>
            </a:r>
            <a:r>
              <a:rPr lang="en-US" sz="1800" dirty="0"/>
              <a:t>Developed a unified missions and clear objectives that aligns with the all organization partners including; development of content creation, developing of the messages, hash tags, activities etc.</a:t>
            </a:r>
          </a:p>
          <a:p>
            <a:r>
              <a:rPr lang="en-US" sz="1800" b="1" dirty="0"/>
              <a:t>Regular communication</a:t>
            </a:r>
            <a:r>
              <a:rPr lang="en-US" sz="1800" dirty="0"/>
              <a:t>; We held weekly, and monthly check-ins for the progress of the preparation from different departments</a:t>
            </a:r>
          </a:p>
          <a:p>
            <a:r>
              <a:rPr lang="en-US" sz="1800" b="1" dirty="0"/>
              <a:t>Joint plan and resource sharing</a:t>
            </a:r>
            <a:r>
              <a:rPr lang="en-US" sz="1800" dirty="0"/>
              <a:t>; able to collectively be with campaign strategies and timelines for supporting throughout campaigns as well as pooled resources such expertise running the social media contents for great impact </a:t>
            </a:r>
          </a:p>
          <a:p>
            <a:pPr marL="0" indent="0">
              <a:buNone/>
            </a:pPr>
            <a:endParaRPr lang="en-US" dirty="0"/>
          </a:p>
        </p:txBody>
      </p:sp>
      <p:pic>
        <p:nvPicPr>
          <p:cNvPr id="5" name="Picture 4">
            <a:extLst>
              <a:ext uri="{FF2B5EF4-FFF2-40B4-BE49-F238E27FC236}">
                <a16:creationId xmlns:a16="http://schemas.microsoft.com/office/drawing/2014/main" id="{3576B911-779E-DA45-7387-1FA4E90EB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2" y="1938841"/>
            <a:ext cx="6396153" cy="42641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742950" y="0"/>
            <a:ext cx="10619105" cy="915035"/>
          </a:xfrm>
          <a:prstGeom prst="rect">
            <a:avLst/>
          </a:prstGeom>
          <a:noFill/>
        </p:spPr>
        <p:txBody>
          <a:bodyPr wrap="square" rtlCol="0">
            <a:noAutofit/>
          </a:bodyPr>
          <a:lstStyle/>
          <a:p>
            <a:r>
              <a:rPr lang="en-US" sz="3200" dirty="0">
                <a:solidFill>
                  <a:schemeClr val="tx1">
                    <a:lumMod val="85000"/>
                    <a:lumOff val="15000"/>
                  </a:schemeClr>
                </a:solidFill>
                <a:latin typeface="Century Gothic" panose="020B0502020202020204" pitchFamily="34" charset="0"/>
              </a:rPr>
              <a:t>Connecting: </a:t>
            </a:r>
            <a:r>
              <a:rPr lang="en-US" altLang="en-US" sz="3200" dirty="0">
                <a:solidFill>
                  <a:schemeClr val="tx1">
                    <a:lumMod val="85000"/>
                    <a:lumOff val="15000"/>
                  </a:schemeClr>
                </a:solidFill>
                <a:latin typeface="Century Gothic" panose="020B0502020202020204" pitchFamily="34" charset="0"/>
              </a:rPr>
              <a:t>What approaches did you use to build and sustain relationships?</a:t>
            </a:r>
          </a:p>
          <a:p>
            <a:endParaRPr lang="en-US" altLang="en-US" sz="3200" dirty="0">
              <a:solidFill>
                <a:schemeClr val="tx1">
                  <a:lumMod val="85000"/>
                  <a:lumOff val="15000"/>
                </a:schemeClr>
              </a:solidFill>
              <a:latin typeface="Century Gothic" panose="020B0502020202020204" pitchFamily="34" charset="0"/>
            </a:endParaRPr>
          </a:p>
        </p:txBody>
      </p:sp>
      <p:sp>
        <p:nvSpPr>
          <p:cNvPr id="9" name="Content Placeholder 2"/>
          <p:cNvSpPr>
            <a:spLocks noGrp="1"/>
          </p:cNvSpPr>
          <p:nvPr>
            <p:ph idx="1"/>
          </p:nvPr>
        </p:nvSpPr>
        <p:spPr>
          <a:xfrm>
            <a:off x="5756097" y="1324303"/>
            <a:ext cx="5619696" cy="4752318"/>
          </a:xfrm>
        </p:spPr>
        <p:txBody>
          <a:bodyPr>
            <a:normAutofit/>
          </a:bodyPr>
          <a:lstStyle/>
          <a:p>
            <a:r>
              <a:rPr lang="en-US" sz="1600" dirty="0"/>
              <a:t>We maintain consistent communication with stakeholders through regular meeting, email, and updates.</a:t>
            </a:r>
          </a:p>
          <a:p>
            <a:r>
              <a:rPr lang="en-US" sz="1600" dirty="0"/>
              <a:t>Involving community members and partners in decision-making processes, to ensure their voice are being heard and shape our intiatives</a:t>
            </a:r>
          </a:p>
          <a:p>
            <a:r>
              <a:rPr lang="en-US" sz="1600" dirty="0"/>
              <a:t>We created shared goal with our partners, aligning our efforts in ensuring that we all work towards same objectives</a:t>
            </a:r>
          </a:p>
          <a:p>
            <a:r>
              <a:rPr lang="en-US" sz="1600" dirty="0"/>
              <a:t>Provision of the training, resources, and mentorship to our partners, empowers them in contributing effective movement.</a:t>
            </a:r>
          </a:p>
          <a:p>
            <a:r>
              <a:rPr lang="en-US" sz="1600" dirty="0"/>
              <a:t>Our engagement with the community that we organize such as; open dialogue, outreach activities, and edutainment builds trust with them and fosters a sense of project owning </a:t>
            </a:r>
          </a:p>
          <a:p>
            <a:r>
              <a:rPr lang="en-US" altLang="en-ZA" sz="1600" dirty="0"/>
              <a:t>Additionaly, we share progess reports, challenges, and success with our partners and the community that help us to maintain transparency.</a:t>
            </a:r>
          </a:p>
        </p:txBody>
      </p:sp>
      <p:sp>
        <p:nvSpPr>
          <p:cNvPr id="22" name="TextBox 2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2" name="Picture 1" descr="WhatsApp Image 2025-02-17 at 14.37.50"/>
          <p:cNvPicPr>
            <a:picLocks noChangeAspect="1"/>
          </p:cNvPicPr>
          <p:nvPr/>
        </p:nvPicPr>
        <p:blipFill>
          <a:blip r:embed="rId2"/>
          <a:srcRect l="2741" t="-6488" r="-2741" b="6488"/>
          <a:stretch>
            <a:fillRect/>
          </a:stretch>
        </p:blipFill>
        <p:spPr>
          <a:xfrm>
            <a:off x="154305" y="1227454"/>
            <a:ext cx="5575078" cy="372291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lumMod val="85000"/>
                    <a:lumOff val="15000"/>
                  </a:schemeClr>
                </a:solidFill>
                <a:latin typeface="Century Gothic" panose="020B0502020202020204" pitchFamily="34" charset="0"/>
                <a:sym typeface="+mn-ea"/>
              </a:rPr>
              <a:t> Community-Building: </a:t>
            </a:r>
            <a:r>
              <a:rPr lang="en-US" dirty="0">
                <a:sym typeface="+mn-ea"/>
              </a:rPr>
              <a:t>How did you facilitate mentoring, convening, and peer exchanges among professional advocates and emerging leaders?</a:t>
            </a:r>
            <a:endParaRPr lang="en-US" dirty="0"/>
          </a:p>
        </p:txBody>
      </p:sp>
      <p:sp>
        <p:nvSpPr>
          <p:cNvPr id="3" name="Content Placeholder 2"/>
          <p:cNvSpPr>
            <a:spLocks noGrp="1"/>
          </p:cNvSpPr>
          <p:nvPr>
            <p:ph idx="1"/>
          </p:nvPr>
        </p:nvSpPr>
        <p:spPr>
          <a:xfrm>
            <a:off x="590156" y="2141537"/>
            <a:ext cx="4686037" cy="4351338"/>
          </a:xfrm>
        </p:spPr>
        <p:txBody>
          <a:bodyPr>
            <a:normAutofit/>
          </a:bodyPr>
          <a:lstStyle/>
          <a:p>
            <a:r>
              <a:rPr lang="en-US" sz="1600" dirty="0"/>
              <a:t>We facilitated open dialogues with the community groups including boda boda, young mother, adolescents, in school and out of school </a:t>
            </a:r>
            <a:r>
              <a:rPr lang="en-US" sz="1600" dirty="0" err="1"/>
              <a:t>adolecents</a:t>
            </a:r>
            <a:r>
              <a:rPr lang="en-US" sz="1600" dirty="0"/>
              <a:t> share their experiences, challenges, and best practices.</a:t>
            </a:r>
          </a:p>
          <a:p>
            <a:r>
              <a:rPr lang="en-US" sz="1600" dirty="0"/>
              <a:t>We conducted workshops and training sessions focused on the SRHR key issues, GBV, and HIV as well as strategic planning.</a:t>
            </a:r>
          </a:p>
          <a:p>
            <a:r>
              <a:rPr lang="en-US" sz="1600" dirty="0"/>
              <a:t>We use social media platforms as safe space to connect community groups and professionals to share information about SRH and HIV and where to actual get friendly health services from their area. In addition, the platform is being used to experience GBV challenges. </a:t>
            </a:r>
          </a:p>
        </p:txBody>
      </p:sp>
      <p:pic>
        <p:nvPicPr>
          <p:cNvPr id="4" name="Content Placeholder 3" descr="WhatsApp Image 2025-02-20 at 17.19.46">
            <a:extLst>
              <a:ext uri="{FF2B5EF4-FFF2-40B4-BE49-F238E27FC236}">
                <a16:creationId xmlns:a16="http://schemas.microsoft.com/office/drawing/2014/main" id="{7E6B15C1-9C1D-8FE3-4CF2-97252FA9302F}"/>
              </a:ext>
            </a:extLst>
          </p:cNvPr>
          <p:cNvPicPr>
            <a:picLocks noChangeAspect="1"/>
          </p:cNvPicPr>
          <p:nvPr/>
        </p:nvPicPr>
        <p:blipFill>
          <a:blip r:embed="rId2"/>
          <a:stretch>
            <a:fillRect/>
          </a:stretch>
        </p:blipFill>
        <p:spPr>
          <a:xfrm>
            <a:off x="5576723" y="2141537"/>
            <a:ext cx="6257925" cy="41611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500380" y="5080"/>
            <a:ext cx="10593070" cy="1424305"/>
          </a:xfrm>
          <a:prstGeom prst="rect">
            <a:avLst/>
          </a:prstGeom>
          <a:noFill/>
        </p:spPr>
        <p:txBody>
          <a:bodyPr wrap="square" rtlCol="0">
            <a:noAutofit/>
          </a:bodyPr>
          <a:lstStyle/>
          <a:p>
            <a:r>
              <a:rPr lang="en-US" altLang="en-US" sz="3200" dirty="0">
                <a:solidFill>
                  <a:schemeClr val="tx1">
                    <a:lumMod val="85000"/>
                    <a:lumOff val="15000"/>
                  </a:schemeClr>
                </a:solidFill>
                <a:latin typeface="Century Gothic" panose="020B0502020202020204" pitchFamily="34" charset="0"/>
              </a:rPr>
              <a:t>Linking &amp; Learning: How did you foster a culture of continuous learning and best practice sharing within the movement?</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p:cNvSpPr>
            <a:spLocks noGrp="1"/>
          </p:cNvSpPr>
          <p:nvPr>
            <p:ph idx="1"/>
          </p:nvPr>
        </p:nvSpPr>
        <p:spPr>
          <a:xfrm>
            <a:off x="2076319" y="1575511"/>
            <a:ext cx="7130743" cy="5015865"/>
          </a:xfrm>
        </p:spPr>
        <p:txBody>
          <a:bodyPr>
            <a:noAutofit/>
          </a:bodyPr>
          <a:lstStyle/>
          <a:p>
            <a:pPr algn="just"/>
            <a:r>
              <a:rPr lang="en-US" sz="1600" dirty="0"/>
              <a:t>Knowledge sharing platforms; whatsapp channels, whatsapp group, instagram, twitter. All this we use as online platform where members can share education materials for exchanging learning</a:t>
            </a:r>
          </a:p>
          <a:p>
            <a:pPr algn="just"/>
            <a:r>
              <a:rPr lang="en-US" sz="1600" dirty="0"/>
              <a:t>Learning Events and Workshops; We usual organize events such as workshops, open dialogues, and trainings on SRHR, and GBV to foster opportunities for partcipants to share their experience.</a:t>
            </a:r>
          </a:p>
          <a:p>
            <a:pPr algn="just"/>
            <a:r>
              <a:rPr lang="en-US" sz="1600" dirty="0"/>
              <a:t>Safe space; salama foundation faciltates peer to peer learning creating safe space in groups example school clubs to discuss challenges, share solutions, and learn from each other.</a:t>
            </a:r>
          </a:p>
          <a:p>
            <a:pPr algn="just"/>
            <a:r>
              <a:rPr lang="en-US" sz="1600" dirty="0"/>
              <a:t>Documentation of best practices; it is salama foundation behaviour to document successful intiatives and case studies creating the best practices that are shared in the movement.</a:t>
            </a:r>
          </a:p>
          <a:p>
            <a:pPr algn="just"/>
            <a:r>
              <a:rPr lang="en-US" sz="1600" dirty="0"/>
              <a:t>Collaborative aprojects and joint intiatives: we facilitated project by bringing together diverse groups within the movement to work on a shared goal. that provided hand on learning experience in real-time.</a:t>
            </a:r>
          </a:p>
        </p:txBody>
      </p:sp>
      <p:sp>
        <p:nvSpPr>
          <p:cNvPr id="22" name="TextBox 2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ym typeface="+mn-ea"/>
              </a:rPr>
              <a:t>How did you generate and </a:t>
            </a:r>
            <a:r>
              <a:rPr lang="en-US" dirty="0" err="1">
                <a:sym typeface="+mn-ea"/>
              </a:rPr>
              <a:t>utilise</a:t>
            </a:r>
            <a:r>
              <a:rPr lang="en-US" dirty="0">
                <a:sym typeface="+mn-ea"/>
              </a:rPr>
              <a:t> evidence to assess the impact and effectiveness of advocacy efforts within your movement?</a:t>
            </a:r>
            <a:endParaRPr lang="en-US"/>
          </a:p>
        </p:txBody>
      </p:sp>
      <p:sp>
        <p:nvSpPr>
          <p:cNvPr id="3" name="Content Placeholder 2"/>
          <p:cNvSpPr>
            <a:spLocks noGrp="1"/>
          </p:cNvSpPr>
          <p:nvPr>
            <p:ph idx="1"/>
          </p:nvPr>
        </p:nvSpPr>
        <p:spPr>
          <a:xfrm>
            <a:off x="248921" y="1825625"/>
            <a:ext cx="5766940" cy="4351655"/>
          </a:xfrm>
        </p:spPr>
        <p:txBody>
          <a:bodyPr>
            <a:noAutofit/>
          </a:bodyPr>
          <a:lstStyle/>
          <a:p>
            <a:r>
              <a:rPr lang="en-US" altLang="en-US" sz="1600" dirty="0"/>
              <a:t>We conducted Baseline and endline assessments allowed us to track progress and quantify changes over time. </a:t>
            </a:r>
          </a:p>
          <a:p>
            <a:r>
              <a:rPr lang="en-US" altLang="en-US" sz="1600" dirty="0"/>
              <a:t>We developed specific KPIs, such as policy changes achieved and levels of community engagement, to measure success. </a:t>
            </a:r>
          </a:p>
          <a:p>
            <a:r>
              <a:rPr lang="en-US" altLang="en-US" sz="1600" dirty="0"/>
              <a:t>Regular stakeholder feedback ensured that our assessments were grounded in the experiences of those directly affected by our advocacy.</a:t>
            </a:r>
          </a:p>
          <a:p>
            <a:r>
              <a:rPr lang="en-US" altLang="en-US" sz="1600" dirty="0"/>
              <a:t>We documented case studies and success stories to highlight tangible outcomes and analyzed the collected data to identify trends and areas for improvement. </a:t>
            </a:r>
          </a:p>
          <a:p>
            <a:r>
              <a:rPr lang="en-US" altLang="en-US" sz="1600" dirty="0"/>
              <a:t>The findings were compiled into comprehensive reports and used to adapt our strategies in real-time. </a:t>
            </a:r>
          </a:p>
          <a:p>
            <a:r>
              <a:rPr lang="en-US" altLang="en-US" sz="1600" dirty="0"/>
              <a:t>Additionally, the evidence generated was also </a:t>
            </a:r>
            <a:r>
              <a:rPr lang="en-US" altLang="en-US" sz="1600" dirty="0" err="1"/>
              <a:t>utilised</a:t>
            </a:r>
            <a:r>
              <a:rPr lang="en-US" altLang="en-US" sz="1600" dirty="0"/>
              <a:t> to strengthen our advocacy messages, demonstrate impact to funders and policymakers, and build credibility with stakeholders.</a:t>
            </a:r>
          </a:p>
        </p:txBody>
      </p:sp>
      <p:pic>
        <p:nvPicPr>
          <p:cNvPr id="5" name="Picture 4">
            <a:extLst>
              <a:ext uri="{FF2B5EF4-FFF2-40B4-BE49-F238E27FC236}">
                <a16:creationId xmlns:a16="http://schemas.microsoft.com/office/drawing/2014/main" id="{448622AC-1C54-099D-DC28-C2CA92F0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141" y="2217682"/>
            <a:ext cx="4997669" cy="33317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15" y="365125"/>
            <a:ext cx="10827385" cy="1325880"/>
          </a:xfrm>
        </p:spPr>
        <p:txBody>
          <a:bodyPr>
            <a:normAutofit/>
          </a:bodyPr>
          <a:lstStyle/>
          <a:p>
            <a:r>
              <a:rPr lang="en-US" b="1"/>
              <a:t>Beneficiary qoutation: </a:t>
            </a:r>
            <a:r>
              <a:rPr lang="en-GB" dirty="0" err="1">
                <a:latin typeface="Calibri" panose="020F0502020204030204" pitchFamily="34" charset="0"/>
                <a:cs typeface="Calibri" panose="020F0502020204030204" pitchFamily="34" charset="0"/>
                <a:sym typeface="+mn-ea"/>
              </a:rPr>
              <a:t>Eliutha’s</a:t>
            </a:r>
            <a:r>
              <a:rPr lang="en-US" altLang="en-GB" dirty="0" err="1">
                <a:latin typeface="Calibri" panose="020F0502020204030204" pitchFamily="34" charset="0"/>
                <a:cs typeface="Calibri" panose="020F0502020204030204" pitchFamily="34" charset="0"/>
                <a:sym typeface="+mn-ea"/>
              </a:rPr>
              <a:t> </a:t>
            </a:r>
            <a:r>
              <a:rPr lang="en-US" b="1"/>
              <a:t>Healthcare Provider</a:t>
            </a:r>
          </a:p>
        </p:txBody>
      </p:sp>
      <p:sp>
        <p:nvSpPr>
          <p:cNvPr id="7" name="Text Box 6"/>
          <p:cNvSpPr txBox="1"/>
          <p:nvPr/>
        </p:nvSpPr>
        <p:spPr>
          <a:xfrm>
            <a:off x="5386070" y="2299970"/>
            <a:ext cx="6295390" cy="2258060"/>
          </a:xfrm>
          <a:prstGeom prst="rect">
            <a:avLst/>
          </a:prstGeom>
        </p:spPr>
        <p:txBody>
          <a:bodyPr>
            <a:noAutofit/>
          </a:bodyPr>
          <a:lstStyle/>
          <a:p>
            <a:pPr marL="228600" indent="-228600" algn="just" defTabSz="266700">
              <a:spcAft>
                <a:spcPct val="0"/>
              </a:spcAft>
            </a:pPr>
            <a:r>
              <a:rPr sz="2400">
                <a:latin typeface="Times New Roman" panose="02020603050405020304"/>
                <a:ea typeface="Calibri" panose="020F0502020204030204"/>
              </a:rPr>
              <a:t> "Previously, our youngsters were unwilling to discuss topics such as sexual health and contraception publicly. But today, thanks to Eliutha's efforts, they feel more emboldened to seek knowledge and assistance. He has provided a secure space for them to address questions and access previously unavailable information." </a:t>
            </a:r>
          </a:p>
          <a:p>
            <a:pPr marL="228600" indent="-228600" algn="just" defTabSz="266700">
              <a:spcAft>
                <a:spcPct val="0"/>
              </a:spcAft>
            </a:pPr>
            <a:endParaRPr sz="2400" b="1">
              <a:latin typeface="Times New Roman" panose="02020603050405020304"/>
              <a:ea typeface="Calibri" panose="020F0502020204030204"/>
            </a:endParaRPr>
          </a:p>
        </p:txBody>
      </p:sp>
      <p:pic>
        <p:nvPicPr>
          <p:cNvPr id="9" name="Content Placeholder 8" descr="Eliud PIC 2"/>
          <p:cNvPicPr>
            <a:picLocks noGrp="1" noChangeAspect="1"/>
          </p:cNvPicPr>
          <p:nvPr>
            <p:ph idx="1"/>
          </p:nvPr>
        </p:nvPicPr>
        <p:blipFill>
          <a:blip r:embed="rId2"/>
          <a:stretch>
            <a:fillRect/>
          </a:stretch>
        </p:blipFill>
        <p:spPr>
          <a:xfrm>
            <a:off x="168275" y="1746250"/>
            <a:ext cx="5374005" cy="35871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509452" y="3"/>
            <a:ext cx="9158548" cy="6856205"/>
            <a:chOff x="-14548" y="2"/>
            <a:chExt cx="9158548" cy="6856205"/>
          </a:xfrm>
        </p:grpSpPr>
        <p:sp>
          <p:nvSpPr>
            <p:cNvPr id="33" name="Rectangle 14"/>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1" fmla="*/ 0 w 6343876"/>
                <a:gd name="connsiteY0-2" fmla="*/ 0 h 622141"/>
                <a:gd name="connsiteX1-3" fmla="*/ 6037294 w 6343876"/>
                <a:gd name="connsiteY1-4" fmla="*/ 0 h 622141"/>
                <a:gd name="connsiteX2-5" fmla="*/ 6037294 w 6343876"/>
                <a:gd name="connsiteY2-6" fmla="*/ 622141 h 622141"/>
                <a:gd name="connsiteX3-7" fmla="*/ 0 w 6343876"/>
                <a:gd name="connsiteY3-8" fmla="*/ 622141 h 622141"/>
                <a:gd name="connsiteX4-9" fmla="*/ 0 w 6343876"/>
                <a:gd name="connsiteY4-10" fmla="*/ 0 h 622141"/>
                <a:gd name="connsiteX0-11" fmla="*/ 0 w 6530881"/>
                <a:gd name="connsiteY0-12" fmla="*/ 0 h 622141"/>
                <a:gd name="connsiteX1-13" fmla="*/ 6037294 w 6530881"/>
                <a:gd name="connsiteY1-14" fmla="*/ 0 h 622141"/>
                <a:gd name="connsiteX2-15" fmla="*/ 6037294 w 6530881"/>
                <a:gd name="connsiteY2-16" fmla="*/ 622141 h 622141"/>
                <a:gd name="connsiteX3-17" fmla="*/ 0 w 6530881"/>
                <a:gd name="connsiteY3-18" fmla="*/ 622141 h 622141"/>
                <a:gd name="connsiteX4-19" fmla="*/ 0 w 6530881"/>
                <a:gd name="connsiteY4-20" fmla="*/ 0 h 622141"/>
                <a:gd name="connsiteX0-21" fmla="*/ 0 w 6512560"/>
                <a:gd name="connsiteY0-22" fmla="*/ 0 h 622141"/>
                <a:gd name="connsiteX1-23" fmla="*/ 6037294 w 6512560"/>
                <a:gd name="connsiteY1-24" fmla="*/ 0 h 622141"/>
                <a:gd name="connsiteX2-25" fmla="*/ 6037294 w 6512560"/>
                <a:gd name="connsiteY2-26" fmla="*/ 622141 h 622141"/>
                <a:gd name="connsiteX3-27" fmla="*/ 0 w 6512560"/>
                <a:gd name="connsiteY3-28" fmla="*/ 622141 h 622141"/>
                <a:gd name="connsiteX4-29" fmla="*/ 0 w 6512560"/>
                <a:gd name="connsiteY4-30" fmla="*/ 0 h 622141"/>
                <a:gd name="connsiteX0-31" fmla="*/ 0 w 6312856"/>
                <a:gd name="connsiteY0-32" fmla="*/ 0 h 622141"/>
                <a:gd name="connsiteX1-33" fmla="*/ 6037294 w 6312856"/>
                <a:gd name="connsiteY1-34" fmla="*/ 0 h 622141"/>
                <a:gd name="connsiteX2-35" fmla="*/ 6037294 w 6312856"/>
                <a:gd name="connsiteY2-36" fmla="*/ 622141 h 622141"/>
                <a:gd name="connsiteX3-37" fmla="*/ 0 w 6312856"/>
                <a:gd name="connsiteY3-38" fmla="*/ 622141 h 622141"/>
                <a:gd name="connsiteX4-39" fmla="*/ 0 w 6312856"/>
                <a:gd name="connsiteY4-40" fmla="*/ 0 h 622141"/>
                <a:gd name="connsiteX0-41" fmla="*/ 0 w 6037294"/>
                <a:gd name="connsiteY0-42" fmla="*/ 0 h 622141"/>
                <a:gd name="connsiteX1-43" fmla="*/ 6037294 w 6037294"/>
                <a:gd name="connsiteY1-44" fmla="*/ 0 h 622141"/>
                <a:gd name="connsiteX2-45" fmla="*/ 6037294 w 6037294"/>
                <a:gd name="connsiteY2-46" fmla="*/ 622141 h 622141"/>
                <a:gd name="connsiteX3-47" fmla="*/ 0 w 6037294"/>
                <a:gd name="connsiteY3-48" fmla="*/ 622141 h 622141"/>
                <a:gd name="connsiteX4-49" fmla="*/ 0 w 6037294"/>
                <a:gd name="connsiteY4-50" fmla="*/ 0 h 6221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1" fmla="*/ 0 w 6343876"/>
                <a:gd name="connsiteY0-2" fmla="*/ 0 h 622141"/>
                <a:gd name="connsiteX1-3" fmla="*/ 6037294 w 6343876"/>
                <a:gd name="connsiteY1-4" fmla="*/ 0 h 622141"/>
                <a:gd name="connsiteX2-5" fmla="*/ 6037294 w 6343876"/>
                <a:gd name="connsiteY2-6" fmla="*/ 622141 h 622141"/>
                <a:gd name="connsiteX3-7" fmla="*/ 0 w 6343876"/>
                <a:gd name="connsiteY3-8" fmla="*/ 622141 h 622141"/>
                <a:gd name="connsiteX4-9" fmla="*/ 0 w 6343876"/>
                <a:gd name="connsiteY4-10" fmla="*/ 0 h 622141"/>
                <a:gd name="connsiteX0-11" fmla="*/ 0 w 6530881"/>
                <a:gd name="connsiteY0-12" fmla="*/ 0 h 622141"/>
                <a:gd name="connsiteX1-13" fmla="*/ 6037294 w 6530881"/>
                <a:gd name="connsiteY1-14" fmla="*/ 0 h 622141"/>
                <a:gd name="connsiteX2-15" fmla="*/ 6037294 w 6530881"/>
                <a:gd name="connsiteY2-16" fmla="*/ 622141 h 622141"/>
                <a:gd name="connsiteX3-17" fmla="*/ 0 w 6530881"/>
                <a:gd name="connsiteY3-18" fmla="*/ 622141 h 622141"/>
                <a:gd name="connsiteX4-19" fmla="*/ 0 w 6530881"/>
                <a:gd name="connsiteY4-20" fmla="*/ 0 h 622141"/>
                <a:gd name="connsiteX0-21" fmla="*/ 0 w 6512560"/>
                <a:gd name="connsiteY0-22" fmla="*/ 0 h 622141"/>
                <a:gd name="connsiteX1-23" fmla="*/ 6037294 w 6512560"/>
                <a:gd name="connsiteY1-24" fmla="*/ 0 h 622141"/>
                <a:gd name="connsiteX2-25" fmla="*/ 6037294 w 6512560"/>
                <a:gd name="connsiteY2-26" fmla="*/ 622141 h 622141"/>
                <a:gd name="connsiteX3-27" fmla="*/ 0 w 6512560"/>
                <a:gd name="connsiteY3-28" fmla="*/ 622141 h 622141"/>
                <a:gd name="connsiteX4-29" fmla="*/ 0 w 6512560"/>
                <a:gd name="connsiteY4-30" fmla="*/ 0 h 622141"/>
                <a:gd name="connsiteX0-31" fmla="*/ 0 w 6312856"/>
                <a:gd name="connsiteY0-32" fmla="*/ 0 h 622141"/>
                <a:gd name="connsiteX1-33" fmla="*/ 6037294 w 6312856"/>
                <a:gd name="connsiteY1-34" fmla="*/ 0 h 622141"/>
                <a:gd name="connsiteX2-35" fmla="*/ 6037294 w 6312856"/>
                <a:gd name="connsiteY2-36" fmla="*/ 622141 h 622141"/>
                <a:gd name="connsiteX3-37" fmla="*/ 0 w 6312856"/>
                <a:gd name="connsiteY3-38" fmla="*/ 622141 h 622141"/>
                <a:gd name="connsiteX4-39" fmla="*/ 0 w 6312856"/>
                <a:gd name="connsiteY4-40" fmla="*/ 0 h 622141"/>
                <a:gd name="connsiteX0-41" fmla="*/ 0 w 6037294"/>
                <a:gd name="connsiteY0-42" fmla="*/ 0 h 622141"/>
                <a:gd name="connsiteX1-43" fmla="*/ 6037294 w 6037294"/>
                <a:gd name="connsiteY1-44" fmla="*/ 0 h 622141"/>
                <a:gd name="connsiteX2-45" fmla="*/ 6037294 w 6037294"/>
                <a:gd name="connsiteY2-46" fmla="*/ 622141 h 622141"/>
                <a:gd name="connsiteX3-47" fmla="*/ 0 w 6037294"/>
                <a:gd name="connsiteY3-48" fmla="*/ 622141 h 622141"/>
                <a:gd name="connsiteX4-49" fmla="*/ 0 w 6037294"/>
                <a:gd name="connsiteY4-50" fmla="*/ 0 h 6221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p:cNvSpPr txBox="1"/>
            <p:nvPr/>
          </p:nvSpPr>
          <p:spPr>
            <a:xfrm>
              <a:off x="154106" y="6418074"/>
              <a:ext cx="8835787" cy="438133"/>
            </a:xfrm>
            <a:prstGeom prst="rect">
              <a:avLst/>
            </a:prstGeom>
            <a:noFill/>
          </p:spPr>
          <p:txBody>
            <a:bodyPr wrap="square">
              <a:spAutoFit/>
            </a:bodyPr>
            <a:lstStyle/>
            <a:p>
              <a:pPr algn="ctr">
                <a:lnSpc>
                  <a:spcPct val="107000"/>
                </a:lnSpc>
              </a:pPr>
              <a:r>
                <a:rPr lang="en-US" sz="2100" i="1" dirty="0">
                  <a:solidFill>
                    <a:schemeClr val="bg1"/>
                  </a:solidFill>
                  <a:latin typeface="Century Gothic" panose="020B0502020202020204" pitchFamily="34" charset="0"/>
                </a:rPr>
                <a:t>Women’s Voice and Leadership Learning and Sharing Summit 2025</a:t>
              </a:r>
              <a:endParaRPr lang="en-US"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1524000" y="331245"/>
            <a:ext cx="9144000" cy="845136"/>
          </a:xfrm>
        </p:spPr>
        <p:txBody>
          <a:bodyPr>
            <a:normAutofit/>
          </a:bodyPr>
          <a:lstStyle/>
          <a:p>
            <a:r>
              <a:rPr lang="en-US" dirty="0">
                <a:ln>
                  <a:solidFill>
                    <a:srgbClr val="7B56A3"/>
                  </a:solidFill>
                </a:ln>
                <a:solidFill>
                  <a:srgbClr val="7B56A3"/>
                </a:solidFill>
                <a:latin typeface="Century Gothic" panose="020B0502020202020204" pitchFamily="34" charset="0"/>
              </a:rPr>
              <a:t>NEXT STEPS</a:t>
            </a:r>
          </a:p>
        </p:txBody>
      </p:sp>
      <p:sp>
        <p:nvSpPr>
          <p:cNvPr id="42" name="Content Placeholder 2"/>
          <p:cNvSpPr txBox="1"/>
          <p:nvPr/>
        </p:nvSpPr>
        <p:spPr>
          <a:xfrm>
            <a:off x="1523997" y="1272884"/>
            <a:ext cx="7026297" cy="5030470"/>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dirty="0"/>
              <a:t>What will be your key priorities moving forward</a:t>
            </a:r>
          </a:p>
          <a:p>
            <a:pPr marL="0" indent="0">
              <a:buFont typeface="Calibri" panose="020F0502020204030204" pitchFamily="34" charset="0"/>
              <a:buNone/>
            </a:pPr>
            <a:r>
              <a:rPr lang="en-US" altLang="en-US" sz="1600" dirty="0"/>
              <a:t>Our top priority going ahead will be to increase and strengthen our influence while maintaining inclusivity and sustainability. By focusing on policy issues and utilizing data from previous campaigns to promote systemic change, we want to strengthen our advocacy efforts. Our primary goal will be to increase our influence by forming strategic alliances with more governmental bodies, civil society groups, and the commercial sector.</a:t>
            </a:r>
          </a:p>
          <a:p>
            <a:pPr marL="0" indent="0">
              <a:buFont typeface="Calibri" panose="020F0502020204030204" pitchFamily="34" charset="0"/>
              <a:buNone/>
            </a:pPr>
            <a:r>
              <a:rPr lang="en-US" altLang="en-US" sz="1600" dirty="0"/>
              <a:t>Additionally, we will make investments to empower our staff and the movement's up-and-coming leaders. Our efforts will stay rooted in the needs of the people we serve if we improve community participation through outreach activities and participatory decision-making. We will also use innovation and digital platforms to improve our advocacy work and strengthen our systems for monitoring, evaluating, and learning.</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10683875" cy="4351655"/>
          </a:xfrm>
        </p:spPr>
        <p:txBody>
          <a:bodyPr/>
          <a:lstStyle/>
          <a:p>
            <a:pPr marL="0" indent="0">
              <a:buNone/>
            </a:pPr>
            <a:r>
              <a:rPr lang="en-US" sz="8800">
                <a:latin typeface="Algerian" panose="04020705040A02060702" charset="0"/>
                <a:cs typeface="Algerian" panose="04020705040A02060702" charset="0"/>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1"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2"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26" name="TextBox 25"/>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sp>
        <p:nvSpPr>
          <p:cNvPr id="29" name="Content Placeholder 2"/>
          <p:cNvSpPr>
            <a:spLocks noGrp="1"/>
          </p:cNvSpPr>
          <p:nvPr>
            <p:ph idx="1"/>
          </p:nvPr>
        </p:nvSpPr>
        <p:spPr>
          <a:xfrm>
            <a:off x="391161" y="765175"/>
            <a:ext cx="3802467" cy="4689693"/>
          </a:xfrm>
        </p:spPr>
        <p:txBody>
          <a:bodyPr>
            <a:noAutofit/>
          </a:bodyPr>
          <a:lstStyle/>
          <a:p>
            <a:pPr algn="just">
              <a:buFont typeface="Wingdings" panose="05000000000000000000" pitchFamily="2" charset="2"/>
              <a:buChar char="q"/>
            </a:pPr>
            <a:r>
              <a:rPr lang="en-US" altLang="en-US" sz="1600" dirty="0">
                <a:sym typeface="+mn-ea"/>
              </a:rPr>
              <a:t>The 16-day period between November 25 and December 10 holds significant commemorative dates, including International Women Human Rights Defenders Day (November 29), World AIDS Day (December 1), and the Montreal Massacre Anniversary (December 6). These dates emphasize the connection between GBV and human rights violations.</a:t>
            </a:r>
          </a:p>
          <a:p>
            <a:pPr algn="just">
              <a:buFont typeface="Wingdings" panose="05000000000000000000" pitchFamily="2" charset="2"/>
              <a:buChar char="q"/>
            </a:pPr>
            <a:r>
              <a:rPr lang="en-US" altLang="en-US" sz="1600" dirty="0">
                <a:sym typeface="+mn-ea"/>
              </a:rPr>
              <a:t>In Tanzania, Salama Foundation, in collaboration with the GBV MKUKI Coalition, the government adopts a national theme each year to inspire action on pressing GBV issues. The 2024 campaign prioritized grassroots activism; ensuring community voices play a central role in creating solutions to end GBV.</a:t>
            </a:r>
            <a:endParaRPr lang="en-US" sz="1600" dirty="0"/>
          </a:p>
        </p:txBody>
      </p:sp>
      <p:sp>
        <p:nvSpPr>
          <p:cNvPr id="33" name="TextBox 32"/>
          <p:cNvSpPr txBox="1"/>
          <p:nvPr/>
        </p:nvSpPr>
        <p:spPr>
          <a:xfrm>
            <a:off x="582397" y="119129"/>
            <a:ext cx="10255936" cy="645160"/>
          </a:xfrm>
          <a:prstGeom prst="rect">
            <a:avLst/>
          </a:prstGeom>
          <a:noFill/>
        </p:spPr>
        <p:txBody>
          <a:bodyPr wrap="square" rtlCol="0">
            <a:spAutoFit/>
          </a:bodyPr>
          <a:lstStyle/>
          <a:p>
            <a:r>
              <a:rPr lang="en-US" sz="3600" dirty="0">
                <a:solidFill>
                  <a:schemeClr val="tx1">
                    <a:lumMod val="85000"/>
                    <a:lumOff val="15000"/>
                  </a:schemeClr>
                </a:solidFill>
                <a:latin typeface="Century Gothic" panose="020B0502020202020204" pitchFamily="34" charset="0"/>
              </a:rPr>
              <a:t>Summary </a:t>
            </a:r>
          </a:p>
        </p:txBody>
      </p:sp>
      <p:pic>
        <p:nvPicPr>
          <p:cNvPr id="3" name="Picture 2">
            <a:extLst>
              <a:ext uri="{FF2B5EF4-FFF2-40B4-BE49-F238E27FC236}">
                <a16:creationId xmlns:a16="http://schemas.microsoft.com/office/drawing/2014/main" id="{C14D99F8-2A94-A3F9-C9DF-A1757D7CD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430" y="764289"/>
            <a:ext cx="7174415" cy="46810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Count...</a:t>
            </a:r>
          </a:p>
        </p:txBody>
      </p:sp>
      <p:sp>
        <p:nvSpPr>
          <p:cNvPr id="3" name="Content Placeholder 2"/>
          <p:cNvSpPr>
            <a:spLocks noGrp="1"/>
          </p:cNvSpPr>
          <p:nvPr>
            <p:ph idx="1"/>
          </p:nvPr>
        </p:nvSpPr>
        <p:spPr>
          <a:xfrm>
            <a:off x="102193" y="1401752"/>
            <a:ext cx="4395952" cy="3863931"/>
          </a:xfrm>
        </p:spPr>
        <p:txBody>
          <a:bodyPr/>
          <a:lstStyle/>
          <a:p>
            <a:pPr algn="just"/>
            <a:r>
              <a:rPr lang="en-US" altLang="en-US" sz="1600" dirty="0">
                <a:sym typeface="+mn-ea"/>
              </a:rPr>
              <a:t>The campaign targets a broad audience, including men, women, boys, girls, social groups, CBOs, CSOs, NGOs, private sector players, policymakers, and development partners. </a:t>
            </a:r>
          </a:p>
          <a:p>
            <a:pPr marL="0" indent="0" algn="just">
              <a:buNone/>
            </a:pPr>
            <a:r>
              <a:rPr lang="en-US" altLang="en-US" sz="1600" b="1" dirty="0">
                <a:sym typeface="+mn-ea"/>
              </a:rPr>
              <a:t>It aims;</a:t>
            </a:r>
          </a:p>
          <a:p>
            <a:pPr marL="0" indent="0" algn="just">
              <a:buNone/>
            </a:pPr>
            <a:r>
              <a:rPr lang="en-US" altLang="en-US" sz="1600" dirty="0">
                <a:sym typeface="+mn-ea"/>
              </a:rPr>
              <a:t>1. To inspire community-led initiatives and drive national-level policy engagement, </a:t>
            </a:r>
          </a:p>
          <a:p>
            <a:pPr marL="0" indent="0" algn="just">
              <a:buNone/>
            </a:pPr>
            <a:r>
              <a:rPr lang="en-US" altLang="en-US" sz="1600" dirty="0">
                <a:sym typeface="+mn-ea"/>
              </a:rPr>
              <a:t>2. Emphasizing long-term strategies to eradicate GBV.</a:t>
            </a:r>
            <a:r>
              <a:rPr lang="en-US" sz="1600" dirty="0">
                <a:sym typeface="+mn-ea"/>
              </a:rPr>
              <a:t>Unfriendly health services and poor utilization of available SRHS </a:t>
            </a:r>
            <a:endParaRPr lang="en-US" sz="1600" dirty="0"/>
          </a:p>
          <a:p>
            <a:pPr algn="just"/>
            <a:endParaRPr lang="en-US" dirty="0"/>
          </a:p>
        </p:txBody>
      </p:sp>
      <p:pic>
        <p:nvPicPr>
          <p:cNvPr id="7" name="Picture 6" descr="WhatsApp Image 2024-12-04 at 21.00.42 (2)">
            <a:extLst>
              <a:ext uri="{FF2B5EF4-FFF2-40B4-BE49-F238E27FC236}">
                <a16:creationId xmlns:a16="http://schemas.microsoft.com/office/drawing/2014/main" id="{B53350A7-9034-25A2-E1E9-7597BF7BA29B}"/>
              </a:ext>
            </a:extLst>
          </p:cNvPr>
          <p:cNvPicPr>
            <a:picLocks noChangeAspect="1"/>
          </p:cNvPicPr>
          <p:nvPr/>
        </p:nvPicPr>
        <p:blipFill>
          <a:blip r:embed="rId2"/>
          <a:stretch>
            <a:fillRect/>
          </a:stretch>
        </p:blipFill>
        <p:spPr>
          <a:xfrm>
            <a:off x="4724839" y="1206397"/>
            <a:ext cx="6424832" cy="38401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837667" y="210250"/>
            <a:ext cx="10255936" cy="58477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Dates and themes of your joint campaign/s</a:t>
            </a:r>
            <a:endParaRPr lang="en-ZA" sz="3200" dirty="0">
              <a:solidFill>
                <a:schemeClr val="tx1">
                  <a:lumMod val="85000"/>
                  <a:lumOff val="15000"/>
                </a:schemeClr>
              </a:solidFill>
              <a:latin typeface="Century Gothic" panose="020B0502020202020204" pitchFamily="34" charset="0"/>
            </a:endParaRPr>
          </a:p>
        </p:txBody>
      </p:sp>
      <p:sp>
        <p:nvSpPr>
          <p:cNvPr id="2" name="TextBox 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graphicFrame>
        <p:nvGraphicFramePr>
          <p:cNvPr id="4" name="Table 4"/>
          <p:cNvGraphicFramePr>
            <a:graphicFrameLocks noGrp="1"/>
          </p:cNvGraphicFramePr>
          <p:nvPr>
            <p:custDataLst>
              <p:tags r:id="rId1"/>
            </p:custDataLst>
          </p:nvPr>
        </p:nvGraphicFramePr>
        <p:xfrm>
          <a:off x="893445" y="795020"/>
          <a:ext cx="10499090" cy="4653280"/>
        </p:xfrm>
        <a:graphic>
          <a:graphicData uri="http://schemas.openxmlformats.org/drawingml/2006/table">
            <a:tbl>
              <a:tblPr firstRow="1" bandRow="1">
                <a:tableStyleId>{F5AB1C69-6EDB-4FF4-983F-18BD219EF322}</a:tableStyleId>
              </a:tblPr>
              <a:tblGrid>
                <a:gridCol w="501650">
                  <a:extLst>
                    <a:ext uri="{9D8B030D-6E8A-4147-A177-3AD203B41FA5}">
                      <a16:colId xmlns:a16="http://schemas.microsoft.com/office/drawing/2014/main" val="20000"/>
                    </a:ext>
                  </a:extLst>
                </a:gridCol>
                <a:gridCol w="2821305">
                  <a:extLst>
                    <a:ext uri="{9D8B030D-6E8A-4147-A177-3AD203B41FA5}">
                      <a16:colId xmlns:a16="http://schemas.microsoft.com/office/drawing/2014/main" val="20001"/>
                    </a:ext>
                  </a:extLst>
                </a:gridCol>
                <a:gridCol w="7176135">
                  <a:extLst>
                    <a:ext uri="{9D8B030D-6E8A-4147-A177-3AD203B41FA5}">
                      <a16:colId xmlns:a16="http://schemas.microsoft.com/office/drawing/2014/main" val="20002"/>
                    </a:ext>
                  </a:extLst>
                </a:gridCol>
              </a:tblGrid>
              <a:tr h="695960">
                <a:tc>
                  <a:txBody>
                    <a:bodyPr/>
                    <a:lstStyle/>
                    <a:p>
                      <a:pPr algn="ctr"/>
                      <a:endParaRPr lang="en-US" sz="2800" b="1" dirty="0">
                        <a:solidFill>
                          <a:schemeClr val="tx1">
                            <a:lumMod val="85000"/>
                            <a:lumOff val="15000"/>
                          </a:schemeClr>
                        </a:solidFill>
                        <a:latin typeface="Century Gothic" panose="020B0502020202020204" pitchFamily="34" charset="0"/>
                      </a:endParaRPr>
                    </a:p>
                  </a:txBody>
                  <a:tcPr anchor="ctr"/>
                </a:tc>
                <a:tc>
                  <a:txBody>
                    <a:bodyPr/>
                    <a:lstStyle/>
                    <a:p>
                      <a:pPr algn="ctr"/>
                      <a:r>
                        <a:rPr lang="en-US" sz="2800" dirty="0">
                          <a:solidFill>
                            <a:schemeClr val="tx1">
                              <a:lumMod val="85000"/>
                              <a:lumOff val="15000"/>
                            </a:schemeClr>
                          </a:solidFill>
                        </a:rPr>
                        <a:t>Date</a:t>
                      </a:r>
                      <a:endParaRPr lang="en-ZA" sz="2800" dirty="0"/>
                    </a:p>
                  </a:txBody>
                  <a:tcPr anchor="ctr"/>
                </a:tc>
                <a:tc>
                  <a:txBody>
                    <a:bodyPr/>
                    <a:lstStyle/>
                    <a:p>
                      <a:pPr algn="ctr"/>
                      <a:r>
                        <a:rPr lang="en-US" sz="2800" dirty="0">
                          <a:solidFill>
                            <a:schemeClr val="tx1">
                              <a:lumMod val="85000"/>
                              <a:lumOff val="15000"/>
                            </a:schemeClr>
                          </a:solidFill>
                        </a:rPr>
                        <a:t>Theme</a:t>
                      </a:r>
                      <a:endParaRPr lang="en-ZA" sz="2800" dirty="0"/>
                    </a:p>
                  </a:txBody>
                  <a:tcPr anchor="ctr"/>
                </a:tc>
                <a:extLst>
                  <a:ext uri="{0D108BD9-81ED-4DB2-BD59-A6C34878D82A}">
                    <a16:rowId xmlns:a16="http://schemas.microsoft.com/office/drawing/2014/main" val="10000"/>
                  </a:ext>
                </a:extLst>
              </a:tr>
              <a:tr h="944880">
                <a:tc>
                  <a:txBody>
                    <a:bodyPr/>
                    <a:lstStyle/>
                    <a:p>
                      <a:pPr algn="ctr"/>
                      <a:r>
                        <a:rPr lang="en-US" sz="2800" b="1" dirty="0"/>
                        <a:t>1</a:t>
                      </a:r>
                      <a:endParaRPr lang="en-ZA" sz="2800" b="1" dirty="0"/>
                    </a:p>
                  </a:txBody>
                  <a:tcPr anchor="ctr"/>
                </a:tc>
                <a:tc>
                  <a:txBody>
                    <a:bodyPr/>
                    <a:lstStyle/>
                    <a:p>
                      <a:r>
                        <a:rPr lang="en-US" altLang="en-ZA" sz="2800" dirty="0"/>
                        <a:t>21rd Oct</a:t>
                      </a:r>
                    </a:p>
                  </a:txBody>
                  <a:tcPr anchor="ctr"/>
                </a:tc>
                <a:tc>
                  <a:txBody>
                    <a:bodyPr/>
                    <a:lstStyle/>
                    <a:p>
                      <a:r>
                        <a:rPr lang="en-US" altLang="en-ZA" sz="2800" dirty="0"/>
                        <a:t>Awareness raising through integrated social media and digital platforms </a:t>
                      </a:r>
                    </a:p>
                  </a:txBody>
                  <a:tcPr anchor="ctr"/>
                </a:tc>
                <a:extLst>
                  <a:ext uri="{0D108BD9-81ED-4DB2-BD59-A6C34878D82A}">
                    <a16:rowId xmlns:a16="http://schemas.microsoft.com/office/drawing/2014/main" val="10001"/>
                  </a:ext>
                </a:extLst>
              </a:tr>
              <a:tr h="1371600">
                <a:tc>
                  <a:txBody>
                    <a:bodyPr/>
                    <a:lstStyle/>
                    <a:p>
                      <a:pPr algn="ctr"/>
                      <a:r>
                        <a:rPr lang="en-US" altLang="en-ZA" sz="2800" b="1" dirty="0"/>
                        <a:t>2</a:t>
                      </a:r>
                    </a:p>
                  </a:txBody>
                  <a:tcPr anchor="ctr"/>
                </a:tc>
                <a:tc>
                  <a:txBody>
                    <a:bodyPr/>
                    <a:lstStyle/>
                    <a:p>
                      <a:r>
                        <a:rPr lang="en-US" altLang="en-ZA" sz="2800" dirty="0"/>
                        <a:t>21th Oct -31th Oct</a:t>
                      </a:r>
                    </a:p>
                    <a:p>
                      <a:endParaRPr lang="en-US" altLang="en-ZA" sz="2800" dirty="0"/>
                    </a:p>
                  </a:txBody>
                  <a:tcPr anchor="ctr"/>
                </a:tc>
                <a:tc>
                  <a:txBody>
                    <a:bodyPr/>
                    <a:lstStyle/>
                    <a:p>
                      <a:r>
                        <a:rPr lang="en-US" altLang="en-ZA" sz="2800" dirty="0"/>
                        <a:t>Community radio &amp; TV interviews on GBV prevention among young mothers</a:t>
                      </a:r>
                    </a:p>
                  </a:txBody>
                  <a:tcPr anchor="ctr"/>
                </a:tc>
                <a:extLst>
                  <a:ext uri="{0D108BD9-81ED-4DB2-BD59-A6C34878D82A}">
                    <a16:rowId xmlns:a16="http://schemas.microsoft.com/office/drawing/2014/main" val="10002"/>
                  </a:ext>
                </a:extLst>
              </a:tr>
              <a:tr h="695960">
                <a:tc>
                  <a:txBody>
                    <a:bodyPr/>
                    <a:lstStyle/>
                    <a:p>
                      <a:pPr algn="ctr"/>
                      <a:r>
                        <a:rPr lang="en-US" altLang="en-ZA" sz="2800" b="1" dirty="0"/>
                        <a:t>3</a:t>
                      </a:r>
                    </a:p>
                  </a:txBody>
                  <a:tcPr anchor="ctr"/>
                </a:tc>
                <a:tc>
                  <a:txBody>
                    <a:bodyPr/>
                    <a:lstStyle/>
                    <a:p>
                      <a:r>
                        <a:rPr lang="en-US" altLang="en-ZA" sz="2800" dirty="0"/>
                        <a:t>25thNov-10thDec</a:t>
                      </a:r>
                    </a:p>
                  </a:txBody>
                  <a:tcPr anchor="ctr"/>
                </a:tc>
                <a:tc>
                  <a:txBody>
                    <a:bodyPr/>
                    <a:lstStyle/>
                    <a:p>
                      <a:r>
                        <a:rPr lang="en-US" altLang="en-ZA" sz="2800" dirty="0"/>
                        <a:t>Caravan for change to prevent GBV in Tanzania</a:t>
                      </a:r>
                    </a:p>
                  </a:txBody>
                  <a:tcPr anchor="ctr"/>
                </a:tc>
                <a:extLst>
                  <a:ext uri="{0D108BD9-81ED-4DB2-BD59-A6C34878D82A}">
                    <a16:rowId xmlns:a16="http://schemas.microsoft.com/office/drawing/2014/main" val="10003"/>
                  </a:ext>
                </a:extLst>
              </a:tr>
              <a:tr h="944880">
                <a:tc>
                  <a:txBody>
                    <a:bodyPr/>
                    <a:lstStyle/>
                    <a:p>
                      <a:pPr algn="ctr"/>
                      <a:r>
                        <a:rPr lang="en-US" sz="2800" b="1" dirty="0"/>
                        <a:t>4</a:t>
                      </a:r>
                      <a:endParaRPr lang="en-ZA" sz="2800" b="1" dirty="0"/>
                    </a:p>
                  </a:txBody>
                  <a:tcPr anchor="ctr"/>
                </a:tc>
                <a:tc>
                  <a:txBody>
                    <a:bodyPr/>
                    <a:lstStyle/>
                    <a:p>
                      <a:r>
                        <a:rPr lang="en-US" altLang="en-ZA" sz="2800" dirty="0"/>
                        <a:t>28thNov</a:t>
                      </a:r>
                    </a:p>
                  </a:txBody>
                  <a:tcPr anchor="ctr"/>
                </a:tc>
                <a:tc>
                  <a:txBody>
                    <a:bodyPr/>
                    <a:lstStyle/>
                    <a:p>
                      <a:r>
                        <a:rPr lang="en-US" altLang="en-ZA" sz="2800" dirty="0"/>
                        <a:t>Train keystakeholders on sexual harrassment and GBV</a:t>
                      </a: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720192" y="118175"/>
            <a:ext cx="10255936" cy="1076325"/>
          </a:xfrm>
          <a:prstGeom prst="rect">
            <a:avLst/>
          </a:prstGeom>
          <a:noFill/>
        </p:spPr>
        <p:txBody>
          <a:bodyPr wrap="square" rtlCol="0">
            <a:spAutoFit/>
          </a:bodyPr>
          <a:lstStyle/>
          <a:p>
            <a:r>
              <a:rPr lang="en-US" sz="3200" dirty="0">
                <a:solidFill>
                  <a:schemeClr val="tx1">
                    <a:lumMod val="85000"/>
                    <a:lumOff val="15000"/>
                  </a:schemeClr>
                </a:solidFill>
                <a:latin typeface="Century Gothic" panose="020B0502020202020204" pitchFamily="34" charset="0"/>
              </a:rPr>
              <a:t>Initiatives (</a:t>
            </a:r>
            <a:r>
              <a:rPr lang="en-US" sz="3200" dirty="0">
                <a:sym typeface="+mn-ea"/>
              </a:rPr>
              <a:t>How did your initiative contribute to building stronger and more inclusive movements.)</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p:cNvSpPr>
            <a:spLocks noGrp="1"/>
          </p:cNvSpPr>
          <p:nvPr>
            <p:ph idx="1"/>
          </p:nvPr>
        </p:nvSpPr>
        <p:spPr>
          <a:xfrm>
            <a:off x="247650" y="1319530"/>
            <a:ext cx="4297523" cy="4907280"/>
          </a:xfrm>
        </p:spPr>
        <p:txBody>
          <a:bodyPr>
            <a:noAutofit/>
          </a:bodyPr>
          <a:lstStyle/>
          <a:p>
            <a:pPr marL="342900" indent="-342900" algn="just">
              <a:buAutoNum type="arabicPeriod"/>
            </a:pPr>
            <a:r>
              <a:rPr lang="en-US" altLang="en-US" sz="1600" dirty="0">
                <a:latin typeface="Calibri" panose="020F0502020204030204" pitchFamily="34" charset="0"/>
                <a:cs typeface="Calibri" panose="020F0502020204030204" pitchFamily="34" charset="0"/>
              </a:rPr>
              <a:t>Caravan Route Initiative and Community Outreach; reached 13 regions, including Pwani, Mbeya, Songwe, Rukwa, Ruvuma, Mara, Morogoro, Dodoma, Singida, Kigoma, Simiyu, and Shinyanga. This initiative raised awareness about GBV and SRHR services, reaching 1,985,907 people, including 659,451 men, 1,323,938 women, and 2,518 youth and children. Community engagement efforts continue to ensure that the momentum against GBV remains strong.</a:t>
            </a:r>
          </a:p>
          <a:p>
            <a:pPr marL="0" indent="0" algn="just">
              <a:buNone/>
            </a:pPr>
            <a:endParaRPr lang="en-US" altLang="en-US" sz="1600" dirty="0">
              <a:latin typeface="Calibri" panose="020F0502020204030204" pitchFamily="34" charset="0"/>
              <a:cs typeface="Calibri" panose="020F0502020204030204" pitchFamily="34" charset="0"/>
            </a:endParaRPr>
          </a:p>
          <a:p>
            <a:pPr marL="0" indent="0" algn="just">
              <a:buNone/>
            </a:pPr>
            <a:r>
              <a:rPr lang="en-US" altLang="en-US" sz="1600" dirty="0">
                <a:latin typeface="Calibri" panose="020F0502020204030204" pitchFamily="34" charset="0"/>
                <a:cs typeface="Calibri" panose="020F0502020204030204" pitchFamily="34" charset="0"/>
              </a:rPr>
              <a:t>2. Engaging Boda Boda Riders; Boda boda riders (motorcycle taxi operators) were engaged in open dialogues  Over 800 riders participated. Their involvement served as a model for sustained behavioral change and helps spread awareness in their communities.</a:t>
            </a:r>
          </a:p>
          <a:p>
            <a:pPr marL="0" indent="0" algn="just">
              <a:buNone/>
            </a:pPr>
            <a:endParaRPr lang="en-US" altLang="en-US" sz="2200" dirty="0">
              <a:latin typeface="Calibri" panose="020F0502020204030204" pitchFamily="34" charset="0"/>
              <a:cs typeface="Calibri" panose="020F0502020204030204" pitchFamily="34" charset="0"/>
            </a:endParaRPr>
          </a:p>
        </p:txBody>
      </p:sp>
      <p:sp>
        <p:nvSpPr>
          <p:cNvPr id="2" name="TextBox 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5" name="Picture 4" descr="WhatsApp Image 2024-12-03 at 11.14.19"/>
          <p:cNvPicPr>
            <a:picLocks noChangeAspect="1"/>
          </p:cNvPicPr>
          <p:nvPr/>
        </p:nvPicPr>
        <p:blipFill>
          <a:blip r:embed="rId2"/>
          <a:stretch>
            <a:fillRect/>
          </a:stretch>
        </p:blipFill>
        <p:spPr>
          <a:xfrm>
            <a:off x="5617273" y="1587562"/>
            <a:ext cx="5687302" cy="38778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Count...</a:t>
            </a:r>
          </a:p>
        </p:txBody>
      </p:sp>
      <p:sp>
        <p:nvSpPr>
          <p:cNvPr id="3" name="Content Placeholder 2"/>
          <p:cNvSpPr>
            <a:spLocks noGrp="1"/>
          </p:cNvSpPr>
          <p:nvPr>
            <p:ph idx="1"/>
          </p:nvPr>
        </p:nvSpPr>
        <p:spPr>
          <a:xfrm>
            <a:off x="838200" y="1450428"/>
            <a:ext cx="4974021" cy="4726852"/>
          </a:xfrm>
        </p:spPr>
        <p:txBody>
          <a:bodyPr>
            <a:normAutofit fontScale="87500" lnSpcReduction="20000"/>
          </a:bodyPr>
          <a:lstStyle/>
          <a:p>
            <a:pPr marL="0" indent="0">
              <a:buNone/>
            </a:pPr>
            <a:r>
              <a:rPr lang="en-US" altLang="en-US" dirty="0">
                <a:latin typeface="Calibri" panose="020F0502020204030204" pitchFamily="34" charset="0"/>
                <a:cs typeface="Calibri" panose="020F0502020204030204" pitchFamily="34" charset="0"/>
                <a:sym typeface="+mn-ea"/>
              </a:rPr>
              <a:t>2. </a:t>
            </a:r>
            <a:r>
              <a:rPr lang="en-US" altLang="en-US" sz="2000" b="1" dirty="0">
                <a:latin typeface="Calibri" panose="020F0502020204030204" pitchFamily="34" charset="0"/>
                <a:cs typeface="Calibri" panose="020F0502020204030204" pitchFamily="34" charset="0"/>
                <a:sym typeface="+mn-ea"/>
              </a:rPr>
              <a:t>Mobile Health Clinics; </a:t>
            </a:r>
            <a:r>
              <a:rPr lang="en-US" altLang="en-US" sz="2000" dirty="0">
                <a:latin typeface="Calibri" panose="020F0502020204030204" pitchFamily="34" charset="0"/>
                <a:cs typeface="Calibri" panose="020F0502020204030204" pitchFamily="34" charset="0"/>
                <a:sym typeface="+mn-ea"/>
              </a:rPr>
              <a:t>provided critical SRHR services in underserved regions, reaching young mothers, adolescents, and the general public. Services included HIV testing, family planning, and counseling on STIs, menstrual health, pregnancy, and GBV prevention. These clinics have reduced travel time to health centers by 40%, making SRHR services more accessible. </a:t>
            </a:r>
          </a:p>
          <a:p>
            <a:pPr marL="0" indent="0">
              <a:buNone/>
            </a:pPr>
            <a:r>
              <a:rPr lang="en-US" altLang="en-US" sz="2000" dirty="0">
                <a:latin typeface="Calibri" panose="020F0502020204030204" pitchFamily="34" charset="0"/>
                <a:cs typeface="Calibri" panose="020F0502020204030204" pitchFamily="34" charset="0"/>
                <a:sym typeface="+mn-ea"/>
              </a:rPr>
              <a:t>3. </a:t>
            </a:r>
            <a:r>
              <a:rPr lang="en-US" altLang="en-US" sz="2000" b="1" dirty="0">
                <a:latin typeface="Calibri" panose="020F0502020204030204" pitchFamily="34" charset="0"/>
                <a:cs typeface="Calibri" panose="020F0502020204030204" pitchFamily="34" charset="0"/>
                <a:sym typeface="+mn-ea"/>
              </a:rPr>
              <a:t>Media Campaigns</a:t>
            </a:r>
            <a:r>
              <a:rPr lang="en-US" altLang="en-US" sz="2000" dirty="0">
                <a:latin typeface="Calibri" panose="020F0502020204030204" pitchFamily="34" charset="0"/>
                <a:cs typeface="Calibri" panose="020F0502020204030204" pitchFamily="34" charset="0"/>
                <a:sym typeface="+mn-ea"/>
              </a:rPr>
              <a:t>: By leveraging digital platforms, traditional radios, TV, and social media, the foundation bridges the gap between the community and the government. This fosters development and ensures that diverse voices are heard, which is crucial for inclusivity.</a:t>
            </a:r>
            <a:endParaRPr lang="en-US" altLang="en-US" sz="2000" dirty="0">
              <a:latin typeface="Calibri" panose="020F0502020204030204" pitchFamily="34" charset="0"/>
              <a:cs typeface="Calibri" panose="020F0502020204030204" pitchFamily="34" charset="0"/>
            </a:endParaRPr>
          </a:p>
          <a:p>
            <a:pPr marL="0" indent="0">
              <a:buNone/>
            </a:pPr>
            <a:r>
              <a:rPr lang="en-US" altLang="en-US" sz="2000" dirty="0">
                <a:latin typeface="Calibri" panose="020F0502020204030204" pitchFamily="34" charset="0"/>
                <a:cs typeface="Calibri" panose="020F0502020204030204" pitchFamily="34" charset="0"/>
                <a:sym typeface="+mn-ea"/>
              </a:rPr>
              <a:t>4. </a:t>
            </a:r>
            <a:r>
              <a:rPr lang="en-US" altLang="en-US" sz="2000" b="1" dirty="0">
                <a:latin typeface="Calibri" panose="020F0502020204030204" pitchFamily="34" charset="0"/>
                <a:cs typeface="Calibri" panose="020F0502020204030204" pitchFamily="34" charset="0"/>
                <a:sym typeface="+mn-ea"/>
              </a:rPr>
              <a:t>Through outreach</a:t>
            </a:r>
            <a:r>
              <a:rPr lang="en-US" altLang="en-US" sz="2000" dirty="0">
                <a:latin typeface="Calibri" panose="020F0502020204030204" pitchFamily="34" charset="0"/>
                <a:cs typeface="Calibri" panose="020F0502020204030204" pitchFamily="34" charset="0"/>
                <a:sym typeface="+mn-ea"/>
              </a:rPr>
              <a:t>, edutainment programs, open dialogues, and other activities, the foundation directly involves the community. This ensures that grassroots-level activities addressing gender-based violence (GBV), gender equality, and sexual and reproductive health and rights (SRHR) are sustainable and impactful.</a:t>
            </a:r>
            <a:endParaRPr lang="en-US" altLang="en-US" sz="2000" dirty="0">
              <a:latin typeface="Calibri" panose="020F0502020204030204" pitchFamily="34" charset="0"/>
              <a:cs typeface="Calibri" panose="020F0502020204030204" pitchFamily="34" charset="0"/>
            </a:endParaRPr>
          </a:p>
          <a:p>
            <a:endParaRPr lang="en-US" dirty="0"/>
          </a:p>
        </p:txBody>
      </p:sp>
      <p:pic>
        <p:nvPicPr>
          <p:cNvPr id="4" name="Picture 3" descr="WhatsApp Image 2025-02-20 at 14.14.13">
            <a:extLst>
              <a:ext uri="{FF2B5EF4-FFF2-40B4-BE49-F238E27FC236}">
                <a16:creationId xmlns:a16="http://schemas.microsoft.com/office/drawing/2014/main" id="{4E683A7E-40F8-C5ED-A92D-DFB2F592E750}"/>
              </a:ext>
            </a:extLst>
          </p:cNvPr>
          <p:cNvPicPr>
            <a:picLocks noChangeAspect="1"/>
          </p:cNvPicPr>
          <p:nvPr/>
        </p:nvPicPr>
        <p:blipFill>
          <a:blip r:embed="rId2"/>
          <a:stretch>
            <a:fillRect/>
          </a:stretch>
        </p:blipFill>
        <p:spPr>
          <a:xfrm>
            <a:off x="5969876" y="1604394"/>
            <a:ext cx="5735418" cy="38241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Count...</a:t>
            </a:r>
          </a:p>
        </p:txBody>
      </p:sp>
      <p:sp>
        <p:nvSpPr>
          <p:cNvPr id="3" name="Content Placeholder 2"/>
          <p:cNvSpPr>
            <a:spLocks noGrp="1"/>
          </p:cNvSpPr>
          <p:nvPr>
            <p:ph idx="1"/>
          </p:nvPr>
        </p:nvSpPr>
        <p:spPr>
          <a:xfrm>
            <a:off x="291663" y="1481083"/>
            <a:ext cx="4416971" cy="4619183"/>
          </a:xfrm>
        </p:spPr>
        <p:txBody>
          <a:bodyPr>
            <a:normAutofit/>
          </a:bodyPr>
          <a:lstStyle/>
          <a:p>
            <a:pPr marL="0" indent="0" algn="just">
              <a:buNone/>
            </a:pPr>
            <a:r>
              <a:rPr lang="en-US" altLang="en-US" sz="2200" dirty="0"/>
              <a:t>5. </a:t>
            </a:r>
            <a:r>
              <a:rPr lang="en-US" altLang="en-US" sz="1600" dirty="0"/>
              <a:t>Police Involvement in GBV Prevention; 250 police officers were deployed to raise awareness about GBV in various regions. They played a key role in supporting survivors and will continue to receive training to enhance their capacity in handling GBV cases.</a:t>
            </a:r>
          </a:p>
          <a:p>
            <a:pPr marL="0" indent="0" algn="just">
              <a:buNone/>
            </a:pPr>
            <a:endParaRPr lang="en-US" altLang="en-US" sz="1600" dirty="0"/>
          </a:p>
          <a:p>
            <a:pPr marL="0" indent="0" algn="just">
              <a:buNone/>
            </a:pPr>
            <a:r>
              <a:rPr lang="en-US" altLang="en-US" sz="1600" dirty="0"/>
              <a:t>6. 16 Days of Activism and Public Engagement; We mobilized men to participate in a marathon in Dar es Salaam, promoting male involvement in preventing GBV. Public engagement efforts included distributing flyers, creating interactive photo booths, and leveraging social media platforms. The campaign reached over 21 million people, continuing to raise awareness about GBV.</a:t>
            </a:r>
          </a:p>
        </p:txBody>
      </p:sp>
      <p:pic>
        <p:nvPicPr>
          <p:cNvPr id="5" name="Picture 4">
            <a:extLst>
              <a:ext uri="{FF2B5EF4-FFF2-40B4-BE49-F238E27FC236}">
                <a16:creationId xmlns:a16="http://schemas.microsoft.com/office/drawing/2014/main" id="{07DD1B0C-7F5C-5254-5F6F-CCF86CEC0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2489" y="1481083"/>
            <a:ext cx="6957848" cy="43745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ym typeface="+mn-ea"/>
              </a:rPr>
              <a:t>What strategies did you use to strengthen collaboration and solidarity within your network?</a:t>
            </a:r>
            <a:endParaRPr lang="en-US" b="1"/>
          </a:p>
        </p:txBody>
      </p:sp>
      <p:sp>
        <p:nvSpPr>
          <p:cNvPr id="3" name="Content Placeholder 2"/>
          <p:cNvSpPr>
            <a:spLocks noGrp="1"/>
          </p:cNvSpPr>
          <p:nvPr>
            <p:ph idx="1"/>
          </p:nvPr>
        </p:nvSpPr>
        <p:spPr>
          <a:xfrm>
            <a:off x="838200" y="1825625"/>
            <a:ext cx="5257800" cy="4351338"/>
          </a:xfrm>
        </p:spPr>
        <p:txBody>
          <a:bodyPr>
            <a:normAutofit/>
          </a:bodyPr>
          <a:lstStyle/>
          <a:p>
            <a:pPr algn="just"/>
            <a:r>
              <a:rPr lang="en-US" sz="1600" dirty="0">
                <a:latin typeface="Calibri" panose="020F0502020204030204" pitchFamily="34" charset="0"/>
                <a:cs typeface="Calibri" panose="020F0502020204030204" pitchFamily="34" charset="0"/>
                <a:sym typeface="+mn-ea"/>
              </a:rPr>
              <a:t>Effective collaboration and communication;  We ensure within the team and members in our project was essential to ensure that all partners are at the same page and the resource allocated accordingly  (Teamwork and  readiness contributed to the achievement and completion of planned interventions within given time)</a:t>
            </a:r>
          </a:p>
          <a:p>
            <a:pPr algn="just"/>
            <a:r>
              <a:rPr lang="en-US" altLang="en-US" sz="1600" dirty="0">
                <a:latin typeface="Calibri" panose="020F0502020204030204" pitchFamily="34" charset="0"/>
                <a:cs typeface="Calibri" panose="020F0502020204030204" pitchFamily="34" charset="0"/>
              </a:rPr>
              <a:t>Regular meetings both online and physical; We conducted meetings with representatives and be able to share their experience and challenges they face for better building up during activity delivery and enable to meet project implementation of strengthening the work of coalition and meet the goal. </a:t>
            </a:r>
          </a:p>
          <a:p>
            <a:pPr algn="just"/>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25DF4F6-70F5-A6B0-0462-E6D609EE8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135" y="1929160"/>
            <a:ext cx="5199257" cy="34661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490" y="-23492"/>
            <a:ext cx="12234600" cy="6919593"/>
            <a:chOff x="-16490" y="-23492"/>
            <a:chExt cx="12234600" cy="6919593"/>
          </a:xfrm>
        </p:grpSpPr>
        <p:sp>
          <p:nvSpPr>
            <p:cNvPr id="14" name="Rectangle 13"/>
            <p:cNvSpPr/>
            <p:nvPr/>
          </p:nvSpPr>
          <p:spPr>
            <a:xfrm>
              <a:off x="-16490" y="6159735"/>
              <a:ext cx="12234599" cy="736366"/>
            </a:xfrm>
            <a:prstGeom prst="rect">
              <a:avLst/>
            </a:pr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2"/>
            <p:cNvSpPr/>
            <p:nvPr/>
          </p:nvSpPr>
          <p:spPr>
            <a:xfrm rot="10800000">
              <a:off x="65615" y="-11745"/>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6" name="Rectangle 12"/>
            <p:cNvSpPr/>
            <p:nvPr/>
          </p:nvSpPr>
          <p:spPr>
            <a:xfrm rot="10800000" flipH="1">
              <a:off x="11633022" y="-2349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 name="Rectangle 12"/>
            <p:cNvSpPr/>
            <p:nvPr/>
          </p:nvSpPr>
          <p:spPr>
            <a:xfrm rot="10800000">
              <a:off x="-16489"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8" name="Rectangle 12"/>
            <p:cNvSpPr/>
            <p:nvPr/>
          </p:nvSpPr>
          <p:spPr>
            <a:xfrm>
              <a:off x="-16489"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9" name="Rectangle 12"/>
            <p:cNvSpPr/>
            <p:nvPr/>
          </p:nvSpPr>
          <p:spPr>
            <a:xfrm rot="10800000" flipH="1">
              <a:off x="11701198" y="4442"/>
              <a:ext cx="516911" cy="687705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 name="connsiteX0-21" fmla="*/ 723900 w 1221761"/>
                <a:gd name="connsiteY0-22" fmla="*/ 0 h 6858000"/>
                <a:gd name="connsiteX1-23" fmla="*/ 1221761 w 1221761"/>
                <a:gd name="connsiteY1-24" fmla="*/ 0 h 6858000"/>
                <a:gd name="connsiteX2-25" fmla="*/ 707411 w 1221761"/>
                <a:gd name="connsiteY2-26" fmla="*/ 6858000 h 6858000"/>
                <a:gd name="connsiteX3-27" fmla="*/ 0 w 1221761"/>
                <a:gd name="connsiteY3-28" fmla="*/ 6858000 h 6858000"/>
                <a:gd name="connsiteX4-29" fmla="*/ 723900 w 1221761"/>
                <a:gd name="connsiteY4-30" fmla="*/ 0 h 6858000"/>
                <a:gd name="connsiteX0-31" fmla="*/ 723900 w 1240811"/>
                <a:gd name="connsiteY0-32" fmla="*/ 0 h 6877050"/>
                <a:gd name="connsiteX1-33" fmla="*/ 1221761 w 1240811"/>
                <a:gd name="connsiteY1-34" fmla="*/ 0 h 6877050"/>
                <a:gd name="connsiteX2-35" fmla="*/ 1240811 w 1240811"/>
                <a:gd name="connsiteY2-36" fmla="*/ 6877050 h 6877050"/>
                <a:gd name="connsiteX3-37" fmla="*/ 0 w 1240811"/>
                <a:gd name="connsiteY3-38" fmla="*/ 6858000 h 6877050"/>
                <a:gd name="connsiteX4-39" fmla="*/ 723900 w 1240811"/>
                <a:gd name="connsiteY4-40" fmla="*/ 0 h 6877050"/>
                <a:gd name="connsiteX0-41" fmla="*/ 0 w 516911"/>
                <a:gd name="connsiteY0-42" fmla="*/ 0 h 6877050"/>
                <a:gd name="connsiteX1-43" fmla="*/ 497861 w 516911"/>
                <a:gd name="connsiteY1-44" fmla="*/ 0 h 6877050"/>
                <a:gd name="connsiteX2-45" fmla="*/ 516911 w 516911"/>
                <a:gd name="connsiteY2-46" fmla="*/ 6877050 h 6877050"/>
                <a:gd name="connsiteX3-47" fmla="*/ 495300 w 516911"/>
                <a:gd name="connsiteY3-48" fmla="*/ 6838950 h 6877050"/>
                <a:gd name="connsiteX4-49" fmla="*/ 0 w 516911"/>
                <a:gd name="connsiteY4-50" fmla="*/ 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6911" h="6877050">
                  <a:moveTo>
                    <a:pt x="0" y="0"/>
                  </a:moveTo>
                  <a:lnTo>
                    <a:pt x="497861" y="0"/>
                  </a:lnTo>
                  <a:lnTo>
                    <a:pt x="516911" y="6877050"/>
                  </a:lnTo>
                  <a:lnTo>
                    <a:pt x="495300" y="6838950"/>
                  </a:lnTo>
                  <a:lnTo>
                    <a:pt x="0" y="0"/>
                  </a:lnTo>
                  <a:close/>
                </a:path>
              </a:pathLst>
            </a:custGeom>
            <a:solidFill>
              <a:srgbClr val="00A6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20" name="Rectangle 12"/>
            <p:cNvSpPr/>
            <p:nvPr/>
          </p:nvSpPr>
          <p:spPr>
            <a:xfrm flipH="1">
              <a:off x="11703760" y="0"/>
              <a:ext cx="514350" cy="6858000"/>
            </a:xfrm>
            <a:custGeom>
              <a:avLst/>
              <a:gdLst>
                <a:gd name="connsiteX0" fmla="*/ 0 w 269261"/>
                <a:gd name="connsiteY0" fmla="*/ 0 h 6858000"/>
                <a:gd name="connsiteX1" fmla="*/ 269261 w 269261"/>
                <a:gd name="connsiteY1" fmla="*/ 0 h 6858000"/>
                <a:gd name="connsiteX2" fmla="*/ 269261 w 269261"/>
                <a:gd name="connsiteY2" fmla="*/ 6858000 h 6858000"/>
                <a:gd name="connsiteX3" fmla="*/ 0 w 269261"/>
                <a:gd name="connsiteY3" fmla="*/ 6858000 h 6858000"/>
                <a:gd name="connsiteX4" fmla="*/ 0 w 269261"/>
                <a:gd name="connsiteY4" fmla="*/ 0 h 6858000"/>
                <a:gd name="connsiteX0-1" fmla="*/ 0 w 497861"/>
                <a:gd name="connsiteY0-2" fmla="*/ 0 h 6858000"/>
                <a:gd name="connsiteX1-3" fmla="*/ 497861 w 497861"/>
                <a:gd name="connsiteY1-4" fmla="*/ 0 h 6858000"/>
                <a:gd name="connsiteX2-5" fmla="*/ 269261 w 497861"/>
                <a:gd name="connsiteY2-6" fmla="*/ 6858000 h 6858000"/>
                <a:gd name="connsiteX3-7" fmla="*/ 0 w 497861"/>
                <a:gd name="connsiteY3-8" fmla="*/ 6858000 h 6858000"/>
                <a:gd name="connsiteX4-9" fmla="*/ 0 w 497861"/>
                <a:gd name="connsiteY4-10" fmla="*/ 0 h 6858000"/>
                <a:gd name="connsiteX0-11" fmla="*/ 16489 w 514350"/>
                <a:gd name="connsiteY0-12" fmla="*/ 0 h 6858000"/>
                <a:gd name="connsiteX1-13" fmla="*/ 514350 w 514350"/>
                <a:gd name="connsiteY1-14" fmla="*/ 0 h 6858000"/>
                <a:gd name="connsiteX2-15" fmla="*/ 0 w 514350"/>
                <a:gd name="connsiteY2-16" fmla="*/ 6858000 h 6858000"/>
                <a:gd name="connsiteX3-17" fmla="*/ 16489 w 514350"/>
                <a:gd name="connsiteY3-18" fmla="*/ 6858000 h 6858000"/>
                <a:gd name="connsiteX4-19" fmla="*/ 16489 w 514350"/>
                <a:gd name="connsiteY4-2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4350" h="6858000">
                  <a:moveTo>
                    <a:pt x="16489" y="0"/>
                  </a:moveTo>
                  <a:lnTo>
                    <a:pt x="514350" y="0"/>
                  </a:lnTo>
                  <a:lnTo>
                    <a:pt x="0" y="6858000"/>
                  </a:lnTo>
                  <a:lnTo>
                    <a:pt x="16489" y="6858000"/>
                  </a:lnTo>
                  <a:lnTo>
                    <a:pt x="16489" y="0"/>
                  </a:lnTo>
                  <a:close/>
                </a:path>
              </a:pathLst>
            </a:custGeom>
            <a:solidFill>
              <a:srgbClr val="6F2C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grpSp>
      <p:sp>
        <p:nvSpPr>
          <p:cNvPr id="10" name="TextBox 9"/>
          <p:cNvSpPr txBox="1"/>
          <p:nvPr/>
        </p:nvSpPr>
        <p:spPr>
          <a:xfrm>
            <a:off x="837565" y="114300"/>
            <a:ext cx="10255885" cy="1024890"/>
          </a:xfrm>
          <a:prstGeom prst="rect">
            <a:avLst/>
          </a:prstGeom>
          <a:noFill/>
        </p:spPr>
        <p:txBody>
          <a:bodyPr wrap="square" rtlCol="0">
            <a:noAutofit/>
          </a:bodyPr>
          <a:lstStyle/>
          <a:p>
            <a:r>
              <a:rPr lang="en-US" sz="3200" b="1" dirty="0">
                <a:solidFill>
                  <a:schemeClr val="tx1">
                    <a:lumMod val="85000"/>
                    <a:lumOff val="15000"/>
                  </a:schemeClr>
                </a:solidFill>
                <a:latin typeface="Century Gothic" panose="020B0502020202020204" pitchFamily="34" charset="0"/>
              </a:rPr>
              <a:t>Governance:</a:t>
            </a:r>
            <a:r>
              <a:rPr lang="en-US" sz="3200" dirty="0">
                <a:solidFill>
                  <a:schemeClr val="tx1">
                    <a:lumMod val="85000"/>
                    <a:lumOff val="15000"/>
                  </a:schemeClr>
                </a:solidFill>
                <a:latin typeface="Century Gothic" panose="020B0502020202020204" pitchFamily="34" charset="0"/>
              </a:rPr>
              <a:t> </a:t>
            </a:r>
            <a:endParaRPr lang="en-US" altLang="en-US" sz="3200" dirty="0">
              <a:solidFill>
                <a:schemeClr val="tx1">
                  <a:lumMod val="85000"/>
                  <a:lumOff val="15000"/>
                </a:schemeClr>
              </a:solidFill>
              <a:latin typeface="Century Gothic" panose="020B0502020202020204" pitchFamily="34" charset="0"/>
            </a:endParaRPr>
          </a:p>
          <a:p>
            <a:r>
              <a:rPr lang="en-US" sz="3200" dirty="0">
                <a:solidFill>
                  <a:schemeClr val="tx1">
                    <a:lumMod val="85000"/>
                    <a:lumOff val="15000"/>
                  </a:schemeClr>
                </a:solidFill>
                <a:latin typeface="Century Gothic" panose="020B0502020202020204" pitchFamily="34" charset="0"/>
              </a:rPr>
              <a:t> </a:t>
            </a:r>
            <a:endParaRPr lang="en-ZA" sz="3200" dirty="0">
              <a:solidFill>
                <a:schemeClr val="tx1">
                  <a:lumMod val="85000"/>
                  <a:lumOff val="15000"/>
                </a:schemeClr>
              </a:solidFill>
              <a:latin typeface="Century Gothic" panose="020B0502020202020204" pitchFamily="34" charset="0"/>
            </a:endParaRPr>
          </a:p>
        </p:txBody>
      </p:sp>
      <p:sp>
        <p:nvSpPr>
          <p:cNvPr id="9" name="Content Placeholder 2"/>
          <p:cNvSpPr>
            <a:spLocks noGrp="1"/>
          </p:cNvSpPr>
          <p:nvPr>
            <p:ph idx="1"/>
          </p:nvPr>
        </p:nvSpPr>
        <p:spPr>
          <a:xfrm>
            <a:off x="5631551" y="1132752"/>
            <a:ext cx="5731685" cy="4449445"/>
          </a:xfrm>
        </p:spPr>
        <p:txBody>
          <a:bodyPr>
            <a:noAutofit/>
          </a:bodyPr>
          <a:lstStyle/>
          <a:p>
            <a:pPr marL="0" indent="0" algn="just">
              <a:buNone/>
            </a:pPr>
            <a:r>
              <a:rPr lang="en-US" altLang="en-US" sz="1600" dirty="0">
                <a:latin typeface="Calibri" panose="020F0502020204030204" pitchFamily="34" charset="0"/>
                <a:cs typeface="Calibri" panose="020F0502020204030204" pitchFamily="34" charset="0"/>
              </a:rPr>
              <a:t>1. Effective and Transparent Governance: SoYoMo governance structure is effective and transparent are key in our network fostering trust and inclusivity, which are necessary for active participation from all members.</a:t>
            </a:r>
          </a:p>
          <a:p>
            <a:pPr marL="0" indent="0" algn="just">
              <a:buNone/>
            </a:pPr>
            <a:r>
              <a:rPr lang="en-US" altLang="en-US" sz="1600" dirty="0">
                <a:latin typeface="Calibri" panose="020F0502020204030204" pitchFamily="34" charset="0"/>
                <a:cs typeface="Calibri" panose="020F0502020204030204" pitchFamily="34" charset="0"/>
              </a:rPr>
              <a:t>2. Well-Defined Roles and Responsibilities: In the network each members have well-defined roles and responsibilities in the network from the MoU ensures that everyone knows their part in the decision-making process. </a:t>
            </a:r>
          </a:p>
          <a:p>
            <a:pPr marL="0" indent="0" algn="just">
              <a:buNone/>
            </a:pPr>
            <a:r>
              <a:rPr lang="en-US" altLang="en-US" sz="1600" dirty="0">
                <a:latin typeface="Calibri" panose="020F0502020204030204" pitchFamily="34" charset="0"/>
                <a:cs typeface="Calibri" panose="020F0502020204030204" pitchFamily="34" charset="0"/>
              </a:rPr>
              <a:t>3. Regular Meetings and Core Values:  We conduct regular meetings for observation of the core values, practices, and providing proper coaching when necessary </a:t>
            </a:r>
          </a:p>
          <a:p>
            <a:pPr marL="0" indent="0" algn="just">
              <a:buNone/>
            </a:pPr>
            <a:r>
              <a:rPr lang="en-US" altLang="en-US" sz="1600" dirty="0">
                <a:latin typeface="Calibri" panose="020F0502020204030204" pitchFamily="34" charset="0"/>
                <a:cs typeface="Calibri" panose="020F0502020204030204" pitchFamily="34" charset="0"/>
              </a:rPr>
              <a:t>4. Practice of Core Values: We do outlook the practice of the core values if well observed and maintained. It helps to ensure that the network's foundational principles are upheld. These has created a culture of inclusivity and respect, which has essential for active participation from all members.</a:t>
            </a:r>
          </a:p>
          <a:p>
            <a:pPr marL="0" indent="0" algn="just">
              <a:buNone/>
            </a:pPr>
            <a:endParaRPr lang="en-US" altLang="en-US" sz="2000" dirty="0">
              <a:latin typeface="Calibri" panose="020F0502020204030204" pitchFamily="34" charset="0"/>
              <a:cs typeface="Calibri" panose="020F0502020204030204" pitchFamily="34" charset="0"/>
            </a:endParaRPr>
          </a:p>
        </p:txBody>
      </p:sp>
      <p:sp>
        <p:nvSpPr>
          <p:cNvPr id="22" name="TextBox 21"/>
          <p:cNvSpPr txBox="1"/>
          <p:nvPr/>
        </p:nvSpPr>
        <p:spPr>
          <a:xfrm>
            <a:off x="0" y="6305861"/>
            <a:ext cx="12192000" cy="515526"/>
          </a:xfrm>
          <a:prstGeom prst="rect">
            <a:avLst/>
          </a:prstGeom>
          <a:noFill/>
        </p:spPr>
        <p:txBody>
          <a:bodyPr wrap="square" rtlCol="0">
            <a:spAutoFit/>
          </a:bodyPr>
          <a:lstStyle/>
          <a:p>
            <a:pPr algn="ctr">
              <a:lnSpc>
                <a:spcPts val="3300"/>
              </a:lnSpc>
            </a:pPr>
            <a:r>
              <a:rPr lang="en-US" sz="3600" spc="-150" dirty="0">
                <a:solidFill>
                  <a:schemeClr val="bg1"/>
                </a:solidFill>
                <a:latin typeface="Century Gothic" panose="020B0502020202020204" pitchFamily="34" charset="0"/>
              </a:rPr>
              <a:t>Voice and Choice Learning and Sharing Summit 2025</a:t>
            </a:r>
          </a:p>
        </p:txBody>
      </p:sp>
      <p:pic>
        <p:nvPicPr>
          <p:cNvPr id="2" name="Picture 1" descr="WhatsApp Image 2025-02-20 at 17.19.46 (1)">
            <a:extLst>
              <a:ext uri="{FF2B5EF4-FFF2-40B4-BE49-F238E27FC236}">
                <a16:creationId xmlns:a16="http://schemas.microsoft.com/office/drawing/2014/main" id="{CD381F97-E620-EFBA-DC07-4570C36F3529}"/>
              </a:ext>
            </a:extLst>
          </p:cNvPr>
          <p:cNvPicPr>
            <a:picLocks noChangeAspect="1"/>
          </p:cNvPicPr>
          <p:nvPr/>
        </p:nvPicPr>
        <p:blipFill>
          <a:blip r:embed="rId2"/>
          <a:stretch>
            <a:fillRect/>
          </a:stretch>
        </p:blipFill>
        <p:spPr>
          <a:xfrm>
            <a:off x="325816" y="1652362"/>
            <a:ext cx="5237558" cy="348993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826*418"/>
  <p:tag name="TABLE_ENDDRAG_RECT" val="70*62*826*4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18" ma:contentTypeDescription="Create a new document." ma:contentTypeScope="" ma:versionID="db2c24615140b5023b983e5a70edf3b8">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48f63a56c338c2af9d9e2058225f7d31"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147A91-9EF1-46AE-B926-38E4A90236B8}">
  <ds:schemaRefs/>
</ds:datastoreItem>
</file>

<file path=customXml/itemProps2.xml><?xml version="1.0" encoding="utf-8"?>
<ds:datastoreItem xmlns:ds="http://schemas.openxmlformats.org/officeDocument/2006/customXml" ds:itemID="{A0C2F744-F2CC-4937-96DF-47CDD10E73A0}">
  <ds:schemaRefs/>
</ds:datastoreItem>
</file>

<file path=customXml/itemProps3.xml><?xml version="1.0" encoding="utf-8"?>
<ds:datastoreItem xmlns:ds="http://schemas.openxmlformats.org/officeDocument/2006/customXml" ds:itemID="{2BD70290-E215-4A5C-823D-30A94AC1A82D}">
  <ds:schemaRefs/>
</ds:datastoreItem>
</file>

<file path=docProps/app.xml><?xml version="1.0" encoding="utf-8"?>
<Properties xmlns="http://schemas.openxmlformats.org/officeDocument/2006/extended-properties" xmlns:vt="http://schemas.openxmlformats.org/officeDocument/2006/docPropsVTypes">
  <TotalTime>30</TotalTime>
  <Words>2089</Words>
  <Application>Microsoft Macintosh PowerPoint</Application>
  <PresentationFormat>Widescreen</PresentationFormat>
  <Paragraphs>103</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Algerian</vt:lpstr>
      <vt:lpstr>Arial</vt:lpstr>
      <vt:lpstr>Calibri</vt:lpstr>
      <vt:lpstr>Calibri Light</vt:lpstr>
      <vt:lpstr>Century Gothic</vt:lpstr>
      <vt:lpstr>Times New Roman</vt:lpstr>
      <vt:lpstr>Wingdings</vt:lpstr>
      <vt:lpstr>Office Theme</vt:lpstr>
      <vt:lpstr>PowerPoint Presentation</vt:lpstr>
      <vt:lpstr>PowerPoint Presentation</vt:lpstr>
      <vt:lpstr>Count...</vt:lpstr>
      <vt:lpstr>PowerPoint Presentation</vt:lpstr>
      <vt:lpstr>PowerPoint Presentation</vt:lpstr>
      <vt:lpstr>Count...</vt:lpstr>
      <vt:lpstr>Count...</vt:lpstr>
      <vt:lpstr>What strategies did you use to strengthen collaboration and solidarity within your network?</vt:lpstr>
      <vt:lpstr>PowerPoint Presentation</vt:lpstr>
      <vt:lpstr>Resource Allocation:</vt:lpstr>
      <vt:lpstr>PowerPoint Presentation</vt:lpstr>
      <vt:lpstr>What strategies did you implement to coordinate campaigning across multiple organizations?</vt:lpstr>
      <vt:lpstr>PowerPoint Presentation</vt:lpstr>
      <vt:lpstr> Community-Building: How did you facilitate mentoring, convening, and peer exchanges among professional advocates and emerging leaders?</vt:lpstr>
      <vt:lpstr>PowerPoint Presentation</vt:lpstr>
      <vt:lpstr>How did you generate and utilise evidence to assess the impact and effectiveness of advocacy efforts within your movement?</vt:lpstr>
      <vt:lpstr>Beneficiary qoutation: Eliutha’s Healthcare Provider</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dc:creator>
  <cp:lastModifiedBy>Microsoft Office User</cp:lastModifiedBy>
  <cp:revision>36</cp:revision>
  <dcterms:created xsi:type="dcterms:W3CDTF">2023-08-28T07:48:00Z</dcterms:created>
  <dcterms:modified xsi:type="dcterms:W3CDTF">2025-03-04T22:08:43Z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y fmtid="{D5CDD505-2E9C-101B-9397-08002B2CF9AE}" pid="4" name="ICV">
    <vt:lpwstr>71B835F190514384BE9A43BA50682326_12</vt:lpwstr>
  </property>
  <property fmtid="{D5CDD505-2E9C-101B-9397-08002B2CF9AE}" pid="5" name="KSOProductBuildVer">
    <vt:lpwstr>1033-12.2.0.19805</vt:lpwstr>
  </property>
</Properties>
</file>