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84f494c40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3384f494c40_2_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84f494c40_2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384f494c40_2_1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84f494c40_2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384f494c40_2_2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84f494c40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384f494c40_2_2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84f494c40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384f494c40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84f494c40_2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3384f494c40_2_2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84f494c40_2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384f494c40_2_2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384f494c40_2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384f494c40_2_3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384f494c40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384f494c40_2_3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384f494c40_2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3384f494c40_2_3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384f494c40_2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384f494c40_2_3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84f494c40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3384f494c40_2_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84f494c40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384f494c40_2_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384f494c40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384f494c40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84f494c40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384f494c40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84f494c40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384f494c40_2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84f494c40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384f494c40_2_1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84f494c40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384f494c40_2_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84f494c40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9950" lIns="49950" spcFirstLastPara="1" rIns="49950" wrap="square" tIns="49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3384f494c40_2_1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None/>
              <a:defRPr b="0" i="1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0" y="0"/>
            <a:ext cx="9144000" cy="291465"/>
          </a:xfrm>
          <a:custGeom>
            <a:rect b="b" l="l" r="r" t="t"/>
            <a:pathLst>
              <a:path extrusionOk="0" h="582930" w="1828800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66" name="Google Shape;66;p15"/>
          <p:cNvSpPr/>
          <p:nvPr/>
        </p:nvSpPr>
        <p:spPr>
          <a:xfrm>
            <a:off x="0" y="4729163"/>
            <a:ext cx="9144000" cy="414338"/>
          </a:xfrm>
          <a:custGeom>
            <a:rect b="b" l="l" r="r" t="t"/>
            <a:pathLst>
              <a:path extrusionOk="0" h="828675" w="18288000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1101242" y="1290837"/>
            <a:ext cx="4817745" cy="234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None/>
              <a:defRPr b="0" i="1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953209" y="969367"/>
            <a:ext cx="3398838" cy="3499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2" type="body"/>
          </p:nvPr>
        </p:nvSpPr>
        <p:spPr>
          <a:xfrm>
            <a:off x="4803679" y="836805"/>
            <a:ext cx="3535363" cy="335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None/>
              <a:defRPr b="0" i="1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/>
        </p:nvSpPr>
        <p:spPr>
          <a:xfrm>
            <a:off x="0" y="0"/>
            <a:ext cx="9144000" cy="291465"/>
          </a:xfrm>
          <a:custGeom>
            <a:rect b="b" l="l" r="r" t="t"/>
            <a:pathLst>
              <a:path extrusionOk="0" h="582930" w="1828800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81" name="Google Shape;81;p17"/>
          <p:cNvSpPr/>
          <p:nvPr/>
        </p:nvSpPr>
        <p:spPr>
          <a:xfrm>
            <a:off x="0" y="4729163"/>
            <a:ext cx="9144000" cy="414338"/>
          </a:xfrm>
          <a:custGeom>
            <a:rect b="b" l="l" r="r" t="t"/>
            <a:pathLst>
              <a:path extrusionOk="0" h="828675" w="18288000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6345" y="483971"/>
            <a:ext cx="665454" cy="7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1447"/>
            <a:ext cx="857645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313" y="1044520"/>
            <a:ext cx="6172199" cy="347186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None/>
              <a:defRPr b="0" i="1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subTitle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None/>
              <a:defRPr b="0" i="1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291465"/>
          </a:xfrm>
          <a:custGeom>
            <a:rect b="b" l="l" r="r" t="t"/>
            <a:pathLst>
              <a:path extrusionOk="0" h="582930" w="1828800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52" name="Google Shape;52;p13"/>
          <p:cNvSpPr/>
          <p:nvPr/>
        </p:nvSpPr>
        <p:spPr>
          <a:xfrm>
            <a:off x="0" y="4729163"/>
            <a:ext cx="9144000" cy="414338"/>
          </a:xfrm>
          <a:custGeom>
            <a:rect b="b" l="l" r="r" t="t"/>
            <a:pathLst>
              <a:path extrusionOk="0" h="828675" w="18288000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306345" y="483971"/>
            <a:ext cx="665454" cy="7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1447"/>
            <a:ext cx="85764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1101242" y="1290837"/>
            <a:ext cx="4817745" cy="234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None/>
              <a:defRPr b="0" i="1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8.jp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38.png"/><Relationship Id="rId13" Type="http://schemas.openxmlformats.org/officeDocument/2006/relationships/image" Target="../media/image27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33.png"/><Relationship Id="rId7" Type="http://schemas.openxmlformats.org/officeDocument/2006/relationships/image" Target="../media/image35.png"/><Relationship Id="rId8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jpg"/><Relationship Id="rId10" Type="http://schemas.openxmlformats.org/officeDocument/2006/relationships/image" Target="../media/image41.jp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49.jpg"/><Relationship Id="rId9" Type="http://schemas.openxmlformats.org/officeDocument/2006/relationships/image" Target="../media/image44.jpg"/><Relationship Id="rId5" Type="http://schemas.openxmlformats.org/officeDocument/2006/relationships/image" Target="../media/image34.jpg"/><Relationship Id="rId6" Type="http://schemas.openxmlformats.org/officeDocument/2006/relationships/image" Target="../media/image48.jpg"/><Relationship Id="rId7" Type="http://schemas.openxmlformats.org/officeDocument/2006/relationships/image" Target="../media/image57.png"/><Relationship Id="rId8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5" Type="http://schemas.openxmlformats.org/officeDocument/2006/relationships/hyperlink" Target="http://www.grit-gbv.org/" TargetMode="External"/><Relationship Id="rId6" Type="http://schemas.openxmlformats.org/officeDocument/2006/relationships/hyperlink" Target="mailto:shamryn@grit-gbv.org" TargetMode="External"/><Relationship Id="rId7" Type="http://schemas.openxmlformats.org/officeDocument/2006/relationships/image" Target="../media/image51.png"/><Relationship Id="rId8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11" Type="http://schemas.openxmlformats.org/officeDocument/2006/relationships/image" Target="../media/image24.png"/><Relationship Id="rId10" Type="http://schemas.openxmlformats.org/officeDocument/2006/relationships/image" Target="../media/image15.png"/><Relationship Id="rId9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2.jpg"/><Relationship Id="rId8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0"/>
            <a:ext cx="9144000" cy="291465"/>
          </a:xfrm>
          <a:custGeom>
            <a:rect b="b" l="l" r="r" t="t"/>
            <a:pathLst>
              <a:path extrusionOk="0" h="582930" w="1828800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00" name="Google Shape;100;p19"/>
          <p:cNvSpPr/>
          <p:nvPr/>
        </p:nvSpPr>
        <p:spPr>
          <a:xfrm>
            <a:off x="0" y="4729163"/>
            <a:ext cx="9144000" cy="414338"/>
          </a:xfrm>
          <a:custGeom>
            <a:rect b="b" l="l" r="r" t="t"/>
            <a:pathLst>
              <a:path extrusionOk="0" h="828675" w="18288000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1935" y="339310"/>
            <a:ext cx="167457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6207" y="192363"/>
            <a:ext cx="1957387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7322" y="1004643"/>
            <a:ext cx="1547812" cy="7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0031" y="454141"/>
            <a:ext cx="1781174" cy="42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93569" y="483971"/>
            <a:ext cx="665083" cy="7905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9"/>
          <p:cNvGrpSpPr/>
          <p:nvPr/>
        </p:nvGrpSpPr>
        <p:grpSpPr>
          <a:xfrm>
            <a:off x="0" y="291447"/>
            <a:ext cx="2734154" cy="4438650"/>
            <a:chOff x="0" y="582894"/>
            <a:chExt cx="5468308" cy="8877299"/>
          </a:xfrm>
        </p:grpSpPr>
        <p:pic>
          <p:nvPicPr>
            <p:cNvPr id="107" name="Google Shape;107;p1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582894"/>
              <a:ext cx="3195941" cy="8877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763209" y="1982517"/>
              <a:ext cx="2705099" cy="2686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9"/>
          <p:cNvSpPr txBox="1"/>
          <p:nvPr/>
        </p:nvSpPr>
        <p:spPr>
          <a:xfrm>
            <a:off x="2489099" y="1894425"/>
            <a:ext cx="4165800" cy="15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317500" lvl="0" marL="12700" marR="0" rtl="0" algn="ctr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F379D"/>
                </a:solidFill>
                <a:latin typeface="Calibri"/>
                <a:ea typeface="Calibri"/>
                <a:cs typeface="Calibri"/>
                <a:sym typeface="Calibri"/>
              </a:rPr>
              <a:t>LEARNING AND SHARING SUMMIT </a:t>
            </a:r>
            <a:endParaRPr b="1" sz="3000">
              <a:solidFill>
                <a:srgbClr val="6F379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17500" lvl="0" marL="12700" marR="0" rtl="0" algn="ctr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F379D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9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1800449" y="3862813"/>
            <a:ext cx="55431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25">
            <a:spAutoFit/>
          </a:bodyPr>
          <a:lstStyle/>
          <a:p>
            <a:pPr indent="0" lvl="0" marL="571500" marR="520700" rtl="0" algn="ctr">
              <a:lnSpc>
                <a:spcPct val="116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Organisational Growth South Africa, Cape Town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Presented by : Kwenzokuhle S. Khoza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/>
          <p:nvPr/>
        </p:nvSpPr>
        <p:spPr>
          <a:xfrm>
            <a:off x="4511563" y="3502581"/>
            <a:ext cx="4071302" cy="1226820"/>
          </a:xfrm>
          <a:custGeom>
            <a:rect b="b" l="l" r="r" t="t"/>
            <a:pathLst>
              <a:path extrusionOk="0" h="2453640" w="8142605">
                <a:moveTo>
                  <a:pt x="0" y="2453162"/>
                </a:moveTo>
                <a:lnTo>
                  <a:pt x="8142165" y="2453162"/>
                </a:lnTo>
                <a:lnTo>
                  <a:pt x="8142165" y="0"/>
                </a:lnTo>
                <a:lnTo>
                  <a:pt x="0" y="0"/>
                </a:lnTo>
                <a:lnTo>
                  <a:pt x="0" y="2453162"/>
                </a:lnTo>
                <a:close/>
              </a:path>
            </a:pathLst>
          </a:custGeom>
          <a:solidFill>
            <a:srgbClr val="000000">
              <a:alpha val="5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49" name="Google Shape;249;p28"/>
          <p:cNvSpPr/>
          <p:nvPr/>
        </p:nvSpPr>
        <p:spPr>
          <a:xfrm>
            <a:off x="0" y="0"/>
            <a:ext cx="9144000" cy="291465"/>
          </a:xfrm>
          <a:custGeom>
            <a:rect b="b" l="l" r="r" t="t"/>
            <a:pathLst>
              <a:path extrusionOk="0" h="582930" w="1828800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50" name="Google Shape;250;p28"/>
          <p:cNvSpPr/>
          <p:nvPr/>
        </p:nvSpPr>
        <p:spPr>
          <a:xfrm>
            <a:off x="0" y="4729163"/>
            <a:ext cx="9144000" cy="414338"/>
          </a:xfrm>
          <a:custGeom>
            <a:rect b="b" l="l" r="r" t="t"/>
            <a:pathLst>
              <a:path extrusionOk="0" h="828675" w="18288000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251" name="Google Shape;25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6345" y="483971"/>
            <a:ext cx="665454" cy="7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447"/>
            <a:ext cx="85764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495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SUSTAINABILITY AND DIVERSIFICATION</a:t>
            </a:r>
            <a:endParaRPr/>
          </a:p>
        </p:txBody>
      </p:sp>
      <p:pic>
        <p:nvPicPr>
          <p:cNvPr id="254" name="Google Shape;25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629" y="2339899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 txBox="1"/>
          <p:nvPr/>
        </p:nvSpPr>
        <p:spPr>
          <a:xfrm>
            <a:off x="1066380" y="2239881"/>
            <a:ext cx="2443798" cy="1598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38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Financial Policies &amp; Procedures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Basic financial management in place but lacked formalized sustainability planning.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139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Value for Money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Limited funding base with only two main donors, creating financial vulnerability.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Restricted Growth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Dependent on grants, with no structured strategy for long-term sustainability.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629" y="2868537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629" y="3397174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/>
          <p:nvPr/>
        </p:nvSpPr>
        <p:spPr>
          <a:xfrm>
            <a:off x="1012128" y="907972"/>
            <a:ext cx="2447608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 – Sustainability &amp; Diversification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4004296" y="907972"/>
            <a:ext cx="4789805" cy="245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13589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Strengthened Sustainability &amp; Diversification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marR="266700" rtl="0" algn="l">
              <a:lnSpc>
                <a:spcPct val="114599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Enhanced Financial Policies &amp; Procedures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– Strengthened budgeting, compliance, and financial oversight to ensure long-term stability.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marR="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Diverse Funding Base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– Expanded from two main donors to six funders and three corporate partners, reducing reliance on a single funding stream.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marR="11430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Secured Long-Term Funding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– Successfully obtained two years of funding from the Gates Foundation, providing greater financial security.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marR="17780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Developed a Social Enterprise Model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– Launched fee-based services to diversify funding beyond traditional grants, ensuring sustainability.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2400" y="2180511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2400" y="2494836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2400" y="2809161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2400" y="3123486"/>
            <a:ext cx="33338" cy="33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8"/>
          <p:cNvGrpSpPr/>
          <p:nvPr/>
        </p:nvGrpSpPr>
        <p:grpSpPr>
          <a:xfrm>
            <a:off x="4772227" y="3502581"/>
            <a:ext cx="1943589" cy="1073913"/>
            <a:chOff x="9544455" y="7005162"/>
            <a:chExt cx="3887177" cy="2147826"/>
          </a:xfrm>
        </p:grpSpPr>
        <p:pic>
          <p:nvPicPr>
            <p:cNvPr id="265" name="Google Shape;265;p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804097" y="7377718"/>
              <a:ext cx="2266949" cy="457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069558" y="7005162"/>
              <a:ext cx="1362074" cy="158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44455" y="8004738"/>
              <a:ext cx="1904999" cy="771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755352" y="8705314"/>
              <a:ext cx="1400174" cy="447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269;p28"/>
          <p:cNvGrpSpPr/>
          <p:nvPr/>
        </p:nvGrpSpPr>
        <p:grpSpPr>
          <a:xfrm>
            <a:off x="6750074" y="3590656"/>
            <a:ext cx="1602385" cy="832115"/>
            <a:chOff x="13500148" y="7181312"/>
            <a:chExt cx="3204771" cy="1664229"/>
          </a:xfrm>
        </p:grpSpPr>
        <p:pic>
          <p:nvPicPr>
            <p:cNvPr id="270" name="Google Shape;270;p2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3500148" y="7605039"/>
              <a:ext cx="1590674" cy="53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2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5018995" y="7181312"/>
              <a:ext cx="1685924" cy="111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4829158" y="8321667"/>
              <a:ext cx="1647824" cy="523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3" name="Google Shape;273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46262" y="4181376"/>
            <a:ext cx="533399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 txBox="1"/>
          <p:nvPr/>
        </p:nvSpPr>
        <p:spPr>
          <a:xfrm>
            <a:off x="6290914" y="4984102"/>
            <a:ext cx="2216150" cy="154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NPC: 2021/70992808 | 286-451NPO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8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49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Anti-corruption/Fraud Policy</a:t>
            </a:r>
            <a:endParaRPr/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376450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 txBox="1"/>
          <p:nvPr/>
        </p:nvSpPr>
        <p:spPr>
          <a:xfrm>
            <a:off x="1066380" y="2276431"/>
            <a:ext cx="3156585" cy="1598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Basic Policy in Place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Had an initial anti-corruption and fraud policy, but it was limited in scope and lacked clear enforcement mechanisms.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355600" rtl="0" algn="just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General Ethical Guidelines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Basic provisions for financial transparency and accountability, but no structured reporting system for fraud detection.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No Formal Whistleblower Mechanism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No dedicated, confidential reporting channels for concerns related to corruption or fraud.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905087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433724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/>
          <p:nvPr/>
        </p:nvSpPr>
        <p:spPr>
          <a:xfrm>
            <a:off x="1059288" y="926681"/>
            <a:ext cx="2766060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 – Anti-Corruption &amp; Fraud Policy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193323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72196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07438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603022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955447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4565650" y="907972"/>
            <a:ext cx="4406583" cy="3489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Strengthened Anti-Corruption &amp; Fraud Policy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889000" rtl="0" algn="l">
              <a:lnSpc>
                <a:spcPct val="115599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Expanded &amp; Strengthened Policy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Fully revised and expanded the Anti-Corruption &amp; Fraud Policy to align with best practices.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9779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Clear Enforcement Mechanisms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Established detailed procedures for investigating fraud and corruption cases.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Formalized Whistleblower Protection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Implemented a secure and anonymous reporting system for staff and stakeholders.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9779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Compliance Training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Introduced anti-fraud and ethics training to build a culture of integrity and accountability.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Stronger Financial Oversight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Strengthened internal controls and auditing procedures to prevent and detect fraudulent activities.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9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/>
          <p:nvPr>
            <p:ph type="title"/>
          </p:nvPr>
        </p:nvSpPr>
        <p:spPr>
          <a:xfrm>
            <a:off x="2684374" y="288163"/>
            <a:ext cx="3731260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Sexual Harassment Policy</a:t>
            </a:r>
            <a:endParaRPr/>
          </a:p>
        </p:txBody>
      </p:sp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193323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 txBox="1"/>
          <p:nvPr/>
        </p:nvSpPr>
        <p:spPr>
          <a:xfrm>
            <a:off x="1066379" y="2093303"/>
            <a:ext cx="3139758" cy="212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3429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Basic Policy in Place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Had a Sexual Harassment Policy, but it was limited in scope and not fully integrated into organizational culture.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Internal Reporting Mechanism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Reporting procedures existed but lacked clear survivor-centered guidelines and enforcement mechanisms.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No External Engagement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Policy was focused on internal compliance, with no outreach to support other organizations.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635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Limited Staff Training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Awareness existed, but structured training was not regularly provided to staff and partners.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72196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250598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779235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0"/>
          <p:cNvSpPr txBox="1"/>
          <p:nvPr/>
        </p:nvSpPr>
        <p:spPr>
          <a:xfrm>
            <a:off x="962761" y="750468"/>
            <a:ext cx="2447608" cy="106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 – Sexual Harassment Policy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07010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59873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12737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656013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418465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/>
        </p:nvSpPr>
        <p:spPr>
          <a:xfrm>
            <a:off x="4543572" y="750468"/>
            <a:ext cx="3873500" cy="3875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Strengthened Sexual Harassment Policy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152400" rtl="0" algn="l">
              <a:lnSpc>
                <a:spcPct val="115599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Expanded &amp; Strengthened Policy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Fully revised to align with feminist, survivor-centered principles, ensuring a zero- tolerance approach.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1905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Clear Enforcement &amp; Accountability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Strengthened investigation procedures, ensuring timely and fair resolution of reported cases.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3556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Formalized Training &amp; Awareness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Implemented internal training for staff, ensuring all team members understand their rights and responsibilities.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2794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Whistleblower &amp; Survivor Protection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Established confidential reporting mechanisms to ensure survivors feel safe to report harassment.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558800" rtl="0" algn="just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Training Other Organizations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Now offering external training to other NPOs, community organizations, and corporate partners, expanding impact beyond GRIT.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0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/>
          <p:nvPr>
            <p:ph type="title"/>
          </p:nvPr>
        </p:nvSpPr>
        <p:spPr>
          <a:xfrm>
            <a:off x="2004899" y="288163"/>
            <a:ext cx="5090160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Monitoring and Evaluation Systems</a:t>
            </a:r>
            <a:endParaRPr/>
          </a:p>
        </p:txBody>
      </p:sp>
      <p:pic>
        <p:nvPicPr>
          <p:cNvPr id="316" name="Google Shape;3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07010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59873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12737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656013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1"/>
          <p:cNvSpPr txBox="1"/>
          <p:nvPr/>
        </p:nvSpPr>
        <p:spPr>
          <a:xfrm>
            <a:off x="962760" y="750468"/>
            <a:ext cx="3288348" cy="3347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520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 – Monitoring &amp; Evaluation Systems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15599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Basic Tracking in Place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Had informal methods for monitoring program outcomes, but lacked a structured, feminist-aligned MERL framework.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292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Limited Key Performance Indicators (KPIs)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Some performance measures existed but were not consistently tracked or standardized.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76200" rtl="0" algn="just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Minimal Surveys &amp; Feedback Mechanisms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Collected anecdotal feedback but lacked systematic evaluations from beneficiaries and stakeholders.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762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Transparency Gaps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Reporting was primarily internally focused, with limited external accountability measures.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07010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59873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951163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479800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4008438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4543572" y="750468"/>
            <a:ext cx="4225608" cy="3699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901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Strengthened Monitoring &amp; Evaluation Systems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330200" rtl="0" algn="l">
              <a:lnSpc>
                <a:spcPct val="115599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Implemented MERL Framework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Developed a feminist-aligned Monitoring, Evaluation, Research, and Learning (MERL) process, embedding accountability and continuous learning.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2413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Established KPIs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Defined and integrated clear Key Performance Indicators	to measure program effectiveness and impact.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Expanded Surveys &amp; Feedback Systems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Added structured feedback loops, user surveys, and evaluations, ensuring stakeholder voices guide decision-making.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1905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Increased Transparency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Strengthened data collection, reporting, and external accountability, making impact assessments more rigorous and visible.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139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Feminist-Aligned Approach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Ensured equitable, survivor-centered, and participatory evaluation methods, reinforcing inclusive and ethical data collection.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1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 txBox="1"/>
          <p:nvPr>
            <p:ph type="title"/>
          </p:nvPr>
        </p:nvSpPr>
        <p:spPr>
          <a:xfrm>
            <a:off x="2906277" y="288163"/>
            <a:ext cx="3287395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policies/systems</a:t>
            </a:r>
            <a:endParaRPr/>
          </a:p>
        </p:txBody>
      </p:sp>
      <p:pic>
        <p:nvPicPr>
          <p:cNvPr id="333" name="Google Shape;3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1749808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 txBox="1"/>
          <p:nvPr/>
        </p:nvSpPr>
        <p:spPr>
          <a:xfrm>
            <a:off x="1066379" y="1649789"/>
            <a:ext cx="3168333" cy="247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Foundational Policies in Place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Had key policies such as HR, Finance, Whistleblowing, Anti-Bribery, and Ethical Community Engagement but lacked specific policies on gender equality and employee well-being.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Basic Gender Commitments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While feminist principles guided GRIT’s work, there was no formalized Gender Equality Policy embedded into internal structures.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1270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No Menstrual Leave Policy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Employee wellness considerations existed but lacked explicit support for menstrual health as part of workplace policies.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1270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Limited Formal Inclusion Measures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While GRIT was committed to inclusivity, structured frameworks to support marginalized employees and survivors were not in place.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45465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98329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511932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 txBox="1"/>
          <p:nvPr/>
        </p:nvSpPr>
        <p:spPr>
          <a:xfrm>
            <a:off x="962761" y="654840"/>
            <a:ext cx="288417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 – Other Policies &amp; Systems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76" y="1509950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76" y="234338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76" y="301013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76" y="3510200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76" y="4010263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2"/>
          <p:cNvSpPr txBox="1"/>
          <p:nvPr/>
        </p:nvSpPr>
        <p:spPr>
          <a:xfrm>
            <a:off x="4543572" y="654840"/>
            <a:ext cx="3994785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1905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Strengthened Policies &amp; Systems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12700" rtl="0" algn="l">
              <a:lnSpc>
                <a:spcPct val="1151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Implemented Menstrual Leave Policy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Introduced 2 days of menstrual leave per cycle for all employees (permanent and temporary), recognizing the physical and emotional challenges of menstruation.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5461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This leave is separate from sick or annual leave and does not accumulate.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12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Formalized Gender Equality Policy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Strengthened GRIT’s commitment to gender equality, ensuring all policies actively prevent, address, and eradicate gender-based discrimination and violence within the organization and the communities we serve.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12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Enhanced Employee Well-Being Measures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Instituted policies supporting survivor-centered approaches, promoting workplace equity and holistic employee wellness.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266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Strengthened Inclusivity Frameworks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Ensured gender-sensitive policies and feminist leadership structures guide decision-making, fostering a safer, more equitable work environment.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Institutionalized Feminist Governance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Embedded gender justice, inclusion, and trauma-informed practices into all aspects of operations, reinforcing GRIT’s mission beyond external programming.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2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6345" y="483971"/>
            <a:ext cx="665454" cy="7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447"/>
            <a:ext cx="85764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3"/>
          <p:cNvSpPr txBox="1"/>
          <p:nvPr>
            <p:ph type="title"/>
          </p:nvPr>
        </p:nvSpPr>
        <p:spPr>
          <a:xfrm>
            <a:off x="2271413" y="288163"/>
            <a:ext cx="4557077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Capacity during VCSA-SA grant</a:t>
            </a:r>
            <a:endParaRPr/>
          </a:p>
        </p:txBody>
      </p:sp>
      <p:pic>
        <p:nvPicPr>
          <p:cNvPr id="353" name="Google Shape;35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1387361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3"/>
          <p:cNvSpPr txBox="1"/>
          <p:nvPr>
            <p:ph idx="1" type="body"/>
          </p:nvPr>
        </p:nvSpPr>
        <p:spPr>
          <a:xfrm>
            <a:off x="1101242" y="1290837"/>
            <a:ext cx="4817745" cy="234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Strengthened Operations &amp; Impact </a:t>
            </a:r>
            <a:r>
              <a:rPr lang="en"/>
              <a:t>– VCSA-SA’s support helped refine our strategies for growth and advocacy.</a:t>
            </a:r>
            <a:endParaRPr/>
          </a:p>
          <a:p>
            <a:pPr indent="0" lvl="0" marL="12700" marR="635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Valuable Insights &amp; Networking </a:t>
            </a:r>
            <a:r>
              <a:rPr lang="en"/>
              <a:t>– Attending VCSA-SA summits provided access to best practices, key stakeholders, and funders, expanding our influence.</a:t>
            </a:r>
            <a:endParaRPr/>
          </a:p>
          <a:p>
            <a:pPr indent="0" lvl="0" marL="12700" marR="393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Improved Financial &amp; Narrative Reporting </a:t>
            </a:r>
            <a:r>
              <a:rPr lang="en"/>
              <a:t>– Mentorship helped enhance financial management, grant reporting, and impact communication.</a:t>
            </a:r>
            <a:endParaRPr/>
          </a:p>
          <a:p>
            <a:pPr indent="0" lvl="0" marL="12700" marR="520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Expanded SRHR Advocacy </a:t>
            </a:r>
            <a:r>
              <a:rPr lang="en"/>
              <a:t>– Joining the Safe Abortion Alliance of South Africa connected us with key SRHR organizations across the SADC region.</a:t>
            </a:r>
            <a:endParaRPr/>
          </a:p>
          <a:p>
            <a:pPr indent="0" lvl="0" marL="12700" marR="1143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Increased Collaboration </a:t>
            </a:r>
            <a:r>
              <a:rPr lang="en"/>
              <a:t>– Strengthened partnerships and advocacy efforts to improve access to safe abortion services.</a:t>
            </a:r>
            <a:endParaRPr/>
          </a:p>
          <a:p>
            <a:pPr indent="0" lvl="0" marL="12700" marR="266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Greater Financial Accountability </a:t>
            </a:r>
            <a:r>
              <a:rPr lang="en"/>
              <a:t>– Enhanced budgeting, reporting, and compliance, ensuring transparency in funding use.</a:t>
            </a:r>
            <a:endParaRPr/>
          </a:p>
          <a:p>
            <a:pPr indent="0" lvl="0" marL="12700" marR="12700" rtl="0" algn="l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2A5"/>
                </a:solidFill>
              </a:rPr>
              <a:t>Alignment with Global Movements </a:t>
            </a:r>
            <a:r>
              <a:rPr lang="en"/>
              <a:t>– Deepened GRIT’s integration into global SRHR and GBV advocacy efforts, amplifying our impact.</a:t>
            </a:r>
            <a:endParaRPr/>
          </a:p>
        </p:txBody>
      </p:sp>
      <p:pic>
        <p:nvPicPr>
          <p:cNvPr id="355" name="Google Shape;35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1720736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2054111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2387486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272086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305423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520" y="338761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3"/>
          <p:cNvSpPr txBox="1"/>
          <p:nvPr/>
        </p:nvSpPr>
        <p:spPr>
          <a:xfrm>
            <a:off x="971988" y="809958"/>
            <a:ext cx="5590858" cy="274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9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How VCSA-SA’s Capacity-Building Support Benefited GRIT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92145" y="3519693"/>
            <a:ext cx="1151855" cy="162380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3"/>
          <p:cNvSpPr txBox="1"/>
          <p:nvPr/>
        </p:nvSpPr>
        <p:spPr>
          <a:xfrm>
            <a:off x="7958934" y="4449992"/>
            <a:ext cx="909320" cy="118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92808 | 286-451NPO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33"/>
          <p:cNvGrpSpPr/>
          <p:nvPr/>
        </p:nvGrpSpPr>
        <p:grpSpPr>
          <a:xfrm>
            <a:off x="4430898" y="1199185"/>
            <a:ext cx="4713101" cy="3529541"/>
            <a:chOff x="8861796" y="2398369"/>
            <a:chExt cx="9426203" cy="7059081"/>
          </a:xfrm>
        </p:grpSpPr>
        <p:pic>
          <p:nvPicPr>
            <p:cNvPr id="365" name="Google Shape;365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370972" y="6390401"/>
              <a:ext cx="2917026" cy="306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861796" y="2398369"/>
              <a:ext cx="9426203" cy="7058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7" name="Google Shape;367;p33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271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pic>
        <p:nvPicPr>
          <p:cNvPr id="373" name="Google Shape;37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87" y="1184275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87" y="1498600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87" y="2460625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87" y="2774950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87" y="3579813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87" y="4051299"/>
            <a:ext cx="33338" cy="3333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4"/>
          <p:cNvSpPr txBox="1"/>
          <p:nvPr/>
        </p:nvSpPr>
        <p:spPr>
          <a:xfrm>
            <a:off x="975286" y="926776"/>
            <a:ext cx="3598545" cy="3520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725">
            <a:spAutoFit/>
          </a:bodyPr>
          <a:lstStyle/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32A5"/>
              </a:buClr>
              <a:buSzPts val="1000"/>
              <a:buFont typeface="Calibri"/>
              <a:buAutoNum type="arabicPeriod"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Funding &amp; Financial Sustainability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330200" rtl="0" algn="l">
              <a:lnSpc>
                <a:spcPct val="13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Initially relied on only two major donors, limiting financial stability and flexibility.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Expanded funding base to six funders and three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24130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corporate partners, secured two years of Gates Foundation funding, and developed a social enterprise model to diversify revenue.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32A5"/>
              </a:buClr>
              <a:buSzPts val="1000"/>
              <a:buFont typeface="Calibri"/>
              <a:buAutoNum type="arabicPeriod" startAt="2"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Staff Capacity &amp; Workload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12700" rtl="0" algn="l">
              <a:lnSpc>
                <a:spcPct val="13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Growing demands on staff, especially in key areas like grant writing, donor relationships, and program execution.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Strengthened HR structure, added advisory committees,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5080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and improved internal capacity-building to streamline operations and prevent burnout. Grew team from 3 to 9.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32A5"/>
              </a:buClr>
              <a:buSzPts val="1000"/>
              <a:buFont typeface="Calibri"/>
              <a:buAutoNum type="arabicPeriod" startAt="3"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Resistance to Technology in GBV Spaces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114300" rtl="0" algn="l">
              <a:lnSpc>
                <a:spcPct val="13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Failure to take AI and tech-based solutions seriously in addressing GBV, leading to skepticism from some stakeholders.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Increased advocacy, positioned GRIT as a leader in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34290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ethical AI, won second place in Mozilla’s Responsible AI Challenge, and published research on tech-facilitated GBV.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884" y="1367631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884" y="1839119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884" y="2643981"/>
            <a:ext cx="33338" cy="3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884" y="3115469"/>
            <a:ext cx="33338" cy="3333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4"/>
          <p:cNvSpPr txBox="1"/>
          <p:nvPr/>
        </p:nvSpPr>
        <p:spPr>
          <a:xfrm>
            <a:off x="4917284" y="1110133"/>
            <a:ext cx="3235642" cy="2401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725">
            <a:spAutoFit/>
          </a:bodyPr>
          <a:lstStyle/>
          <a:p>
            <a:pPr indent="-152400" lvl="0" marL="152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32A5"/>
              </a:buClr>
              <a:buSzPts val="1000"/>
              <a:buFont typeface="Calibri"/>
              <a:buAutoNum type="arabicPeriod" startAt="4"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Stigma &amp; Resistance from Stakeholders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0" rtl="0" algn="just">
              <a:lnSpc>
                <a:spcPct val="13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Working across provinces meant facing varying levels of stigma around SRHR and digital rights, with some local stakeholders hesitant to engage.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rtl="0" algn="just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Built stronger local partnerships, trained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88900" rtl="0" algn="just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community-based advocates, and integrated survivor-led approaches to gain trust.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152400" marR="203200" rtl="0" algn="l">
              <a:lnSpc>
                <a:spcPct val="113500"/>
              </a:lnSpc>
              <a:spcBef>
                <a:spcPts val="0"/>
              </a:spcBef>
              <a:spcAft>
                <a:spcPts val="0"/>
              </a:spcAft>
              <a:buClr>
                <a:srgbClr val="6F32A5"/>
              </a:buClr>
              <a:buSzPts val="1000"/>
              <a:buFont typeface="Calibri"/>
              <a:buAutoNum type="arabicPeriod" startAt="5"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Rebranding &amp; Trust Rebuild Challenge:  </a:t>
            </a: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The transition from Kwanele to GRIT led to temporary loss of trust and recognition among funders and partners.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50800" rtl="0" algn="l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b="1" lang="en" sz="900">
                <a:latin typeface="Calibri"/>
                <a:ea typeface="Calibri"/>
                <a:cs typeface="Calibri"/>
                <a:sym typeface="Calibri"/>
              </a:rPr>
              <a:t>Launched a clear communications strategy, held stakeholder briefings, and emphasized continuity of mission and impact to reinforce trust.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4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774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learned on institutional growth</a:t>
            </a:r>
            <a:endParaRPr/>
          </a:p>
        </p:txBody>
      </p:sp>
      <p:pic>
        <p:nvPicPr>
          <p:cNvPr id="391" name="Google Shape;39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622" y="1439251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622" y="1829776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622" y="2610826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8622" y="2806089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622" y="3782401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622" y="4172926"/>
            <a:ext cx="42863" cy="4286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5"/>
          <p:cNvSpPr txBox="1"/>
          <p:nvPr>
            <p:ph idx="1" type="body"/>
          </p:nvPr>
        </p:nvSpPr>
        <p:spPr>
          <a:xfrm>
            <a:off x="953209" y="969367"/>
            <a:ext cx="3398838" cy="3499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Small, United Team = Big Impact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241300" marR="1270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 shared vision drives growth, even with limited resources.</a:t>
            </a:r>
            <a:endParaRPr/>
          </a:p>
          <a:p>
            <a:pPr indent="0" lvl="0" marL="2413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Applied: Foster innovation and teamwork.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Funders = Faster Growth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241300" marR="3683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Funders who mentor accelerate impact. Applied: Prioritize mission-aligned, strategic partners.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Adaptability in Tech is Key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241300" marR="127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Rapid changes require constant updates and user focus.</a:t>
            </a:r>
            <a:endParaRPr/>
          </a:p>
          <a:p>
            <a:pPr indent="0" lvl="0" marL="241300" marR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Applied: Gather feedback, integrate AI ethics, and stay agile.</a:t>
            </a:r>
            <a:endParaRPr/>
          </a:p>
        </p:txBody>
      </p:sp>
      <p:pic>
        <p:nvPicPr>
          <p:cNvPr id="398" name="Google Shape;3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2696" y="1764506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2696" y="1959769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2696" y="2936081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2696" y="3326605"/>
            <a:ext cx="42863" cy="4286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5"/>
          <p:cNvSpPr txBox="1"/>
          <p:nvPr/>
        </p:nvSpPr>
        <p:spPr>
          <a:xfrm>
            <a:off x="4917284" y="1294622"/>
            <a:ext cx="3236278" cy="2328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Networks Strengthen Impact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0" rtl="0" algn="just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alibri"/>
                <a:ea typeface="Calibri"/>
                <a:cs typeface="Calibri"/>
                <a:sym typeface="Calibri"/>
              </a:rPr>
              <a:t>Collaborations expand influence and advocacy. Applied: Build strategic partnerships in SRHR &amp; GBV spaces.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Resilience &amp; Innovation Drive Sustainability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3048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alibri"/>
                <a:ea typeface="Calibri"/>
                <a:cs typeface="Calibri"/>
                <a:sym typeface="Calibri"/>
              </a:rPr>
              <a:t>Growth comes with challenges; innovation keeps us ahead.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1270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alibri"/>
                <a:ea typeface="Calibri"/>
                <a:cs typeface="Calibri"/>
                <a:sym typeface="Calibri"/>
              </a:rPr>
              <a:t>Applied: Diversify funding, invest in impactful tech, and stay adaptable.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5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174466" cy="20902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36"/>
          <p:cNvGrpSpPr/>
          <p:nvPr/>
        </p:nvGrpSpPr>
        <p:grpSpPr>
          <a:xfrm>
            <a:off x="0" y="0"/>
            <a:ext cx="9144000" cy="5143499"/>
            <a:chOff x="0" y="0"/>
            <a:chExt cx="18287999" cy="10286999"/>
          </a:xfrm>
        </p:grpSpPr>
        <p:pic>
          <p:nvPicPr>
            <p:cNvPr id="410" name="Google Shape;410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114801" y="0"/>
              <a:ext cx="6115050" cy="4178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31342" y="4164523"/>
              <a:ext cx="4391024" cy="3324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16412" y="4164523"/>
              <a:ext cx="5286374" cy="3524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7133681"/>
              <a:ext cx="11949865" cy="3153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037510" y="4164523"/>
              <a:ext cx="6250489" cy="3952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49165" y="0"/>
              <a:ext cx="6267449" cy="4177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0" y="4164523"/>
              <a:ext cx="4269064" cy="297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365978" y="7491732"/>
              <a:ext cx="7922021" cy="2795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16412" y="4472846"/>
              <a:ext cx="10258424" cy="58141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37"/>
          <p:cNvGrpSpPr/>
          <p:nvPr/>
        </p:nvGrpSpPr>
        <p:grpSpPr>
          <a:xfrm>
            <a:off x="0" y="0"/>
            <a:ext cx="9144000" cy="5143783"/>
            <a:chOff x="0" y="0"/>
            <a:chExt cx="18288000" cy="10287565"/>
          </a:xfrm>
        </p:grpSpPr>
        <p:pic>
          <p:nvPicPr>
            <p:cNvPr id="424" name="Google Shape;424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8287939" cy="10286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16000426" cy="1028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37"/>
            <p:cNvSpPr/>
            <p:nvPr/>
          </p:nvSpPr>
          <p:spPr>
            <a:xfrm>
              <a:off x="0" y="4343965"/>
              <a:ext cx="18288000" cy="5943600"/>
            </a:xfrm>
            <a:custGeom>
              <a:rect b="b" l="l" r="r" t="t"/>
              <a:pathLst>
                <a:path extrusionOk="0" h="5943600" w="18288000">
                  <a:moveTo>
                    <a:pt x="0" y="5943034"/>
                  </a:moveTo>
                  <a:lnTo>
                    <a:pt x="0" y="0"/>
                  </a:lnTo>
                  <a:lnTo>
                    <a:pt x="18287999" y="0"/>
                  </a:lnTo>
                  <a:lnTo>
                    <a:pt x="18287999" y="5943034"/>
                  </a:lnTo>
                  <a:lnTo>
                    <a:pt x="0" y="59430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</p:grpSp>
      <p:sp>
        <p:nvSpPr>
          <p:cNvPr id="427" name="Google Shape;427;p37"/>
          <p:cNvSpPr txBox="1"/>
          <p:nvPr/>
        </p:nvSpPr>
        <p:spPr>
          <a:xfrm>
            <a:off x="6983280" y="4655631"/>
            <a:ext cx="1108075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6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www.grit-gbv.org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7"/>
          <p:cNvSpPr txBox="1"/>
          <p:nvPr/>
        </p:nvSpPr>
        <p:spPr>
          <a:xfrm>
            <a:off x="5304664" y="4655631"/>
            <a:ext cx="1550670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6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shamryn@grit-gbv.org</a:t>
            </a:r>
            <a:r>
              <a:rPr b="1"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|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37"/>
          <p:cNvGrpSpPr/>
          <p:nvPr/>
        </p:nvGrpSpPr>
        <p:grpSpPr>
          <a:xfrm>
            <a:off x="528924" y="408431"/>
            <a:ext cx="8142624" cy="4339172"/>
            <a:chOff x="1057847" y="816863"/>
            <a:chExt cx="16285248" cy="8678345"/>
          </a:xfrm>
        </p:grpSpPr>
        <p:pic>
          <p:nvPicPr>
            <p:cNvPr id="430" name="Google Shape;430;p3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804903" y="816863"/>
              <a:ext cx="3407663" cy="832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523196" y="4520720"/>
              <a:ext cx="6819899" cy="4733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57847" y="6180509"/>
              <a:ext cx="1866899" cy="3314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95509" y="6180509"/>
              <a:ext cx="1866899" cy="3314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054090" y="6180509"/>
              <a:ext cx="1866899" cy="3314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3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725464" y="6180509"/>
              <a:ext cx="1866899" cy="3314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37"/>
          <p:cNvSpPr txBox="1"/>
          <p:nvPr/>
        </p:nvSpPr>
        <p:spPr>
          <a:xfrm>
            <a:off x="5160118" y="1006999"/>
            <a:ext cx="3359785" cy="248920"/>
          </a:xfrm>
          <a:prstGeom prst="rect">
            <a:avLst/>
          </a:prstGeom>
          <a:solidFill>
            <a:srgbClr val="000000">
              <a:alpha val="73725"/>
            </a:srgbClr>
          </a:solidFill>
          <a:ln>
            <a:noFill/>
          </a:ln>
        </p:spPr>
        <p:txBody>
          <a:bodyPr anchorCtr="0" anchor="t" bIns="0" lIns="0" spcFirstLastPara="1" rIns="0" wrap="square" tIns="17150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Download our immediate reporting, safety and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5797960" y="1255919"/>
            <a:ext cx="2084070" cy="214630"/>
          </a:xfrm>
          <a:prstGeom prst="rect">
            <a:avLst/>
          </a:prstGeom>
          <a:solidFill>
            <a:srgbClr val="000000">
              <a:alpha val="7372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63500" rtl="0" algn="l">
              <a:lnSpc>
                <a:spcPct val="108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evidence-storing app, GRIT.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7"/>
          <p:cNvSpPr txBox="1"/>
          <p:nvPr/>
        </p:nvSpPr>
        <p:spPr>
          <a:xfrm>
            <a:off x="5116397" y="1631567"/>
            <a:ext cx="3447098" cy="424180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Need legal advice or general support? </a:t>
            </a:r>
            <a:r>
              <a:rPr b="1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Reach out and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message us via our Whatsapp line at 072 737 8819.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3421" y="1217217"/>
            <a:ext cx="665107" cy="7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447"/>
            <a:ext cx="85764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6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Gender Rights in Tech (GRIT): A brief background</a:t>
            </a:r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1023020" y="1209181"/>
            <a:ext cx="3632835" cy="29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Founded in 2021 after the murder of the founder’s 19-year-old, pregnant family member (victim of femicide).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3429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Created Kwanele (now GRIT)—a tech-driven platform for accessible justice.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1778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Focus: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Supporting underprivileged communities with simple, effective solutions.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3556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Core value: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Co-creation ensures solutions truly serve those in need.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20"/>
          <p:cNvGrpSpPr/>
          <p:nvPr/>
        </p:nvGrpSpPr>
        <p:grpSpPr>
          <a:xfrm>
            <a:off x="4923634" y="978313"/>
            <a:ext cx="3469315" cy="3770890"/>
            <a:chOff x="9847268" y="1956627"/>
            <a:chExt cx="6938629" cy="7541779"/>
          </a:xfrm>
        </p:grpSpPr>
        <p:pic>
          <p:nvPicPr>
            <p:cNvPr id="121" name="Google Shape;121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47268" y="2547908"/>
              <a:ext cx="4267200" cy="2887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340927" y="1956627"/>
              <a:ext cx="2381249" cy="578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974794" y="6049030"/>
              <a:ext cx="2654352" cy="1838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087582" y="3270956"/>
              <a:ext cx="4848224" cy="6181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2413922" y="6128163"/>
              <a:ext cx="4371975" cy="2562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847268" y="3983432"/>
              <a:ext cx="4686300" cy="5514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60637" y="1403543"/>
            <a:ext cx="483362" cy="72866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850504" y="371648"/>
            <a:ext cx="2660015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GRIT before VCSA</a:t>
            </a:r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1952139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2147401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2342664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2537926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2733189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2928451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3123714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3318976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3514238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691" y="3709501"/>
            <a:ext cx="42863" cy="4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0691" y="3904763"/>
            <a:ext cx="42863" cy="42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980515" y="1030047"/>
            <a:ext cx="3445200" cy="3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36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Organizational Compliance &amp; Governance Overview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1. Did you have any policies?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Yes, GRIT has a comprehensive set of policies in place, including: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16002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Child Protection Policy Anti-Bribery Policy  Sexual Harassment Policy Whistleblowing Policy Finance Policy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21336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Code of Conduct HR Policy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81280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Ethical Community Engagement Policy Procurement Policy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Feminist Disciplinary Policy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241300" marR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Monitoring, Evaluation, Research &amp; Learning (MERL) Policy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1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  <p:sp>
        <p:nvSpPr>
          <p:cNvPr id="147" name="Google Shape;147;p21"/>
          <p:cNvSpPr txBox="1"/>
          <p:nvPr>
            <p:ph idx="2" type="body"/>
          </p:nvPr>
        </p:nvSpPr>
        <p:spPr>
          <a:xfrm>
            <a:off x="4778929" y="955343"/>
            <a:ext cx="3535500" cy="3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-69850" lvl="0" marL="38100" marR="18415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 startAt="2"/>
            </a:pPr>
            <a:r>
              <a:rPr lang="en"/>
              <a:t>Were you VAT registered? </a:t>
            </a:r>
            <a:r>
              <a:rPr lang="en">
                <a:solidFill>
                  <a:srgbClr val="6F32A5"/>
                </a:solidFill>
              </a:rPr>
              <a:t>Yes.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-69850" lvl="0" marL="38100" marR="15875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 startAt="2"/>
            </a:pPr>
            <a:r>
              <a:rPr lang="en"/>
              <a:t>Were you registered for SARS? </a:t>
            </a:r>
            <a:r>
              <a:rPr lang="en">
                <a:solidFill>
                  <a:srgbClr val="6F379D"/>
                </a:solidFill>
              </a:rPr>
              <a:t>Yes.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/>
          </a:p>
          <a:p>
            <a:pPr indent="-13335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 startAt="2"/>
            </a:pPr>
            <a:r>
              <a:rPr lang="en"/>
              <a:t>Did you have a governance/board in place?</a:t>
            </a:r>
            <a:endParaRPr/>
          </a:p>
          <a:p>
            <a:pPr indent="0" lvl="0" marL="12700" marR="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79D"/>
                </a:solidFill>
              </a:rPr>
              <a:t>Yes, GRIT operates under a fully female-led board, ensuring leadership representation aligns with our feminist values and mission.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46050" lvl="0" marL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 startAt="5"/>
            </a:pPr>
            <a:r>
              <a:rPr lang="en"/>
              <a:t>Did you have a finance system in place?</a:t>
            </a:r>
            <a:endParaRPr/>
          </a:p>
          <a:p>
            <a:pPr indent="0" lvl="0" marL="127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79D"/>
                </a:solidFill>
              </a:rPr>
              <a:t>Yes, we utilize Xero as our financial management system.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46050" lvl="0" marL="152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 startAt="6"/>
            </a:pPr>
            <a:r>
              <a:rPr lang="en"/>
              <a:t>Did you make any institutional changes?</a:t>
            </a:r>
            <a:endParaRPr/>
          </a:p>
          <a:p>
            <a:pPr indent="0" lvl="0" marL="12700" marR="1905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379D"/>
                </a:solidFill>
              </a:rPr>
              <a:t>Yes, we underwent a rebranding process, changing our name from Kwanele to GRIT, to better reflect our evolving mission and impact.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2174" y="2560439"/>
            <a:ext cx="4941763" cy="2166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6050">
            <a:spAutoFit/>
          </a:bodyPr>
          <a:lstStyle/>
          <a:p>
            <a:pPr indent="0" lvl="0" marL="260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Registrations</a:t>
            </a:r>
            <a:endParaRPr/>
          </a:p>
        </p:txBody>
      </p:sp>
      <p:sp>
        <p:nvSpPr>
          <p:cNvPr id="154" name="Google Shape;154;p22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1174705" y="1241792"/>
            <a:ext cx="2197418" cy="1825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609600" rtl="0" algn="l">
              <a:lnSpc>
                <a:spcPct val="2321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SARS registered GRIT was registered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GRIT has 3 bank Accounts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4614307" y="1241809"/>
            <a:ext cx="3141345" cy="1189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marR="279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After VCSA grant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SARS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Public Benefit Organisation (PBO) Status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6345" y="483971"/>
            <a:ext cx="665454" cy="79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447"/>
            <a:ext cx="85764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2200">
            <a:spAutoFit/>
          </a:bodyPr>
          <a:lstStyle/>
          <a:p>
            <a:pPr indent="0" lvl="0" marL="1803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Positioning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675" y="163505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1279425" y="1535031"/>
            <a:ext cx="3054668" cy="2655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2032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Vision, Mission, and Core Values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were already established, guiding our work in gender justice and technology.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Initial Theory of Change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was formulated, outlining how our interventions contribute to systemic change.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Strategic Framework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was in place, setting our priorities and key focus areas.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635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Mission and Vision Statements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provided clarity on our long-term goals and commitment to access to justice. </a:t>
            </a: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Core Values were defined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, emphasizing feminism, accountability, innovation, and survivor-centered approaches.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12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Legitimacy of Our Work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was grounded in early partnerships, grassroots engagement, and community- driven solutions.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675" y="2163687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675" y="2516112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675" y="2868537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675" y="3220962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675" y="3749599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1064071" y="4821449"/>
            <a:ext cx="6520180" cy="2740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9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Women’s Voice and Leadership Learning and Sharing Summit 2025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1009230" y="955616"/>
            <a:ext cx="6036310" cy="3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	After VCSA grant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2479" y="163505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5127230" y="1535031"/>
            <a:ext cx="2784793" cy="2655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38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Board Strategy Session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was conducted to realign our mission, vision, and values with our evolving work.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66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Comprehensive Rebranding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was undertaken, transitioning from Kwanele to GRIT to better reflect our impact and approach.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889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Strategic Refinement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ensured our organizational direction remained relevant and responsive to emerging challenges.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Mission and Values Review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reinforced our commitment to feminist leadership, accountability, and ethical AI for justice.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635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Strengthened Governance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with board alignment, ensuring sustainable growth and long-term impact.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2479" y="2163687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2479" y="2692324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2479" y="3220962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2479" y="3749599"/>
            <a:ext cx="38100" cy="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6050">
            <a:spAutoFit/>
          </a:bodyPr>
          <a:lstStyle/>
          <a:p>
            <a:pPr indent="0" lvl="0" marL="1714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Mission, Values, Vision</a:t>
            </a:r>
            <a:endParaRPr/>
          </a:p>
        </p:txBody>
      </p:sp>
      <p:sp>
        <p:nvSpPr>
          <p:cNvPr id="184" name="Google Shape;184;p24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265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Governance</a:t>
            </a:r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1906984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1066379" y="1806965"/>
            <a:ext cx="3145473" cy="195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508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Board in Place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– A fully female-led board was already established, ensuring leadership representation aligned with feminist values.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Application of Democratic Rule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– Decision-making was inclusive, participatory, and guided by feminist principles of shared leadership.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12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Transparent Governance –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The board provided oversight, ensuring accountability and ethical leadership </a:t>
            </a: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Commitment to Feminist Governance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– Leadership structures emphasized collective decision-making, power-sharing, and survivor-centered approaches.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435622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964259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316683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903488" y="907972"/>
            <a:ext cx="2657157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24130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grant– Governance Structures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4487204" y="907972"/>
            <a:ext cx="311404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6350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the VCSA Grant – Strengthening Governance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13557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311783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48799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66420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016633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19284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545270"/>
            <a:ext cx="381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897695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4543572" y="1859339"/>
            <a:ext cx="3499802" cy="230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-215900" lvl="0" marL="2159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Established Advisory Committees to enhance decision-making: Youth Advisory Committee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– Centering young voices.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Tech Committee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– Guiding AI and digital safety.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254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Sex Worker Advisory Committee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– Ensuring inclusivity. </a:t>
            </a: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Strengthened Board Engagement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with clearer governance structures.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762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Integrated Community-Led Decision-Making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into strategy. </a:t>
            </a: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Enhanced Feminist Governance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through participatory leadership.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165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Improved Transparency &amp; Accountability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with structured feedback loops.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215900" marR="2667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Expanded Stakeholder Representation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to ensure lived experiences shape our work.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5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2200">
            <a:spAutoFit/>
          </a:bodyPr>
          <a:lstStyle/>
          <a:p>
            <a:pPr indent="0" lvl="0" marL="1625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OF ACTION</a:t>
            </a:r>
            <a:endParaRPr/>
          </a:p>
        </p:txBody>
      </p:sp>
      <p:pic>
        <p:nvPicPr>
          <p:cNvPr id="212" name="Google Shape;21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201619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1066380" y="2101600"/>
            <a:ext cx="3193415" cy="1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419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Early Implementation Planning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focused on Zuzi’s development as a safe AI-driven chatbot.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Limited Documentation Processes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with informal tracking of learnings and challenges.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Initial Best Practices </a:t>
            </a: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building safe online spaces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were identified but not fully structured.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286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Reporting Systems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existed but lacked consistency in tracking impact and AI safety measures.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554044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906469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258894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779365" y="907972"/>
            <a:ext cx="245681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grant– Planning &amp; Reporting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4565650" y="907972"/>
            <a:ext cx="409765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Strengthened Planning &amp; Reporting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035558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 txBox="1"/>
          <p:nvPr/>
        </p:nvSpPr>
        <p:spPr>
          <a:xfrm>
            <a:off x="4759447" y="1935539"/>
            <a:ext cx="3490913" cy="195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38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Comprehensive Implementation Strategy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developed, integrating lessons from global AI and digital safety standards.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Enhanced Reporting &amp; Documentation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with structured frameworks to track progress, AI ethics, and survivor experiences.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Refined Best Practices </a:t>
            </a:r>
            <a:r>
              <a:rPr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safe online spaces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, now backed by research and user-driven insights.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921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Standardized Data Collection &amp; Impact Measurement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to improve program accountability and scaling potential.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3302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Institutionalized Learning 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through a knowledge-sharing system, ensuring insights drive continuous improvement.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387983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91662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26904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621470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type="title"/>
          </p:nvPr>
        </p:nvSpPr>
        <p:spPr>
          <a:xfrm>
            <a:off x="1023168" y="288163"/>
            <a:ext cx="7097713" cy="583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4075">
            <a:spAutoFit/>
          </a:bodyPr>
          <a:lstStyle/>
          <a:p>
            <a:pPr indent="0" lvl="0" marL="111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EFFECTIVENESS</a:t>
            </a:r>
            <a:endParaRPr/>
          </a:p>
        </p:txBody>
      </p:sp>
      <p:pic>
        <p:nvPicPr>
          <p:cNvPr id="231" name="Google Shape;23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211770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1066379" y="2111752"/>
            <a:ext cx="3138805" cy="1598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1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Human Resources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Three staff members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Physical Resources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Basic infrastructure in place but limited access to essential tools for scaling operations. </a:t>
            </a: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Electronic Resources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Early adoption of digital tools but lacked robust systems for automation and data security.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Administrative &amp; Financial Routines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Basic financial processes existed but lacked formalized structures for audits and compliance.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387983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2740408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29" y="3269045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779365" y="1020554"/>
            <a:ext cx="297561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Before VCSA Grant – Institutional Effectiveness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4565650" y="907972"/>
            <a:ext cx="3327082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During &amp; After VCSA Grant – Institutional Effectiveness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035558"/>
            <a:ext cx="38100" cy="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4759447" y="1935539"/>
            <a:ext cx="3380740" cy="195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7620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Human Resources Growth –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Expanded team of 9 full time staff with specialized roles in AI ethics, community engagement, and program management.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Improved Physical Resources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Upgraded workspace, tech equipment, and infrastructure for operational efficiency.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" rtl="0" algn="just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Enhanced Electronic Systems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Adopted Xero for financial management, strengthened cybersecurity, and integrated AI-driven data collection tools.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28600" rtl="0" algn="just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F32A5"/>
                </a:solidFill>
                <a:latin typeface="Calibri"/>
                <a:ea typeface="Calibri"/>
                <a:cs typeface="Calibri"/>
                <a:sym typeface="Calibri"/>
              </a:rPr>
              <a:t>Formalized Admin &amp; Finance Routines </a:t>
            </a: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– Strengthened compliance, internal controls, and audit-ready financial processes, ensuring transparency and accountability.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564195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2916620"/>
            <a:ext cx="38100" cy="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697" y="3445257"/>
            <a:ext cx="381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/>
          <p:nvPr>
            <p:ph idx="11" type="ftr"/>
          </p:nvPr>
        </p:nvSpPr>
        <p:spPr>
          <a:xfrm>
            <a:off x="1452793" y="4829519"/>
            <a:ext cx="6520180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15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Women’s Voice and Leadership Learning and Sharing Summit 2025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