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62" r:id="rId6"/>
    <p:sldId id="279" r:id="rId7"/>
    <p:sldId id="283" r:id="rId8"/>
    <p:sldId id="284" r:id="rId9"/>
    <p:sldId id="267" r:id="rId10"/>
    <p:sldId id="286" r:id="rId11"/>
    <p:sldId id="287" r:id="rId12"/>
    <p:sldId id="285" r:id="rId13"/>
    <p:sldId id="291" r:id="rId14"/>
    <p:sldId id="288" r:id="rId15"/>
    <p:sldId id="289" r:id="rId16"/>
    <p:sldId id="290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51"/>
    <a:srgbClr val="6F2C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C67F9-ADA6-F723-C507-A881518F4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31AFD2-CD6A-90CA-763F-08F571D94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E626A-E372-9AA0-C80E-3098E767E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2025/03/04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C0D17-2455-887F-C547-FBAC474AC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AEFD5-30B8-96B1-5EDC-EDC1FDBCF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1912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3F7F4-6BA0-9C50-E8D7-7D151D572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DF86CF-F760-07CD-9CBE-1E2563D9B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23531-E043-A5C3-68EE-48D9709A2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2025/03/04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EBEF0-A7AA-F359-ADC9-400E3F95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9BEBF-AEAA-C04F-4FD2-61D29FCE8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12017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6F76D9-D04B-2327-BE56-A418227DD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63AA97-36A9-A448-9DD5-EE8D3A03D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1F4FD-7CEE-6092-4455-9D2C2884D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2025/03/04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C7E2B-9360-0B66-E0F7-AB64D29B6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37962-0A7E-FDC3-F3EA-30E8281ED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0370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259D7-279E-D6A1-7325-C172FAB53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0DF41-FD9D-8B69-2FF4-A2C0D16F1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D927D-1EB6-F728-8EE9-00B3A0283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2025/03/04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E3F50-E5D5-5843-B610-5EE15D01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0B05F-A577-2F3F-93E0-B1881081D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838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0BD1C-9630-95BB-3A0C-60979F6E4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E33EB-18F6-174C-15BD-7D6CB6DD0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97073-E3CC-DE93-42F8-77AA2E7A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2025/03/04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2D1BC-E50F-0128-0DF7-0CAB36671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B23B5-F4F6-EAAD-2919-C127DC294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6028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1C3D7-0A19-2E56-69DB-87EAC66AF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155B2-C9ED-1E57-AAE2-E68423C07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949C1-29F3-3FF7-76DB-27B2E9877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96350-DE9C-7DD8-68FC-7A1CAD8AB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2025/03/04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BAA1E-4341-961E-60E1-4AF7B43C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AC248-89C0-54C1-5611-DF6BBFF16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04839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C079F-C7B4-82F3-C08E-E95355D14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8CF6-11A0-132F-D74A-1E6C9B4A9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E2E45-C9FE-F70C-2ACA-BD9C68248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9607CE-2A75-21E4-703B-FA1A21483E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0D6705-4505-631B-2FE9-EAE323FA94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4B3D55-8689-86FC-3365-26CC44467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2025/03/04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8B7531-1248-9A3F-F4C0-462B3DBC5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2F57E6-C778-A90A-55DB-A5A6CBC9F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5670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D27ED-16CE-DE31-1AD1-63DA9A267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D5B470-B860-8120-8619-7B6699571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2025/03/04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F40A0-8316-7DC7-F416-1AF964453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06117-E034-6256-4AA5-52C1CC44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75714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1C373D-B71A-6D60-0B0F-EEA999DAF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2025/03/04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377D9-4E7B-6D65-B4FB-0B7D53D4B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42324-D73C-95FF-E2A8-BED1C8CAB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6703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CDCBB-3FE0-2527-2329-B362836D4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A3DBA-8CEA-7240-F555-C1111DFD8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55E49C-268F-A9A6-A13A-1B085F0B0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599EE-26A8-4569-30F5-3B9799E05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2025/03/04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CD1028-E822-ADD6-A37E-8B3650D5A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B3A8C-A74A-A172-8D29-A6E62EA4C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66161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F4AFC-2BCC-B09F-8642-112CCC1A9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CF4018-8D33-1C01-2958-C4A056A1E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B75C33-BCCF-540B-34E5-5635F7954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B9027-2F2F-5BE7-E8A1-82A1CE2D3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2025/03/04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09DFE-296E-6B5F-07FD-1E089675C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5F334-DF5A-CD6C-867A-1DA7536A0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3674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883048-AEE9-B647-4718-05C801D6C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78DAB-E8E9-63A1-D662-B3AF010F1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D5B56-76BF-30AD-F037-3D743342F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7B32C-BD12-4510-8086-306FBD82A6CD}" type="datetimeFigureOut">
              <a:rPr lang="en-ZA" smtClean="0"/>
              <a:t>2025/03/04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F3517-C75F-990B-2599-060C3271D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05F14-2A0F-134A-85CA-FFDF8C5F4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9723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95774A-F08D-C7B6-2429-F5868F226C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2" y="919186"/>
            <a:ext cx="2965289" cy="7030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6E1F02-3186-FC24-4F6F-A89504576C8B}"/>
              </a:ext>
            </a:extLst>
          </p:cNvPr>
          <p:cNvSpPr txBox="1"/>
          <p:nvPr/>
        </p:nvSpPr>
        <p:spPr>
          <a:xfrm>
            <a:off x="980657" y="2634797"/>
            <a:ext cx="10230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rgbClr val="6F2CA7"/>
                </a:solidFill>
                <a:latin typeface="Century Gothic" panose="020B0502020202020204" pitchFamily="34" charset="0"/>
              </a:rPr>
              <a:t>Organizational Growth</a:t>
            </a:r>
            <a:endParaRPr lang="en-ZA" sz="7200" b="1" dirty="0">
              <a:solidFill>
                <a:srgbClr val="6F2CA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2B55A6-2FFB-9EE3-F2C3-0C062E3E55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141"/>
          <a:stretch/>
        </p:blipFill>
        <p:spPr>
          <a:xfrm>
            <a:off x="4953367" y="355393"/>
            <a:ext cx="2324183" cy="1892874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F69A501-31C9-D13F-66AA-1360FB86D213}"/>
              </a:ext>
            </a:extLst>
          </p:cNvPr>
          <p:cNvCxnSpPr>
            <a:cxnSpLocks/>
          </p:cNvCxnSpPr>
          <p:nvPr/>
        </p:nvCxnSpPr>
        <p:spPr>
          <a:xfrm>
            <a:off x="3373413" y="2727734"/>
            <a:ext cx="5445174" cy="0"/>
          </a:xfrm>
          <a:prstGeom prst="line">
            <a:avLst/>
          </a:prstGeom>
          <a:ln w="38100">
            <a:solidFill>
              <a:srgbClr val="6F2C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C1D5907-C759-57AE-7EA2-BE3BA46FD906}"/>
              </a:ext>
            </a:extLst>
          </p:cNvPr>
          <p:cNvSpPr txBox="1"/>
          <p:nvPr/>
        </p:nvSpPr>
        <p:spPr>
          <a:xfrm>
            <a:off x="497861" y="5689682"/>
            <a:ext cx="11285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(TEMPLATE – </a:t>
            </a:r>
            <a:r>
              <a:rPr lang="en-US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add pictures and/or videos to </a:t>
            </a:r>
            <a:r>
              <a:rPr lang="en-US" spc="-1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personalise</a:t>
            </a:r>
            <a:r>
              <a:rPr lang="en-US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your presentation</a:t>
            </a:r>
            <a:r>
              <a:rPr lang="en-US" sz="20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)</a:t>
            </a:r>
            <a:endParaRPr lang="en-ZA" sz="2000" spc="-15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60F413-7316-BB9C-963E-10784A14FB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178" y="799055"/>
            <a:ext cx="1937953" cy="90726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187A46C-85A5-F68C-465B-0B30FBE64131}"/>
              </a:ext>
            </a:extLst>
          </p:cNvPr>
          <p:cNvGrpSpPr/>
          <p:nvPr/>
        </p:nvGrpSpPr>
        <p:grpSpPr>
          <a:xfrm>
            <a:off x="-16490" y="-23492"/>
            <a:ext cx="12234600" cy="6919593"/>
            <a:chOff x="-16490" y="-23492"/>
            <a:chExt cx="12234600" cy="691959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70D2FDA-C552-DD5E-AF75-518273DF5E97}"/>
                </a:ext>
              </a:extLst>
            </p:cNvPr>
            <p:cNvSpPr/>
            <p:nvPr/>
          </p:nvSpPr>
          <p:spPr>
            <a:xfrm>
              <a:off x="-16490" y="6159735"/>
              <a:ext cx="12234599" cy="736366"/>
            </a:xfrm>
            <a:prstGeom prst="rect">
              <a:avLst/>
            </a:pr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61F91303-7C6C-6349-24DF-5C149E9A2BAC}"/>
                </a:ext>
              </a:extLst>
            </p:cNvPr>
            <p:cNvSpPr/>
            <p:nvPr/>
          </p:nvSpPr>
          <p:spPr>
            <a:xfrm rot="10800000">
              <a:off x="65615" y="-11745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6772F33F-732B-AF32-86AF-A3CE27A75F15}"/>
                </a:ext>
              </a:extLst>
            </p:cNvPr>
            <p:cNvSpPr/>
            <p:nvPr/>
          </p:nvSpPr>
          <p:spPr>
            <a:xfrm rot="10800000" flipH="1">
              <a:off x="11633022" y="-2349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3" name="Rectangle 12">
              <a:extLst>
                <a:ext uri="{FF2B5EF4-FFF2-40B4-BE49-F238E27FC236}">
                  <a16:creationId xmlns:a16="http://schemas.microsoft.com/office/drawing/2014/main" id="{557ACECA-F8C3-48F5-90CC-0072CAA20108}"/>
                </a:ext>
              </a:extLst>
            </p:cNvPr>
            <p:cNvSpPr/>
            <p:nvPr/>
          </p:nvSpPr>
          <p:spPr>
            <a:xfrm rot="10800000">
              <a:off x="-16489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9AF50ED-E512-6ACC-BF09-A723AF6492BD}"/>
                </a:ext>
              </a:extLst>
            </p:cNvPr>
            <p:cNvSpPr/>
            <p:nvPr/>
          </p:nvSpPr>
          <p:spPr>
            <a:xfrm>
              <a:off x="-16489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4" name="Rectangle 12">
              <a:extLst>
                <a:ext uri="{FF2B5EF4-FFF2-40B4-BE49-F238E27FC236}">
                  <a16:creationId xmlns:a16="http://schemas.microsoft.com/office/drawing/2014/main" id="{BBD2D394-1A02-7606-64B5-99DE504DA90A}"/>
                </a:ext>
              </a:extLst>
            </p:cNvPr>
            <p:cNvSpPr/>
            <p:nvPr/>
          </p:nvSpPr>
          <p:spPr>
            <a:xfrm rot="10800000" flipH="1">
              <a:off x="11701198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5" name="Rectangle 12">
              <a:extLst>
                <a:ext uri="{FF2B5EF4-FFF2-40B4-BE49-F238E27FC236}">
                  <a16:creationId xmlns:a16="http://schemas.microsoft.com/office/drawing/2014/main" id="{05E2777A-8B0D-82E2-9BE2-88159D5EBFA6}"/>
                </a:ext>
              </a:extLst>
            </p:cNvPr>
            <p:cNvSpPr/>
            <p:nvPr/>
          </p:nvSpPr>
          <p:spPr>
            <a:xfrm flipH="1">
              <a:off x="11703760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291031F-FAAD-6C16-1AAE-572101452571}"/>
                </a:ext>
              </a:extLst>
            </p:cNvPr>
            <p:cNvSpPr txBox="1"/>
            <p:nvPr/>
          </p:nvSpPr>
          <p:spPr>
            <a:xfrm>
              <a:off x="0" y="6305861"/>
              <a:ext cx="12192000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300"/>
                </a:lnSpc>
              </a:pPr>
              <a:r>
                <a:rPr lang="en-US" sz="3600" spc="-15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Voice and Choice Learning and Sharing Summit 2023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80E0987-F7FE-6684-B8AE-88BC4E9CEE47}"/>
              </a:ext>
            </a:extLst>
          </p:cNvPr>
          <p:cNvSpPr txBox="1"/>
          <p:nvPr/>
        </p:nvSpPr>
        <p:spPr>
          <a:xfrm>
            <a:off x="3124625" y="4532310"/>
            <a:ext cx="88376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pc="-150" dirty="0">
                <a:latin typeface="Century Gothic" panose="020B0502020202020204" pitchFamily="34" charset="0"/>
              </a:rPr>
              <a:t>Hilda Stuart </a:t>
            </a:r>
            <a:r>
              <a:rPr lang="en-US" sz="2800" b="1" spc="-150" dirty="0" err="1">
                <a:latin typeface="Century Gothic" panose="020B0502020202020204" pitchFamily="34" charset="0"/>
              </a:rPr>
              <a:t>Dadu</a:t>
            </a:r>
            <a:r>
              <a:rPr lang="en-US" sz="2800" b="1" spc="-150" dirty="0">
                <a:latin typeface="Century Gothic" panose="020B0502020202020204" pitchFamily="34" charset="0"/>
              </a:rPr>
              <a:t>- National Coordinator</a:t>
            </a:r>
          </a:p>
          <a:p>
            <a:r>
              <a:rPr lang="en-US" sz="2800" b="1" spc="-150" dirty="0">
                <a:latin typeface="Century Gothic" panose="020B0502020202020204" pitchFamily="34" charset="0"/>
              </a:rPr>
              <a:t>Coalition for Women Human Rights Defenders Tanzania)</a:t>
            </a:r>
            <a:endParaRPr lang="en-ZA" sz="2800" b="1" spc="-150" dirty="0">
              <a:latin typeface="Century Gothic" panose="020B0502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F018177-E84E-F025-582F-3C52A8AFD161}"/>
              </a:ext>
            </a:extLst>
          </p:cNvPr>
          <p:cNvCxnSpPr>
            <a:cxnSpLocks/>
          </p:cNvCxnSpPr>
          <p:nvPr/>
        </p:nvCxnSpPr>
        <p:spPr>
          <a:xfrm>
            <a:off x="3373413" y="3879044"/>
            <a:ext cx="5445174" cy="0"/>
          </a:xfrm>
          <a:prstGeom prst="line">
            <a:avLst/>
          </a:prstGeom>
          <a:ln w="38100">
            <a:solidFill>
              <a:srgbClr val="6F2C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7BBB05C-A464-4A44-85AF-8DB0A7724A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33" y="3854123"/>
            <a:ext cx="1463040" cy="150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87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AB5B0EB-BFA0-0F5F-21B8-58BC1C259391}"/>
              </a:ext>
            </a:extLst>
          </p:cNvPr>
          <p:cNvGrpSpPr/>
          <p:nvPr/>
        </p:nvGrpSpPr>
        <p:grpSpPr>
          <a:xfrm>
            <a:off x="-16490" y="-23492"/>
            <a:ext cx="12234600" cy="6919593"/>
            <a:chOff x="-16490" y="-23492"/>
            <a:chExt cx="12234600" cy="69195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C4D99F-BF8E-F7AB-7256-3EBEC6A62894}"/>
                </a:ext>
              </a:extLst>
            </p:cNvPr>
            <p:cNvSpPr/>
            <p:nvPr/>
          </p:nvSpPr>
          <p:spPr>
            <a:xfrm>
              <a:off x="-16490" y="6159735"/>
              <a:ext cx="12234599" cy="736366"/>
            </a:xfrm>
            <a:prstGeom prst="rect">
              <a:avLst/>
            </a:pr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8F769C1D-427E-525D-6AD1-A7E71E15C66B}"/>
                </a:ext>
              </a:extLst>
            </p:cNvPr>
            <p:cNvSpPr/>
            <p:nvPr/>
          </p:nvSpPr>
          <p:spPr>
            <a:xfrm rot="10800000">
              <a:off x="65615" y="-11745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45BF29A4-D121-BA26-58D0-D7423559A1A4}"/>
                </a:ext>
              </a:extLst>
            </p:cNvPr>
            <p:cNvSpPr/>
            <p:nvPr/>
          </p:nvSpPr>
          <p:spPr>
            <a:xfrm rot="10800000" flipH="1">
              <a:off x="11633022" y="-2349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A5F7ECEF-9BA0-1DCC-86DA-4952392CA5C6}"/>
                </a:ext>
              </a:extLst>
            </p:cNvPr>
            <p:cNvSpPr/>
            <p:nvPr/>
          </p:nvSpPr>
          <p:spPr>
            <a:xfrm rot="10800000">
              <a:off x="-16489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F2D550CF-27F9-96D2-65A9-3A7402968E43}"/>
                </a:ext>
              </a:extLst>
            </p:cNvPr>
            <p:cNvSpPr/>
            <p:nvPr/>
          </p:nvSpPr>
          <p:spPr>
            <a:xfrm>
              <a:off x="-16489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4C3E60F9-3684-807A-27A9-EC7884F607FB}"/>
                </a:ext>
              </a:extLst>
            </p:cNvPr>
            <p:cNvSpPr/>
            <p:nvPr/>
          </p:nvSpPr>
          <p:spPr>
            <a:xfrm rot="10800000" flipH="1">
              <a:off x="11701198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D18CA211-7AC4-85F2-F7E5-A8C599B55EB1}"/>
                </a:ext>
              </a:extLst>
            </p:cNvPr>
            <p:cNvSpPr/>
            <p:nvPr/>
          </p:nvSpPr>
          <p:spPr>
            <a:xfrm flipH="1">
              <a:off x="11703760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D2CB697-D742-64D8-7769-4C950DEDE756}"/>
              </a:ext>
            </a:extLst>
          </p:cNvPr>
          <p:cNvSpPr txBox="1"/>
          <p:nvPr/>
        </p:nvSpPr>
        <p:spPr>
          <a:xfrm>
            <a:off x="938824" y="573545"/>
            <a:ext cx="10439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How VCSAF has contributed to growth</a:t>
            </a:r>
            <a:endParaRPr lang="en-ZA" sz="3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09FB6D-3443-7712-9C6B-FA31AEFCF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667" y="1615622"/>
            <a:ext cx="5183331" cy="4214283"/>
          </a:xfrm>
        </p:spPr>
        <p:txBody>
          <a:bodyPr>
            <a:normAutofit lnSpcReduction="10000"/>
          </a:bodyPr>
          <a:lstStyle/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ZA" sz="1800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VCSAF grant increased threshold that Coalition could get from other development partners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ZA" sz="1800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VCSAF training on communication </a:t>
            </a:r>
            <a:r>
              <a:rPr lang="en-ZA" sz="1800" kern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increased benefits from </a:t>
            </a:r>
            <a:r>
              <a:rPr lang="en-ZA" sz="1800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using social media such as Face Book, Twitter and Instagram.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ZA" sz="1800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enhanced Coalition’s using of Social Media as fundraising tools by tagging all potential development partners.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ZA" sz="1800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has increased visibility and Coalitions’ work to be known beyond, making some development partners seek partnership with Coalition and eventually funding. </a:t>
            </a:r>
            <a:endParaRPr lang="en-US" sz="18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ZA" sz="1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endParaRPr lang="en-ZA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C47AA5-FB69-534E-31DA-8AC67DEF2373}"/>
              </a:ext>
            </a:extLst>
          </p:cNvPr>
          <p:cNvSpPr/>
          <p:nvPr/>
        </p:nvSpPr>
        <p:spPr>
          <a:xfrm>
            <a:off x="6089176" y="1615622"/>
            <a:ext cx="5187549" cy="421428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4D86FD-815D-F2C7-716E-C93F3F26F626}"/>
              </a:ext>
            </a:extLst>
          </p:cNvPr>
          <p:cNvSpPr txBox="1"/>
          <p:nvPr/>
        </p:nvSpPr>
        <p:spPr>
          <a:xfrm>
            <a:off x="0" y="6305861"/>
            <a:ext cx="12192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6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Voice and Choice Learning and Sharing Summit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7AEB0F-598A-4600-A091-DA21BAECD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175" y="1562493"/>
            <a:ext cx="5760720" cy="43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00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AB5B0EB-BFA0-0F5F-21B8-58BC1C259391}"/>
              </a:ext>
            </a:extLst>
          </p:cNvPr>
          <p:cNvGrpSpPr/>
          <p:nvPr/>
        </p:nvGrpSpPr>
        <p:grpSpPr>
          <a:xfrm>
            <a:off x="-16490" y="-23492"/>
            <a:ext cx="12234600" cy="6919593"/>
            <a:chOff x="-16490" y="-23492"/>
            <a:chExt cx="12234600" cy="69195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C4D99F-BF8E-F7AB-7256-3EBEC6A62894}"/>
                </a:ext>
              </a:extLst>
            </p:cNvPr>
            <p:cNvSpPr/>
            <p:nvPr/>
          </p:nvSpPr>
          <p:spPr>
            <a:xfrm>
              <a:off x="-16490" y="6159735"/>
              <a:ext cx="12234599" cy="736366"/>
            </a:xfrm>
            <a:prstGeom prst="rect">
              <a:avLst/>
            </a:pr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8F769C1D-427E-525D-6AD1-A7E71E15C66B}"/>
                </a:ext>
              </a:extLst>
            </p:cNvPr>
            <p:cNvSpPr/>
            <p:nvPr/>
          </p:nvSpPr>
          <p:spPr>
            <a:xfrm rot="10800000">
              <a:off x="65615" y="-11745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45BF29A4-D121-BA26-58D0-D7423559A1A4}"/>
                </a:ext>
              </a:extLst>
            </p:cNvPr>
            <p:cNvSpPr/>
            <p:nvPr/>
          </p:nvSpPr>
          <p:spPr>
            <a:xfrm rot="10800000" flipH="1">
              <a:off x="11633022" y="-2349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A5F7ECEF-9BA0-1DCC-86DA-4952392CA5C6}"/>
                </a:ext>
              </a:extLst>
            </p:cNvPr>
            <p:cNvSpPr/>
            <p:nvPr/>
          </p:nvSpPr>
          <p:spPr>
            <a:xfrm rot="10800000">
              <a:off x="-16489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F2D550CF-27F9-96D2-65A9-3A7402968E43}"/>
                </a:ext>
              </a:extLst>
            </p:cNvPr>
            <p:cNvSpPr/>
            <p:nvPr/>
          </p:nvSpPr>
          <p:spPr>
            <a:xfrm>
              <a:off x="-16489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4C3E60F9-3684-807A-27A9-EC7884F607FB}"/>
                </a:ext>
              </a:extLst>
            </p:cNvPr>
            <p:cNvSpPr/>
            <p:nvPr/>
          </p:nvSpPr>
          <p:spPr>
            <a:xfrm rot="10800000" flipH="1">
              <a:off x="11701198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D18CA211-7AC4-85F2-F7E5-A8C599B55EB1}"/>
                </a:ext>
              </a:extLst>
            </p:cNvPr>
            <p:cNvSpPr/>
            <p:nvPr/>
          </p:nvSpPr>
          <p:spPr>
            <a:xfrm flipH="1">
              <a:off x="11703760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D2CB697-D742-64D8-7769-4C950DEDE756}"/>
              </a:ext>
            </a:extLst>
          </p:cNvPr>
          <p:cNvSpPr txBox="1"/>
          <p:nvPr/>
        </p:nvSpPr>
        <p:spPr>
          <a:xfrm>
            <a:off x="837666" y="329830"/>
            <a:ext cx="10439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Additional funds raised </a:t>
            </a:r>
            <a:endParaRPr lang="en-ZA" sz="3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5B769ED-C21B-4ABB-A86A-D66E391F7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15621"/>
            <a:ext cx="5248901" cy="4214283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BC47AA5-FB69-534E-31DA-8AC67DEF2373}"/>
              </a:ext>
            </a:extLst>
          </p:cNvPr>
          <p:cNvSpPr/>
          <p:nvPr/>
        </p:nvSpPr>
        <p:spPr>
          <a:xfrm>
            <a:off x="6089176" y="1615622"/>
            <a:ext cx="5187549" cy="421428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4D86FD-815D-F2C7-716E-C93F3F26F626}"/>
              </a:ext>
            </a:extLst>
          </p:cNvPr>
          <p:cNvSpPr txBox="1"/>
          <p:nvPr/>
        </p:nvSpPr>
        <p:spPr>
          <a:xfrm>
            <a:off x="0" y="6305861"/>
            <a:ext cx="12192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6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Voice and Choice Learning and Sharing Summit 2023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2A25DC-4F1D-431C-8625-DF7A508A5A72}"/>
              </a:ext>
            </a:extLst>
          </p:cNvPr>
          <p:cNvSpPr txBox="1"/>
          <p:nvPr/>
        </p:nvSpPr>
        <p:spPr>
          <a:xfrm>
            <a:off x="747775" y="1393406"/>
            <a:ext cx="4985104" cy="4658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ZA" sz="2200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Coalition has raised additional funds from other development partners to support women human rights defenders </a:t>
            </a:r>
            <a:r>
              <a:rPr lang="en-ZA" sz="2200" kern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movement around SRHR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ZA" sz="2200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has raised funds from Ireland Embassy in Tanzania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ZA" sz="2200" kern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now part of a consortium in East Africa collaborating with 4 organizations on the anticipated </a:t>
            </a:r>
            <a:r>
              <a:rPr lang="en-ZA" sz="2200" kern="1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AmplifyChange</a:t>
            </a:r>
            <a:r>
              <a:rPr lang="en-ZA" sz="2200" kern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SRHR project</a:t>
            </a:r>
            <a:endParaRPr lang="en-ZA" sz="2200" kern="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ZA" sz="1800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304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AB5B0EB-BFA0-0F5F-21B8-58BC1C259391}"/>
              </a:ext>
            </a:extLst>
          </p:cNvPr>
          <p:cNvGrpSpPr/>
          <p:nvPr/>
        </p:nvGrpSpPr>
        <p:grpSpPr>
          <a:xfrm>
            <a:off x="-16490" y="-23492"/>
            <a:ext cx="12234600" cy="6919593"/>
            <a:chOff x="-16490" y="-23492"/>
            <a:chExt cx="12234600" cy="69195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C4D99F-BF8E-F7AB-7256-3EBEC6A62894}"/>
                </a:ext>
              </a:extLst>
            </p:cNvPr>
            <p:cNvSpPr/>
            <p:nvPr/>
          </p:nvSpPr>
          <p:spPr>
            <a:xfrm>
              <a:off x="-16490" y="6159735"/>
              <a:ext cx="12234599" cy="736366"/>
            </a:xfrm>
            <a:prstGeom prst="rect">
              <a:avLst/>
            </a:pr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8F769C1D-427E-525D-6AD1-A7E71E15C66B}"/>
                </a:ext>
              </a:extLst>
            </p:cNvPr>
            <p:cNvSpPr/>
            <p:nvPr/>
          </p:nvSpPr>
          <p:spPr>
            <a:xfrm rot="10800000">
              <a:off x="65615" y="-11745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45BF29A4-D121-BA26-58D0-D7423559A1A4}"/>
                </a:ext>
              </a:extLst>
            </p:cNvPr>
            <p:cNvSpPr/>
            <p:nvPr/>
          </p:nvSpPr>
          <p:spPr>
            <a:xfrm rot="10800000" flipH="1">
              <a:off x="11633022" y="-2349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A5F7ECEF-9BA0-1DCC-86DA-4952392CA5C6}"/>
                </a:ext>
              </a:extLst>
            </p:cNvPr>
            <p:cNvSpPr/>
            <p:nvPr/>
          </p:nvSpPr>
          <p:spPr>
            <a:xfrm rot="10800000">
              <a:off x="-16489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F2D550CF-27F9-96D2-65A9-3A7402968E43}"/>
                </a:ext>
              </a:extLst>
            </p:cNvPr>
            <p:cNvSpPr/>
            <p:nvPr/>
          </p:nvSpPr>
          <p:spPr>
            <a:xfrm>
              <a:off x="-16489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4C3E60F9-3684-807A-27A9-EC7884F607FB}"/>
                </a:ext>
              </a:extLst>
            </p:cNvPr>
            <p:cNvSpPr/>
            <p:nvPr/>
          </p:nvSpPr>
          <p:spPr>
            <a:xfrm rot="10800000" flipH="1">
              <a:off x="11701198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D18CA211-7AC4-85F2-F7E5-A8C599B55EB1}"/>
                </a:ext>
              </a:extLst>
            </p:cNvPr>
            <p:cNvSpPr/>
            <p:nvPr/>
          </p:nvSpPr>
          <p:spPr>
            <a:xfrm flipH="1">
              <a:off x="11703760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D2CB697-D742-64D8-7769-4C950DEDE756}"/>
              </a:ext>
            </a:extLst>
          </p:cNvPr>
          <p:cNvSpPr txBox="1"/>
          <p:nvPr/>
        </p:nvSpPr>
        <p:spPr>
          <a:xfrm>
            <a:off x="837666" y="329830"/>
            <a:ext cx="10439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In-kind support</a:t>
            </a:r>
            <a:endParaRPr lang="en-ZA" sz="3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3C735907-3E32-4143-AC69-C375F10C70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45327"/>
            <a:ext cx="5269190" cy="4184578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BC47AA5-FB69-534E-31DA-8AC67DEF2373}"/>
              </a:ext>
            </a:extLst>
          </p:cNvPr>
          <p:cNvSpPr/>
          <p:nvPr/>
        </p:nvSpPr>
        <p:spPr>
          <a:xfrm>
            <a:off x="6089176" y="1615622"/>
            <a:ext cx="5187549" cy="421428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4D86FD-815D-F2C7-716E-C93F3F26F626}"/>
              </a:ext>
            </a:extLst>
          </p:cNvPr>
          <p:cNvSpPr txBox="1"/>
          <p:nvPr/>
        </p:nvSpPr>
        <p:spPr>
          <a:xfrm>
            <a:off x="0" y="6305861"/>
            <a:ext cx="12192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6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Voice and Choice Learning and Sharing Summit 2023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A4AEE2-7EB3-42D1-B8AA-A66116911C0E}"/>
              </a:ext>
            </a:extLst>
          </p:cNvPr>
          <p:cNvSpPr txBox="1"/>
          <p:nvPr/>
        </p:nvSpPr>
        <p:spPr>
          <a:xfrm>
            <a:off x="747775" y="1698387"/>
            <a:ext cx="4985104" cy="4296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ZA" sz="2200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Coalition Received in-kind support to develop M &amp; E and Learning Plan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ZA" sz="2200" kern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Coalition obtained in-kind support to develop Board Charter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ZA" sz="2200" kern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organization obtained in-kind support to conduct Mid-Term Evaluation of its Strategic Plan </a:t>
            </a:r>
            <a:endParaRPr lang="en-ZA" sz="2200" kern="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ZA" sz="1800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331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46EC27C-8325-4CF4-4778-DDA945B724C7}"/>
              </a:ext>
            </a:extLst>
          </p:cNvPr>
          <p:cNvGrpSpPr/>
          <p:nvPr/>
        </p:nvGrpSpPr>
        <p:grpSpPr>
          <a:xfrm>
            <a:off x="-16490" y="-23492"/>
            <a:ext cx="12234600" cy="6919593"/>
            <a:chOff x="-16490" y="-23492"/>
            <a:chExt cx="12234600" cy="69195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57FE5A8-F096-35F9-8F2E-EB4BC5C7069F}"/>
                </a:ext>
              </a:extLst>
            </p:cNvPr>
            <p:cNvSpPr/>
            <p:nvPr/>
          </p:nvSpPr>
          <p:spPr>
            <a:xfrm>
              <a:off x="-16490" y="6159735"/>
              <a:ext cx="12234599" cy="736366"/>
            </a:xfrm>
            <a:prstGeom prst="rect">
              <a:avLst/>
            </a:pr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649CF7F2-A77B-9AF2-57B8-BC04761C93C2}"/>
                </a:ext>
              </a:extLst>
            </p:cNvPr>
            <p:cNvSpPr/>
            <p:nvPr/>
          </p:nvSpPr>
          <p:spPr>
            <a:xfrm rot="10800000">
              <a:off x="65615" y="-11745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B523CFCD-60D1-9A21-4D95-52FA35249480}"/>
                </a:ext>
              </a:extLst>
            </p:cNvPr>
            <p:cNvSpPr/>
            <p:nvPr/>
          </p:nvSpPr>
          <p:spPr>
            <a:xfrm rot="10800000" flipH="1">
              <a:off x="11633022" y="-2349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B44386F1-D6D8-8114-3719-77CD3668A90F}"/>
                </a:ext>
              </a:extLst>
            </p:cNvPr>
            <p:cNvSpPr/>
            <p:nvPr/>
          </p:nvSpPr>
          <p:spPr>
            <a:xfrm rot="10800000">
              <a:off x="-16489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AF6128CA-F488-A011-7B8B-8C1DC18F568C}"/>
                </a:ext>
              </a:extLst>
            </p:cNvPr>
            <p:cNvSpPr/>
            <p:nvPr/>
          </p:nvSpPr>
          <p:spPr>
            <a:xfrm>
              <a:off x="-16489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E1390951-4D25-187B-030F-F4694514FF71}"/>
                </a:ext>
              </a:extLst>
            </p:cNvPr>
            <p:cNvSpPr/>
            <p:nvPr/>
          </p:nvSpPr>
          <p:spPr>
            <a:xfrm rot="10800000" flipH="1">
              <a:off x="11701198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5A654418-2F62-0C0D-04CF-2306FA5DF3F3}"/>
                </a:ext>
              </a:extLst>
            </p:cNvPr>
            <p:cNvSpPr/>
            <p:nvPr/>
          </p:nvSpPr>
          <p:spPr>
            <a:xfrm flipH="1">
              <a:off x="11703760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D2CB697-D742-64D8-7769-4C950DEDE756}"/>
              </a:ext>
            </a:extLst>
          </p:cNvPr>
          <p:cNvSpPr txBox="1"/>
          <p:nvPr/>
        </p:nvSpPr>
        <p:spPr>
          <a:xfrm>
            <a:off x="675501" y="499801"/>
            <a:ext cx="1025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Please quantify the in-kind support received:</a:t>
            </a:r>
            <a:endParaRPr lang="en-ZA" sz="3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22F325-88BB-82A1-1D12-CD29423E8C62}"/>
              </a:ext>
            </a:extLst>
          </p:cNvPr>
          <p:cNvSpPr txBox="1"/>
          <p:nvPr/>
        </p:nvSpPr>
        <p:spPr>
          <a:xfrm>
            <a:off x="0" y="6305861"/>
            <a:ext cx="12192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6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Voice and Choice Learning and Sharing Summit 2023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368016"/>
              </p:ext>
            </p:extLst>
          </p:nvPr>
        </p:nvGraphicFramePr>
        <p:xfrm>
          <a:off x="1422654" y="1493614"/>
          <a:ext cx="9173627" cy="3870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3099">
                  <a:extLst>
                    <a:ext uri="{9D8B030D-6E8A-4147-A177-3AD203B41FA5}">
                      <a16:colId xmlns:a16="http://schemas.microsoft.com/office/drawing/2014/main" val="2944972550"/>
                    </a:ext>
                  </a:extLst>
                </a:gridCol>
                <a:gridCol w="1511150">
                  <a:extLst>
                    <a:ext uri="{9D8B030D-6E8A-4147-A177-3AD203B41FA5}">
                      <a16:colId xmlns:a16="http://schemas.microsoft.com/office/drawing/2014/main" val="3114155370"/>
                    </a:ext>
                  </a:extLst>
                </a:gridCol>
                <a:gridCol w="2081759">
                  <a:extLst>
                    <a:ext uri="{9D8B030D-6E8A-4147-A177-3AD203B41FA5}">
                      <a16:colId xmlns:a16="http://schemas.microsoft.com/office/drawing/2014/main" val="4067798917"/>
                    </a:ext>
                  </a:extLst>
                </a:gridCol>
                <a:gridCol w="1987619">
                  <a:extLst>
                    <a:ext uri="{9D8B030D-6E8A-4147-A177-3AD203B41FA5}">
                      <a16:colId xmlns:a16="http://schemas.microsoft.com/office/drawing/2014/main" val="2504778654"/>
                    </a:ext>
                  </a:extLst>
                </a:gridCol>
              </a:tblGrid>
              <a:tr h="738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  <a:latin typeface="Century Gothic" panose="020B0502020202020204" pitchFamily="34" charset="0"/>
                        </a:rPr>
                        <a:t>Type of support </a:t>
                      </a:r>
                      <a:endParaRPr lang="en-ZA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spc="-150">
                          <a:effectLst/>
                          <a:latin typeface="Century Gothic" panose="020B0502020202020204" pitchFamily="34" charset="0"/>
                        </a:rPr>
                        <a:t># of units</a:t>
                      </a:r>
                      <a:endParaRPr lang="en-ZA" sz="2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spc="-150">
                          <a:effectLst/>
                          <a:latin typeface="Century Gothic" panose="020B0502020202020204" pitchFamily="34" charset="0"/>
                        </a:rPr>
                        <a:t>Cost per unit</a:t>
                      </a:r>
                      <a:endParaRPr lang="en-ZA" sz="2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spc="-150"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  <a:endParaRPr lang="en-ZA" sz="2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1365929"/>
                  </a:ext>
                </a:extLst>
              </a:tr>
              <a:tr h="801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ZA" sz="2000" kern="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Develop M &amp; E and Learning Plan</a:t>
                      </a:r>
                      <a:endParaRPr lang="en-ZA" sz="20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ZA" sz="2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ZA" sz="2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USD 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ZA" sz="2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8284778"/>
                  </a:ext>
                </a:extLst>
              </a:tr>
              <a:tr h="801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n-ZA" sz="2000" kern="1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ZA" sz="2000" kern="100" dirty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evelop Board Charter</a:t>
                      </a:r>
                      <a:endParaRPr lang="en-ZA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  <a:latin typeface="Century Gothic" panose="020B0502020202020204" pitchFamily="34" charset="0"/>
                        </a:rPr>
                        <a:t>USD 5,000</a:t>
                      </a:r>
                      <a:endParaRPr lang="en-ZA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  <a:latin typeface="Century Gothic" panose="020B0502020202020204" pitchFamily="34" charset="0"/>
                        </a:rPr>
                        <a:t>5,000</a:t>
                      </a:r>
                      <a:endParaRPr lang="en-ZA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1599709"/>
                  </a:ext>
                </a:extLst>
              </a:tr>
              <a:tr h="15289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n-ZA" sz="2000" kern="1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ZA" sz="2000" kern="100" dirty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onduct Md-Term Evaluation of its Strategic Plan </a:t>
                      </a:r>
                      <a:endParaRPr lang="en-ZA" sz="2000" kern="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  <a:latin typeface="Century Gothic" panose="020B0502020202020204" pitchFamily="34" charset="0"/>
                        </a:rPr>
                        <a:t> 1</a:t>
                      </a:r>
                      <a:endParaRPr lang="en-ZA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  <a:latin typeface="Century Gothic" panose="020B0502020202020204" pitchFamily="34" charset="0"/>
                        </a:rPr>
                        <a:t> USD 8,000</a:t>
                      </a:r>
                      <a:endParaRPr lang="en-ZA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881290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22654" y="149377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97156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46EC27C-8325-4CF4-4778-DDA945B724C7}"/>
              </a:ext>
            </a:extLst>
          </p:cNvPr>
          <p:cNvGrpSpPr/>
          <p:nvPr/>
        </p:nvGrpSpPr>
        <p:grpSpPr>
          <a:xfrm>
            <a:off x="-16490" y="-23492"/>
            <a:ext cx="12234600" cy="6919593"/>
            <a:chOff x="-16490" y="-23492"/>
            <a:chExt cx="12234600" cy="69195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57FE5A8-F096-35F9-8F2E-EB4BC5C7069F}"/>
                </a:ext>
              </a:extLst>
            </p:cNvPr>
            <p:cNvSpPr/>
            <p:nvPr/>
          </p:nvSpPr>
          <p:spPr>
            <a:xfrm>
              <a:off x="-16490" y="6159735"/>
              <a:ext cx="12234599" cy="736366"/>
            </a:xfrm>
            <a:prstGeom prst="rect">
              <a:avLst/>
            </a:pr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649CF7F2-A77B-9AF2-57B8-BC04761C93C2}"/>
                </a:ext>
              </a:extLst>
            </p:cNvPr>
            <p:cNvSpPr/>
            <p:nvPr/>
          </p:nvSpPr>
          <p:spPr>
            <a:xfrm rot="10800000">
              <a:off x="65615" y="-11745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B523CFCD-60D1-9A21-4D95-52FA35249480}"/>
                </a:ext>
              </a:extLst>
            </p:cNvPr>
            <p:cNvSpPr/>
            <p:nvPr/>
          </p:nvSpPr>
          <p:spPr>
            <a:xfrm rot="10800000" flipH="1">
              <a:off x="11633022" y="-2349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B44386F1-D6D8-8114-3719-77CD3668A90F}"/>
                </a:ext>
              </a:extLst>
            </p:cNvPr>
            <p:cNvSpPr/>
            <p:nvPr/>
          </p:nvSpPr>
          <p:spPr>
            <a:xfrm rot="10800000">
              <a:off x="-16489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AF6128CA-F488-A011-7B8B-8C1DC18F568C}"/>
                </a:ext>
              </a:extLst>
            </p:cNvPr>
            <p:cNvSpPr/>
            <p:nvPr/>
          </p:nvSpPr>
          <p:spPr>
            <a:xfrm>
              <a:off x="-16489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E1390951-4D25-187B-030F-F4694514FF71}"/>
                </a:ext>
              </a:extLst>
            </p:cNvPr>
            <p:cNvSpPr/>
            <p:nvPr/>
          </p:nvSpPr>
          <p:spPr>
            <a:xfrm rot="10800000" flipH="1">
              <a:off x="11701198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5A654418-2F62-0C0D-04CF-2306FA5DF3F3}"/>
                </a:ext>
              </a:extLst>
            </p:cNvPr>
            <p:cNvSpPr/>
            <p:nvPr/>
          </p:nvSpPr>
          <p:spPr>
            <a:xfrm flipH="1">
              <a:off x="11703760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D2CB697-D742-64D8-7769-4C950DEDE756}"/>
              </a:ext>
            </a:extLst>
          </p:cNvPr>
          <p:cNvSpPr txBox="1"/>
          <p:nvPr/>
        </p:nvSpPr>
        <p:spPr>
          <a:xfrm>
            <a:off x="837667" y="465520"/>
            <a:ext cx="1025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Next steps  </a:t>
            </a:r>
            <a:endParaRPr lang="en-ZA" sz="3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7715688-33E8-B44E-C0D4-B5B098EB1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667" y="1479932"/>
            <a:ext cx="4837903" cy="4214283"/>
          </a:xfrm>
        </p:spPr>
        <p:txBody>
          <a:bodyPr>
            <a:normAutofit fontScale="92500"/>
          </a:bodyPr>
          <a:lstStyle/>
          <a:p>
            <a:r>
              <a:rPr lang="en-ZA" dirty="0">
                <a:latin typeface="Century Gothic" panose="020B0502020202020204" pitchFamily="34" charset="0"/>
              </a:rPr>
              <a:t>Increase fundraising efforts to ensure members of the community are reached with SRHR messages for awareness creation and attitude change</a:t>
            </a:r>
          </a:p>
          <a:p>
            <a:r>
              <a:rPr lang="en-ZA" dirty="0">
                <a:latin typeface="Century Gothic" panose="020B0502020202020204" pitchFamily="34" charset="0"/>
              </a:rPr>
              <a:t>Enhance advocacy efforts on legal transformation using international mechanisms such as UPR</a:t>
            </a:r>
          </a:p>
          <a:p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0D49FC-B0F0-BC8E-0543-1B0129CAE579}"/>
              </a:ext>
            </a:extLst>
          </p:cNvPr>
          <p:cNvSpPr/>
          <p:nvPr/>
        </p:nvSpPr>
        <p:spPr>
          <a:xfrm>
            <a:off x="6089176" y="1479932"/>
            <a:ext cx="5187549" cy="421428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22F325-88BB-82A1-1D12-CD29423E8C62}"/>
              </a:ext>
            </a:extLst>
          </p:cNvPr>
          <p:cNvSpPr txBox="1"/>
          <p:nvPr/>
        </p:nvSpPr>
        <p:spPr>
          <a:xfrm>
            <a:off x="0" y="6305861"/>
            <a:ext cx="12192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6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Voice and Choice Learning and Sharing Summit 2023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2D542C1-4520-4E9F-A946-5CFED6EC9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997" y="1409661"/>
            <a:ext cx="5853920" cy="428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60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0129A6F-B6C6-C1F9-CE8D-60D653B125B5}"/>
              </a:ext>
            </a:extLst>
          </p:cNvPr>
          <p:cNvGrpSpPr/>
          <p:nvPr/>
        </p:nvGrpSpPr>
        <p:grpSpPr>
          <a:xfrm>
            <a:off x="-16490" y="-23492"/>
            <a:ext cx="12234600" cy="6919593"/>
            <a:chOff x="-16490" y="-23492"/>
            <a:chExt cx="12234600" cy="69195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50F61DA-A9A9-1242-8C74-F3097BDE6D66}"/>
                </a:ext>
              </a:extLst>
            </p:cNvPr>
            <p:cNvSpPr/>
            <p:nvPr/>
          </p:nvSpPr>
          <p:spPr>
            <a:xfrm>
              <a:off x="-16490" y="6159735"/>
              <a:ext cx="12234599" cy="736366"/>
            </a:xfrm>
            <a:prstGeom prst="rect">
              <a:avLst/>
            </a:pr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1BBB5664-91F0-ACCF-0B08-460BFB73B06E}"/>
                </a:ext>
              </a:extLst>
            </p:cNvPr>
            <p:cNvSpPr/>
            <p:nvPr/>
          </p:nvSpPr>
          <p:spPr>
            <a:xfrm rot="10800000">
              <a:off x="65615" y="-11745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2D89705E-C4C1-A0F6-2F18-6846A8330C7B}"/>
                </a:ext>
              </a:extLst>
            </p:cNvPr>
            <p:cNvSpPr/>
            <p:nvPr/>
          </p:nvSpPr>
          <p:spPr>
            <a:xfrm rot="10800000" flipH="1">
              <a:off x="11633022" y="-2349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892B003D-152B-4496-EFCF-B26B5857ACF8}"/>
                </a:ext>
              </a:extLst>
            </p:cNvPr>
            <p:cNvSpPr/>
            <p:nvPr/>
          </p:nvSpPr>
          <p:spPr>
            <a:xfrm rot="10800000">
              <a:off x="-16489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F4161AD2-9A60-F768-68F7-1C463846F358}"/>
                </a:ext>
              </a:extLst>
            </p:cNvPr>
            <p:cNvSpPr/>
            <p:nvPr/>
          </p:nvSpPr>
          <p:spPr>
            <a:xfrm>
              <a:off x="-16489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4D34367B-3B7E-8B60-006D-87F63C011D01}"/>
                </a:ext>
              </a:extLst>
            </p:cNvPr>
            <p:cNvSpPr/>
            <p:nvPr/>
          </p:nvSpPr>
          <p:spPr>
            <a:xfrm rot="10800000" flipH="1">
              <a:off x="11701198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889E037A-C465-B144-84F9-870DD203B66C}"/>
                </a:ext>
              </a:extLst>
            </p:cNvPr>
            <p:cNvSpPr/>
            <p:nvPr/>
          </p:nvSpPr>
          <p:spPr>
            <a:xfrm flipH="1">
              <a:off x="11703760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FCB8762-0E66-92DA-DDB0-58AA786EAC18}"/>
              </a:ext>
            </a:extLst>
          </p:cNvPr>
          <p:cNvSpPr txBox="1"/>
          <p:nvPr/>
        </p:nvSpPr>
        <p:spPr>
          <a:xfrm>
            <a:off x="0" y="6305861"/>
            <a:ext cx="12192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6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Voice and Choice Learning and Sharing Summit 2023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0CBA6273-033B-3F96-98C8-FF796E292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667" y="1355310"/>
            <a:ext cx="4837903" cy="4453333"/>
          </a:xfrm>
        </p:spPr>
        <p:txBody>
          <a:bodyPr>
            <a:noAutofit/>
          </a:bodyPr>
          <a:lstStyle/>
          <a:p>
            <a:pPr marL="0" marR="0" indent="0" algn="just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Coalition for WHRDs TZ is a leading Women Human Rights Defenders Protection Network registered in 2019 under Non-governmental organization Legislation of 2002. </a:t>
            </a:r>
          </a:p>
          <a:p>
            <a:pPr marL="0" marR="0" indent="0" algn="just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Its head office is in Dar es Salaam Tanzania. </a:t>
            </a:r>
          </a:p>
          <a:p>
            <a:pPr marL="0" marR="0" indent="0" algn="just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The Coalition was established to strengthen movement of Women Human Rights Defenders in Tanzania. </a:t>
            </a:r>
          </a:p>
          <a:p>
            <a:pPr marL="0" marR="0" indent="0" algn="just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2000" dirty="0">
                <a:latin typeface="Century Gothic" panose="020B0502020202020204" pitchFamily="34" charset="0"/>
              </a:rPr>
              <a:t>Started with 8 women human rights defenders organizations in 2029, the Coalition is now having more than 100 institutional members in Tanzania Mainland and Zanzibar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F835EAB-6ECC-8D5D-877C-D240E848F289}"/>
              </a:ext>
            </a:extLst>
          </p:cNvPr>
          <p:cNvSpPr/>
          <p:nvPr/>
        </p:nvSpPr>
        <p:spPr>
          <a:xfrm>
            <a:off x="6096000" y="1325891"/>
            <a:ext cx="5187549" cy="448275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29CFD07-E0EC-2588-1917-EC7CDA6EF058}"/>
              </a:ext>
            </a:extLst>
          </p:cNvPr>
          <p:cNvSpPr txBox="1"/>
          <p:nvPr/>
        </p:nvSpPr>
        <p:spPr>
          <a:xfrm>
            <a:off x="837667" y="357889"/>
            <a:ext cx="10255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ACC5D2-7CFB-4D34-9572-E2D049519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710" y="1339020"/>
            <a:ext cx="603504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08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46EC27C-8325-4CF4-4778-DDA945B724C7}"/>
              </a:ext>
            </a:extLst>
          </p:cNvPr>
          <p:cNvGrpSpPr/>
          <p:nvPr/>
        </p:nvGrpSpPr>
        <p:grpSpPr>
          <a:xfrm>
            <a:off x="-16490" y="-23492"/>
            <a:ext cx="12234600" cy="6919593"/>
            <a:chOff x="-16490" y="-23492"/>
            <a:chExt cx="12234600" cy="69195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57FE5A8-F096-35F9-8F2E-EB4BC5C7069F}"/>
                </a:ext>
              </a:extLst>
            </p:cNvPr>
            <p:cNvSpPr/>
            <p:nvPr/>
          </p:nvSpPr>
          <p:spPr>
            <a:xfrm>
              <a:off x="-16490" y="6159735"/>
              <a:ext cx="12234599" cy="736366"/>
            </a:xfrm>
            <a:prstGeom prst="rect">
              <a:avLst/>
            </a:pr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649CF7F2-A77B-9AF2-57B8-BC04761C93C2}"/>
                </a:ext>
              </a:extLst>
            </p:cNvPr>
            <p:cNvSpPr/>
            <p:nvPr/>
          </p:nvSpPr>
          <p:spPr>
            <a:xfrm rot="10800000">
              <a:off x="65615" y="-11745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B523CFCD-60D1-9A21-4D95-52FA35249480}"/>
                </a:ext>
              </a:extLst>
            </p:cNvPr>
            <p:cNvSpPr/>
            <p:nvPr/>
          </p:nvSpPr>
          <p:spPr>
            <a:xfrm rot="10800000" flipH="1">
              <a:off x="11633022" y="-2349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B44386F1-D6D8-8114-3719-77CD3668A90F}"/>
                </a:ext>
              </a:extLst>
            </p:cNvPr>
            <p:cNvSpPr/>
            <p:nvPr/>
          </p:nvSpPr>
          <p:spPr>
            <a:xfrm rot="10800000">
              <a:off x="-16489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AF6128CA-F488-A011-7B8B-8C1DC18F568C}"/>
                </a:ext>
              </a:extLst>
            </p:cNvPr>
            <p:cNvSpPr/>
            <p:nvPr/>
          </p:nvSpPr>
          <p:spPr>
            <a:xfrm>
              <a:off x="-16489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E1390951-4D25-187B-030F-F4694514FF71}"/>
                </a:ext>
              </a:extLst>
            </p:cNvPr>
            <p:cNvSpPr/>
            <p:nvPr/>
          </p:nvSpPr>
          <p:spPr>
            <a:xfrm rot="10800000" flipH="1">
              <a:off x="11701198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5A654418-2F62-0C0D-04CF-2306FA5DF3F3}"/>
                </a:ext>
              </a:extLst>
            </p:cNvPr>
            <p:cNvSpPr/>
            <p:nvPr/>
          </p:nvSpPr>
          <p:spPr>
            <a:xfrm flipH="1">
              <a:off x="11703760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D2CB697-D742-64D8-7769-4C950DEDE756}"/>
              </a:ext>
            </a:extLst>
          </p:cNvPr>
          <p:cNvSpPr txBox="1"/>
          <p:nvPr/>
        </p:nvSpPr>
        <p:spPr>
          <a:xfrm>
            <a:off x="675501" y="220408"/>
            <a:ext cx="1025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Organisational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Acore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Card </a:t>
            </a:r>
            <a:endParaRPr lang="en-ZA" sz="3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22F325-88BB-82A1-1D12-CD29423E8C62}"/>
              </a:ext>
            </a:extLst>
          </p:cNvPr>
          <p:cNvSpPr txBox="1"/>
          <p:nvPr/>
        </p:nvSpPr>
        <p:spPr>
          <a:xfrm>
            <a:off x="0" y="6305861"/>
            <a:ext cx="12192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6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Voice and Choice Learning and Sharing Summit 2023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8D9B247-A654-462D-A114-5376D16EF0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482112"/>
              </p:ext>
            </p:extLst>
          </p:nvPr>
        </p:nvGraphicFramePr>
        <p:xfrm>
          <a:off x="746238" y="1450026"/>
          <a:ext cx="10709144" cy="44801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21112">
                  <a:extLst>
                    <a:ext uri="{9D8B030D-6E8A-4147-A177-3AD203B41FA5}">
                      <a16:colId xmlns:a16="http://schemas.microsoft.com/office/drawing/2014/main" val="3782918526"/>
                    </a:ext>
                  </a:extLst>
                </a:gridCol>
                <a:gridCol w="3258552">
                  <a:extLst>
                    <a:ext uri="{9D8B030D-6E8A-4147-A177-3AD203B41FA5}">
                      <a16:colId xmlns:a16="http://schemas.microsoft.com/office/drawing/2014/main" val="3262451202"/>
                    </a:ext>
                  </a:extLst>
                </a:gridCol>
                <a:gridCol w="2729480">
                  <a:extLst>
                    <a:ext uri="{9D8B030D-6E8A-4147-A177-3AD203B41FA5}">
                      <a16:colId xmlns:a16="http://schemas.microsoft.com/office/drawing/2014/main" val="3465742547"/>
                    </a:ext>
                  </a:extLst>
                </a:gridCol>
              </a:tblGrid>
              <a:tr h="700187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2200" spc="-150" dirty="0">
                          <a:solidFill>
                            <a:schemeClr val="tx1"/>
                          </a:solidFill>
                        </a:rPr>
                        <a:t>Baseline score </a:t>
                      </a:r>
                      <a:endParaRPr lang="en-ZA" sz="2200" spc="-15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ZA" sz="2200" spc="-150" dirty="0">
                          <a:solidFill>
                            <a:schemeClr val="tx1"/>
                          </a:solidFill>
                        </a:rPr>
                        <a:t>Latest score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319687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en-US" sz="2200" b="0" spc="0" dirty="0"/>
                        <a:t>Overall score</a:t>
                      </a:r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069427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en-US" sz="2200" b="0" spc="0" dirty="0"/>
                        <a:t>Strategic Positioning Score</a:t>
                      </a:r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07997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en-US" sz="2200" b="0" spc="0" dirty="0"/>
                        <a:t>Governance Score</a:t>
                      </a:r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331848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en-US" sz="2200" b="0" spc="0" dirty="0"/>
                        <a:t>Partnerships and Target Groups Score</a:t>
                      </a:r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221745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en-US" sz="2200" b="0" spc="0" dirty="0" err="1"/>
                        <a:t>Programme</a:t>
                      </a:r>
                      <a:r>
                        <a:rPr lang="en-US" sz="2200" b="0" spc="0" dirty="0"/>
                        <a:t> of Action Score</a:t>
                      </a:r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427185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spc="0" dirty="0"/>
                        <a:t>Institutional Effectiveness Score</a:t>
                      </a:r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157351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en-ZA" sz="2200" b="0" spc="0" dirty="0"/>
                        <a:t>Sustainability and Diversification 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7760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572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46EC27C-8325-4CF4-4778-DDA945B724C7}"/>
              </a:ext>
            </a:extLst>
          </p:cNvPr>
          <p:cNvGrpSpPr/>
          <p:nvPr/>
        </p:nvGrpSpPr>
        <p:grpSpPr>
          <a:xfrm>
            <a:off x="-16490" y="-23492"/>
            <a:ext cx="12234600" cy="6919593"/>
            <a:chOff x="-16490" y="-23492"/>
            <a:chExt cx="12234600" cy="69195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57FE5A8-F096-35F9-8F2E-EB4BC5C7069F}"/>
                </a:ext>
              </a:extLst>
            </p:cNvPr>
            <p:cNvSpPr/>
            <p:nvPr/>
          </p:nvSpPr>
          <p:spPr>
            <a:xfrm>
              <a:off x="-16490" y="6159735"/>
              <a:ext cx="12234599" cy="736366"/>
            </a:xfrm>
            <a:prstGeom prst="rect">
              <a:avLst/>
            </a:pr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649CF7F2-A77B-9AF2-57B8-BC04761C93C2}"/>
                </a:ext>
              </a:extLst>
            </p:cNvPr>
            <p:cNvSpPr/>
            <p:nvPr/>
          </p:nvSpPr>
          <p:spPr>
            <a:xfrm rot="10800000">
              <a:off x="65615" y="-11745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B523CFCD-60D1-9A21-4D95-52FA35249480}"/>
                </a:ext>
              </a:extLst>
            </p:cNvPr>
            <p:cNvSpPr/>
            <p:nvPr/>
          </p:nvSpPr>
          <p:spPr>
            <a:xfrm rot="10800000" flipH="1">
              <a:off x="11633022" y="-2349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B44386F1-D6D8-8114-3719-77CD3668A90F}"/>
                </a:ext>
              </a:extLst>
            </p:cNvPr>
            <p:cNvSpPr/>
            <p:nvPr/>
          </p:nvSpPr>
          <p:spPr>
            <a:xfrm rot="10800000">
              <a:off x="-16489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AF6128CA-F488-A011-7B8B-8C1DC18F568C}"/>
                </a:ext>
              </a:extLst>
            </p:cNvPr>
            <p:cNvSpPr/>
            <p:nvPr/>
          </p:nvSpPr>
          <p:spPr>
            <a:xfrm>
              <a:off x="-16489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E1390951-4D25-187B-030F-F4694514FF71}"/>
                </a:ext>
              </a:extLst>
            </p:cNvPr>
            <p:cNvSpPr/>
            <p:nvPr/>
          </p:nvSpPr>
          <p:spPr>
            <a:xfrm rot="10800000" flipH="1">
              <a:off x="11701198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5A654418-2F62-0C0D-04CF-2306FA5DF3F3}"/>
                </a:ext>
              </a:extLst>
            </p:cNvPr>
            <p:cNvSpPr/>
            <p:nvPr/>
          </p:nvSpPr>
          <p:spPr>
            <a:xfrm flipH="1">
              <a:off x="11703760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D2CB697-D742-64D8-7769-4C950DEDE756}"/>
              </a:ext>
            </a:extLst>
          </p:cNvPr>
          <p:cNvSpPr txBox="1"/>
          <p:nvPr/>
        </p:nvSpPr>
        <p:spPr>
          <a:xfrm>
            <a:off x="683680" y="353758"/>
            <a:ext cx="1025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Areas of improvement </a:t>
            </a:r>
            <a:endParaRPr lang="en-ZA" sz="3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22F325-88BB-82A1-1D12-CD29423E8C62}"/>
              </a:ext>
            </a:extLst>
          </p:cNvPr>
          <p:cNvSpPr txBox="1"/>
          <p:nvPr/>
        </p:nvSpPr>
        <p:spPr>
          <a:xfrm>
            <a:off x="0" y="6305861"/>
            <a:ext cx="12192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6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Voice and Choice Learning and Sharing Summit 2023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8D9B247-A654-462D-A114-5376D16EF0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132347"/>
              </p:ext>
            </p:extLst>
          </p:nvPr>
        </p:nvGraphicFramePr>
        <p:xfrm>
          <a:off x="664630" y="1815039"/>
          <a:ext cx="10844718" cy="382728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78262">
                  <a:extLst>
                    <a:ext uri="{9D8B030D-6E8A-4147-A177-3AD203B41FA5}">
                      <a16:colId xmlns:a16="http://schemas.microsoft.com/office/drawing/2014/main" val="3782918526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1000699886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3808865521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389669214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20863167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386633274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1074083779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4165963239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3262451202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110841664"/>
                    </a:ext>
                  </a:extLst>
                </a:gridCol>
                <a:gridCol w="580056">
                  <a:extLst>
                    <a:ext uri="{9D8B030D-6E8A-4147-A177-3AD203B41FA5}">
                      <a16:colId xmlns:a16="http://schemas.microsoft.com/office/drawing/2014/main" val="3465742547"/>
                    </a:ext>
                  </a:extLst>
                </a:gridCol>
              </a:tblGrid>
              <a:tr h="767283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2200" spc="-15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ZA" sz="2200" spc="-15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2200" spc="-150" dirty="0"/>
                        <a:t>9</a:t>
                      </a:r>
                      <a:endParaRPr lang="en-ZA" sz="22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2200" spc="-150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ZA" sz="2200" spc="-15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319687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l"/>
                      <a:r>
                        <a:rPr lang="en-US" sz="2200" b="0" spc="0" dirty="0"/>
                        <a:t>Better financial policies and practice</a:t>
                      </a:r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24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069427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l"/>
                      <a:r>
                        <a:rPr lang="en-US" sz="2200" b="0" spc="0" dirty="0"/>
                        <a:t>Better governance</a:t>
                      </a:r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24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07997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l"/>
                      <a:r>
                        <a:rPr lang="en-US" sz="2200" b="0" spc="0" dirty="0"/>
                        <a:t>Better legal compliance</a:t>
                      </a:r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24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331848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l"/>
                      <a:r>
                        <a:rPr lang="en-US" sz="2200" b="0" spc="0" dirty="0"/>
                        <a:t>Fund raising skills</a:t>
                      </a:r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2200" b="0" spc="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221745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l"/>
                      <a:r>
                        <a:rPr lang="en-US" sz="2200" b="0" spc="0" dirty="0"/>
                        <a:t>Report writing skills</a:t>
                      </a:r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24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4271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586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46EC27C-8325-4CF4-4778-DDA945B724C7}"/>
              </a:ext>
            </a:extLst>
          </p:cNvPr>
          <p:cNvGrpSpPr/>
          <p:nvPr/>
        </p:nvGrpSpPr>
        <p:grpSpPr>
          <a:xfrm>
            <a:off x="-16490" y="-23492"/>
            <a:ext cx="12234600" cy="6919593"/>
            <a:chOff x="-16490" y="-23492"/>
            <a:chExt cx="12234600" cy="69195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57FE5A8-F096-35F9-8F2E-EB4BC5C7069F}"/>
                </a:ext>
              </a:extLst>
            </p:cNvPr>
            <p:cNvSpPr/>
            <p:nvPr/>
          </p:nvSpPr>
          <p:spPr>
            <a:xfrm>
              <a:off x="-16490" y="6159735"/>
              <a:ext cx="12234599" cy="736366"/>
            </a:xfrm>
            <a:prstGeom prst="rect">
              <a:avLst/>
            </a:pr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649CF7F2-A77B-9AF2-57B8-BC04761C93C2}"/>
                </a:ext>
              </a:extLst>
            </p:cNvPr>
            <p:cNvSpPr/>
            <p:nvPr/>
          </p:nvSpPr>
          <p:spPr>
            <a:xfrm rot="10800000">
              <a:off x="65615" y="-11745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B523CFCD-60D1-9A21-4D95-52FA35249480}"/>
                </a:ext>
              </a:extLst>
            </p:cNvPr>
            <p:cNvSpPr/>
            <p:nvPr/>
          </p:nvSpPr>
          <p:spPr>
            <a:xfrm rot="10800000" flipH="1">
              <a:off x="11633022" y="-2349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B44386F1-D6D8-8114-3719-77CD3668A90F}"/>
                </a:ext>
              </a:extLst>
            </p:cNvPr>
            <p:cNvSpPr/>
            <p:nvPr/>
          </p:nvSpPr>
          <p:spPr>
            <a:xfrm rot="10800000">
              <a:off x="-16489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AF6128CA-F488-A011-7B8B-8C1DC18F568C}"/>
                </a:ext>
              </a:extLst>
            </p:cNvPr>
            <p:cNvSpPr/>
            <p:nvPr/>
          </p:nvSpPr>
          <p:spPr>
            <a:xfrm>
              <a:off x="-16489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E1390951-4D25-187B-030F-F4694514FF71}"/>
                </a:ext>
              </a:extLst>
            </p:cNvPr>
            <p:cNvSpPr/>
            <p:nvPr/>
          </p:nvSpPr>
          <p:spPr>
            <a:xfrm rot="10800000" flipH="1">
              <a:off x="11701198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5A654418-2F62-0C0D-04CF-2306FA5DF3F3}"/>
                </a:ext>
              </a:extLst>
            </p:cNvPr>
            <p:cNvSpPr/>
            <p:nvPr/>
          </p:nvSpPr>
          <p:spPr>
            <a:xfrm flipH="1">
              <a:off x="11703760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922F325-88BB-82A1-1D12-CD29423E8C62}"/>
              </a:ext>
            </a:extLst>
          </p:cNvPr>
          <p:cNvSpPr txBox="1"/>
          <p:nvPr/>
        </p:nvSpPr>
        <p:spPr>
          <a:xfrm>
            <a:off x="0" y="6305861"/>
            <a:ext cx="12192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6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Voice and Choice Learning and Sharing Summit 2023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8D9B247-A654-462D-A114-5376D16EF0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387628"/>
              </p:ext>
            </p:extLst>
          </p:nvPr>
        </p:nvGraphicFramePr>
        <p:xfrm>
          <a:off x="703638" y="911642"/>
          <a:ext cx="10844718" cy="46143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78262">
                  <a:extLst>
                    <a:ext uri="{9D8B030D-6E8A-4147-A177-3AD203B41FA5}">
                      <a16:colId xmlns:a16="http://schemas.microsoft.com/office/drawing/2014/main" val="3782918526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1000699886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3808865521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389669214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20863167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386633274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1074083779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4165963239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3262451202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110841664"/>
                    </a:ext>
                  </a:extLst>
                </a:gridCol>
                <a:gridCol w="580056">
                  <a:extLst>
                    <a:ext uri="{9D8B030D-6E8A-4147-A177-3AD203B41FA5}">
                      <a16:colId xmlns:a16="http://schemas.microsoft.com/office/drawing/2014/main" val="3465742547"/>
                    </a:ext>
                  </a:extLst>
                </a:gridCol>
              </a:tblGrid>
              <a:tr h="792305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2200" spc="-15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ZA" sz="2200" spc="-15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2200" spc="-150" dirty="0"/>
                        <a:t>9</a:t>
                      </a:r>
                      <a:endParaRPr lang="en-ZA" sz="22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2200" spc="-150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ZA" sz="2200" spc="-15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319687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spc="0" dirty="0"/>
                        <a:t>Monitoring and evaluation skills</a:t>
                      </a:r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2200" b="0" spc="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069427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l"/>
                      <a:r>
                        <a:rPr lang="en-ZA" sz="2200" b="0" spc="0" dirty="0"/>
                        <a:t>Lobbying and advocacy skills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24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07997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l"/>
                      <a:r>
                        <a:rPr lang="en-US" sz="2200" b="0" spc="0" dirty="0"/>
                        <a:t>Networking skills</a:t>
                      </a:r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24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331848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l"/>
                      <a:r>
                        <a:rPr lang="en-US" sz="2200" b="0" spc="0" dirty="0"/>
                        <a:t>Communication skills (media, social media)</a:t>
                      </a:r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24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221745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l"/>
                      <a:r>
                        <a:rPr lang="en-US" sz="2200" b="0" spc="0" dirty="0"/>
                        <a:t>Presenting skills</a:t>
                      </a:r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2200" b="0" spc="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427185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spc="0" dirty="0"/>
                        <a:t>Use of IT </a:t>
                      </a:r>
                      <a:r>
                        <a:rPr lang="en-US" sz="2200" b="0" spc="0" dirty="0" err="1"/>
                        <a:t>eg</a:t>
                      </a:r>
                      <a:r>
                        <a:rPr lang="en-US" sz="2200" b="0" spc="0" dirty="0"/>
                        <a:t> to </a:t>
                      </a:r>
                      <a:r>
                        <a:rPr lang="en-US" sz="2200" b="0" spc="0" dirty="0" err="1"/>
                        <a:t>organise</a:t>
                      </a:r>
                      <a:r>
                        <a:rPr lang="en-US" sz="2200" b="0" spc="0" dirty="0"/>
                        <a:t> online events</a:t>
                      </a:r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22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24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157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995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AB5B0EB-BFA0-0F5F-21B8-58BC1C259391}"/>
              </a:ext>
            </a:extLst>
          </p:cNvPr>
          <p:cNvGrpSpPr/>
          <p:nvPr/>
        </p:nvGrpSpPr>
        <p:grpSpPr>
          <a:xfrm>
            <a:off x="-16490" y="-23492"/>
            <a:ext cx="12234600" cy="6919593"/>
            <a:chOff x="-16490" y="-23492"/>
            <a:chExt cx="12234600" cy="69195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C4D99F-BF8E-F7AB-7256-3EBEC6A62894}"/>
                </a:ext>
              </a:extLst>
            </p:cNvPr>
            <p:cNvSpPr/>
            <p:nvPr/>
          </p:nvSpPr>
          <p:spPr>
            <a:xfrm>
              <a:off x="-16490" y="6159735"/>
              <a:ext cx="12234599" cy="736366"/>
            </a:xfrm>
            <a:prstGeom prst="rect">
              <a:avLst/>
            </a:pr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8F769C1D-427E-525D-6AD1-A7E71E15C66B}"/>
                </a:ext>
              </a:extLst>
            </p:cNvPr>
            <p:cNvSpPr/>
            <p:nvPr/>
          </p:nvSpPr>
          <p:spPr>
            <a:xfrm rot="10800000">
              <a:off x="65615" y="-11745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45BF29A4-D121-BA26-58D0-D7423559A1A4}"/>
                </a:ext>
              </a:extLst>
            </p:cNvPr>
            <p:cNvSpPr/>
            <p:nvPr/>
          </p:nvSpPr>
          <p:spPr>
            <a:xfrm rot="10800000" flipH="1">
              <a:off x="11633022" y="-2349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A5F7ECEF-9BA0-1DCC-86DA-4952392CA5C6}"/>
                </a:ext>
              </a:extLst>
            </p:cNvPr>
            <p:cNvSpPr/>
            <p:nvPr/>
          </p:nvSpPr>
          <p:spPr>
            <a:xfrm rot="10800000">
              <a:off x="-16489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F2D550CF-27F9-96D2-65A9-3A7402968E43}"/>
                </a:ext>
              </a:extLst>
            </p:cNvPr>
            <p:cNvSpPr/>
            <p:nvPr/>
          </p:nvSpPr>
          <p:spPr>
            <a:xfrm>
              <a:off x="-16489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4C3E60F9-3684-807A-27A9-EC7884F607FB}"/>
                </a:ext>
              </a:extLst>
            </p:cNvPr>
            <p:cNvSpPr/>
            <p:nvPr/>
          </p:nvSpPr>
          <p:spPr>
            <a:xfrm rot="10800000" flipH="1">
              <a:off x="11701198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D18CA211-7AC4-85F2-F7E5-A8C599B55EB1}"/>
                </a:ext>
              </a:extLst>
            </p:cNvPr>
            <p:cNvSpPr/>
            <p:nvPr/>
          </p:nvSpPr>
          <p:spPr>
            <a:xfrm flipH="1">
              <a:off x="11703760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D2CB697-D742-64D8-7769-4C950DEDE756}"/>
              </a:ext>
            </a:extLst>
          </p:cNvPr>
          <p:cNvSpPr txBox="1"/>
          <p:nvPr/>
        </p:nvSpPr>
        <p:spPr>
          <a:xfrm>
            <a:off x="837667" y="329830"/>
            <a:ext cx="1025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At least three examples of organizational growth</a:t>
            </a:r>
            <a:endParaRPr lang="en-ZA" sz="3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09FB6D-3443-7712-9C6B-FA31AEFCF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141" y="1181960"/>
            <a:ext cx="5084738" cy="45220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b="1" spc="0" dirty="0">
                <a:solidFill>
                  <a:srgbClr val="7030A0"/>
                </a:solidFill>
                <a:latin typeface="Century Gothic" panose="020B0502020202020204" pitchFamily="34" charset="0"/>
              </a:rPr>
              <a:t>Better policies and practice</a:t>
            </a:r>
          </a:p>
          <a:p>
            <a:r>
              <a:rPr lang="en-US" sz="1800" dirty="0">
                <a:latin typeface="Century Gothic" panose="020B0502020202020204" pitchFamily="34" charset="0"/>
              </a:rPr>
              <a:t>Coalition developed Anti-Corruption /Fraud Policy to ensure financial management without fraud or corruption. </a:t>
            </a:r>
          </a:p>
          <a:p>
            <a:r>
              <a:rPr lang="en-US" sz="1800" dirty="0">
                <a:latin typeface="Century Gothic" panose="020B0502020202020204" pitchFamily="34" charset="0"/>
              </a:rPr>
              <a:t>The policy was essential for setting control within finance department, procurement as well as programming for enhanced accountability, transparency and efficiency</a:t>
            </a:r>
          </a:p>
          <a:p>
            <a:r>
              <a:rPr lang="en-US" sz="1800" b="0" spc="0" dirty="0">
                <a:latin typeface="Century Gothic" panose="020B0502020202020204" pitchFamily="34" charset="0"/>
              </a:rPr>
              <a:t>The Coalition strengthened its procurement practices, </a:t>
            </a:r>
            <a:r>
              <a:rPr lang="en-US" sz="1800" b="0" spc="0" dirty="0" err="1">
                <a:latin typeface="Century Gothic" panose="020B0502020202020204" pitchFamily="34" charset="0"/>
              </a:rPr>
              <a:t>eg.</a:t>
            </a:r>
            <a:r>
              <a:rPr lang="en-US" sz="1800" b="0" spc="0" dirty="0">
                <a:latin typeface="Century Gothic" panose="020B0502020202020204" pitchFamily="34" charset="0"/>
              </a:rPr>
              <a:t> Ensuring costs comparison analysis in all procurement</a:t>
            </a:r>
          </a:p>
          <a:p>
            <a:r>
              <a:rPr lang="en-US" sz="1800" dirty="0">
                <a:latin typeface="Century Gothic" panose="020B0502020202020204" pitchFamily="34" charset="0"/>
              </a:rPr>
              <a:t>It also developed Safeguarding Policy essential for promotion of gender equality and the rights of vulnerable groups</a:t>
            </a:r>
          </a:p>
          <a:p>
            <a:endParaRPr lang="en-ZA" sz="1900" b="0" spc="0" dirty="0">
              <a:latin typeface="Century Gothic" panose="020B0502020202020204" pitchFamily="34" charset="0"/>
            </a:endParaRPr>
          </a:p>
          <a:p>
            <a:endParaRPr lang="en-ZA" sz="21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C47AA5-FB69-534E-31DA-8AC67DEF2373}"/>
              </a:ext>
            </a:extLst>
          </p:cNvPr>
          <p:cNvSpPr/>
          <p:nvPr/>
        </p:nvSpPr>
        <p:spPr>
          <a:xfrm>
            <a:off x="6089176" y="1615622"/>
            <a:ext cx="5187549" cy="421428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4D86FD-815D-F2C7-716E-C93F3F26F626}"/>
              </a:ext>
            </a:extLst>
          </p:cNvPr>
          <p:cNvSpPr txBox="1"/>
          <p:nvPr/>
        </p:nvSpPr>
        <p:spPr>
          <a:xfrm>
            <a:off x="0" y="6305861"/>
            <a:ext cx="12192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6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Voice and Choice Learning and Sharing Summit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D9EF61-AB1E-490D-8D33-A72DC9050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702" y="1611179"/>
            <a:ext cx="5943600" cy="421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05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AB5B0EB-BFA0-0F5F-21B8-58BC1C259391}"/>
              </a:ext>
            </a:extLst>
          </p:cNvPr>
          <p:cNvGrpSpPr/>
          <p:nvPr/>
        </p:nvGrpSpPr>
        <p:grpSpPr>
          <a:xfrm>
            <a:off x="-16490" y="-23492"/>
            <a:ext cx="12234600" cy="6919593"/>
            <a:chOff x="-16490" y="-23492"/>
            <a:chExt cx="12234600" cy="69195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C4D99F-BF8E-F7AB-7256-3EBEC6A62894}"/>
                </a:ext>
              </a:extLst>
            </p:cNvPr>
            <p:cNvSpPr/>
            <p:nvPr/>
          </p:nvSpPr>
          <p:spPr>
            <a:xfrm>
              <a:off x="-16490" y="6159735"/>
              <a:ext cx="12234599" cy="736366"/>
            </a:xfrm>
            <a:prstGeom prst="rect">
              <a:avLst/>
            </a:pr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8F769C1D-427E-525D-6AD1-A7E71E15C66B}"/>
                </a:ext>
              </a:extLst>
            </p:cNvPr>
            <p:cNvSpPr/>
            <p:nvPr/>
          </p:nvSpPr>
          <p:spPr>
            <a:xfrm rot="10800000">
              <a:off x="65615" y="-11745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45BF29A4-D121-BA26-58D0-D7423559A1A4}"/>
                </a:ext>
              </a:extLst>
            </p:cNvPr>
            <p:cNvSpPr/>
            <p:nvPr/>
          </p:nvSpPr>
          <p:spPr>
            <a:xfrm rot="10800000" flipH="1">
              <a:off x="11633022" y="-2349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A5F7ECEF-9BA0-1DCC-86DA-4952392CA5C6}"/>
                </a:ext>
              </a:extLst>
            </p:cNvPr>
            <p:cNvSpPr/>
            <p:nvPr/>
          </p:nvSpPr>
          <p:spPr>
            <a:xfrm rot="10800000">
              <a:off x="-16489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F2D550CF-27F9-96D2-65A9-3A7402968E43}"/>
                </a:ext>
              </a:extLst>
            </p:cNvPr>
            <p:cNvSpPr/>
            <p:nvPr/>
          </p:nvSpPr>
          <p:spPr>
            <a:xfrm>
              <a:off x="-16489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4C3E60F9-3684-807A-27A9-EC7884F607FB}"/>
                </a:ext>
              </a:extLst>
            </p:cNvPr>
            <p:cNvSpPr/>
            <p:nvPr/>
          </p:nvSpPr>
          <p:spPr>
            <a:xfrm rot="10800000" flipH="1">
              <a:off x="11701198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D18CA211-7AC4-85F2-F7E5-A8C599B55EB1}"/>
                </a:ext>
              </a:extLst>
            </p:cNvPr>
            <p:cNvSpPr/>
            <p:nvPr/>
          </p:nvSpPr>
          <p:spPr>
            <a:xfrm flipH="1">
              <a:off x="11703760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BC47AA5-FB69-534E-31DA-8AC67DEF2373}"/>
              </a:ext>
            </a:extLst>
          </p:cNvPr>
          <p:cNvSpPr/>
          <p:nvPr/>
        </p:nvSpPr>
        <p:spPr>
          <a:xfrm>
            <a:off x="6096000" y="895932"/>
            <a:ext cx="5187549" cy="4550127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4D86FD-815D-F2C7-716E-C93F3F26F626}"/>
              </a:ext>
            </a:extLst>
          </p:cNvPr>
          <p:cNvSpPr txBox="1"/>
          <p:nvPr/>
        </p:nvSpPr>
        <p:spPr>
          <a:xfrm>
            <a:off x="0" y="6305861"/>
            <a:ext cx="12192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6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Voice and Choice Learning and Sharing Summit 2023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B66FB5-D662-473C-96A4-CA5EB2C2BAE6}"/>
              </a:ext>
            </a:extLst>
          </p:cNvPr>
          <p:cNvSpPr txBox="1"/>
          <p:nvPr/>
        </p:nvSpPr>
        <p:spPr>
          <a:xfrm>
            <a:off x="837667" y="276042"/>
            <a:ext cx="1025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At least three examples of organizational growth</a:t>
            </a:r>
            <a:endParaRPr lang="en-ZA" sz="3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F9F0C2-A772-4546-8415-F37BBA396248}"/>
              </a:ext>
            </a:extLst>
          </p:cNvPr>
          <p:cNvSpPr txBox="1"/>
          <p:nvPr/>
        </p:nvSpPr>
        <p:spPr>
          <a:xfrm>
            <a:off x="1037280" y="1011129"/>
            <a:ext cx="47092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W" sz="1800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Monitoring and Evaluation Systems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653948-B468-40E8-8133-593D6BC548DE}"/>
              </a:ext>
            </a:extLst>
          </p:cNvPr>
          <p:cNvSpPr txBox="1"/>
          <p:nvPr/>
        </p:nvSpPr>
        <p:spPr>
          <a:xfrm>
            <a:off x="706641" y="1372788"/>
            <a:ext cx="5124552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The Coalition developed M&amp;E 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The Plan had guided M&amp;E work within organization, not only for the GL/Amplify Change Project, but also for other projects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It is now a must to conduct field monitoring visits to document good practices and lessons learned for all projects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M&amp;E Plan has improved monitoring, documentation and reporting within the Coalition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M$E has added to the key documents required by donors when submitting projects write-up </a:t>
            </a:r>
          </a:p>
          <a:p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F2C74854-9732-4D94-9C6B-854C8C0AA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06943"/>
            <a:ext cx="5187549" cy="4264304"/>
          </a:xfrm>
        </p:spPr>
      </p:pic>
    </p:spTree>
    <p:extLst>
      <p:ext uri="{BB962C8B-B14F-4D97-AF65-F5344CB8AC3E}">
        <p14:creationId xmlns:p14="http://schemas.microsoft.com/office/powerpoint/2010/main" val="1064174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AB5B0EB-BFA0-0F5F-21B8-58BC1C259391}"/>
              </a:ext>
            </a:extLst>
          </p:cNvPr>
          <p:cNvGrpSpPr/>
          <p:nvPr/>
        </p:nvGrpSpPr>
        <p:grpSpPr>
          <a:xfrm>
            <a:off x="-16490" y="-23492"/>
            <a:ext cx="12234600" cy="6919593"/>
            <a:chOff x="-16490" y="-23492"/>
            <a:chExt cx="12234600" cy="69195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C4D99F-BF8E-F7AB-7256-3EBEC6A62894}"/>
                </a:ext>
              </a:extLst>
            </p:cNvPr>
            <p:cNvSpPr/>
            <p:nvPr/>
          </p:nvSpPr>
          <p:spPr>
            <a:xfrm>
              <a:off x="-16490" y="6159735"/>
              <a:ext cx="12234599" cy="736366"/>
            </a:xfrm>
            <a:prstGeom prst="rect">
              <a:avLst/>
            </a:pr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8F769C1D-427E-525D-6AD1-A7E71E15C66B}"/>
                </a:ext>
              </a:extLst>
            </p:cNvPr>
            <p:cNvSpPr/>
            <p:nvPr/>
          </p:nvSpPr>
          <p:spPr>
            <a:xfrm rot="10800000">
              <a:off x="65615" y="-11745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45BF29A4-D121-BA26-58D0-D7423559A1A4}"/>
                </a:ext>
              </a:extLst>
            </p:cNvPr>
            <p:cNvSpPr/>
            <p:nvPr/>
          </p:nvSpPr>
          <p:spPr>
            <a:xfrm rot="10800000" flipH="1">
              <a:off x="11633022" y="-2349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A5F7ECEF-9BA0-1DCC-86DA-4952392CA5C6}"/>
                </a:ext>
              </a:extLst>
            </p:cNvPr>
            <p:cNvSpPr/>
            <p:nvPr/>
          </p:nvSpPr>
          <p:spPr>
            <a:xfrm rot="10800000">
              <a:off x="-16489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F2D550CF-27F9-96D2-65A9-3A7402968E43}"/>
                </a:ext>
              </a:extLst>
            </p:cNvPr>
            <p:cNvSpPr/>
            <p:nvPr/>
          </p:nvSpPr>
          <p:spPr>
            <a:xfrm>
              <a:off x="-16489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4C3E60F9-3684-807A-27A9-EC7884F607FB}"/>
                </a:ext>
              </a:extLst>
            </p:cNvPr>
            <p:cNvSpPr/>
            <p:nvPr/>
          </p:nvSpPr>
          <p:spPr>
            <a:xfrm rot="10800000" flipH="1">
              <a:off x="11701198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D18CA211-7AC4-85F2-F7E5-A8C599B55EB1}"/>
                </a:ext>
              </a:extLst>
            </p:cNvPr>
            <p:cNvSpPr/>
            <p:nvPr/>
          </p:nvSpPr>
          <p:spPr>
            <a:xfrm flipH="1">
              <a:off x="11703760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BC47AA5-FB69-534E-31DA-8AC67DEF2373}"/>
              </a:ext>
            </a:extLst>
          </p:cNvPr>
          <p:cNvSpPr/>
          <p:nvPr/>
        </p:nvSpPr>
        <p:spPr>
          <a:xfrm>
            <a:off x="5864838" y="1006944"/>
            <a:ext cx="5187549" cy="5078078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4D86FD-815D-F2C7-716E-C93F3F26F626}"/>
              </a:ext>
            </a:extLst>
          </p:cNvPr>
          <p:cNvSpPr txBox="1"/>
          <p:nvPr/>
        </p:nvSpPr>
        <p:spPr>
          <a:xfrm>
            <a:off x="0" y="6305861"/>
            <a:ext cx="12192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6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Voice and Choice Learning and Sharing Summit 2023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63ABC8E5-2DCD-4DE4-BD99-A68FF107A48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39613" y="1032716"/>
            <a:ext cx="4837113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ZW" sz="2500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Fund Raising</a:t>
            </a:r>
            <a:endParaRPr lang="en-US" sz="25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A8B5FE-52A1-46B1-84B8-9E2A76330434}"/>
              </a:ext>
            </a:extLst>
          </p:cNvPr>
          <p:cNvSpPr txBox="1"/>
          <p:nvPr/>
        </p:nvSpPr>
        <p:spPr>
          <a:xfrm>
            <a:off x="837667" y="276042"/>
            <a:ext cx="1025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At least three examples of organizational growth</a:t>
            </a:r>
            <a:endParaRPr lang="en-ZA" sz="3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9F85F9-DDAF-4D59-A978-5A8D412A6890}"/>
              </a:ext>
            </a:extLst>
          </p:cNvPr>
          <p:cNvSpPr txBox="1"/>
          <p:nvPr/>
        </p:nvSpPr>
        <p:spPr>
          <a:xfrm>
            <a:off x="480904" y="1455590"/>
            <a:ext cx="4709784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ZA" sz="1800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ZA" kern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Coalition has been </a:t>
            </a:r>
            <a:r>
              <a:rPr lang="en-ZA" sz="1800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transformed in terms of Resource mobilisation and diversification. </a:t>
            </a:r>
            <a:endParaRPr lang="en-US" sz="16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BD3123-A8EC-4D56-96D8-DC0DFF1C8EEF}"/>
              </a:ext>
            </a:extLst>
          </p:cNvPr>
          <p:cNvSpPr txBox="1"/>
          <p:nvPr/>
        </p:nvSpPr>
        <p:spPr>
          <a:xfrm>
            <a:off x="555280" y="2432104"/>
            <a:ext cx="4985104" cy="1660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ZA" sz="1800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only three grants, GL/AC being the largest grant, after two years, the </a:t>
            </a:r>
            <a:r>
              <a:rPr lang="en-ZA" kern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Coalition has secured 8 grants, with two grants larger than GL/AC grant</a:t>
            </a:r>
            <a:r>
              <a:rPr lang="en-ZA" sz="1800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ZA" sz="1800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BD1F3A-A9E3-42A7-A662-E2F1FA145D34}"/>
              </a:ext>
            </a:extLst>
          </p:cNvPr>
          <p:cNvSpPr txBox="1"/>
          <p:nvPr/>
        </p:nvSpPr>
        <p:spPr>
          <a:xfrm>
            <a:off x="515880" y="3761002"/>
            <a:ext cx="5253524" cy="1660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ZA" sz="1800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amount of funds raised has increased 5 times compared to the audited report submitted during GL/AC grant application proposal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ZA" sz="1800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398A8C-D97E-46D7-8CA6-2E7AB6A081F0}"/>
              </a:ext>
            </a:extLst>
          </p:cNvPr>
          <p:cNvSpPr txBox="1"/>
          <p:nvPr/>
        </p:nvSpPr>
        <p:spPr>
          <a:xfrm>
            <a:off x="581389" y="5053686"/>
            <a:ext cx="5135814" cy="965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ZA" sz="1800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has contributed to growth in terms of office </a:t>
            </a:r>
            <a:r>
              <a:rPr lang="en-ZA" kern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operation as well as programming ensuring sustainability and staff retention</a:t>
            </a:r>
            <a:endParaRPr lang="en-US" sz="16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E2621C-32E6-4929-8FA5-D18486911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368" y="1032717"/>
            <a:ext cx="5656988" cy="498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75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AB5B0EB-BFA0-0F5F-21B8-58BC1C259391}"/>
              </a:ext>
            </a:extLst>
          </p:cNvPr>
          <p:cNvGrpSpPr/>
          <p:nvPr/>
        </p:nvGrpSpPr>
        <p:grpSpPr>
          <a:xfrm>
            <a:off x="-16490" y="-23492"/>
            <a:ext cx="12234600" cy="6919593"/>
            <a:chOff x="-16490" y="-23492"/>
            <a:chExt cx="12234600" cy="69195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C4D99F-BF8E-F7AB-7256-3EBEC6A62894}"/>
                </a:ext>
              </a:extLst>
            </p:cNvPr>
            <p:cNvSpPr/>
            <p:nvPr/>
          </p:nvSpPr>
          <p:spPr>
            <a:xfrm>
              <a:off x="-16490" y="6159735"/>
              <a:ext cx="12234599" cy="736366"/>
            </a:xfrm>
            <a:prstGeom prst="rect">
              <a:avLst/>
            </a:pr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8F769C1D-427E-525D-6AD1-A7E71E15C66B}"/>
                </a:ext>
              </a:extLst>
            </p:cNvPr>
            <p:cNvSpPr/>
            <p:nvPr/>
          </p:nvSpPr>
          <p:spPr>
            <a:xfrm rot="10800000">
              <a:off x="65615" y="-11745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45BF29A4-D121-BA26-58D0-D7423559A1A4}"/>
                </a:ext>
              </a:extLst>
            </p:cNvPr>
            <p:cNvSpPr/>
            <p:nvPr/>
          </p:nvSpPr>
          <p:spPr>
            <a:xfrm rot="10800000" flipH="1">
              <a:off x="11633022" y="-2349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A5F7ECEF-9BA0-1DCC-86DA-4952392CA5C6}"/>
                </a:ext>
              </a:extLst>
            </p:cNvPr>
            <p:cNvSpPr/>
            <p:nvPr/>
          </p:nvSpPr>
          <p:spPr>
            <a:xfrm rot="10800000">
              <a:off x="-16489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F2D550CF-27F9-96D2-65A9-3A7402968E43}"/>
                </a:ext>
              </a:extLst>
            </p:cNvPr>
            <p:cNvSpPr/>
            <p:nvPr/>
          </p:nvSpPr>
          <p:spPr>
            <a:xfrm>
              <a:off x="-16489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4C3E60F9-3684-807A-27A9-EC7884F607FB}"/>
                </a:ext>
              </a:extLst>
            </p:cNvPr>
            <p:cNvSpPr/>
            <p:nvPr/>
          </p:nvSpPr>
          <p:spPr>
            <a:xfrm rot="10800000" flipH="1">
              <a:off x="11701198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D18CA211-7AC4-85F2-F7E5-A8C599B55EB1}"/>
                </a:ext>
              </a:extLst>
            </p:cNvPr>
            <p:cNvSpPr/>
            <p:nvPr/>
          </p:nvSpPr>
          <p:spPr>
            <a:xfrm flipH="1">
              <a:off x="11703760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D2CB697-D742-64D8-7769-4C950DEDE756}"/>
              </a:ext>
            </a:extLst>
          </p:cNvPr>
          <p:cNvSpPr txBox="1"/>
          <p:nvPr/>
        </p:nvSpPr>
        <p:spPr>
          <a:xfrm>
            <a:off x="938824" y="573545"/>
            <a:ext cx="10439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How VCSAF has contributed to growth</a:t>
            </a:r>
            <a:endParaRPr lang="en-ZA" sz="3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09FB6D-3443-7712-9C6B-FA31AEFCF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667" y="1615622"/>
            <a:ext cx="4837903" cy="4214283"/>
          </a:xfrm>
        </p:spPr>
        <p:txBody>
          <a:bodyPr/>
          <a:lstStyle/>
          <a:p>
            <a:r>
              <a:rPr lang="en-ZA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This growth happened during implementation of the VCSAF two-year grant.</a:t>
            </a:r>
          </a:p>
          <a:p>
            <a:r>
              <a:rPr lang="en-ZA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The grant put it mandatory for the Coalition to have Safeguarding, Anti Corruption/Anti Fraud and Monitoring and Evaluation Policies</a:t>
            </a:r>
          </a:p>
          <a:p>
            <a:r>
              <a:rPr lang="en-ZA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Gender Links guided the development of two policies – Safeguarding and Anti Corruption/Anti Fraud Policies</a:t>
            </a:r>
          </a:p>
          <a:p>
            <a:r>
              <a:rPr lang="en-ZA" sz="18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Through networking strengthened through </a:t>
            </a:r>
            <a:r>
              <a:rPr lang="en-ZA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VCSAF project, Coalition secured in-kind support to develop M&amp;E and Learning Plan</a:t>
            </a:r>
          </a:p>
          <a:p>
            <a:endParaRPr lang="en-ZA" sz="1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endParaRPr lang="en-ZA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C47AA5-FB69-534E-31DA-8AC67DEF2373}"/>
              </a:ext>
            </a:extLst>
          </p:cNvPr>
          <p:cNvSpPr/>
          <p:nvPr/>
        </p:nvSpPr>
        <p:spPr>
          <a:xfrm>
            <a:off x="6089176" y="1615622"/>
            <a:ext cx="5187549" cy="421428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4D86FD-815D-F2C7-716E-C93F3F26F626}"/>
              </a:ext>
            </a:extLst>
          </p:cNvPr>
          <p:cNvSpPr txBox="1"/>
          <p:nvPr/>
        </p:nvSpPr>
        <p:spPr>
          <a:xfrm>
            <a:off x="0" y="6305861"/>
            <a:ext cx="12192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6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Voice and Choice Learning and Sharing Summit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7AEB0F-598A-4600-A091-DA21BAECD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175" y="1562493"/>
            <a:ext cx="5760720" cy="43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94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AD8123970EFE4E94AE6ECA64A6A3B0" ma:contentTypeVersion="17" ma:contentTypeDescription="Create a new document." ma:contentTypeScope="" ma:versionID="b4445fe144799517a01ca0e71ceb1fa0">
  <xsd:schema xmlns:xsd="http://www.w3.org/2001/XMLSchema" xmlns:xs="http://www.w3.org/2001/XMLSchema" xmlns:p="http://schemas.microsoft.com/office/2006/metadata/properties" xmlns:ns2="406893f5-2274-413a-be44-8f15a8803862" xmlns:ns3="5c72703c-1067-4fa7-89cc-ef245258de7b" targetNamespace="http://schemas.microsoft.com/office/2006/metadata/properties" ma:root="true" ma:fieldsID="8a7614ef73844e48355af480b11fe703" ns2:_="" ns3:_="">
    <xsd:import namespace="406893f5-2274-413a-be44-8f15a8803862"/>
    <xsd:import namespace="5c72703c-1067-4fa7-89cc-ef245258de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6893f5-2274-413a-be44-8f15a88038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300de80-7531-40b2-a37f-f138d0f80c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2703c-1067-4fa7-89cc-ef245258de7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bc4b65e-775a-4a0b-8a3f-ec286c64b49d}" ma:internalName="TaxCatchAll" ma:showField="CatchAllData" ma:web="5c72703c-1067-4fa7-89cc-ef245258d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72703c-1067-4fa7-89cc-ef245258de7b" xsi:nil="true"/>
    <lcf76f155ced4ddcb4097134ff3c332f xmlns="406893f5-2274-413a-be44-8f15a880386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EF0711-87EC-4AC2-8711-1655B2C96F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6893f5-2274-413a-be44-8f15a8803862"/>
    <ds:schemaRef ds:uri="5c72703c-1067-4fa7-89cc-ef245258de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10B654-CB9B-44DF-9907-4E18B7D7252C}">
  <ds:schemaRefs>
    <ds:schemaRef ds:uri="http://schemas.microsoft.com/office/2006/documentManagement/types"/>
    <ds:schemaRef ds:uri="406893f5-2274-413a-be44-8f15a8803862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5c72703c-1067-4fa7-89cc-ef245258de7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E14E206-C5F3-493F-A24B-76EC9A6363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939</Words>
  <Application>Microsoft Office PowerPoint</Application>
  <PresentationFormat>Widescreen</PresentationFormat>
  <Paragraphs>149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Debi</dc:creator>
  <cp:lastModifiedBy>user</cp:lastModifiedBy>
  <cp:revision>38</cp:revision>
  <dcterms:created xsi:type="dcterms:W3CDTF">2023-08-28T07:48:34Z</dcterms:created>
  <dcterms:modified xsi:type="dcterms:W3CDTF">2025-03-04T17:44:23Z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0x010100C8E077EFE4A56840800939108BA3262A</vt:lpwstr>
  </property>
  <property fmtid="{D5CDD505-2E9C-101B-9397-08002B2CF9AE}" pid="3" name="MediaServiceImageTags">
    <vt:lpwstr/>
  </property>
</Properties>
</file>