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62" r:id="rId6"/>
    <p:sldId id="279" r:id="rId7"/>
    <p:sldId id="277" r:id="rId8"/>
    <p:sldId id="269" r:id="rId9"/>
    <p:sldId id="280" r:id="rId10"/>
    <p:sldId id="267" r:id="rId11"/>
    <p:sldId id="282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A651"/>
    <a:srgbClr val="6F2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B7FD7-40F1-4181-B2B6-524BDE71949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4000F9-A623-4359-AD05-399CF1D4DD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ZA" sz="2000" dirty="0"/>
            <a:t>Capricorn Ignited LGBTI (CIL) is an Organization conceptualized through the feminist lens to advocate for LGBTIQ+ rights in Limpopo Province, looking closely to the understanding and the belief in full social, economic and political equality for LGBTIQ+. </a:t>
          </a:r>
          <a:endParaRPr lang="en-US" sz="2000" dirty="0"/>
        </a:p>
      </dgm:t>
    </dgm:pt>
    <dgm:pt modelId="{3707139F-EB6F-4EEF-B13B-BC9A7EEDB207}" type="parTrans" cxnId="{4782A97B-1120-4A44-992E-502C1BEBE6FF}">
      <dgm:prSet/>
      <dgm:spPr/>
      <dgm:t>
        <a:bodyPr/>
        <a:lstStyle/>
        <a:p>
          <a:endParaRPr lang="en-US"/>
        </a:p>
      </dgm:t>
    </dgm:pt>
    <dgm:pt modelId="{E82CCADF-B378-4382-B3DE-CCB36196A6D4}" type="sibTrans" cxnId="{4782A97B-1120-4A44-992E-502C1BEBE6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A98741-CC31-4D5A-AED1-0C95BCDCFB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ZA" sz="1800" dirty="0"/>
            <a:t>CIL is formed with the clear intention of building strategic partnerships and movements that use training and dialogues as a key platform for critical engagement and mobilization, capacity development, reframing of perceptions and advocacy interventions across Limpopo Province.</a:t>
          </a:r>
          <a:endParaRPr lang="en-US" sz="1800" dirty="0"/>
        </a:p>
      </dgm:t>
    </dgm:pt>
    <dgm:pt modelId="{5EBC9EE9-8CFC-4617-A439-530308385692}" type="parTrans" cxnId="{2A14A3B3-BBB0-4A15-8EFF-035B52C19E3E}">
      <dgm:prSet/>
      <dgm:spPr/>
      <dgm:t>
        <a:bodyPr/>
        <a:lstStyle/>
        <a:p>
          <a:endParaRPr lang="en-US"/>
        </a:p>
      </dgm:t>
    </dgm:pt>
    <dgm:pt modelId="{BC5CE9D0-4892-4F46-A12F-3AC9D477561D}" type="sibTrans" cxnId="{2A14A3B3-BBB0-4A15-8EFF-035B52C19E3E}">
      <dgm:prSet/>
      <dgm:spPr/>
      <dgm:t>
        <a:bodyPr/>
        <a:lstStyle/>
        <a:p>
          <a:endParaRPr lang="en-US"/>
        </a:p>
      </dgm:t>
    </dgm:pt>
    <dgm:pt modelId="{D0259A8B-9776-4A9C-8E48-28188ADD2E9B}" type="pres">
      <dgm:prSet presAssocID="{42EB7FD7-40F1-4181-B2B6-524BDE719499}" presName="root" presStyleCnt="0">
        <dgm:presLayoutVars>
          <dgm:dir/>
          <dgm:resizeHandles val="exact"/>
        </dgm:presLayoutVars>
      </dgm:prSet>
      <dgm:spPr/>
    </dgm:pt>
    <dgm:pt modelId="{F99AF83B-F833-40E9-9392-38A67A5A72E9}" type="pres">
      <dgm:prSet presAssocID="{42EB7FD7-40F1-4181-B2B6-524BDE719499}" presName="container" presStyleCnt="0">
        <dgm:presLayoutVars>
          <dgm:dir/>
          <dgm:resizeHandles val="exact"/>
        </dgm:presLayoutVars>
      </dgm:prSet>
      <dgm:spPr/>
    </dgm:pt>
    <dgm:pt modelId="{4FC6141E-CC99-4311-8FE4-8F314533B814}" type="pres">
      <dgm:prSet presAssocID="{154000F9-A623-4359-AD05-399CF1D4DDE1}" presName="compNode" presStyleCnt="0"/>
      <dgm:spPr/>
    </dgm:pt>
    <dgm:pt modelId="{E7B1DBFA-FB33-49C0-992B-1BBC0FD72483}" type="pres">
      <dgm:prSet presAssocID="{154000F9-A623-4359-AD05-399CF1D4DDE1}" presName="iconBgRect" presStyleLbl="bgShp" presStyleIdx="0" presStyleCnt="2"/>
      <dgm:spPr/>
    </dgm:pt>
    <dgm:pt modelId="{AE9BE66E-7D7E-46C5-9CC2-03F06F2068FD}" type="pres">
      <dgm:prSet presAssocID="{154000F9-A623-4359-AD05-399CF1D4DDE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corn"/>
        </a:ext>
      </dgm:extLst>
    </dgm:pt>
    <dgm:pt modelId="{2EEEF56C-506D-4535-8018-8951003D391E}" type="pres">
      <dgm:prSet presAssocID="{154000F9-A623-4359-AD05-399CF1D4DDE1}" presName="spaceRect" presStyleCnt="0"/>
      <dgm:spPr/>
    </dgm:pt>
    <dgm:pt modelId="{53A3C923-7209-44AD-ABB0-2A9BADF4A3A8}" type="pres">
      <dgm:prSet presAssocID="{154000F9-A623-4359-AD05-399CF1D4DDE1}" presName="textRect" presStyleLbl="revTx" presStyleIdx="0" presStyleCnt="2">
        <dgm:presLayoutVars>
          <dgm:chMax val="1"/>
          <dgm:chPref val="1"/>
        </dgm:presLayoutVars>
      </dgm:prSet>
      <dgm:spPr/>
    </dgm:pt>
    <dgm:pt modelId="{C3E0C815-397F-4E07-97C0-C5468D7C3841}" type="pres">
      <dgm:prSet presAssocID="{E82CCADF-B378-4382-B3DE-CCB36196A6D4}" presName="sibTrans" presStyleLbl="sibTrans2D1" presStyleIdx="0" presStyleCnt="0"/>
      <dgm:spPr/>
    </dgm:pt>
    <dgm:pt modelId="{BB4AC7AA-B5CA-4865-BFE4-E3C410ED7A31}" type="pres">
      <dgm:prSet presAssocID="{5CA98741-CC31-4D5A-AED1-0C95BCDCFB2D}" presName="compNode" presStyleCnt="0"/>
      <dgm:spPr/>
    </dgm:pt>
    <dgm:pt modelId="{A396A8A6-EA15-4728-95F3-8A38B714312E}" type="pres">
      <dgm:prSet presAssocID="{5CA98741-CC31-4D5A-AED1-0C95BCDCFB2D}" presName="iconBgRect" presStyleLbl="bgShp" presStyleIdx="1" presStyleCnt="2"/>
      <dgm:spPr/>
    </dgm:pt>
    <dgm:pt modelId="{02AB4B65-954C-4F02-8B8B-8DD44F108C98}" type="pres">
      <dgm:prSet presAssocID="{5CA98741-CC31-4D5A-AED1-0C95BCDCFB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5AEA747-3D1A-46F3-94C0-15C7354B9D9A}" type="pres">
      <dgm:prSet presAssocID="{5CA98741-CC31-4D5A-AED1-0C95BCDCFB2D}" presName="spaceRect" presStyleCnt="0"/>
      <dgm:spPr/>
    </dgm:pt>
    <dgm:pt modelId="{03174973-49E5-48AA-8DA6-13249CEE4B49}" type="pres">
      <dgm:prSet presAssocID="{5CA98741-CC31-4D5A-AED1-0C95BCDCFB2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6AB4F28-4316-45D1-86D6-4B4E0BE394D6}" type="presOf" srcId="{42EB7FD7-40F1-4181-B2B6-524BDE719499}" destId="{D0259A8B-9776-4A9C-8E48-28188ADD2E9B}" srcOrd="0" destOrd="0" presId="urn:microsoft.com/office/officeart/2018/2/layout/IconCircleList"/>
    <dgm:cxn modelId="{6ECEEB76-0E20-4351-9CAB-5AF139992DD3}" type="presOf" srcId="{154000F9-A623-4359-AD05-399CF1D4DDE1}" destId="{53A3C923-7209-44AD-ABB0-2A9BADF4A3A8}" srcOrd="0" destOrd="0" presId="urn:microsoft.com/office/officeart/2018/2/layout/IconCircleList"/>
    <dgm:cxn modelId="{4782A97B-1120-4A44-992E-502C1BEBE6FF}" srcId="{42EB7FD7-40F1-4181-B2B6-524BDE719499}" destId="{154000F9-A623-4359-AD05-399CF1D4DDE1}" srcOrd="0" destOrd="0" parTransId="{3707139F-EB6F-4EEF-B13B-BC9A7EEDB207}" sibTransId="{E82CCADF-B378-4382-B3DE-CCB36196A6D4}"/>
    <dgm:cxn modelId="{2A14A3B3-BBB0-4A15-8EFF-035B52C19E3E}" srcId="{42EB7FD7-40F1-4181-B2B6-524BDE719499}" destId="{5CA98741-CC31-4D5A-AED1-0C95BCDCFB2D}" srcOrd="1" destOrd="0" parTransId="{5EBC9EE9-8CFC-4617-A439-530308385692}" sibTransId="{BC5CE9D0-4892-4F46-A12F-3AC9D477561D}"/>
    <dgm:cxn modelId="{1E8264DE-F6F6-458E-A93B-314373327EDA}" type="presOf" srcId="{5CA98741-CC31-4D5A-AED1-0C95BCDCFB2D}" destId="{03174973-49E5-48AA-8DA6-13249CEE4B49}" srcOrd="0" destOrd="0" presId="urn:microsoft.com/office/officeart/2018/2/layout/IconCircleList"/>
    <dgm:cxn modelId="{367815F6-F0D1-4C50-962D-2A7B1D5D1A6E}" type="presOf" srcId="{E82CCADF-B378-4382-B3DE-CCB36196A6D4}" destId="{C3E0C815-397F-4E07-97C0-C5468D7C3841}" srcOrd="0" destOrd="0" presId="urn:microsoft.com/office/officeart/2018/2/layout/IconCircleList"/>
    <dgm:cxn modelId="{B73C57EC-FD79-42F7-9A51-D92978F3CC73}" type="presParOf" srcId="{D0259A8B-9776-4A9C-8E48-28188ADD2E9B}" destId="{F99AF83B-F833-40E9-9392-38A67A5A72E9}" srcOrd="0" destOrd="0" presId="urn:microsoft.com/office/officeart/2018/2/layout/IconCircleList"/>
    <dgm:cxn modelId="{7983C992-CDE1-4A1E-A609-11523ECD648E}" type="presParOf" srcId="{F99AF83B-F833-40E9-9392-38A67A5A72E9}" destId="{4FC6141E-CC99-4311-8FE4-8F314533B814}" srcOrd="0" destOrd="0" presId="urn:microsoft.com/office/officeart/2018/2/layout/IconCircleList"/>
    <dgm:cxn modelId="{72C6DE4C-D2C2-4A45-B997-968588E4B244}" type="presParOf" srcId="{4FC6141E-CC99-4311-8FE4-8F314533B814}" destId="{E7B1DBFA-FB33-49C0-992B-1BBC0FD72483}" srcOrd="0" destOrd="0" presId="urn:microsoft.com/office/officeart/2018/2/layout/IconCircleList"/>
    <dgm:cxn modelId="{C81EA3BB-524A-46F6-8AED-EE8DE76C3E44}" type="presParOf" srcId="{4FC6141E-CC99-4311-8FE4-8F314533B814}" destId="{AE9BE66E-7D7E-46C5-9CC2-03F06F2068FD}" srcOrd="1" destOrd="0" presId="urn:microsoft.com/office/officeart/2018/2/layout/IconCircleList"/>
    <dgm:cxn modelId="{8E8AD900-492C-4428-8BCE-1939F2DB0C8D}" type="presParOf" srcId="{4FC6141E-CC99-4311-8FE4-8F314533B814}" destId="{2EEEF56C-506D-4535-8018-8951003D391E}" srcOrd="2" destOrd="0" presId="urn:microsoft.com/office/officeart/2018/2/layout/IconCircleList"/>
    <dgm:cxn modelId="{78ED7A7C-AA1C-4500-A5D9-AAFE5330CB24}" type="presParOf" srcId="{4FC6141E-CC99-4311-8FE4-8F314533B814}" destId="{53A3C923-7209-44AD-ABB0-2A9BADF4A3A8}" srcOrd="3" destOrd="0" presId="urn:microsoft.com/office/officeart/2018/2/layout/IconCircleList"/>
    <dgm:cxn modelId="{32232D6F-3409-44FA-A3F6-FAEE74102C76}" type="presParOf" srcId="{F99AF83B-F833-40E9-9392-38A67A5A72E9}" destId="{C3E0C815-397F-4E07-97C0-C5468D7C3841}" srcOrd="1" destOrd="0" presId="urn:microsoft.com/office/officeart/2018/2/layout/IconCircleList"/>
    <dgm:cxn modelId="{15FCFCCE-1C10-4C10-AD8F-38F0623E2B10}" type="presParOf" srcId="{F99AF83B-F833-40E9-9392-38A67A5A72E9}" destId="{BB4AC7AA-B5CA-4865-BFE4-E3C410ED7A31}" srcOrd="2" destOrd="0" presId="urn:microsoft.com/office/officeart/2018/2/layout/IconCircleList"/>
    <dgm:cxn modelId="{B63CA890-B096-4A37-8010-C0619C15BAD5}" type="presParOf" srcId="{BB4AC7AA-B5CA-4865-BFE4-E3C410ED7A31}" destId="{A396A8A6-EA15-4728-95F3-8A38B714312E}" srcOrd="0" destOrd="0" presId="urn:microsoft.com/office/officeart/2018/2/layout/IconCircleList"/>
    <dgm:cxn modelId="{E5763284-2D29-4B0C-927A-FAD37AECD3D0}" type="presParOf" srcId="{BB4AC7AA-B5CA-4865-BFE4-E3C410ED7A31}" destId="{02AB4B65-954C-4F02-8B8B-8DD44F108C98}" srcOrd="1" destOrd="0" presId="urn:microsoft.com/office/officeart/2018/2/layout/IconCircleList"/>
    <dgm:cxn modelId="{DEFEF1A2-2626-42C1-83EB-FE79D698A2BA}" type="presParOf" srcId="{BB4AC7AA-B5CA-4865-BFE4-E3C410ED7A31}" destId="{F5AEA747-3D1A-46F3-94C0-15C7354B9D9A}" srcOrd="2" destOrd="0" presId="urn:microsoft.com/office/officeart/2018/2/layout/IconCircleList"/>
    <dgm:cxn modelId="{499AC470-508C-4618-983E-03CF2690C639}" type="presParOf" srcId="{BB4AC7AA-B5CA-4865-BFE4-E3C410ED7A31}" destId="{03174973-49E5-48AA-8DA6-13249CEE4B4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536D0-0E32-4489-A077-059C187739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38988B-20FC-408C-9E1C-C5565DE01448}">
      <dgm:prSet/>
      <dgm:spPr/>
      <dgm:t>
        <a:bodyPr/>
        <a:lstStyle/>
        <a:p>
          <a:r>
            <a:rPr lang="en-US"/>
            <a:t>Collaborations and Partnerships in Activities in different communities increased our access to more communities.</a:t>
          </a:r>
        </a:p>
      </dgm:t>
    </dgm:pt>
    <dgm:pt modelId="{AFF5122B-8B78-4267-8B15-E2DE4DF3D1A6}" type="parTrans" cxnId="{E0637448-EA3A-4CE2-AFF6-9CC48211D800}">
      <dgm:prSet/>
      <dgm:spPr/>
      <dgm:t>
        <a:bodyPr/>
        <a:lstStyle/>
        <a:p>
          <a:endParaRPr lang="en-US"/>
        </a:p>
      </dgm:t>
    </dgm:pt>
    <dgm:pt modelId="{1992CE56-B526-4F4D-8322-11DA23FED8DC}" type="sibTrans" cxnId="{E0637448-EA3A-4CE2-AFF6-9CC48211D800}">
      <dgm:prSet/>
      <dgm:spPr/>
      <dgm:t>
        <a:bodyPr/>
        <a:lstStyle/>
        <a:p>
          <a:endParaRPr lang="en-US"/>
        </a:p>
      </dgm:t>
    </dgm:pt>
    <dgm:pt modelId="{6B10CBA3-FD93-40E3-8F3D-B66DFAA9E3DA}">
      <dgm:prSet/>
      <dgm:spPr/>
      <dgm:t>
        <a:bodyPr/>
        <a:lstStyle/>
        <a:p>
          <a:r>
            <a:rPr lang="en-US"/>
            <a:t>Affiliation in different Municipalities, Departments and Civil Society Forums has amplified our visibility.</a:t>
          </a:r>
        </a:p>
      </dgm:t>
    </dgm:pt>
    <dgm:pt modelId="{AEACBC51-7047-4BFB-A615-B57E5F5C42C7}" type="parTrans" cxnId="{34878DDC-9264-4BBC-9F28-8F03FB90D7D3}">
      <dgm:prSet/>
      <dgm:spPr/>
      <dgm:t>
        <a:bodyPr/>
        <a:lstStyle/>
        <a:p>
          <a:endParaRPr lang="en-US"/>
        </a:p>
      </dgm:t>
    </dgm:pt>
    <dgm:pt modelId="{A71B0E9B-046B-43D4-AE31-532E8E85D2BF}" type="sibTrans" cxnId="{34878DDC-9264-4BBC-9F28-8F03FB90D7D3}">
      <dgm:prSet/>
      <dgm:spPr/>
      <dgm:t>
        <a:bodyPr/>
        <a:lstStyle/>
        <a:p>
          <a:endParaRPr lang="en-US"/>
        </a:p>
      </dgm:t>
    </dgm:pt>
    <dgm:pt modelId="{14BBDA80-FDD5-4F87-A6CA-C53F40A9E046}" type="pres">
      <dgm:prSet presAssocID="{A9A536D0-0E32-4489-A077-059C1877393C}" presName="linear" presStyleCnt="0">
        <dgm:presLayoutVars>
          <dgm:animLvl val="lvl"/>
          <dgm:resizeHandles val="exact"/>
        </dgm:presLayoutVars>
      </dgm:prSet>
      <dgm:spPr/>
    </dgm:pt>
    <dgm:pt modelId="{FBA5DBBE-9E3E-4A22-AF83-5D2A344307DA}" type="pres">
      <dgm:prSet presAssocID="{9938988B-20FC-408C-9E1C-C5565DE014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FA6DE67-2EED-434C-B3C1-5B98DAFD0AD9}" type="pres">
      <dgm:prSet presAssocID="{1992CE56-B526-4F4D-8322-11DA23FED8DC}" presName="spacer" presStyleCnt="0"/>
      <dgm:spPr/>
    </dgm:pt>
    <dgm:pt modelId="{2B7EEB19-5D60-49BF-BC1B-21EF33C540C4}" type="pres">
      <dgm:prSet presAssocID="{6B10CBA3-FD93-40E3-8F3D-B66DFAA9E3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493B032-C1A9-4C3E-B3DB-9A4DF121D3E9}" type="presOf" srcId="{6B10CBA3-FD93-40E3-8F3D-B66DFAA9E3DA}" destId="{2B7EEB19-5D60-49BF-BC1B-21EF33C540C4}" srcOrd="0" destOrd="0" presId="urn:microsoft.com/office/officeart/2005/8/layout/vList2"/>
    <dgm:cxn modelId="{018A3241-2568-463D-93DA-33FD45A47C30}" type="presOf" srcId="{9938988B-20FC-408C-9E1C-C5565DE01448}" destId="{FBA5DBBE-9E3E-4A22-AF83-5D2A344307DA}" srcOrd="0" destOrd="0" presId="urn:microsoft.com/office/officeart/2005/8/layout/vList2"/>
    <dgm:cxn modelId="{E0637448-EA3A-4CE2-AFF6-9CC48211D800}" srcId="{A9A536D0-0E32-4489-A077-059C1877393C}" destId="{9938988B-20FC-408C-9E1C-C5565DE01448}" srcOrd="0" destOrd="0" parTransId="{AFF5122B-8B78-4267-8B15-E2DE4DF3D1A6}" sibTransId="{1992CE56-B526-4F4D-8322-11DA23FED8DC}"/>
    <dgm:cxn modelId="{17D4DC9F-8EBB-4FC9-9335-5AF60B7F0370}" type="presOf" srcId="{A9A536D0-0E32-4489-A077-059C1877393C}" destId="{14BBDA80-FDD5-4F87-A6CA-C53F40A9E046}" srcOrd="0" destOrd="0" presId="urn:microsoft.com/office/officeart/2005/8/layout/vList2"/>
    <dgm:cxn modelId="{34878DDC-9264-4BBC-9F28-8F03FB90D7D3}" srcId="{A9A536D0-0E32-4489-A077-059C1877393C}" destId="{6B10CBA3-FD93-40E3-8F3D-B66DFAA9E3DA}" srcOrd="1" destOrd="0" parTransId="{AEACBC51-7047-4BFB-A615-B57E5F5C42C7}" sibTransId="{A71B0E9B-046B-43D4-AE31-532E8E85D2BF}"/>
    <dgm:cxn modelId="{42D4B6DE-C8F7-41FF-BE97-67DEE63BFD30}" type="presParOf" srcId="{14BBDA80-FDD5-4F87-A6CA-C53F40A9E046}" destId="{FBA5DBBE-9E3E-4A22-AF83-5D2A344307DA}" srcOrd="0" destOrd="0" presId="urn:microsoft.com/office/officeart/2005/8/layout/vList2"/>
    <dgm:cxn modelId="{59502607-FFCE-4E81-A563-30B1FBBDADC0}" type="presParOf" srcId="{14BBDA80-FDD5-4F87-A6CA-C53F40A9E046}" destId="{0FA6DE67-2EED-434C-B3C1-5B98DAFD0AD9}" srcOrd="1" destOrd="0" presId="urn:microsoft.com/office/officeart/2005/8/layout/vList2"/>
    <dgm:cxn modelId="{C67B31A3-5215-47CC-BC9B-25DE58CE0D56}" type="presParOf" srcId="{14BBDA80-FDD5-4F87-A6CA-C53F40A9E046}" destId="{2B7EEB19-5D60-49BF-BC1B-21EF33C540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9A86F-E69A-4B7F-A84A-FA7608EAB41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A50D7-9581-40A7-8D59-9276F3E8C67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Maintain engagements with different stakeholders.</a:t>
          </a:r>
        </a:p>
      </dgm:t>
    </dgm:pt>
    <dgm:pt modelId="{BF4B6440-4674-4EAA-87AF-64D47EE2649A}" type="parTrans" cxnId="{AB906208-F054-41FF-B2BF-BD2F55769BB0}">
      <dgm:prSet/>
      <dgm:spPr/>
      <dgm:t>
        <a:bodyPr/>
        <a:lstStyle/>
        <a:p>
          <a:endParaRPr lang="en-US"/>
        </a:p>
      </dgm:t>
    </dgm:pt>
    <dgm:pt modelId="{35A43A7F-43D8-4929-99F5-F72CD329841E}" type="sibTrans" cxnId="{AB906208-F054-41FF-B2BF-BD2F55769BB0}">
      <dgm:prSet/>
      <dgm:spPr/>
      <dgm:t>
        <a:bodyPr/>
        <a:lstStyle/>
        <a:p>
          <a:endParaRPr lang="en-US"/>
        </a:p>
      </dgm:t>
    </dgm:pt>
    <dgm:pt modelId="{783EC6C3-DB2B-4BD7-80BA-29C00816552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Train more local LGBTIQ+ people to understand SOGIESC and be able to advocate in local areas.</a:t>
          </a:r>
        </a:p>
      </dgm:t>
    </dgm:pt>
    <dgm:pt modelId="{75E50207-633A-43D6-A426-0C3AA43AF72D}" type="parTrans" cxnId="{70B6D467-6310-46A0-BAC8-3BA427B689D6}">
      <dgm:prSet/>
      <dgm:spPr/>
      <dgm:t>
        <a:bodyPr/>
        <a:lstStyle/>
        <a:p>
          <a:endParaRPr lang="en-US"/>
        </a:p>
      </dgm:t>
    </dgm:pt>
    <dgm:pt modelId="{E93FBA1E-632B-4415-B6AC-D8C6BD16EF55}" type="sibTrans" cxnId="{70B6D467-6310-46A0-BAC8-3BA427B689D6}">
      <dgm:prSet/>
      <dgm:spPr/>
      <dgm:t>
        <a:bodyPr/>
        <a:lstStyle/>
        <a:p>
          <a:endParaRPr lang="en-US"/>
        </a:p>
      </dgm:t>
    </dgm:pt>
    <dgm:pt modelId="{DDC8E025-1137-43BB-8079-68186DF61BD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Develop more Simplified Information Material to distribute in communities.</a:t>
          </a:r>
        </a:p>
      </dgm:t>
    </dgm:pt>
    <dgm:pt modelId="{FE6A3520-1055-4DE7-BAC5-83032263BDD0}" type="parTrans" cxnId="{43013EBE-4625-401B-8BF0-D18FCCFB8429}">
      <dgm:prSet/>
      <dgm:spPr/>
      <dgm:t>
        <a:bodyPr/>
        <a:lstStyle/>
        <a:p>
          <a:endParaRPr lang="en-US"/>
        </a:p>
      </dgm:t>
    </dgm:pt>
    <dgm:pt modelId="{18217C11-F6E4-45D9-B88B-2014B665DCA9}" type="sibTrans" cxnId="{43013EBE-4625-401B-8BF0-D18FCCFB8429}">
      <dgm:prSet/>
      <dgm:spPr/>
      <dgm:t>
        <a:bodyPr/>
        <a:lstStyle/>
        <a:p>
          <a:endParaRPr lang="en-US"/>
        </a:p>
      </dgm:t>
    </dgm:pt>
    <dgm:pt modelId="{AA4A6DB8-C153-43D1-AB96-01FF8DFA322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Raise more funds to ensure sustainability of LGBTIQ+ Sector movement in the Province.</a:t>
          </a:r>
        </a:p>
      </dgm:t>
    </dgm:pt>
    <dgm:pt modelId="{653C0548-9BF2-4B32-B2AB-F2FD8E561E7F}" type="parTrans" cxnId="{087DC0A5-B5BC-4A2C-BFC8-CE39E616AC78}">
      <dgm:prSet/>
      <dgm:spPr/>
      <dgm:t>
        <a:bodyPr/>
        <a:lstStyle/>
        <a:p>
          <a:endParaRPr lang="en-US"/>
        </a:p>
      </dgm:t>
    </dgm:pt>
    <dgm:pt modelId="{2B4166F0-E0F4-4DD8-9746-54AEF9523715}" type="sibTrans" cxnId="{087DC0A5-B5BC-4A2C-BFC8-CE39E616AC78}">
      <dgm:prSet/>
      <dgm:spPr/>
      <dgm:t>
        <a:bodyPr/>
        <a:lstStyle/>
        <a:p>
          <a:endParaRPr lang="en-US"/>
        </a:p>
      </dgm:t>
    </dgm:pt>
    <dgm:pt modelId="{F97FD4AE-B600-463E-A70F-FDF91FC7D50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Thank You</a:t>
          </a:r>
        </a:p>
      </dgm:t>
    </dgm:pt>
    <dgm:pt modelId="{A6A43813-D2E3-4508-943A-44FE4E7BFA29}" type="parTrans" cxnId="{32AC64CF-31F5-44F0-8D89-A8942400EAE2}">
      <dgm:prSet/>
      <dgm:spPr/>
      <dgm:t>
        <a:bodyPr/>
        <a:lstStyle/>
        <a:p>
          <a:endParaRPr lang="en-US"/>
        </a:p>
      </dgm:t>
    </dgm:pt>
    <dgm:pt modelId="{B1B29F03-C515-4E10-8C68-9E8086EEA88D}" type="sibTrans" cxnId="{32AC64CF-31F5-44F0-8D89-A8942400EAE2}">
      <dgm:prSet/>
      <dgm:spPr/>
      <dgm:t>
        <a:bodyPr/>
        <a:lstStyle/>
        <a:p>
          <a:endParaRPr lang="en-US"/>
        </a:p>
      </dgm:t>
    </dgm:pt>
    <dgm:pt modelId="{6ED0FE3D-1E23-46AA-9276-573745BEA811}" type="pres">
      <dgm:prSet presAssocID="{5099A86F-E69A-4B7F-A84A-FA7608EAB414}" presName="root" presStyleCnt="0">
        <dgm:presLayoutVars>
          <dgm:dir/>
          <dgm:resizeHandles val="exact"/>
        </dgm:presLayoutVars>
      </dgm:prSet>
      <dgm:spPr/>
    </dgm:pt>
    <dgm:pt modelId="{83922B42-0A3F-4ED5-865F-7591EF739932}" type="pres">
      <dgm:prSet presAssocID="{490A50D7-9581-40A7-8D59-9276F3E8C679}" presName="compNode" presStyleCnt="0"/>
      <dgm:spPr/>
    </dgm:pt>
    <dgm:pt modelId="{E825C5A9-C24C-4103-853E-DDB835228D78}" type="pres">
      <dgm:prSet presAssocID="{490A50D7-9581-40A7-8D59-9276F3E8C679}" presName="iconBgRect" presStyleLbl="bgShp" presStyleIdx="0" presStyleCnt="5"/>
      <dgm:spPr/>
    </dgm:pt>
    <dgm:pt modelId="{8477E273-6A1E-4B8B-B831-DD5BD5B0CB9C}" type="pres">
      <dgm:prSet presAssocID="{490A50D7-9581-40A7-8D59-9276F3E8C67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5F1AAD5-A06A-4763-A413-F57A99615C0C}" type="pres">
      <dgm:prSet presAssocID="{490A50D7-9581-40A7-8D59-9276F3E8C679}" presName="spaceRect" presStyleCnt="0"/>
      <dgm:spPr/>
    </dgm:pt>
    <dgm:pt modelId="{B5758C97-D117-4B93-9137-AAFD2E27E350}" type="pres">
      <dgm:prSet presAssocID="{490A50D7-9581-40A7-8D59-9276F3E8C679}" presName="textRect" presStyleLbl="revTx" presStyleIdx="0" presStyleCnt="5">
        <dgm:presLayoutVars>
          <dgm:chMax val="1"/>
          <dgm:chPref val="1"/>
        </dgm:presLayoutVars>
      </dgm:prSet>
      <dgm:spPr/>
    </dgm:pt>
    <dgm:pt modelId="{9DC18672-A36F-44DA-8A4C-715EE8E7947F}" type="pres">
      <dgm:prSet presAssocID="{35A43A7F-43D8-4929-99F5-F72CD329841E}" presName="sibTrans" presStyleCnt="0"/>
      <dgm:spPr/>
    </dgm:pt>
    <dgm:pt modelId="{E5F0D982-57BD-4E7A-98D2-D1F43C1CB637}" type="pres">
      <dgm:prSet presAssocID="{783EC6C3-DB2B-4BD7-80BA-29C00816552D}" presName="compNode" presStyleCnt="0"/>
      <dgm:spPr/>
    </dgm:pt>
    <dgm:pt modelId="{0C10C5BA-779E-48D7-AF90-2A5121DF7965}" type="pres">
      <dgm:prSet presAssocID="{783EC6C3-DB2B-4BD7-80BA-29C00816552D}" presName="iconBgRect" presStyleLbl="bgShp" presStyleIdx="1" presStyleCnt="5" custLinFactX="184739" custLinFactNeighborX="200000" custLinFactNeighborY="3018"/>
      <dgm:spPr/>
    </dgm:pt>
    <dgm:pt modelId="{E0FD407C-0F69-40E1-91F9-8B7E8972E5C6}" type="pres">
      <dgm:prSet presAssocID="{783EC6C3-DB2B-4BD7-80BA-29C00816552D}" presName="iconRect" presStyleLbl="node1" presStyleIdx="1" presStyleCnt="5" custLinFactX="300000" custLinFactNeighborX="370545" custLinFactNeighborY="52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9E5CB305-97EE-454B-A174-2211BEB0BA22}" type="pres">
      <dgm:prSet presAssocID="{783EC6C3-DB2B-4BD7-80BA-29C00816552D}" presName="spaceRect" presStyleCnt="0"/>
      <dgm:spPr/>
    </dgm:pt>
    <dgm:pt modelId="{F745F060-D369-4028-BE82-E0E64ADE8C7E}" type="pres">
      <dgm:prSet presAssocID="{783EC6C3-DB2B-4BD7-80BA-29C00816552D}" presName="textRect" presStyleLbl="revTx" presStyleIdx="1" presStyleCnt="5">
        <dgm:presLayoutVars>
          <dgm:chMax val="1"/>
          <dgm:chPref val="1"/>
        </dgm:presLayoutVars>
      </dgm:prSet>
      <dgm:spPr/>
    </dgm:pt>
    <dgm:pt modelId="{F2AEE984-7943-43E6-B45D-5BFC68E78BBB}" type="pres">
      <dgm:prSet presAssocID="{E93FBA1E-632B-4415-B6AC-D8C6BD16EF55}" presName="sibTrans" presStyleCnt="0"/>
      <dgm:spPr/>
    </dgm:pt>
    <dgm:pt modelId="{9464F1C2-9E3A-4355-87F9-D6F453938DF2}" type="pres">
      <dgm:prSet presAssocID="{DDC8E025-1137-43BB-8079-68186DF61BD1}" presName="compNode" presStyleCnt="0"/>
      <dgm:spPr/>
    </dgm:pt>
    <dgm:pt modelId="{60B9CA0A-3FCC-4CFA-A9CB-74F9D357BE46}" type="pres">
      <dgm:prSet presAssocID="{DDC8E025-1137-43BB-8079-68186DF61BD1}" presName="iconBgRect" presStyleLbl="bgShp" presStyleIdx="2" presStyleCnt="5"/>
      <dgm:spPr/>
    </dgm:pt>
    <dgm:pt modelId="{A2A3C26F-9983-4D30-81ED-C12B0145F3E7}" type="pres">
      <dgm:prSet presAssocID="{DDC8E025-1137-43BB-8079-68186DF61BD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5D7446DA-3D30-40C8-A83C-92EED8EE57AA}" type="pres">
      <dgm:prSet presAssocID="{DDC8E025-1137-43BB-8079-68186DF61BD1}" presName="spaceRect" presStyleCnt="0"/>
      <dgm:spPr/>
    </dgm:pt>
    <dgm:pt modelId="{29F878DF-F9B3-4371-85E1-6FED3C690F1F}" type="pres">
      <dgm:prSet presAssocID="{DDC8E025-1137-43BB-8079-68186DF61BD1}" presName="textRect" presStyleLbl="revTx" presStyleIdx="2" presStyleCnt="5">
        <dgm:presLayoutVars>
          <dgm:chMax val="1"/>
          <dgm:chPref val="1"/>
        </dgm:presLayoutVars>
      </dgm:prSet>
      <dgm:spPr/>
    </dgm:pt>
    <dgm:pt modelId="{1DAE13D0-8F67-47D2-8B53-68BE094C1842}" type="pres">
      <dgm:prSet presAssocID="{18217C11-F6E4-45D9-B88B-2014B665DCA9}" presName="sibTrans" presStyleCnt="0"/>
      <dgm:spPr/>
    </dgm:pt>
    <dgm:pt modelId="{F17FA8F7-95CF-4DFF-9895-14258E71D424}" type="pres">
      <dgm:prSet presAssocID="{AA4A6DB8-C153-43D1-AB96-01FF8DFA3220}" presName="compNode" presStyleCnt="0"/>
      <dgm:spPr/>
    </dgm:pt>
    <dgm:pt modelId="{6498A042-A6E8-46DF-8E5E-61C3E4D3C837}" type="pres">
      <dgm:prSet presAssocID="{AA4A6DB8-C153-43D1-AB96-01FF8DFA3220}" presName="iconBgRect" presStyleLbl="bgShp" presStyleIdx="3" presStyleCnt="5" custLinFactX="-182892" custLinFactNeighborX="-200000" custLinFactNeighborY="26"/>
      <dgm:spPr/>
    </dgm:pt>
    <dgm:pt modelId="{B3B1DA5D-80F3-4B23-BF9F-A73490188E87}" type="pres">
      <dgm:prSet presAssocID="{AA4A6DB8-C153-43D1-AB96-01FF8DFA3220}" presName="iconRect" presStyleLbl="node1" presStyleIdx="3" presStyleCnt="5" custLinFactX="-300000" custLinFactNeighborX="-367327" custLinFactNeighborY="-755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EB9EBE5-E564-41B8-8FCE-4E62F9595F1D}" type="pres">
      <dgm:prSet presAssocID="{AA4A6DB8-C153-43D1-AB96-01FF8DFA3220}" presName="spaceRect" presStyleCnt="0"/>
      <dgm:spPr/>
    </dgm:pt>
    <dgm:pt modelId="{215A1EDF-4887-422D-B0F9-B7ECA7807389}" type="pres">
      <dgm:prSet presAssocID="{AA4A6DB8-C153-43D1-AB96-01FF8DFA3220}" presName="textRect" presStyleLbl="revTx" presStyleIdx="3" presStyleCnt="5">
        <dgm:presLayoutVars>
          <dgm:chMax val="1"/>
          <dgm:chPref val="1"/>
        </dgm:presLayoutVars>
      </dgm:prSet>
      <dgm:spPr/>
    </dgm:pt>
    <dgm:pt modelId="{C776ADC8-99AF-473E-AD93-0DD657974BF5}" type="pres">
      <dgm:prSet presAssocID="{2B4166F0-E0F4-4DD8-9746-54AEF9523715}" presName="sibTrans" presStyleCnt="0"/>
      <dgm:spPr/>
    </dgm:pt>
    <dgm:pt modelId="{21EF813E-CA83-4B4D-B8BB-4D8FFDDFFA33}" type="pres">
      <dgm:prSet presAssocID="{F97FD4AE-B600-463E-A70F-FDF91FC7D50B}" presName="compNode" presStyleCnt="0"/>
      <dgm:spPr/>
    </dgm:pt>
    <dgm:pt modelId="{DD9E431B-F20D-4647-8DA0-B41853353C45}" type="pres">
      <dgm:prSet presAssocID="{F97FD4AE-B600-463E-A70F-FDF91FC7D50B}" presName="iconBgRect" presStyleLbl="bgShp" presStyleIdx="4" presStyleCnt="5"/>
      <dgm:spPr/>
    </dgm:pt>
    <dgm:pt modelId="{F3C8E2BD-05D8-4D2B-9A3A-F943F7833045}" type="pres">
      <dgm:prSet presAssocID="{F97FD4AE-B600-463E-A70F-FDF91FC7D50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2DF72C72-5BD6-41AD-9B3C-AFF30912A738}" type="pres">
      <dgm:prSet presAssocID="{F97FD4AE-B600-463E-A70F-FDF91FC7D50B}" presName="spaceRect" presStyleCnt="0"/>
      <dgm:spPr/>
    </dgm:pt>
    <dgm:pt modelId="{C261F547-FADD-4F37-8283-03A221EB8D58}" type="pres">
      <dgm:prSet presAssocID="{F97FD4AE-B600-463E-A70F-FDF91FC7D50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B906208-F054-41FF-B2BF-BD2F55769BB0}" srcId="{5099A86F-E69A-4B7F-A84A-FA7608EAB414}" destId="{490A50D7-9581-40A7-8D59-9276F3E8C679}" srcOrd="0" destOrd="0" parTransId="{BF4B6440-4674-4EAA-87AF-64D47EE2649A}" sibTransId="{35A43A7F-43D8-4929-99F5-F72CD329841E}"/>
    <dgm:cxn modelId="{70B6D467-6310-46A0-BAC8-3BA427B689D6}" srcId="{5099A86F-E69A-4B7F-A84A-FA7608EAB414}" destId="{783EC6C3-DB2B-4BD7-80BA-29C00816552D}" srcOrd="1" destOrd="0" parTransId="{75E50207-633A-43D6-A426-0C3AA43AF72D}" sibTransId="{E93FBA1E-632B-4415-B6AC-D8C6BD16EF55}"/>
    <dgm:cxn modelId="{A319216F-E57A-4863-8146-7D3315991882}" type="presOf" srcId="{490A50D7-9581-40A7-8D59-9276F3E8C679}" destId="{B5758C97-D117-4B93-9137-AAFD2E27E350}" srcOrd="0" destOrd="0" presId="urn:microsoft.com/office/officeart/2018/5/layout/IconCircleLabelList"/>
    <dgm:cxn modelId="{3A018B8A-68C7-4870-8B72-211648F87051}" type="presOf" srcId="{F97FD4AE-B600-463E-A70F-FDF91FC7D50B}" destId="{C261F547-FADD-4F37-8283-03A221EB8D58}" srcOrd="0" destOrd="0" presId="urn:microsoft.com/office/officeart/2018/5/layout/IconCircleLabelList"/>
    <dgm:cxn modelId="{E3EB8FA0-144B-4C29-A878-A0842BFAF74D}" type="presOf" srcId="{783EC6C3-DB2B-4BD7-80BA-29C00816552D}" destId="{F745F060-D369-4028-BE82-E0E64ADE8C7E}" srcOrd="0" destOrd="0" presId="urn:microsoft.com/office/officeart/2018/5/layout/IconCircleLabelList"/>
    <dgm:cxn modelId="{087DC0A5-B5BC-4A2C-BFC8-CE39E616AC78}" srcId="{5099A86F-E69A-4B7F-A84A-FA7608EAB414}" destId="{AA4A6DB8-C153-43D1-AB96-01FF8DFA3220}" srcOrd="3" destOrd="0" parTransId="{653C0548-9BF2-4B32-B2AB-F2FD8E561E7F}" sibTransId="{2B4166F0-E0F4-4DD8-9746-54AEF9523715}"/>
    <dgm:cxn modelId="{43013EBE-4625-401B-8BF0-D18FCCFB8429}" srcId="{5099A86F-E69A-4B7F-A84A-FA7608EAB414}" destId="{DDC8E025-1137-43BB-8079-68186DF61BD1}" srcOrd="2" destOrd="0" parTransId="{FE6A3520-1055-4DE7-BAC5-83032263BDD0}" sibTransId="{18217C11-F6E4-45D9-B88B-2014B665DCA9}"/>
    <dgm:cxn modelId="{D9C0DDC6-06C3-4F77-A70B-0F5B5C7F31D4}" type="presOf" srcId="{DDC8E025-1137-43BB-8079-68186DF61BD1}" destId="{29F878DF-F9B3-4371-85E1-6FED3C690F1F}" srcOrd="0" destOrd="0" presId="urn:microsoft.com/office/officeart/2018/5/layout/IconCircleLabelList"/>
    <dgm:cxn modelId="{B42D6BC9-9635-4CA8-AB89-9360D235290E}" type="presOf" srcId="{AA4A6DB8-C153-43D1-AB96-01FF8DFA3220}" destId="{215A1EDF-4887-422D-B0F9-B7ECA7807389}" srcOrd="0" destOrd="0" presId="urn:microsoft.com/office/officeart/2018/5/layout/IconCircleLabelList"/>
    <dgm:cxn modelId="{DB779ACB-D3B5-450B-8D30-D630195B987D}" type="presOf" srcId="{5099A86F-E69A-4B7F-A84A-FA7608EAB414}" destId="{6ED0FE3D-1E23-46AA-9276-573745BEA811}" srcOrd="0" destOrd="0" presId="urn:microsoft.com/office/officeart/2018/5/layout/IconCircleLabelList"/>
    <dgm:cxn modelId="{32AC64CF-31F5-44F0-8D89-A8942400EAE2}" srcId="{5099A86F-E69A-4B7F-A84A-FA7608EAB414}" destId="{F97FD4AE-B600-463E-A70F-FDF91FC7D50B}" srcOrd="4" destOrd="0" parTransId="{A6A43813-D2E3-4508-943A-44FE4E7BFA29}" sibTransId="{B1B29F03-C515-4E10-8C68-9E8086EEA88D}"/>
    <dgm:cxn modelId="{28DE3CA8-9044-4022-8B45-AD3719A46B6E}" type="presParOf" srcId="{6ED0FE3D-1E23-46AA-9276-573745BEA811}" destId="{83922B42-0A3F-4ED5-865F-7591EF739932}" srcOrd="0" destOrd="0" presId="urn:microsoft.com/office/officeart/2018/5/layout/IconCircleLabelList"/>
    <dgm:cxn modelId="{88987A32-F4FB-4161-ABB7-2882DE032471}" type="presParOf" srcId="{83922B42-0A3F-4ED5-865F-7591EF739932}" destId="{E825C5A9-C24C-4103-853E-DDB835228D78}" srcOrd="0" destOrd="0" presId="urn:microsoft.com/office/officeart/2018/5/layout/IconCircleLabelList"/>
    <dgm:cxn modelId="{46691E6F-1EDD-4C4A-A1C0-95C11D32444A}" type="presParOf" srcId="{83922B42-0A3F-4ED5-865F-7591EF739932}" destId="{8477E273-6A1E-4B8B-B831-DD5BD5B0CB9C}" srcOrd="1" destOrd="0" presId="urn:microsoft.com/office/officeart/2018/5/layout/IconCircleLabelList"/>
    <dgm:cxn modelId="{9C265D54-2D1C-4058-A6A1-FF5E34E484AA}" type="presParOf" srcId="{83922B42-0A3F-4ED5-865F-7591EF739932}" destId="{55F1AAD5-A06A-4763-A413-F57A99615C0C}" srcOrd="2" destOrd="0" presId="urn:microsoft.com/office/officeart/2018/5/layout/IconCircleLabelList"/>
    <dgm:cxn modelId="{9D579020-7488-4252-AAA1-0CC9C369B045}" type="presParOf" srcId="{83922B42-0A3F-4ED5-865F-7591EF739932}" destId="{B5758C97-D117-4B93-9137-AAFD2E27E350}" srcOrd="3" destOrd="0" presId="urn:microsoft.com/office/officeart/2018/5/layout/IconCircleLabelList"/>
    <dgm:cxn modelId="{814F1A08-07EA-4B5E-B0E0-27AAC651AEE2}" type="presParOf" srcId="{6ED0FE3D-1E23-46AA-9276-573745BEA811}" destId="{9DC18672-A36F-44DA-8A4C-715EE8E7947F}" srcOrd="1" destOrd="0" presId="urn:microsoft.com/office/officeart/2018/5/layout/IconCircleLabelList"/>
    <dgm:cxn modelId="{BE1C27AB-0A91-4EAA-ABD4-8D348FE90902}" type="presParOf" srcId="{6ED0FE3D-1E23-46AA-9276-573745BEA811}" destId="{E5F0D982-57BD-4E7A-98D2-D1F43C1CB637}" srcOrd="2" destOrd="0" presId="urn:microsoft.com/office/officeart/2018/5/layout/IconCircleLabelList"/>
    <dgm:cxn modelId="{4AD61453-C4FE-43B4-AFB3-AA5DBD2947DF}" type="presParOf" srcId="{E5F0D982-57BD-4E7A-98D2-D1F43C1CB637}" destId="{0C10C5BA-779E-48D7-AF90-2A5121DF7965}" srcOrd="0" destOrd="0" presId="urn:microsoft.com/office/officeart/2018/5/layout/IconCircleLabelList"/>
    <dgm:cxn modelId="{25B6DAAD-E4C9-4D07-BA7F-41D121506A2C}" type="presParOf" srcId="{E5F0D982-57BD-4E7A-98D2-D1F43C1CB637}" destId="{E0FD407C-0F69-40E1-91F9-8B7E8972E5C6}" srcOrd="1" destOrd="0" presId="urn:microsoft.com/office/officeart/2018/5/layout/IconCircleLabelList"/>
    <dgm:cxn modelId="{48521A22-653F-44E9-8F71-A080574FBDA7}" type="presParOf" srcId="{E5F0D982-57BD-4E7A-98D2-D1F43C1CB637}" destId="{9E5CB305-97EE-454B-A174-2211BEB0BA22}" srcOrd="2" destOrd="0" presId="urn:microsoft.com/office/officeart/2018/5/layout/IconCircleLabelList"/>
    <dgm:cxn modelId="{6C43B76E-D527-4853-83F4-B85357AA4CA7}" type="presParOf" srcId="{E5F0D982-57BD-4E7A-98D2-D1F43C1CB637}" destId="{F745F060-D369-4028-BE82-E0E64ADE8C7E}" srcOrd="3" destOrd="0" presId="urn:microsoft.com/office/officeart/2018/5/layout/IconCircleLabelList"/>
    <dgm:cxn modelId="{71D315D5-C6F8-47FD-B441-48AF8DE36F7B}" type="presParOf" srcId="{6ED0FE3D-1E23-46AA-9276-573745BEA811}" destId="{F2AEE984-7943-43E6-B45D-5BFC68E78BBB}" srcOrd="3" destOrd="0" presId="urn:microsoft.com/office/officeart/2018/5/layout/IconCircleLabelList"/>
    <dgm:cxn modelId="{C6565617-F94C-4116-BD06-7B2D7E781291}" type="presParOf" srcId="{6ED0FE3D-1E23-46AA-9276-573745BEA811}" destId="{9464F1C2-9E3A-4355-87F9-D6F453938DF2}" srcOrd="4" destOrd="0" presId="urn:microsoft.com/office/officeart/2018/5/layout/IconCircleLabelList"/>
    <dgm:cxn modelId="{18097993-F3DE-43F7-B882-9AE7B45974BA}" type="presParOf" srcId="{9464F1C2-9E3A-4355-87F9-D6F453938DF2}" destId="{60B9CA0A-3FCC-4CFA-A9CB-74F9D357BE46}" srcOrd="0" destOrd="0" presId="urn:microsoft.com/office/officeart/2018/5/layout/IconCircleLabelList"/>
    <dgm:cxn modelId="{33603B4D-1107-4937-BFD5-72758FE0AAA9}" type="presParOf" srcId="{9464F1C2-9E3A-4355-87F9-D6F453938DF2}" destId="{A2A3C26F-9983-4D30-81ED-C12B0145F3E7}" srcOrd="1" destOrd="0" presId="urn:microsoft.com/office/officeart/2018/5/layout/IconCircleLabelList"/>
    <dgm:cxn modelId="{2E691AA7-B37F-4308-87AF-88C6026D4959}" type="presParOf" srcId="{9464F1C2-9E3A-4355-87F9-D6F453938DF2}" destId="{5D7446DA-3D30-40C8-A83C-92EED8EE57AA}" srcOrd="2" destOrd="0" presId="urn:microsoft.com/office/officeart/2018/5/layout/IconCircleLabelList"/>
    <dgm:cxn modelId="{87C78645-7B47-4F64-8D38-4352003054DD}" type="presParOf" srcId="{9464F1C2-9E3A-4355-87F9-D6F453938DF2}" destId="{29F878DF-F9B3-4371-85E1-6FED3C690F1F}" srcOrd="3" destOrd="0" presId="urn:microsoft.com/office/officeart/2018/5/layout/IconCircleLabelList"/>
    <dgm:cxn modelId="{E2C89EAF-60DB-4397-9972-4DB4D4ECC76E}" type="presParOf" srcId="{6ED0FE3D-1E23-46AA-9276-573745BEA811}" destId="{1DAE13D0-8F67-47D2-8B53-68BE094C1842}" srcOrd="5" destOrd="0" presId="urn:microsoft.com/office/officeart/2018/5/layout/IconCircleLabelList"/>
    <dgm:cxn modelId="{E814B51A-BEBB-4D56-8EDA-DE8B0845E60E}" type="presParOf" srcId="{6ED0FE3D-1E23-46AA-9276-573745BEA811}" destId="{F17FA8F7-95CF-4DFF-9895-14258E71D424}" srcOrd="6" destOrd="0" presId="urn:microsoft.com/office/officeart/2018/5/layout/IconCircleLabelList"/>
    <dgm:cxn modelId="{1ACE5FF2-AC87-4AEF-B12D-BADDF5068519}" type="presParOf" srcId="{F17FA8F7-95CF-4DFF-9895-14258E71D424}" destId="{6498A042-A6E8-46DF-8E5E-61C3E4D3C837}" srcOrd="0" destOrd="0" presId="urn:microsoft.com/office/officeart/2018/5/layout/IconCircleLabelList"/>
    <dgm:cxn modelId="{3B63C464-D62B-40E2-903C-FC8C09114B4B}" type="presParOf" srcId="{F17FA8F7-95CF-4DFF-9895-14258E71D424}" destId="{B3B1DA5D-80F3-4B23-BF9F-A73490188E87}" srcOrd="1" destOrd="0" presId="urn:microsoft.com/office/officeart/2018/5/layout/IconCircleLabelList"/>
    <dgm:cxn modelId="{EDD2DB0B-D9DC-409F-9935-36DF4098BF14}" type="presParOf" srcId="{F17FA8F7-95CF-4DFF-9895-14258E71D424}" destId="{4EB9EBE5-E564-41B8-8FCE-4E62F9595F1D}" srcOrd="2" destOrd="0" presId="urn:microsoft.com/office/officeart/2018/5/layout/IconCircleLabelList"/>
    <dgm:cxn modelId="{705B1767-69F9-4DCD-84CE-BA3440040363}" type="presParOf" srcId="{F17FA8F7-95CF-4DFF-9895-14258E71D424}" destId="{215A1EDF-4887-422D-B0F9-B7ECA7807389}" srcOrd="3" destOrd="0" presId="urn:microsoft.com/office/officeart/2018/5/layout/IconCircleLabelList"/>
    <dgm:cxn modelId="{8F36520F-24A4-4BA4-90C0-9896E9F60C11}" type="presParOf" srcId="{6ED0FE3D-1E23-46AA-9276-573745BEA811}" destId="{C776ADC8-99AF-473E-AD93-0DD657974BF5}" srcOrd="7" destOrd="0" presId="urn:microsoft.com/office/officeart/2018/5/layout/IconCircleLabelList"/>
    <dgm:cxn modelId="{D1C0FDD0-24FE-4E0A-A41E-0E4AE795CBD8}" type="presParOf" srcId="{6ED0FE3D-1E23-46AA-9276-573745BEA811}" destId="{21EF813E-CA83-4B4D-B8BB-4D8FFDDFFA33}" srcOrd="8" destOrd="0" presId="urn:microsoft.com/office/officeart/2018/5/layout/IconCircleLabelList"/>
    <dgm:cxn modelId="{FECA3F62-DA70-4D23-8EF7-3A25CED0C29C}" type="presParOf" srcId="{21EF813E-CA83-4B4D-B8BB-4D8FFDDFFA33}" destId="{DD9E431B-F20D-4647-8DA0-B41853353C45}" srcOrd="0" destOrd="0" presId="urn:microsoft.com/office/officeart/2018/5/layout/IconCircleLabelList"/>
    <dgm:cxn modelId="{272D07E1-5AA0-4B8E-9109-8F6D72CF5664}" type="presParOf" srcId="{21EF813E-CA83-4B4D-B8BB-4D8FFDDFFA33}" destId="{F3C8E2BD-05D8-4D2B-9A3A-F943F7833045}" srcOrd="1" destOrd="0" presId="urn:microsoft.com/office/officeart/2018/5/layout/IconCircleLabelList"/>
    <dgm:cxn modelId="{4C755832-1AE1-4934-892F-AAFD78C9870B}" type="presParOf" srcId="{21EF813E-CA83-4B4D-B8BB-4D8FFDDFFA33}" destId="{2DF72C72-5BD6-41AD-9B3C-AFF30912A738}" srcOrd="2" destOrd="0" presId="urn:microsoft.com/office/officeart/2018/5/layout/IconCircleLabelList"/>
    <dgm:cxn modelId="{1CE52026-75DD-4A44-A6CF-0E30ED2309B3}" type="presParOf" srcId="{21EF813E-CA83-4B4D-B8BB-4D8FFDDFFA33}" destId="{C261F547-FADD-4F37-8283-03A221EB8D5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1DBFA-FB33-49C0-992B-1BBC0FD72483}">
      <dsp:nvSpPr>
        <dsp:cNvPr id="0" name=""/>
        <dsp:cNvSpPr/>
      </dsp:nvSpPr>
      <dsp:spPr>
        <a:xfrm>
          <a:off x="24816" y="2074218"/>
          <a:ext cx="818652" cy="8186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BE66E-7D7E-46C5-9CC2-03F06F2068FD}">
      <dsp:nvSpPr>
        <dsp:cNvPr id="0" name=""/>
        <dsp:cNvSpPr/>
      </dsp:nvSpPr>
      <dsp:spPr>
        <a:xfrm>
          <a:off x="196734" y="2246135"/>
          <a:ext cx="474818" cy="474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3C923-7209-44AD-ABB0-2A9BADF4A3A8}">
      <dsp:nvSpPr>
        <dsp:cNvPr id="0" name=""/>
        <dsp:cNvSpPr/>
      </dsp:nvSpPr>
      <dsp:spPr>
        <a:xfrm>
          <a:off x="1018895" y="2074218"/>
          <a:ext cx="1929681" cy="81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Capricorn Ignited LGBTI (CIL) is an Organization conceptualized through the feminist lens to advocate for LGBTIQ+ rights in Limpopo Province, looking closely to the understanding and the belief in full social, economic and political equality for LGBTIQ+. </a:t>
          </a:r>
          <a:endParaRPr lang="en-US" sz="2000" kern="1200" dirty="0"/>
        </a:p>
      </dsp:txBody>
      <dsp:txXfrm>
        <a:off x="1018895" y="2074218"/>
        <a:ext cx="1929681" cy="818652"/>
      </dsp:txXfrm>
    </dsp:sp>
    <dsp:sp modelId="{A396A8A6-EA15-4728-95F3-8A38B714312E}">
      <dsp:nvSpPr>
        <dsp:cNvPr id="0" name=""/>
        <dsp:cNvSpPr/>
      </dsp:nvSpPr>
      <dsp:spPr>
        <a:xfrm>
          <a:off x="3284809" y="2074218"/>
          <a:ext cx="818652" cy="8186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B4B65-954C-4F02-8B8B-8DD44F108C98}">
      <dsp:nvSpPr>
        <dsp:cNvPr id="0" name=""/>
        <dsp:cNvSpPr/>
      </dsp:nvSpPr>
      <dsp:spPr>
        <a:xfrm>
          <a:off x="3456726" y="2246135"/>
          <a:ext cx="474818" cy="474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74973-49E5-48AA-8DA6-13249CEE4B49}">
      <dsp:nvSpPr>
        <dsp:cNvPr id="0" name=""/>
        <dsp:cNvSpPr/>
      </dsp:nvSpPr>
      <dsp:spPr>
        <a:xfrm>
          <a:off x="4278887" y="2074218"/>
          <a:ext cx="1929681" cy="81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CIL is formed with the clear intention of building strategic partnerships and movements that use training and dialogues as a key platform for critical engagement and mobilization, capacity development, reframing of perceptions and advocacy interventions across Limpopo Province.</a:t>
          </a:r>
          <a:endParaRPr lang="en-US" sz="1800" kern="1200" dirty="0"/>
        </a:p>
      </dsp:txBody>
      <dsp:txXfrm>
        <a:off x="4278887" y="2074218"/>
        <a:ext cx="1929681" cy="818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5DBBE-9E3E-4A22-AF83-5D2A344307DA}">
      <dsp:nvSpPr>
        <dsp:cNvPr id="0" name=""/>
        <dsp:cNvSpPr/>
      </dsp:nvSpPr>
      <dsp:spPr>
        <a:xfrm>
          <a:off x="0" y="141271"/>
          <a:ext cx="4837903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Collaborations and Partnerships in Activities in different communities increased our access to more communities.</a:t>
          </a:r>
        </a:p>
      </dsp:txBody>
      <dsp:txXfrm>
        <a:off x="94068" y="235339"/>
        <a:ext cx="4649767" cy="1738854"/>
      </dsp:txXfrm>
    </dsp:sp>
    <dsp:sp modelId="{2B7EEB19-5D60-49BF-BC1B-21EF33C540C4}">
      <dsp:nvSpPr>
        <dsp:cNvPr id="0" name=""/>
        <dsp:cNvSpPr/>
      </dsp:nvSpPr>
      <dsp:spPr>
        <a:xfrm>
          <a:off x="0" y="2146021"/>
          <a:ext cx="4837903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Affiliation in different Municipalities, Departments and Civil Society Forums has amplified our visibility.</a:t>
          </a:r>
        </a:p>
      </dsp:txBody>
      <dsp:txXfrm>
        <a:off x="94068" y="2240089"/>
        <a:ext cx="4649767" cy="1738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5C5A9-C24C-4103-853E-DDB835228D78}">
      <dsp:nvSpPr>
        <dsp:cNvPr id="0" name=""/>
        <dsp:cNvSpPr/>
      </dsp:nvSpPr>
      <dsp:spPr>
        <a:xfrm>
          <a:off x="333849" y="941679"/>
          <a:ext cx="1035808" cy="10358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7E273-6A1E-4B8B-B831-DD5BD5B0CB9C}">
      <dsp:nvSpPr>
        <dsp:cNvPr id="0" name=""/>
        <dsp:cNvSpPr/>
      </dsp:nvSpPr>
      <dsp:spPr>
        <a:xfrm>
          <a:off x="554595" y="1162425"/>
          <a:ext cx="594316" cy="5943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58C97-D117-4B93-9137-AAFD2E27E350}">
      <dsp:nvSpPr>
        <dsp:cNvPr id="0" name=""/>
        <dsp:cNvSpPr/>
      </dsp:nvSpPr>
      <dsp:spPr>
        <a:xfrm>
          <a:off x="2729" y="2300116"/>
          <a:ext cx="1698046" cy="160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Maintain engagements with different stakeholders.</a:t>
          </a:r>
        </a:p>
      </dsp:txBody>
      <dsp:txXfrm>
        <a:off x="2729" y="2300116"/>
        <a:ext cx="1698046" cy="1604355"/>
      </dsp:txXfrm>
    </dsp:sp>
    <dsp:sp modelId="{0C10C5BA-779E-48D7-AF90-2A5121DF7965}">
      <dsp:nvSpPr>
        <dsp:cNvPr id="0" name=""/>
        <dsp:cNvSpPr/>
      </dsp:nvSpPr>
      <dsp:spPr>
        <a:xfrm>
          <a:off x="6314213" y="972940"/>
          <a:ext cx="1035808" cy="10358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D407C-0F69-40E1-91F9-8B7E8972E5C6}">
      <dsp:nvSpPr>
        <dsp:cNvPr id="0" name=""/>
        <dsp:cNvSpPr/>
      </dsp:nvSpPr>
      <dsp:spPr>
        <a:xfrm>
          <a:off x="6534959" y="1193698"/>
          <a:ext cx="594316" cy="594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5F060-D369-4028-BE82-E0E64ADE8C7E}">
      <dsp:nvSpPr>
        <dsp:cNvPr id="0" name=""/>
        <dsp:cNvSpPr/>
      </dsp:nvSpPr>
      <dsp:spPr>
        <a:xfrm>
          <a:off x="1997934" y="2300116"/>
          <a:ext cx="1698046" cy="160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Train more local LGBTIQ+ people to understand SOGIESC and be able to advocate in local areas.</a:t>
          </a:r>
        </a:p>
      </dsp:txBody>
      <dsp:txXfrm>
        <a:off x="1997934" y="2300116"/>
        <a:ext cx="1698046" cy="1604355"/>
      </dsp:txXfrm>
    </dsp:sp>
    <dsp:sp modelId="{60B9CA0A-3FCC-4CFA-A9CB-74F9D357BE46}">
      <dsp:nvSpPr>
        <dsp:cNvPr id="0" name=""/>
        <dsp:cNvSpPr/>
      </dsp:nvSpPr>
      <dsp:spPr>
        <a:xfrm>
          <a:off x="4324259" y="941679"/>
          <a:ext cx="1035808" cy="10358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3C26F-9983-4D30-81ED-C12B0145F3E7}">
      <dsp:nvSpPr>
        <dsp:cNvPr id="0" name=""/>
        <dsp:cNvSpPr/>
      </dsp:nvSpPr>
      <dsp:spPr>
        <a:xfrm>
          <a:off x="4545005" y="1162425"/>
          <a:ext cx="594316" cy="5943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878DF-F9B3-4371-85E1-6FED3C690F1F}">
      <dsp:nvSpPr>
        <dsp:cNvPr id="0" name=""/>
        <dsp:cNvSpPr/>
      </dsp:nvSpPr>
      <dsp:spPr>
        <a:xfrm>
          <a:off x="3993140" y="2300116"/>
          <a:ext cx="1698046" cy="160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Develop more Simplified Information Material to distribute in communities.</a:t>
          </a:r>
        </a:p>
      </dsp:txBody>
      <dsp:txXfrm>
        <a:off x="3993140" y="2300116"/>
        <a:ext cx="1698046" cy="1604355"/>
      </dsp:txXfrm>
    </dsp:sp>
    <dsp:sp modelId="{6498A042-A6E8-46DF-8E5E-61C3E4D3C837}">
      <dsp:nvSpPr>
        <dsp:cNvPr id="0" name=""/>
        <dsp:cNvSpPr/>
      </dsp:nvSpPr>
      <dsp:spPr>
        <a:xfrm>
          <a:off x="2353436" y="941948"/>
          <a:ext cx="1035808" cy="10358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1DA5D-80F3-4B23-BF9F-A73490188E87}">
      <dsp:nvSpPr>
        <dsp:cNvPr id="0" name=""/>
        <dsp:cNvSpPr/>
      </dsp:nvSpPr>
      <dsp:spPr>
        <a:xfrm>
          <a:off x="2574176" y="1117554"/>
          <a:ext cx="594316" cy="5943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A1EDF-4887-422D-B0F9-B7ECA7807389}">
      <dsp:nvSpPr>
        <dsp:cNvPr id="0" name=""/>
        <dsp:cNvSpPr/>
      </dsp:nvSpPr>
      <dsp:spPr>
        <a:xfrm>
          <a:off x="5988345" y="2300116"/>
          <a:ext cx="1698046" cy="160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Raise more funds to ensure sustainability of LGBTIQ+ Sector movement in the Province.</a:t>
          </a:r>
        </a:p>
      </dsp:txBody>
      <dsp:txXfrm>
        <a:off x="5988345" y="2300116"/>
        <a:ext cx="1698046" cy="1604355"/>
      </dsp:txXfrm>
    </dsp:sp>
    <dsp:sp modelId="{DD9E431B-F20D-4647-8DA0-B41853353C45}">
      <dsp:nvSpPr>
        <dsp:cNvPr id="0" name=""/>
        <dsp:cNvSpPr/>
      </dsp:nvSpPr>
      <dsp:spPr>
        <a:xfrm>
          <a:off x="8314669" y="941679"/>
          <a:ext cx="1035808" cy="10358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8E2BD-05D8-4D2B-9A3A-F943F7833045}">
      <dsp:nvSpPr>
        <dsp:cNvPr id="0" name=""/>
        <dsp:cNvSpPr/>
      </dsp:nvSpPr>
      <dsp:spPr>
        <a:xfrm>
          <a:off x="8535415" y="1162425"/>
          <a:ext cx="594316" cy="5943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1F547-FADD-4F37-8283-03A221EB8D58}">
      <dsp:nvSpPr>
        <dsp:cNvPr id="0" name=""/>
        <dsp:cNvSpPr/>
      </dsp:nvSpPr>
      <dsp:spPr>
        <a:xfrm>
          <a:off x="7983550" y="2300116"/>
          <a:ext cx="1698046" cy="160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Thank You</a:t>
          </a:r>
        </a:p>
      </dsp:txBody>
      <dsp:txXfrm>
        <a:off x="7983550" y="2300116"/>
        <a:ext cx="1698046" cy="1604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67F9-ADA6-F723-C507-A881518F4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1AFD2-CD6A-90CA-763F-08F571D94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626A-E372-9AA0-C80E-3098E767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C0D17-2455-887F-C547-FBAC474A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AEFD5-30B8-96B1-5EDC-EDC1FDBC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912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F7F4-6BA0-9C50-E8D7-7D151D57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F86CF-F760-07CD-9CBE-1E2563D9B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3531-E043-A5C3-68EE-48D9709A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BEF0-A7AA-F359-ADC9-400E3F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BEBF-AEAA-C04F-4FD2-61D29FCE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201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F76D9-D04B-2327-BE56-A418227DD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3AA97-36A9-A448-9DD5-EE8D3A03D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1F4FD-7CEE-6092-4455-9D2C288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C7E2B-9360-0B66-E0F7-AB64D29B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37962-0A7E-FDC3-F3EA-30E8281E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37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59D7-279E-D6A1-7325-C172FAB5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DF41-FD9D-8B69-2FF4-A2C0D16F1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927D-1EB6-F728-8EE9-00B3A028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E3F50-E5D5-5843-B610-5EE15D01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0B05F-A577-2F3F-93E0-B1881081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83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BD1C-9630-95BB-3A0C-60979F6E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E33EB-18F6-174C-15BD-7D6CB6DD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97073-E3CC-DE93-42F8-77AA2E7A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D1BC-E50F-0128-0DF7-0CAB3667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B23B5-F4F6-EAAD-2919-C127DC29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028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C3D7-0A19-2E56-69DB-87EAC66A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55B2-C9ED-1E57-AAE2-E68423C07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949C1-29F3-3FF7-76DB-27B2E9877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96350-DE9C-7DD8-68FC-7A1CAD8A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BAA1E-4341-961E-60E1-4AF7B43C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AC248-89C0-54C1-5611-DF6BBFF1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483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079F-C7B4-82F3-C08E-E95355D1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8CF6-11A0-132F-D74A-1E6C9B4A9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E2E45-C9FE-F70C-2ACA-BD9C68248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07CE-2A75-21E4-703B-FA1A21483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D6705-4505-631B-2FE9-EAE323FA9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B3D55-8689-86FC-3365-26CC4446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B7531-1248-9A3F-F4C0-462B3DBC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F57E6-C778-A90A-55DB-A5A6CBC9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670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27ED-16CE-DE31-1AD1-63DA9A26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5B470-B860-8120-8619-7B669957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F40A0-8316-7DC7-F416-1AF96445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06117-E034-6256-4AA5-52C1CC44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571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C373D-B71A-6D60-0B0F-EEA999DA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377D9-4E7B-6D65-B4FB-0B7D53D4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42324-D73C-95FF-E2A8-BED1C8CA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703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DCBB-3FE0-2527-2329-B362836D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3DBA-8CEA-7240-F555-C1111DFD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5E49C-268F-A9A6-A13A-1B085F0B0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599EE-26A8-4569-30F5-3B9799E0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D1028-E822-ADD6-A37E-8B3650D5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3A8C-A74A-A172-8D29-A6E62EA4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616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4AFC-2BCC-B09F-8642-112CCC1A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F4018-8D33-1C01-2958-C4A056A1E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75C33-BCCF-540B-34E5-5635F7954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B9027-2F2F-5BE7-E8A1-82A1CE2D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09DFE-296E-6B5F-07FD-1E089675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5F334-DF5A-CD6C-867A-1DA7536A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674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83048-AEE9-B647-4718-05C801D6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78DAB-E8E9-63A1-D662-B3AF010F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5B56-76BF-30AD-F037-3D743342F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B32C-BD12-4510-8086-306FBD82A6CD}" type="datetimeFigureOut">
              <a:rPr lang="en-ZA" smtClean="0"/>
              <a:t>2025/02/24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F3517-C75F-990B-2599-060C3271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05F14-2A0F-134A-85CA-FFDF8C5F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723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50D9F-51CE-6C9C-76EB-06266568F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40" y="-28467"/>
            <a:ext cx="2651877" cy="685800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9A22D600-B52E-E04B-A9E7-57874D1B3DE2}"/>
              </a:ext>
            </a:extLst>
          </p:cNvPr>
          <p:cNvSpPr/>
          <p:nvPr/>
        </p:nvSpPr>
        <p:spPr>
          <a:xfrm rot="5400000">
            <a:off x="5875840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5239ED8-D9BC-9B07-2C66-1B0CADDD60CA}"/>
              </a:ext>
            </a:extLst>
          </p:cNvPr>
          <p:cNvSpPr/>
          <p:nvPr/>
        </p:nvSpPr>
        <p:spPr>
          <a:xfrm rot="5400000">
            <a:off x="5960239" y="-4436238"/>
            <a:ext cx="271521" cy="9144002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5365478" y="2698511"/>
            <a:ext cx="412520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2025</a:t>
            </a:r>
            <a:endParaRPr lang="en-ZA" sz="4100" i="1" dirty="0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6485" y="1193928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8635" y="630534"/>
            <a:ext cx="1896004" cy="6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2330" y="486596"/>
            <a:ext cx="2356040" cy="5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0E86D-BEBA-8DD5-5C76-03069FD92515}"/>
              </a:ext>
            </a:extLst>
          </p:cNvPr>
          <p:cNvSpPr txBox="1"/>
          <p:nvPr/>
        </p:nvSpPr>
        <p:spPr>
          <a:xfrm>
            <a:off x="4046063" y="5074213"/>
            <a:ext cx="694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dirty="0">
                <a:solidFill>
                  <a:srgbClr val="FF0000"/>
                </a:solidFill>
              </a:rPr>
              <a:t>(South Africa, Polokwane, Monama Maburwana)</a:t>
            </a:r>
          </a:p>
          <a:p>
            <a:pPr algn="ctr"/>
            <a:endParaRPr lang="en-ZW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E2E81-9601-1970-B83A-F4245917F760}"/>
              </a:ext>
            </a:extLst>
          </p:cNvPr>
          <p:cNvSpPr txBox="1"/>
          <p:nvPr/>
        </p:nvSpPr>
        <p:spPr>
          <a:xfrm>
            <a:off x="1678107" y="6418075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2025</a:t>
            </a:r>
            <a:endParaRPr lang="en-ZW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2B55A6-2FFB-9EE3-F2C3-0C062E3E55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/>
        </p:blipFill>
        <p:spPr>
          <a:xfrm>
            <a:off x="4522697" y="299994"/>
            <a:ext cx="1877160" cy="1528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60F413-7316-BB9C-963E-10784A14FB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35" y="1400699"/>
            <a:ext cx="1937953" cy="907269"/>
          </a:xfrm>
          <a:prstGeom prst="rect">
            <a:avLst/>
          </a:prstGeom>
        </p:spPr>
      </p:pic>
      <p:pic>
        <p:nvPicPr>
          <p:cNvPr id="5" name="Picture 4" descr="A group of people pulling a rope&#10;&#10;AI-generated content may be incorrect.">
            <a:extLst>
              <a:ext uri="{FF2B5EF4-FFF2-40B4-BE49-F238E27FC236}">
                <a16:creationId xmlns:a16="http://schemas.microsoft.com/office/drawing/2014/main" id="{E9A3D87D-7CAD-C635-68AB-EBF46AC3D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9" b="20914"/>
          <a:stretch/>
        </p:blipFill>
        <p:spPr>
          <a:xfrm>
            <a:off x="8948929" y="703368"/>
            <a:ext cx="2203055" cy="12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476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0129A6F-B6C6-C1F9-CE8D-60D653B125B5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0F61DA-A9A9-1242-8C74-F3097BDE6D66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BBB5664-91F0-ACCF-0B08-460BFB73B06E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2D89705E-C4C1-A0F6-2F18-6846A8330C7B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892B003D-152B-4496-EFCF-B26B5857ACF8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F4161AD2-9A60-F768-68F7-1C463846F358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4D34367B-3B7E-8B60-006D-87F63C011D0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889E037A-C465-B144-84F9-870DD203B66C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CB8762-0E66-92DA-DDB0-58AA786EAC18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835EAB-6ECC-8D5D-877C-D240E848F289}"/>
              </a:ext>
            </a:extLst>
          </p:cNvPr>
          <p:cNvSpPr/>
          <p:nvPr/>
        </p:nvSpPr>
        <p:spPr>
          <a:xfrm>
            <a:off x="7107382" y="1325891"/>
            <a:ext cx="4176167" cy="325996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17981C-9415-5826-2DE2-7D8884DF0D40}"/>
              </a:ext>
            </a:extLst>
          </p:cNvPr>
          <p:cNvSpPr txBox="1"/>
          <p:nvPr/>
        </p:nvSpPr>
        <p:spPr>
          <a:xfrm>
            <a:off x="7531047" y="2004463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 photo or video</a:t>
            </a:r>
            <a:endParaRPr lang="en-ZA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9CFD07-E0EC-2588-1917-EC7CDA6EF058}"/>
              </a:ext>
            </a:extLst>
          </p:cNvPr>
          <p:cNvSpPr txBox="1"/>
          <p:nvPr/>
        </p:nvSpPr>
        <p:spPr>
          <a:xfrm>
            <a:off x="4752678" y="78652"/>
            <a:ext cx="277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pic>
        <p:nvPicPr>
          <p:cNvPr id="9" name="Content Placeholder 8" descr="A white sign with purple and yellow text&#10;&#10;AI-generated content may be incorrect.">
            <a:extLst>
              <a:ext uri="{FF2B5EF4-FFF2-40B4-BE49-F238E27FC236}">
                <a16:creationId xmlns:a16="http://schemas.microsoft.com/office/drawing/2014/main" id="{82023B05-FE5A-6BC3-5B5D-758B0512E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25622"/>
          <a:stretch/>
        </p:blipFill>
        <p:spPr>
          <a:xfrm>
            <a:off x="6966193" y="1268402"/>
            <a:ext cx="4317356" cy="4263707"/>
          </a:xfrm>
        </p:spPr>
      </p:pic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F3AD0333-A793-2FAF-71DD-5927A55F3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991982"/>
              </p:ext>
            </p:extLst>
          </p:nvPr>
        </p:nvGraphicFramePr>
        <p:xfrm>
          <a:off x="497861" y="842808"/>
          <a:ext cx="6233386" cy="496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70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46EC27C-8325-4CF4-4778-DDA945B724C7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7FE5A8-F096-35F9-8F2E-EB4BC5C7069F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49CF7F2-A77B-9AF2-57B8-BC04761C93C2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523CFCD-60D1-9A21-4D95-52FA35249480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44386F1-D6D8-8114-3719-77CD3668A90F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6128CA-F488-A011-7B8B-8C1DC18F568C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1390951-4D25-187B-030F-F4694514FF7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A654418-2F62-0C0D-04CF-2306FA5DF3F3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664630" y="31527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Dates and themes of joint campaign/s</a:t>
            </a:r>
            <a:endParaRPr lang="en-ZA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2F325-88BB-82A1-1D12-CD29423E8C62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D9B247-A654-462D-A114-5376D16EF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17866"/>
              </p:ext>
            </p:extLst>
          </p:nvPr>
        </p:nvGraphicFramePr>
        <p:xfrm>
          <a:off x="892352" y="875211"/>
          <a:ext cx="10499021" cy="53244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1694">
                  <a:extLst>
                    <a:ext uri="{9D8B030D-6E8A-4147-A177-3AD203B41FA5}">
                      <a16:colId xmlns:a16="http://schemas.microsoft.com/office/drawing/2014/main" val="3782918526"/>
                    </a:ext>
                  </a:extLst>
                </a:gridCol>
                <a:gridCol w="2821033">
                  <a:extLst>
                    <a:ext uri="{9D8B030D-6E8A-4147-A177-3AD203B41FA5}">
                      <a16:colId xmlns:a16="http://schemas.microsoft.com/office/drawing/2014/main" val="3262451202"/>
                    </a:ext>
                  </a:extLst>
                </a:gridCol>
                <a:gridCol w="7176294">
                  <a:extLst>
                    <a:ext uri="{9D8B030D-6E8A-4147-A177-3AD203B41FA5}">
                      <a16:colId xmlns:a16="http://schemas.microsoft.com/office/drawing/2014/main" val="3465742547"/>
                    </a:ext>
                  </a:extLst>
                </a:gridCol>
              </a:tblGrid>
              <a:tr h="42711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Date</a:t>
                      </a:r>
                      <a:endParaRPr lang="en-Z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Theme</a:t>
                      </a:r>
                      <a:endParaRPr lang="en-ZA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196876"/>
                  </a:ext>
                </a:extLst>
              </a:tr>
              <a:tr h="7418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</a:t>
                      </a:r>
                      <a:endParaRPr lang="en-Z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17-05-2023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IDAHOBIT Webinar (CIL and Lesotho Master of Healing Foundation Lesotho)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694279"/>
                  </a:ext>
                </a:extLst>
              </a:tr>
              <a:tr h="931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  <a:endParaRPr lang="en-Z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05-08-2023 </a:t>
                      </a:r>
                    </a:p>
                    <a:p>
                      <a:r>
                        <a:rPr lang="en-ZA" sz="2400" dirty="0"/>
                        <a:t>16-07-2024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LGBTIQ+ Advocacy through Cinema and Dialogue:</a:t>
                      </a:r>
                    </a:p>
                    <a:p>
                      <a:r>
                        <a:rPr lang="en-ZA" sz="2400" dirty="0"/>
                        <a:t>Kasi to Kasi Queer Film Festival (</a:t>
                      </a:r>
                      <a:r>
                        <a:rPr lang="en-ZA" sz="2400" dirty="0" err="1"/>
                        <a:t>Zebediela</a:t>
                      </a:r>
                      <a:r>
                        <a:rPr lang="en-ZA" sz="2400" dirty="0"/>
                        <a:t> and University of Limpopo)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79978"/>
                  </a:ext>
                </a:extLst>
              </a:tr>
              <a:tr h="931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  <a:endParaRPr lang="en-Z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26-10-2024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Mopani, Vhembe, Waterberg and Capricorn Pride Campaigns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318487"/>
                  </a:ext>
                </a:extLst>
              </a:tr>
              <a:tr h="931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  <a:endParaRPr lang="en-Z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27-08-2024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SDR and Parents Dialogue: Community GBVF and Health Workers –Sensitization at Matlala and Mamabolo Areas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217457"/>
                  </a:ext>
                </a:extLst>
              </a:tr>
              <a:tr h="931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</a:t>
                      </a:r>
                      <a:endParaRPr lang="en-Z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27-07-2024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Human Rights Visibility and Awareness Marches and Dialogues (Lebowakgomo and Matlala)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271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7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46EC27C-8325-4CF4-4778-DDA945B724C7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7FE5A8-F096-35F9-8F2E-EB4BC5C7069F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49CF7F2-A77B-9AF2-57B8-BC04761C93C2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523CFCD-60D1-9A21-4D95-52FA35249480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44386F1-D6D8-8114-3719-77CD3668A90F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6128CA-F488-A011-7B8B-8C1DC18F568C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1390951-4D25-187B-030F-F4694514FF7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A654418-2F62-0C0D-04CF-2306FA5DF3F3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46552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Initiatives and Strategies</a:t>
            </a:r>
            <a:endParaRPr lang="en-ZA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745DAA6-B38D-6902-939F-1103276ED4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7667" y="1479932"/>
          <a:ext cx="4837903" cy="421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40D49FC-B0F0-BC8E-0543-1B0129CAE579}"/>
              </a:ext>
            </a:extLst>
          </p:cNvPr>
          <p:cNvSpPr/>
          <p:nvPr/>
        </p:nvSpPr>
        <p:spPr>
          <a:xfrm>
            <a:off x="6089176" y="147993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E68A7-8F53-754B-6310-027CA9B5AEE9}"/>
              </a:ext>
            </a:extLst>
          </p:cNvPr>
          <p:cNvSpPr txBox="1"/>
          <p:nvPr/>
        </p:nvSpPr>
        <p:spPr>
          <a:xfrm>
            <a:off x="6320339" y="1703876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 photo or video</a:t>
            </a:r>
            <a:endParaRPr lang="en-ZA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2F325-88BB-82A1-1D12-CD29423E8C62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4" name="Picture 3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0FA93F7F-4AB2-4F19-2B84-B9F9A38072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3"/>
          <a:stretch/>
        </p:blipFill>
        <p:spPr>
          <a:xfrm>
            <a:off x="6307621" y="3190002"/>
            <a:ext cx="4803026" cy="2944622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A554267-AECE-E195-C143-5EAC3E895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78" y="465520"/>
            <a:ext cx="4837113" cy="3224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636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1B3B48-6A89-6849-C0BB-CA859E950EF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7B8496-7BCE-1C40-B644-01C378150363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E2AF4E0-C62E-209D-A5BB-746BB623D811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BDCB90F-0E78-7034-0478-FB9CDB7D011C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6047499-4A06-C605-9A1B-757CEB8B263D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BEDE14-018E-2DE5-BB93-E6E3F83380B6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0D7F9D32-6CBF-9F2D-1C43-81F4BB65DA44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35B70CD1-5E8B-E2E4-D6E0-AA0A61B8A9C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2680321" y="330239"/>
            <a:ext cx="766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Governance &amp; Resource Allocation</a:t>
            </a:r>
            <a:endParaRPr lang="en-ZA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5C5969-44FB-9927-EB3B-D1EB6F09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511309"/>
            <a:ext cx="4837903" cy="42142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Management and Volunteers collectively held plenary meetings preparing for activities, and involvement of stakeholders for shared responsibilities.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Partnership of different stakeholders with resources during events has assisted the organization and the movement in making events possible and successful. Dividing resources like Transport, Catering and other logistics.</a:t>
            </a:r>
            <a:endParaRPr lang="en-ZA" dirty="0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549F6F-EA10-8016-5435-FF3C3F7ABE04}"/>
              </a:ext>
            </a:extLst>
          </p:cNvPr>
          <p:cNvSpPr/>
          <p:nvPr/>
        </p:nvSpPr>
        <p:spPr>
          <a:xfrm>
            <a:off x="6089176" y="1511309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948EB-C537-F7BE-A011-EF22AF299FCF}"/>
              </a:ext>
            </a:extLst>
          </p:cNvPr>
          <p:cNvSpPr txBox="1"/>
          <p:nvPr/>
        </p:nvSpPr>
        <p:spPr>
          <a:xfrm>
            <a:off x="6320339" y="1735253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 photo or video</a:t>
            </a:r>
            <a:endParaRPr lang="en-ZA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8BF58C-CAA1-41D3-B71F-94DA3CB9C8AF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7" name="Picture 6" descr="A group of people marching in a parade&#10;&#10;AI-generated content may be incorrect.">
            <a:extLst>
              <a:ext uri="{FF2B5EF4-FFF2-40B4-BE49-F238E27FC236}">
                <a16:creationId xmlns:a16="http://schemas.microsoft.com/office/drawing/2014/main" id="{9283718E-32FE-949C-0DFC-760CC8A0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72" y="3557736"/>
            <a:ext cx="3967847" cy="2644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Picture 27" descr="A group of people standing next to a white board&#10;&#10;AI-generated content may be incorrect.">
            <a:extLst>
              <a:ext uri="{FF2B5EF4-FFF2-40B4-BE49-F238E27FC236}">
                <a16:creationId xmlns:a16="http://schemas.microsoft.com/office/drawing/2014/main" id="{3248FB2C-A09C-058A-F69D-705AB732A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73" y="1113779"/>
            <a:ext cx="3967847" cy="2644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0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1B3B48-6A89-6849-C0BB-CA859E950EF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7B8496-7BCE-1C40-B644-01C378150363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E2AF4E0-C62E-209D-A5BB-746BB623D811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BDCB90F-0E78-7034-0478-FB9CDB7D011C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6047499-4A06-C605-9A1B-757CEB8B263D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BEDE14-018E-2DE5-BB93-E6E3F83380B6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0D7F9D32-6CBF-9F2D-1C43-81F4BB65DA44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35B70CD1-5E8B-E2E4-D6E0-AA0A61B8A9C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2427529" y="364578"/>
            <a:ext cx="78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Inclusive Leadership &amp; Coordination</a:t>
            </a:r>
            <a:endParaRPr lang="en-ZA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5C5969-44FB-9927-EB3B-D1EB6F09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511309"/>
            <a:ext cx="4837903" cy="42142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Involvement of Leadership from Key Sectors during the initial phase strengthens Collaborations. Local Organizing Committees have been established in different police clusters.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Plenary meetings inclusive of stakeholders, delegation of tasks and responsibilities, and community mobilizations.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549F6F-EA10-8016-5435-FF3C3F7ABE04}"/>
              </a:ext>
            </a:extLst>
          </p:cNvPr>
          <p:cNvSpPr/>
          <p:nvPr/>
        </p:nvSpPr>
        <p:spPr>
          <a:xfrm>
            <a:off x="6089176" y="1511309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948EB-C537-F7BE-A011-EF22AF299FCF}"/>
              </a:ext>
            </a:extLst>
          </p:cNvPr>
          <p:cNvSpPr txBox="1"/>
          <p:nvPr/>
        </p:nvSpPr>
        <p:spPr>
          <a:xfrm>
            <a:off x="6320339" y="1735253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 photo or video</a:t>
            </a:r>
            <a:endParaRPr lang="en-ZA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8BF58C-CAA1-41D3-B71F-94DA3CB9C8AF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3" name="Picture 2" descr="A group of people sitting under a tent&#10;&#10;AI-generated content may be incorrect.">
            <a:extLst>
              <a:ext uri="{FF2B5EF4-FFF2-40B4-BE49-F238E27FC236}">
                <a16:creationId xmlns:a16="http://schemas.microsoft.com/office/drawing/2014/main" id="{53857A89-4A8F-E6E5-530D-A1F8FE17A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72" y="1166425"/>
            <a:ext cx="3974092" cy="2649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group of people standing around a table with a cake&#10;&#10;AI-generated content may be incorrect.">
            <a:extLst>
              <a:ext uri="{FF2B5EF4-FFF2-40B4-BE49-F238E27FC236}">
                <a16:creationId xmlns:a16="http://schemas.microsoft.com/office/drawing/2014/main" id="{44E543A4-0C96-EEBD-6D49-E1FD0E827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72" y="3836968"/>
            <a:ext cx="3970681" cy="2233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39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2767978" y="329386"/>
            <a:ext cx="75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Connecting &amp; Community-Building</a:t>
            </a:r>
            <a:endParaRPr lang="en-ZA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9FB6D-3443-7712-9C6B-FA31AEFC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060287"/>
            <a:ext cx="4837903" cy="50247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Established Communication Systems through WhatsApp groups, Local Organizing Committees and Forums to sustain networking.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Partnership and Support on activities focusing on: GBVF, Human Rights, SRHR, HIV/AIDS Prevention, Community Safety and Gender Issues. The component of LGBTIQ+ sessions in these activities has increased demand of our services.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47AA5-FB69-534E-31DA-8AC67DEF2373}"/>
              </a:ext>
            </a:extLst>
          </p:cNvPr>
          <p:cNvSpPr/>
          <p:nvPr/>
        </p:nvSpPr>
        <p:spPr>
          <a:xfrm>
            <a:off x="6089176" y="161562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03A5B-646C-762B-6070-F357A4F1F15E}"/>
              </a:ext>
            </a:extLst>
          </p:cNvPr>
          <p:cNvSpPr txBox="1"/>
          <p:nvPr/>
        </p:nvSpPr>
        <p:spPr>
          <a:xfrm>
            <a:off x="6320339" y="1839566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 photo or video</a:t>
            </a:r>
            <a:endParaRPr lang="en-ZA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2" name="Picture 1" descr="A group of people holding a banner&#10;&#10;AI-generated content may be incorrect.">
            <a:extLst>
              <a:ext uri="{FF2B5EF4-FFF2-40B4-BE49-F238E27FC236}">
                <a16:creationId xmlns:a16="http://schemas.microsoft.com/office/drawing/2014/main" id="{EFE0D9E6-A84E-7144-633B-815777023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80" y="1032276"/>
            <a:ext cx="2592102" cy="241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5FAE6E8F-621B-A80C-3827-446C8ECA5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45" y="3596131"/>
            <a:ext cx="3097702" cy="2064328"/>
          </a:xfrm>
          <a:prstGeom prst="rect">
            <a:avLst/>
          </a:prstGeom>
        </p:spPr>
      </p:pic>
      <p:pic>
        <p:nvPicPr>
          <p:cNvPr id="3" name="Picture 2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46A0B432-5FB8-6597-3C92-4CDB8285C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81" y="2969399"/>
            <a:ext cx="4956385" cy="311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8474D7-269E-E8D7-0220-6115A2ACF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20" y="1083607"/>
            <a:ext cx="2653906" cy="206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250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1218325" y="313296"/>
            <a:ext cx="4191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Linking &amp; Learning</a:t>
            </a:r>
            <a:endParaRPr lang="en-ZA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9FB6D-3443-7712-9C6B-FA31AEFC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044198"/>
            <a:ext cx="4837903" cy="478570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Continuous Training sessions on Human Rights for LGBTIQ+ people in communities, capacitating members to advocate in their local areas, and linking them with stakeholders.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Documenting LGBTIQ+ Human Rights cases and referring survivors to relevant services like psychosocial support and legal assistance. Established Human Rights Violations Support group and conduct wellness sessions.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47AA5-FB69-534E-31DA-8AC67DEF2373}"/>
              </a:ext>
            </a:extLst>
          </p:cNvPr>
          <p:cNvSpPr/>
          <p:nvPr/>
        </p:nvSpPr>
        <p:spPr>
          <a:xfrm>
            <a:off x="6089176" y="161562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03A5B-646C-762B-6070-F357A4F1F15E}"/>
              </a:ext>
            </a:extLst>
          </p:cNvPr>
          <p:cNvSpPr txBox="1"/>
          <p:nvPr/>
        </p:nvSpPr>
        <p:spPr>
          <a:xfrm>
            <a:off x="6320339" y="1839566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 photo or video</a:t>
            </a:r>
            <a:endParaRPr lang="en-ZA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5" name="Picture 4" descr="A group of people in a room with computers&#10;&#10;AI-generated content may be incorrect.">
            <a:extLst>
              <a:ext uri="{FF2B5EF4-FFF2-40B4-BE49-F238E27FC236}">
                <a16:creationId xmlns:a16="http://schemas.microsoft.com/office/drawing/2014/main" id="{6FE1A471-32D8-5FD0-9DFC-89411FF03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83" y="329830"/>
            <a:ext cx="4466866" cy="335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D7CC4792-DC37-64C7-94D1-C64ABFC81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89" y="3151226"/>
            <a:ext cx="4512764" cy="300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35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1509452" y="3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7527" y="342351"/>
            <a:ext cx="3408218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NEXT STEPS</a:t>
            </a:r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AD8FCA9F-22FC-7292-46B0-DF12F5658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707980"/>
              </p:ext>
            </p:extLst>
          </p:nvPr>
        </p:nvGraphicFramePr>
        <p:xfrm>
          <a:off x="1274618" y="803444"/>
          <a:ext cx="9684327" cy="484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3864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D8123970EFE4E94AE6ECA64A6A3B0" ma:contentTypeVersion="18" ma:contentTypeDescription="Create a new document." ma:contentTypeScope="" ma:versionID="db2c24615140b5023b983e5a70edf3b8">
  <xsd:schema xmlns:xsd="http://www.w3.org/2001/XMLSchema" xmlns:xs="http://www.w3.org/2001/XMLSchema" xmlns:p="http://schemas.microsoft.com/office/2006/metadata/properties" xmlns:ns2="406893f5-2274-413a-be44-8f15a8803862" xmlns:ns3="5c72703c-1067-4fa7-89cc-ef245258de7b" targetNamespace="http://schemas.microsoft.com/office/2006/metadata/properties" ma:root="true" ma:fieldsID="48f63a56c338c2af9d9e2058225f7d31" ns2:_="" ns3:_="">
    <xsd:import namespace="406893f5-2274-413a-be44-8f15a8803862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893f5-2274-413a-be44-8f15a8803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06893f5-2274-413a-be44-8f15a880386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147A91-9EF1-46AE-B926-38E4A90236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893f5-2274-413a-be44-8f15a8803862"/>
    <ds:schemaRef ds:uri="5c72703c-1067-4fa7-89cc-ef245258d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C2F744-F2CC-4937-96DF-47CDD10E73A0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5c72703c-1067-4fa7-89cc-ef245258de7b"/>
    <ds:schemaRef ds:uri="http://schemas.microsoft.com/office/2006/documentManagement/types"/>
    <ds:schemaRef ds:uri="http://schemas.openxmlformats.org/package/2006/metadata/core-properties"/>
    <ds:schemaRef ds:uri="406893f5-2274-413a-be44-8f15a880386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D70290-E215-4A5C-823D-30A94AC1A8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599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</dc:creator>
  <cp:lastModifiedBy>Lebo Monama</cp:lastModifiedBy>
  <cp:revision>36</cp:revision>
  <dcterms:created xsi:type="dcterms:W3CDTF">2023-08-28T07:48:34Z</dcterms:created>
  <dcterms:modified xsi:type="dcterms:W3CDTF">2025-02-27T20:17:26Z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0x01010034AD8123970EFE4E94AE6ECA64A6A3B0</vt:lpwstr>
  </property>
  <property fmtid="{D5CDD505-2E9C-101B-9397-08002B2CF9AE}" pid="3" name="MediaServiceImageTags">
    <vt:lpwstr/>
  </property>
</Properties>
</file>