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18288000" cy="10287000"/>
  <p:notesSz cx="6858000" cy="9144000"/>
  <p:embeddedFontLst>
    <p:embeddedFont>
      <p:font typeface="TT Norms" charset="1" panose="02000503030000020003"/>
      <p:regular r:id="rId25"/>
    </p:embeddedFont>
    <p:embeddedFont>
      <p:font typeface="TT Norms Bold" charset="1" panose="02000803030000020004"/>
      <p:regular r:id="rId26"/>
    </p:embeddedFont>
    <p:embeddedFont>
      <p:font typeface="Canva Sans Bold" charset="1" panose="020B0803030501040103"/>
      <p:regular r:id="rId27"/>
    </p:embeddedFont>
    <p:embeddedFont>
      <p:font typeface="Bricolage Grotesque" charset="1" panose="020B0605040402000204"/>
      <p:regular r:id="rId28"/>
    </p:embeddedFont>
    <p:embeddedFont>
      <p:font typeface="TT Norms Bold Italics" charset="1" panose="02000803020000090004"/>
      <p:regular r:id="rId29"/>
    </p:embeddedFont>
    <p:embeddedFont>
      <p:font typeface="Playfair Display" charset="1" panose="00000000000000000000"/>
      <p:regular r:id="rId30"/>
    </p:embeddedFont>
    <p:embeddedFont>
      <p:font typeface="Yeseva One" charset="1" panose="00000500000000000000"/>
      <p:regular r:id="rId31"/>
    </p:embeddedFont>
    <p:embeddedFont>
      <p:font typeface="Bricolage Grotesque Bold" charset="1" panose="020B0605040402000204"/>
      <p:regular r:id="rId32"/>
    </p:embeddedFont>
    <p:embeddedFont>
      <p:font typeface="TT Norms Italics" charset="1" panose="02000503030000090003"/>
      <p:regular r:id="rId33"/>
    </p:embeddedFont>
    <p:embeddedFont>
      <p:font typeface="Poppins Bold" charset="1" panose="00000800000000000000"/>
      <p:regular r:id="rId34"/>
    </p:embeddedFont>
    <p:embeddedFont>
      <p:font typeface="Poppins" charset="1" panose="0000050000000000000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6.fntdata"/><Relationship Id="rId21" Type="http://schemas.openxmlformats.org/officeDocument/2006/relationships/slide" Target="slides/slide16.xml"/><Relationship Id="rId34" Type="http://schemas.openxmlformats.org/officeDocument/2006/relationships/font" Target="fonts/font34.fntdata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5.fntdata"/><Relationship Id="rId33" Type="http://schemas.openxmlformats.org/officeDocument/2006/relationships/font" Target="fonts/font33.fntdata"/><Relationship Id="rId7" Type="http://schemas.openxmlformats.org/officeDocument/2006/relationships/slide" Target="slides/slide2.xml"/><Relationship Id="rId38" Type="http://schemas.openxmlformats.org/officeDocument/2006/relationships/customXml" Target="../customXml/item3.xml"/><Relationship Id="rId16" Type="http://schemas.openxmlformats.org/officeDocument/2006/relationships/slide" Target="slides/slide11.xml"/><Relationship Id="rId2" Type="http://schemas.openxmlformats.org/officeDocument/2006/relationships/presProps" Target="presProps.xml"/><Relationship Id="rId20" Type="http://schemas.openxmlformats.org/officeDocument/2006/relationships/slide" Target="slides/slide15.xml"/><Relationship Id="rId29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32.fntdata"/><Relationship Id="rId6" Type="http://schemas.openxmlformats.org/officeDocument/2006/relationships/slide" Target="slides/slide1.xml"/><Relationship Id="rId37" Type="http://schemas.openxmlformats.org/officeDocument/2006/relationships/customXml" Target="../customXml/item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8.fntdata"/><Relationship Id="rId5" Type="http://schemas.openxmlformats.org/officeDocument/2006/relationships/tableStyles" Target="tableStyles.xml"/><Relationship Id="rId36" Type="http://schemas.openxmlformats.org/officeDocument/2006/relationships/customXml" Target="../customXml/item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31.fntdata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7.fntdata"/><Relationship Id="rId30" Type="http://schemas.openxmlformats.org/officeDocument/2006/relationships/font" Target="fonts/font30.fntdata"/><Relationship Id="rId35" Type="http://schemas.openxmlformats.org/officeDocument/2006/relationships/font" Target="fonts/font35.fntdata"/><Relationship Id="rId4" Type="http://schemas.openxmlformats.org/officeDocument/2006/relationships/theme" Target="theme/theme1.xml"/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3" Type="http://schemas.openxmlformats.org/officeDocument/2006/relationships/viewProps" Target="viewProps.xml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24.png" Type="http://schemas.openxmlformats.org/officeDocument/2006/relationships/image"/><Relationship Id="rId4" Target="../embeddings/oleObject3.bin" Type="http://schemas.openxmlformats.org/officeDocument/2006/relationships/oleObject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25.pn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28.jpeg" Type="http://schemas.openxmlformats.org/officeDocument/2006/relationships/image"/><Relationship Id="rId4" Target="../media/image29.jpeg" Type="http://schemas.openxmlformats.org/officeDocument/2006/relationships/image"/><Relationship Id="rId5" Target="../media/image30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31.jpeg" Type="http://schemas.openxmlformats.org/officeDocument/2006/relationships/image"/><Relationship Id="rId4" Target="../media/image32.jpeg" Type="http://schemas.openxmlformats.org/officeDocument/2006/relationships/image"/><Relationship Id="rId5" Target="../media/image33.jpeg" Type="http://schemas.openxmlformats.org/officeDocument/2006/relationships/image"/><Relationship Id="rId6" Target="../media/image34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35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3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7.png" Type="http://schemas.openxmlformats.org/officeDocument/2006/relationships/image"/><Relationship Id="rId5" Target="../media/image8.jpeg" Type="http://schemas.openxmlformats.org/officeDocument/2006/relationships/image"/><Relationship Id="rId6" Target="../media/image9.jpeg" Type="http://schemas.openxmlformats.org/officeDocument/2006/relationships/image"/><Relationship Id="rId7" Target="../media/image10.jpeg" Type="http://schemas.openxmlformats.org/officeDocument/2006/relationships/image"/><Relationship Id="rId8" Target="../media/image11.jpeg" Type="http://schemas.openxmlformats.org/officeDocument/2006/relationships/image"/><Relationship Id="rId9" Target="../media/image12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15.png" Type="http://schemas.openxmlformats.org/officeDocument/2006/relationships/image"/><Relationship Id="rId5" Target="../embeddings/oleObject1.bin" Type="http://schemas.openxmlformats.org/officeDocument/2006/relationships/oleObject"/><Relationship Id="rId6" Target="../media/image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22.svg" Type="http://schemas.openxmlformats.org/officeDocument/2006/relationships/image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7.pn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18.png" Type="http://schemas.openxmlformats.org/officeDocument/2006/relationships/image"/><Relationship Id="rId8" Target="../media/image19.png" Type="http://schemas.openxmlformats.org/officeDocument/2006/relationships/image"/><Relationship Id="rId9" Target="../media/image20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23.png" Type="http://schemas.openxmlformats.org/officeDocument/2006/relationships/image"/><Relationship Id="rId4" Target="../embeddings/oleObject2.bin" Type="http://schemas.openxmlformats.org/officeDocument/2006/relationships/oleObject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-1530334" y="-198588"/>
            <a:ext cx="14324382" cy="8687834"/>
          </a:xfrm>
          <a:custGeom>
            <a:avLst/>
            <a:gdLst/>
            <a:ahLst/>
            <a:cxnLst/>
            <a:rect r="r" b="b" t="t" l="l"/>
            <a:pathLst>
              <a:path h="8687834" w="14324382">
                <a:moveTo>
                  <a:pt x="0" y="0"/>
                </a:moveTo>
                <a:lnTo>
                  <a:pt x="14324383" y="0"/>
                </a:lnTo>
                <a:lnTo>
                  <a:pt x="14324383" y="8687834"/>
                </a:lnTo>
                <a:lnTo>
                  <a:pt x="0" y="86878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7000"/>
            </a:blip>
            <a:stretch>
              <a:fillRect l="-43257" t="-18202" r="0" b="-3926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446000" y="-539004"/>
            <a:ext cx="5842000" cy="9028250"/>
            <a:chOff x="0" y="0"/>
            <a:chExt cx="1538634" cy="237781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538634" cy="2377811"/>
            </a:xfrm>
            <a:custGeom>
              <a:avLst/>
              <a:gdLst/>
              <a:ahLst/>
              <a:cxnLst/>
              <a:rect r="r" b="b" t="t" l="l"/>
              <a:pathLst>
                <a:path h="2377811" w="1538634">
                  <a:moveTo>
                    <a:pt x="43732" y="0"/>
                  </a:moveTo>
                  <a:lnTo>
                    <a:pt x="1494902" y="0"/>
                  </a:lnTo>
                  <a:cubicBezTo>
                    <a:pt x="1506500" y="0"/>
                    <a:pt x="1517624" y="4607"/>
                    <a:pt x="1525825" y="12809"/>
                  </a:cubicBezTo>
                  <a:cubicBezTo>
                    <a:pt x="1534026" y="21010"/>
                    <a:pt x="1538634" y="32134"/>
                    <a:pt x="1538634" y="43732"/>
                  </a:cubicBezTo>
                  <a:lnTo>
                    <a:pt x="1538634" y="2334078"/>
                  </a:lnTo>
                  <a:cubicBezTo>
                    <a:pt x="1538634" y="2358231"/>
                    <a:pt x="1519054" y="2377811"/>
                    <a:pt x="1494902" y="2377811"/>
                  </a:cubicBezTo>
                  <a:lnTo>
                    <a:pt x="43732" y="2377811"/>
                  </a:lnTo>
                  <a:cubicBezTo>
                    <a:pt x="32134" y="2377811"/>
                    <a:pt x="21010" y="2373203"/>
                    <a:pt x="12809" y="2365002"/>
                  </a:cubicBezTo>
                  <a:cubicBezTo>
                    <a:pt x="4607" y="2356801"/>
                    <a:pt x="0" y="2345677"/>
                    <a:pt x="0" y="2334078"/>
                  </a:cubicBezTo>
                  <a:lnTo>
                    <a:pt x="0" y="43732"/>
                  </a:lnTo>
                  <a:cubicBezTo>
                    <a:pt x="0" y="32134"/>
                    <a:pt x="4607" y="21010"/>
                    <a:pt x="12809" y="12809"/>
                  </a:cubicBezTo>
                  <a:cubicBezTo>
                    <a:pt x="21010" y="4607"/>
                    <a:pt x="32134" y="0"/>
                    <a:pt x="43732" y="0"/>
                  </a:cubicBezTo>
                  <a:close/>
                </a:path>
              </a:pathLst>
            </a:custGeom>
            <a:solidFill>
              <a:srgbClr val="086B76"/>
            </a:solidFill>
            <a:ln cap="rnd">
              <a:noFill/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1538634" cy="24063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2889001">
            <a:off x="-3544265" y="6884569"/>
            <a:ext cx="6599676" cy="6407685"/>
          </a:xfrm>
          <a:custGeom>
            <a:avLst/>
            <a:gdLst/>
            <a:ahLst/>
            <a:cxnLst/>
            <a:rect r="r" b="b" t="t" l="l"/>
            <a:pathLst>
              <a:path h="6407685" w="6599676">
                <a:moveTo>
                  <a:pt x="0" y="0"/>
                </a:moveTo>
                <a:lnTo>
                  <a:pt x="6599676" y="0"/>
                </a:lnTo>
                <a:lnTo>
                  <a:pt x="6599676" y="6407685"/>
                </a:lnTo>
                <a:lnTo>
                  <a:pt x="0" y="64076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8588196"/>
            <a:ext cx="14670926" cy="1698804"/>
          </a:xfrm>
          <a:custGeom>
            <a:avLst/>
            <a:gdLst/>
            <a:ahLst/>
            <a:cxnLst/>
            <a:rect r="r" b="b" t="t" l="l"/>
            <a:pathLst>
              <a:path h="1698804" w="14670926">
                <a:moveTo>
                  <a:pt x="0" y="0"/>
                </a:moveTo>
                <a:lnTo>
                  <a:pt x="14670926" y="0"/>
                </a:lnTo>
                <a:lnTo>
                  <a:pt x="14670926" y="1698804"/>
                </a:lnTo>
                <a:lnTo>
                  <a:pt x="0" y="16988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8111" r="0" b="-1927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3832805" y="766817"/>
            <a:ext cx="3208304" cy="3208304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9F3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anchor="ctr" rtlCol="false" tIns="52769" lIns="52769" bIns="52769" rIns="52769"/>
            <a:lstStyle/>
            <a:p>
              <a:pPr algn="ctr">
                <a:lnSpc>
                  <a:spcPts val="146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4491751" y="918231"/>
            <a:ext cx="1890411" cy="2617886"/>
          </a:xfrm>
          <a:custGeom>
            <a:avLst/>
            <a:gdLst/>
            <a:ahLst/>
            <a:cxnLst/>
            <a:rect r="r" b="b" t="t" l="l"/>
            <a:pathLst>
              <a:path h="2617886" w="1890411">
                <a:moveTo>
                  <a:pt x="0" y="0"/>
                </a:moveTo>
                <a:lnTo>
                  <a:pt x="1890412" y="0"/>
                </a:lnTo>
                <a:lnTo>
                  <a:pt x="1890412" y="2617886"/>
                </a:lnTo>
                <a:lnTo>
                  <a:pt x="0" y="26178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779837" y="-1040088"/>
            <a:ext cx="13329459" cy="5015209"/>
          </a:xfrm>
          <a:custGeom>
            <a:avLst/>
            <a:gdLst/>
            <a:ahLst/>
            <a:cxnLst/>
            <a:rect r="r" b="b" t="t" l="l"/>
            <a:pathLst>
              <a:path h="5015209" w="13329459">
                <a:moveTo>
                  <a:pt x="0" y="0"/>
                </a:moveTo>
                <a:lnTo>
                  <a:pt x="13329459" y="0"/>
                </a:lnTo>
                <a:lnTo>
                  <a:pt x="13329459" y="5015209"/>
                </a:lnTo>
                <a:lnTo>
                  <a:pt x="0" y="50152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5124441" y="9136946"/>
            <a:ext cx="2515443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19"/>
              </a:lnSpc>
              <a:spcBef>
                <a:spcPct val="0"/>
              </a:spcBef>
            </a:pPr>
            <a:r>
              <a:rPr lang="en-US" sz="2799" strike="noStrike" u="none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Presented by: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670926" y="9678836"/>
            <a:ext cx="3422473" cy="40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000"/>
              </a:lnSpc>
              <a:spcBef>
                <a:spcPct val="0"/>
              </a:spcBef>
            </a:pPr>
            <a:r>
              <a:rPr lang="en-US" b="true" sz="3000" spc="-9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Segametsi Ditlhale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0064" y="4021504"/>
            <a:ext cx="12794049" cy="1847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400"/>
              </a:lnSpc>
              <a:spcBef>
                <a:spcPct val="0"/>
              </a:spcBef>
            </a:pPr>
            <a:r>
              <a:rPr lang="en-US" b="true" sz="6000">
                <a:solidFill>
                  <a:srgbClr val="035D4F"/>
                </a:solidFill>
                <a:latin typeface="TT Norms Bold"/>
                <a:ea typeface="TT Norms Bold"/>
                <a:cs typeface="TT Norms Bold"/>
                <a:sym typeface="TT Norms Bold"/>
              </a:rPr>
              <a:t>Heali</a:t>
            </a:r>
            <a:r>
              <a:rPr lang="en-US" b="true" sz="6000" strike="noStrike" u="none">
                <a:solidFill>
                  <a:srgbClr val="035D4F"/>
                </a:solidFill>
                <a:latin typeface="TT Norms Bold"/>
                <a:ea typeface="TT Norms Bold"/>
                <a:cs typeface="TT Norms Bold"/>
                <a:sym typeface="TT Norms Bold"/>
              </a:rPr>
              <a:t>n</a:t>
            </a:r>
            <a:r>
              <a:rPr lang="en-US" b="true" sz="6000" strike="noStrike" u="none">
                <a:solidFill>
                  <a:srgbClr val="035D4F"/>
                </a:solidFill>
                <a:latin typeface="TT Norms Bold"/>
                <a:ea typeface="TT Norms Bold"/>
                <a:cs typeface="TT Norms Bold"/>
                <a:sym typeface="TT Norms Bold"/>
              </a:rPr>
              <a:t>g the Healer</a:t>
            </a:r>
            <a:r>
              <a:rPr lang="en-US" b="true" sz="6000" strike="noStrike" u="none">
                <a:solidFill>
                  <a:srgbClr val="035D4F"/>
                </a:solidFill>
                <a:latin typeface="TT Norms Bold"/>
                <a:ea typeface="TT Norms Bold"/>
                <a:cs typeface="TT Norms Bold"/>
                <a:sym typeface="TT Norms Bold"/>
              </a:rPr>
              <a:t>s</a:t>
            </a:r>
            <a:r>
              <a:rPr lang="en-US" b="true" sz="6000" strike="noStrike" u="none">
                <a:solidFill>
                  <a:srgbClr val="035D4F"/>
                </a:solidFill>
                <a:latin typeface="TT Norms Bold"/>
                <a:ea typeface="TT Norms Bold"/>
                <a:cs typeface="TT Norms Bold"/>
                <a:sym typeface="TT Norms Bold"/>
              </a:rPr>
              <a:t>: </a:t>
            </a:r>
          </a:p>
          <a:p>
            <a:pPr algn="ctr" marL="0" indent="0" lvl="0">
              <a:lnSpc>
                <a:spcPts val="6299"/>
              </a:lnSpc>
              <a:spcBef>
                <a:spcPct val="0"/>
              </a:spcBef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12904112" y="4751316"/>
            <a:ext cx="5065689" cy="1111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00"/>
              </a:lnSpc>
              <a:spcBef>
                <a:spcPct val="0"/>
              </a:spcBef>
            </a:pPr>
            <a:r>
              <a:rPr lang="en-US" b="true" sz="2900" spc="-87">
                <a:solidFill>
                  <a:srgbClr val="FBF6F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VO</a:t>
            </a:r>
            <a:r>
              <a:rPr lang="en-US" b="true" sz="2900" spc="-87" strike="noStrike" u="none">
                <a:solidFill>
                  <a:srgbClr val="FBF6F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</a:t>
            </a:r>
            <a:r>
              <a:rPr lang="en-US" b="true" sz="2900" spc="-87" strike="noStrike" u="none">
                <a:solidFill>
                  <a:srgbClr val="FBF6F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CE A</a:t>
            </a:r>
            <a:r>
              <a:rPr lang="en-US" b="true" sz="2900" spc="-87" strike="noStrike" u="none">
                <a:solidFill>
                  <a:srgbClr val="FBF6F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ND</a:t>
            </a:r>
            <a:r>
              <a:rPr lang="en-US" b="true" sz="2900" spc="-87" strike="noStrike" u="none">
                <a:solidFill>
                  <a:srgbClr val="FBF6F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CHOICE SUMMIT </a:t>
            </a:r>
          </a:p>
          <a:p>
            <a:pPr algn="ctr" marL="0" indent="0" lvl="0">
              <a:lnSpc>
                <a:spcPts val="2900"/>
              </a:lnSpc>
              <a:spcBef>
                <a:spcPct val="0"/>
              </a:spcBef>
            </a:pPr>
            <a:r>
              <a:rPr lang="en-US" b="true" sz="2900" spc="-87" strike="noStrike" u="none">
                <a:solidFill>
                  <a:srgbClr val="FBF6F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2026</a:t>
            </a:r>
          </a:p>
          <a:p>
            <a:pPr algn="l" marL="0" indent="0" lvl="0">
              <a:lnSpc>
                <a:spcPts val="2900"/>
              </a:lnSpc>
              <a:spcBef>
                <a:spcPct val="0"/>
              </a:spcBef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2991585" y="6098174"/>
            <a:ext cx="4890745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000"/>
              </a:lnSpc>
              <a:spcBef>
                <a:spcPct val="0"/>
              </a:spcBef>
            </a:pPr>
            <a:r>
              <a:rPr lang="en-US" sz="3000" spc="-89" strike="noStrike" u="none">
                <a:solidFill>
                  <a:srgbClr val="FBF6F3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Orga</a:t>
            </a:r>
            <a:r>
              <a:rPr lang="en-US" sz="3000" spc="-89" strike="noStrike" u="none">
                <a:solidFill>
                  <a:srgbClr val="FBF6F3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n</a:t>
            </a:r>
            <a:r>
              <a:rPr lang="en-US" sz="3000" spc="-89" strike="noStrike" u="none">
                <a:solidFill>
                  <a:srgbClr val="FBF6F3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isational D</a:t>
            </a:r>
            <a:r>
              <a:rPr lang="en-US" sz="3000" spc="-89" strike="noStrike" u="none">
                <a:solidFill>
                  <a:srgbClr val="FBF6F3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e</a:t>
            </a:r>
            <a:r>
              <a:rPr lang="en-US" sz="3000" spc="-89" strike="noStrike" u="none">
                <a:solidFill>
                  <a:srgbClr val="FBF6F3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velopment </a:t>
            </a:r>
          </a:p>
          <a:p>
            <a:pPr algn="ctr" marL="0" indent="0" lvl="0">
              <a:lnSpc>
                <a:spcPts val="3000"/>
              </a:lnSpc>
              <a:spcBef>
                <a:spcPct val="0"/>
              </a:spcBef>
            </a:pPr>
            <a:r>
              <a:rPr lang="en-US" sz="3000" spc="-89" strike="noStrike" u="none">
                <a:solidFill>
                  <a:srgbClr val="FBF6F3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Category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-244427" y="5040264"/>
            <a:ext cx="12794049" cy="1429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39"/>
              </a:lnSpc>
              <a:spcBef>
                <a:spcPct val="0"/>
              </a:spcBef>
            </a:pPr>
            <a:r>
              <a:rPr lang="en-US" b="true" sz="4099" i="true" strike="noStrike" u="none">
                <a:solidFill>
                  <a:srgbClr val="000000"/>
                </a:solidFill>
                <a:latin typeface="TT Norms Bold Italics"/>
                <a:ea typeface="TT Norms Bold Italics"/>
                <a:cs typeface="TT Norms Bold Italics"/>
                <a:sym typeface="TT Norms Bold Italics"/>
              </a:rPr>
              <a:t>Strengthening the GBV Response Movement Through Trauma-Informed Care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54180"/>
            <a:ext cx="18288000" cy="1949040"/>
            <a:chOff x="0" y="0"/>
            <a:chExt cx="4816593" cy="51332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513327"/>
            </a:xfrm>
            <a:custGeom>
              <a:avLst/>
              <a:gdLst/>
              <a:ahLst/>
              <a:cxnLst/>
              <a:rect r="r" b="b" t="t" l="l"/>
              <a:pathLst>
                <a:path h="513327" w="4816592">
                  <a:moveTo>
                    <a:pt x="13970" y="0"/>
                  </a:moveTo>
                  <a:lnTo>
                    <a:pt x="4802622" y="0"/>
                  </a:lnTo>
                  <a:cubicBezTo>
                    <a:pt x="4806328" y="0"/>
                    <a:pt x="4809881" y="1472"/>
                    <a:pt x="4812501" y="4092"/>
                  </a:cubicBezTo>
                  <a:cubicBezTo>
                    <a:pt x="4815120" y="6712"/>
                    <a:pt x="4816592" y="10265"/>
                    <a:pt x="4816592" y="13970"/>
                  </a:cubicBezTo>
                  <a:lnTo>
                    <a:pt x="4816592" y="499357"/>
                  </a:lnTo>
                  <a:cubicBezTo>
                    <a:pt x="4816592" y="503062"/>
                    <a:pt x="4815120" y="506616"/>
                    <a:pt x="4812501" y="509236"/>
                  </a:cubicBezTo>
                  <a:cubicBezTo>
                    <a:pt x="4809881" y="511855"/>
                    <a:pt x="4806328" y="513327"/>
                    <a:pt x="4802622" y="513327"/>
                  </a:cubicBezTo>
                  <a:lnTo>
                    <a:pt x="13970" y="513327"/>
                  </a:lnTo>
                  <a:cubicBezTo>
                    <a:pt x="6255" y="513327"/>
                    <a:pt x="0" y="507073"/>
                    <a:pt x="0" y="499357"/>
                  </a:cubicBezTo>
                  <a:lnTo>
                    <a:pt x="0" y="13970"/>
                  </a:lnTo>
                  <a:cubicBezTo>
                    <a:pt x="0" y="6255"/>
                    <a:pt x="6255" y="0"/>
                    <a:pt x="13970" y="0"/>
                  </a:cubicBezTo>
                  <a:close/>
                </a:path>
              </a:pathLst>
            </a:custGeom>
            <a:solidFill>
              <a:srgbClr val="086B76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816593" cy="5419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4818940" y="259492"/>
            <a:ext cx="3010937" cy="1430055"/>
          </a:xfrm>
          <a:custGeom>
            <a:avLst/>
            <a:gdLst/>
            <a:ahLst/>
            <a:cxnLst/>
            <a:rect r="r" b="b" t="t" l="l"/>
            <a:pathLst>
              <a:path h="1430055" w="3010937">
                <a:moveTo>
                  <a:pt x="0" y="0"/>
                </a:moveTo>
                <a:lnTo>
                  <a:pt x="3010937" y="0"/>
                </a:lnTo>
                <a:lnTo>
                  <a:pt x="3010937" y="1430056"/>
                </a:lnTo>
                <a:lnTo>
                  <a:pt x="0" y="1430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aphicFrame>
        <p:nvGraphicFramePr>
          <p:cNvPr name="Object 6" id="6"/>
          <p:cNvGraphicFramePr/>
          <p:nvPr/>
        </p:nvGraphicFramePr>
        <p:xfrm>
          <a:off x="287590" y="2369368"/>
          <a:ext cx="17712820" cy="7427863"/>
        </p:xfrm>
        <a:graphic>
          <a:graphicData uri="http://schemas.openxmlformats.org/presentationml/2006/ole">
            <p:oleObj imgW="21259800" imgH="10972800" r:id="rId4" progId="Excel.Sheet.12" name="Worksheet">
              <p:embed/>
              <p:pic>
                <p:nvPicPr>
                  <p:cNvPr name="" id="0"/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270000" y="1270000"/>
                    <a:ext cx="1270000" cy="1270000"/>
                  </a:xfrm>
                  <a:prstGeom prst="rect"/>
                </p:spPr>
              </p:pic>
            </p:oleObj>
          </a:graphicData>
        </a:graphic>
      </p:graphicFrame>
      <p:sp>
        <p:nvSpPr>
          <p:cNvPr name="TextBox 7" id="7"/>
          <p:cNvSpPr txBox="true"/>
          <p:nvPr/>
        </p:nvSpPr>
        <p:spPr>
          <a:xfrm rot="0">
            <a:off x="287590" y="427780"/>
            <a:ext cx="14818940" cy="1160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8910"/>
              </a:lnSpc>
              <a:spcBef>
                <a:spcPct val="0"/>
              </a:spcBef>
            </a:pPr>
            <a:r>
              <a:rPr lang="en-US" sz="810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Changes in Policy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87590" y="1554262"/>
            <a:ext cx="13609439" cy="448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1"/>
              </a:lnSpc>
              <a:spcBef>
                <a:spcPct val="0"/>
              </a:spcBef>
            </a:pPr>
            <a:r>
              <a:rPr lang="en-US" sz="3101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What has changed in the following areas since working with Gender Links: 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54180"/>
            <a:ext cx="18288000" cy="1949040"/>
            <a:chOff x="0" y="0"/>
            <a:chExt cx="4816593" cy="51332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513327"/>
            </a:xfrm>
            <a:custGeom>
              <a:avLst/>
              <a:gdLst/>
              <a:ahLst/>
              <a:cxnLst/>
              <a:rect r="r" b="b" t="t" l="l"/>
              <a:pathLst>
                <a:path h="513327" w="4816592">
                  <a:moveTo>
                    <a:pt x="13970" y="0"/>
                  </a:moveTo>
                  <a:lnTo>
                    <a:pt x="4802622" y="0"/>
                  </a:lnTo>
                  <a:cubicBezTo>
                    <a:pt x="4806328" y="0"/>
                    <a:pt x="4809881" y="1472"/>
                    <a:pt x="4812501" y="4092"/>
                  </a:cubicBezTo>
                  <a:cubicBezTo>
                    <a:pt x="4815120" y="6712"/>
                    <a:pt x="4816592" y="10265"/>
                    <a:pt x="4816592" y="13970"/>
                  </a:cubicBezTo>
                  <a:lnTo>
                    <a:pt x="4816592" y="499357"/>
                  </a:lnTo>
                  <a:cubicBezTo>
                    <a:pt x="4816592" y="503062"/>
                    <a:pt x="4815120" y="506616"/>
                    <a:pt x="4812501" y="509236"/>
                  </a:cubicBezTo>
                  <a:cubicBezTo>
                    <a:pt x="4809881" y="511855"/>
                    <a:pt x="4806328" y="513327"/>
                    <a:pt x="4802622" y="513327"/>
                  </a:cubicBezTo>
                  <a:lnTo>
                    <a:pt x="13970" y="513327"/>
                  </a:lnTo>
                  <a:cubicBezTo>
                    <a:pt x="6255" y="513327"/>
                    <a:pt x="0" y="507073"/>
                    <a:pt x="0" y="499357"/>
                  </a:cubicBezTo>
                  <a:lnTo>
                    <a:pt x="0" y="13970"/>
                  </a:lnTo>
                  <a:cubicBezTo>
                    <a:pt x="0" y="6255"/>
                    <a:pt x="6255" y="0"/>
                    <a:pt x="13970" y="0"/>
                  </a:cubicBezTo>
                  <a:close/>
                </a:path>
              </a:pathLst>
            </a:custGeom>
            <a:solidFill>
              <a:srgbClr val="086B76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816593" cy="5419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4818940" y="259492"/>
            <a:ext cx="3010937" cy="1430055"/>
          </a:xfrm>
          <a:custGeom>
            <a:avLst/>
            <a:gdLst/>
            <a:ahLst/>
            <a:cxnLst/>
            <a:rect r="r" b="b" t="t" l="l"/>
            <a:pathLst>
              <a:path h="1430055" w="3010937">
                <a:moveTo>
                  <a:pt x="0" y="0"/>
                </a:moveTo>
                <a:lnTo>
                  <a:pt x="3010937" y="0"/>
                </a:lnTo>
                <a:lnTo>
                  <a:pt x="3010937" y="1430056"/>
                </a:lnTo>
                <a:lnTo>
                  <a:pt x="0" y="1430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72173">
            <a:off x="414947" y="4058367"/>
            <a:ext cx="821107" cy="571696"/>
          </a:xfrm>
          <a:custGeom>
            <a:avLst/>
            <a:gdLst/>
            <a:ahLst/>
            <a:cxnLst/>
            <a:rect r="r" b="b" t="t" l="l"/>
            <a:pathLst>
              <a:path h="571696" w="821107">
                <a:moveTo>
                  <a:pt x="821106" y="0"/>
                </a:moveTo>
                <a:lnTo>
                  <a:pt x="0" y="0"/>
                </a:lnTo>
                <a:lnTo>
                  <a:pt x="0" y="571695"/>
                </a:lnTo>
                <a:lnTo>
                  <a:pt x="821106" y="571695"/>
                </a:lnTo>
                <a:lnTo>
                  <a:pt x="821106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0" y="427780"/>
            <a:ext cx="4608140" cy="1160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8910"/>
              </a:lnSpc>
              <a:spcBef>
                <a:spcPct val="0"/>
              </a:spcBef>
            </a:pPr>
            <a:r>
              <a:rPr lang="en-US" sz="810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Impact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77750" y="2907644"/>
            <a:ext cx="8954295" cy="68411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60"/>
              </a:lnSpc>
              <a:spcBef>
                <a:spcPct val="0"/>
              </a:spcBef>
            </a:pPr>
          </a:p>
          <a:p>
            <a:pPr algn="l">
              <a:lnSpc>
                <a:spcPts val="3960"/>
              </a:lnSpc>
            </a:pPr>
          </a:p>
          <a:p>
            <a:pPr algn="l">
              <a:lnSpc>
                <a:spcPts val="4200"/>
              </a:lnSpc>
            </a:pPr>
            <a:r>
              <a:rPr lang="en-US" b="true" sz="3000" i="true">
                <a:solidFill>
                  <a:srgbClr val="035D4F"/>
                </a:solidFill>
                <a:latin typeface="TT Norms Bold Italics"/>
                <a:ea typeface="TT Norms Bold Italics"/>
                <a:cs typeface="TT Norms Bold Italics"/>
                <a:sym typeface="TT Norms Bold Italics"/>
              </a:rPr>
              <a:t>For the first time, I understand why my body reacts the way it does after hearing so many painful stories. Now I have tools to ground myself.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b="true" sz="3000" i="true">
                <a:solidFill>
                  <a:srgbClr val="208186"/>
                </a:solidFill>
                <a:latin typeface="TT Norms Bold Italics"/>
                <a:ea typeface="TT Norms Bold Italics"/>
                <a:cs typeface="TT Norms Bold Italics"/>
                <a:sym typeface="TT Norms Bold Italics"/>
              </a:rPr>
              <a:t>I</a:t>
            </a:r>
            <a:r>
              <a:rPr lang="en-US" b="true" sz="3000" i="true">
                <a:solidFill>
                  <a:srgbClr val="208186"/>
                </a:solidFill>
                <a:latin typeface="TT Norms Bold Italics"/>
                <a:ea typeface="TT Norms Bold Italics"/>
                <a:cs typeface="TT Norms Bold Italics"/>
                <a:sym typeface="TT Norms Bold Italics"/>
              </a:rPr>
              <a:t> realised I have been carrying other people’s trauma for years.</a:t>
            </a:r>
            <a:r>
              <a:rPr lang="en-US" b="true" sz="3000" i="true">
                <a:solidFill>
                  <a:srgbClr val="208186"/>
                </a:solidFill>
                <a:latin typeface="TT Norms Bold Italics"/>
                <a:ea typeface="TT Norms Bold Italics"/>
                <a:cs typeface="TT Norms Bold Italics"/>
                <a:sym typeface="TT Norms Bold Italics"/>
              </a:rPr>
              <a:t> Learning how to release that weight has changed how I approach my work.</a:t>
            </a:r>
          </a:p>
          <a:p>
            <a:pPr algn="l">
              <a:lnSpc>
                <a:spcPts val="4200"/>
              </a:lnSpc>
            </a:pPr>
          </a:p>
          <a:p>
            <a:pPr algn="l">
              <a:lnSpc>
                <a:spcPts val="4200"/>
              </a:lnSpc>
            </a:pPr>
            <a:r>
              <a:rPr lang="en-US" b="true" sz="3000" i="true">
                <a:solidFill>
                  <a:srgbClr val="035D4F"/>
                </a:solidFill>
                <a:latin typeface="TT Norms Bold Italics"/>
                <a:ea typeface="TT Norms Bold Italics"/>
                <a:cs typeface="TT Norms Bold Italics"/>
                <a:sym typeface="TT Norms Bold Italics"/>
              </a:rPr>
              <a:t>These sessions helped our team speak openly about stress and support each other instead of pretending we are fine.”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45164" y="2590620"/>
            <a:ext cx="6649044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B18C2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Participant Voices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0677634" y="2964794"/>
            <a:ext cx="7152243" cy="5999103"/>
            <a:chOff x="0" y="0"/>
            <a:chExt cx="9536324" cy="799880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3016868" y="0"/>
              <a:ext cx="4828338" cy="4828338"/>
            </a:xfrm>
            <a:custGeom>
              <a:avLst/>
              <a:gdLst/>
              <a:ahLst/>
              <a:cxnLst/>
              <a:rect r="r" b="b" t="t" l="l"/>
              <a:pathLst>
                <a:path h="4828338" w="4828338">
                  <a:moveTo>
                    <a:pt x="0" y="0"/>
                  </a:moveTo>
                  <a:lnTo>
                    <a:pt x="4828339" y="0"/>
                  </a:lnTo>
                  <a:lnTo>
                    <a:pt x="4828339" y="4828338"/>
                  </a:lnTo>
                  <a:lnTo>
                    <a:pt x="0" y="4828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4707986" y="3170465"/>
              <a:ext cx="4828338" cy="4828338"/>
            </a:xfrm>
            <a:custGeom>
              <a:avLst/>
              <a:gdLst/>
              <a:ahLst/>
              <a:cxnLst/>
              <a:rect r="r" b="b" t="t" l="l"/>
              <a:pathLst>
                <a:path h="4828338" w="4828338">
                  <a:moveTo>
                    <a:pt x="0" y="0"/>
                  </a:moveTo>
                  <a:lnTo>
                    <a:pt x="4828338" y="0"/>
                  </a:lnTo>
                  <a:lnTo>
                    <a:pt x="4828338" y="4828339"/>
                  </a:lnTo>
                  <a:lnTo>
                    <a:pt x="0" y="48283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161295" y="3170465"/>
              <a:ext cx="4828338" cy="4828338"/>
            </a:xfrm>
            <a:custGeom>
              <a:avLst/>
              <a:gdLst/>
              <a:ahLst/>
              <a:cxnLst/>
              <a:rect r="r" b="b" t="t" l="l"/>
              <a:pathLst>
                <a:path h="4828338" w="4828338">
                  <a:moveTo>
                    <a:pt x="0" y="0"/>
                  </a:moveTo>
                  <a:lnTo>
                    <a:pt x="4828339" y="0"/>
                  </a:lnTo>
                  <a:lnTo>
                    <a:pt x="4828339" y="4828339"/>
                  </a:lnTo>
                  <a:lnTo>
                    <a:pt x="0" y="48283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4037095" y="1045018"/>
              <a:ext cx="2787885" cy="26039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b="true" sz="2799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230</a:t>
              </a:r>
              <a:r>
                <a:rPr lang="en-US" b="true" sz="2799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+ frontline responders supported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5381746" y="4796741"/>
              <a:ext cx="3459487" cy="19435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b="true" sz="2799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21 </a:t>
              </a:r>
              <a:r>
                <a:rPr lang="en-US" b="true" sz="2799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organisations strengthened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2062000" y="4771188"/>
              <a:ext cx="2645985" cy="19435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b="true" sz="2799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Reach into </a:t>
              </a:r>
              <a:r>
                <a:rPr lang="en-US" b="true" sz="2799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4 provinces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2319201"/>
              <a:ext cx="4763190" cy="22880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3244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true" flipV="false" rot="72173">
            <a:off x="414947" y="6024961"/>
            <a:ext cx="821107" cy="571696"/>
          </a:xfrm>
          <a:custGeom>
            <a:avLst/>
            <a:gdLst/>
            <a:ahLst/>
            <a:cxnLst/>
            <a:rect r="r" b="b" t="t" l="l"/>
            <a:pathLst>
              <a:path h="571696" w="821107">
                <a:moveTo>
                  <a:pt x="821106" y="0"/>
                </a:moveTo>
                <a:lnTo>
                  <a:pt x="0" y="0"/>
                </a:lnTo>
                <a:lnTo>
                  <a:pt x="0" y="571695"/>
                </a:lnTo>
                <a:lnTo>
                  <a:pt x="821106" y="571695"/>
                </a:lnTo>
                <a:lnTo>
                  <a:pt x="821106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true" flipV="false" rot="72173">
            <a:off x="414947" y="7991554"/>
            <a:ext cx="821107" cy="571696"/>
          </a:xfrm>
          <a:custGeom>
            <a:avLst/>
            <a:gdLst/>
            <a:ahLst/>
            <a:cxnLst/>
            <a:rect r="r" b="b" t="t" l="l"/>
            <a:pathLst>
              <a:path h="571696" w="821107">
                <a:moveTo>
                  <a:pt x="821106" y="0"/>
                </a:moveTo>
                <a:lnTo>
                  <a:pt x="0" y="0"/>
                </a:lnTo>
                <a:lnTo>
                  <a:pt x="0" y="571696"/>
                </a:lnTo>
                <a:lnTo>
                  <a:pt x="821106" y="571696"/>
                </a:lnTo>
                <a:lnTo>
                  <a:pt x="821106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54180"/>
            <a:ext cx="18288000" cy="1949040"/>
            <a:chOff x="0" y="0"/>
            <a:chExt cx="4816593" cy="51332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513327"/>
            </a:xfrm>
            <a:custGeom>
              <a:avLst/>
              <a:gdLst/>
              <a:ahLst/>
              <a:cxnLst/>
              <a:rect r="r" b="b" t="t" l="l"/>
              <a:pathLst>
                <a:path h="513327" w="4816592">
                  <a:moveTo>
                    <a:pt x="13970" y="0"/>
                  </a:moveTo>
                  <a:lnTo>
                    <a:pt x="4802622" y="0"/>
                  </a:lnTo>
                  <a:cubicBezTo>
                    <a:pt x="4806328" y="0"/>
                    <a:pt x="4809881" y="1472"/>
                    <a:pt x="4812501" y="4092"/>
                  </a:cubicBezTo>
                  <a:cubicBezTo>
                    <a:pt x="4815120" y="6712"/>
                    <a:pt x="4816592" y="10265"/>
                    <a:pt x="4816592" y="13970"/>
                  </a:cubicBezTo>
                  <a:lnTo>
                    <a:pt x="4816592" y="499357"/>
                  </a:lnTo>
                  <a:cubicBezTo>
                    <a:pt x="4816592" y="503062"/>
                    <a:pt x="4815120" y="506616"/>
                    <a:pt x="4812501" y="509236"/>
                  </a:cubicBezTo>
                  <a:cubicBezTo>
                    <a:pt x="4809881" y="511855"/>
                    <a:pt x="4806328" y="513327"/>
                    <a:pt x="4802622" y="513327"/>
                  </a:cubicBezTo>
                  <a:lnTo>
                    <a:pt x="13970" y="513327"/>
                  </a:lnTo>
                  <a:cubicBezTo>
                    <a:pt x="6255" y="513327"/>
                    <a:pt x="0" y="507073"/>
                    <a:pt x="0" y="499357"/>
                  </a:cubicBezTo>
                  <a:lnTo>
                    <a:pt x="0" y="13970"/>
                  </a:lnTo>
                  <a:cubicBezTo>
                    <a:pt x="0" y="6255"/>
                    <a:pt x="6255" y="0"/>
                    <a:pt x="13970" y="0"/>
                  </a:cubicBezTo>
                  <a:close/>
                </a:path>
              </a:pathLst>
            </a:custGeom>
            <a:solidFill>
              <a:srgbClr val="086B76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816593" cy="5419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4818940" y="259492"/>
            <a:ext cx="3010937" cy="1430055"/>
          </a:xfrm>
          <a:custGeom>
            <a:avLst/>
            <a:gdLst/>
            <a:ahLst/>
            <a:cxnLst/>
            <a:rect r="r" b="b" t="t" l="l"/>
            <a:pathLst>
              <a:path h="1430055" w="3010937">
                <a:moveTo>
                  <a:pt x="0" y="0"/>
                </a:moveTo>
                <a:lnTo>
                  <a:pt x="3010937" y="0"/>
                </a:lnTo>
                <a:lnTo>
                  <a:pt x="3010937" y="1430056"/>
                </a:lnTo>
                <a:lnTo>
                  <a:pt x="0" y="1430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0" y="427780"/>
            <a:ext cx="4608140" cy="1160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8910"/>
              </a:lnSpc>
              <a:spcBef>
                <a:spcPct val="0"/>
              </a:spcBef>
            </a:pPr>
            <a:r>
              <a:rPr lang="en-US" sz="810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Impact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76385" y="2204818"/>
            <a:ext cx="14503229" cy="7508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b="true" sz="2999">
                <a:solidFill>
                  <a:srgbClr val="B18C27"/>
                </a:solidFill>
                <a:latin typeface="TT Norms Bold"/>
                <a:ea typeface="TT Norms Bold"/>
                <a:cs typeface="TT Norms Bold"/>
                <a:sym typeface="TT Norms Bold"/>
              </a:rPr>
              <a:t>Individual Level:</a:t>
            </a:r>
          </a:p>
          <a:p>
            <a:pPr algn="l" marL="604518" indent="-302259" lvl="1">
              <a:lnSpc>
                <a:spcPts val="3919"/>
              </a:lnSpc>
              <a:buFont typeface="Arial"/>
              <a:buChar char="•"/>
            </a:pPr>
            <a:r>
              <a:rPr lang="en-US" b="true" sz="2799">
                <a:solidFill>
                  <a:srgbClr val="086B76"/>
                </a:solidFill>
                <a:latin typeface="TT Norms Bold"/>
                <a:ea typeface="TT Norms Bold"/>
                <a:cs typeface="TT Norms Bold"/>
                <a:sym typeface="TT Norms Bold"/>
              </a:rPr>
              <a:t>Improved emotional regulation</a:t>
            </a:r>
          </a:p>
          <a:p>
            <a:pPr algn="l" marL="604518" indent="-302259" lvl="1">
              <a:lnSpc>
                <a:spcPts val="3919"/>
              </a:lnSpc>
              <a:buFont typeface="Arial"/>
              <a:buChar char="•"/>
            </a:pPr>
            <a:r>
              <a:rPr lang="en-US" b="true" sz="2799">
                <a:solidFill>
                  <a:srgbClr val="086B76"/>
                </a:solidFill>
                <a:latin typeface="TT Norms Bold"/>
                <a:ea typeface="TT Norms Bold"/>
                <a:cs typeface="TT Norms Bold"/>
                <a:sym typeface="TT Norms Bold"/>
              </a:rPr>
              <a:t>Reduced burnout symptoms</a:t>
            </a:r>
          </a:p>
          <a:p>
            <a:pPr algn="l" marL="604518" indent="-302259" lvl="1">
              <a:lnSpc>
                <a:spcPts val="3919"/>
              </a:lnSpc>
              <a:buFont typeface="Arial"/>
              <a:buChar char="•"/>
            </a:pPr>
            <a:r>
              <a:rPr lang="en-US" b="true" sz="2799">
                <a:solidFill>
                  <a:srgbClr val="086B76"/>
                </a:solidFill>
                <a:latin typeface="TT Norms Bold"/>
                <a:ea typeface="TT Norms Bold"/>
                <a:cs typeface="TT Norms Bold"/>
                <a:sym typeface="TT Norms Bold"/>
              </a:rPr>
              <a:t>Increased trauma awareness</a:t>
            </a:r>
          </a:p>
          <a:p>
            <a:pPr algn="l" marL="604518" indent="-302259" lvl="1">
              <a:lnSpc>
                <a:spcPts val="3919"/>
              </a:lnSpc>
              <a:buFont typeface="Arial"/>
              <a:buChar char="•"/>
            </a:pPr>
            <a:r>
              <a:rPr lang="en-US" b="true" sz="2799">
                <a:solidFill>
                  <a:srgbClr val="086B76"/>
                </a:solidFill>
                <a:latin typeface="TT Norms Bold"/>
                <a:ea typeface="TT Norms Bold"/>
                <a:cs typeface="TT Norms Bold"/>
                <a:sym typeface="TT Norms Bold"/>
              </a:rPr>
              <a:t>Strengthened confidence in case management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B18C27"/>
                </a:solidFill>
                <a:latin typeface="TT Norms Bold"/>
                <a:ea typeface="TT Norms Bold"/>
                <a:cs typeface="TT Norms Bold"/>
                <a:sym typeface="TT Norms Bold"/>
              </a:rPr>
              <a:t>Organisational Level:</a:t>
            </a:r>
          </a:p>
          <a:p>
            <a:pPr algn="l" marL="604518" indent="-302259" lvl="1">
              <a:lnSpc>
                <a:spcPts val="3919"/>
              </a:lnSpc>
              <a:buFont typeface="Arial"/>
              <a:buChar char="•"/>
            </a:pPr>
            <a:r>
              <a:rPr lang="en-US" b="true" sz="2799">
                <a:solidFill>
                  <a:srgbClr val="086B76"/>
                </a:solidFill>
                <a:latin typeface="TT Norms Bold"/>
                <a:ea typeface="TT Norms Bold"/>
                <a:cs typeface="TT Norms Bold"/>
                <a:sym typeface="TT Norms Bold"/>
              </a:rPr>
              <a:t>Improved staff retention</a:t>
            </a:r>
          </a:p>
          <a:p>
            <a:pPr algn="l" marL="604518" indent="-302259" lvl="1">
              <a:lnSpc>
                <a:spcPts val="3919"/>
              </a:lnSpc>
              <a:buFont typeface="Arial"/>
              <a:buChar char="•"/>
            </a:pPr>
            <a:r>
              <a:rPr lang="en-US" b="true" sz="2799">
                <a:solidFill>
                  <a:srgbClr val="086B76"/>
                </a:solidFill>
                <a:latin typeface="TT Norms Bold"/>
                <a:ea typeface="TT Norms Bold"/>
                <a:cs typeface="TT Norms Bold"/>
                <a:sym typeface="TT Norms Bold"/>
              </a:rPr>
              <a:t>Healthier team dynamics</a:t>
            </a:r>
          </a:p>
          <a:p>
            <a:pPr algn="l" marL="604518" indent="-302259" lvl="1">
              <a:lnSpc>
                <a:spcPts val="3919"/>
              </a:lnSpc>
              <a:buFont typeface="Arial"/>
              <a:buChar char="•"/>
            </a:pPr>
            <a:r>
              <a:rPr lang="en-US" b="true" sz="2799">
                <a:solidFill>
                  <a:srgbClr val="086B76"/>
                </a:solidFill>
                <a:latin typeface="TT Norms Bold"/>
                <a:ea typeface="TT Norms Bold"/>
                <a:cs typeface="TT Norms Bold"/>
                <a:sym typeface="TT Norms Bold"/>
              </a:rPr>
              <a:t>Better survivor engagement</a:t>
            </a:r>
          </a:p>
          <a:p>
            <a:pPr algn="l" marL="604518" indent="-302259" lvl="1">
              <a:lnSpc>
                <a:spcPts val="3919"/>
              </a:lnSpc>
              <a:buFont typeface="Arial"/>
              <a:buChar char="•"/>
            </a:pPr>
            <a:r>
              <a:rPr lang="en-US" b="true" sz="2799">
                <a:solidFill>
                  <a:srgbClr val="086B76"/>
                </a:solidFill>
                <a:latin typeface="TT Norms Bold"/>
                <a:ea typeface="TT Norms Bold"/>
                <a:cs typeface="TT Norms Bold"/>
                <a:sym typeface="TT Norms Bold"/>
              </a:rPr>
              <a:t>Increased resilience among frontline workers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b="true" sz="2999">
                <a:solidFill>
                  <a:srgbClr val="B18C27"/>
                </a:solidFill>
                <a:latin typeface="TT Norms Bold"/>
                <a:ea typeface="TT Norms Bold"/>
                <a:cs typeface="TT Norms Bold"/>
                <a:sym typeface="TT Norms Bold"/>
              </a:rPr>
              <a:t>Movement Level:</a:t>
            </a:r>
          </a:p>
          <a:p>
            <a:pPr algn="l" marL="604518" indent="-302259" lvl="1">
              <a:lnSpc>
                <a:spcPts val="3919"/>
              </a:lnSpc>
              <a:buFont typeface="Arial"/>
              <a:buChar char="•"/>
            </a:pPr>
            <a:r>
              <a:rPr lang="en-US" b="true" sz="2799">
                <a:solidFill>
                  <a:srgbClr val="086B76"/>
                </a:solidFill>
                <a:latin typeface="TT Norms Bold"/>
                <a:ea typeface="TT Norms Bold"/>
                <a:cs typeface="TT Norms Bold"/>
                <a:sym typeface="TT Norms Bold"/>
              </a:rPr>
              <a:t>Destigmatisation of mental health in GBV spaces</a:t>
            </a:r>
          </a:p>
          <a:p>
            <a:pPr algn="l" marL="604518" indent="-302259" lvl="1">
              <a:lnSpc>
                <a:spcPts val="3919"/>
              </a:lnSpc>
              <a:buFont typeface="Arial"/>
              <a:buChar char="•"/>
            </a:pPr>
            <a:r>
              <a:rPr lang="en-US" b="true" sz="2799">
                <a:solidFill>
                  <a:srgbClr val="086B76"/>
                </a:solidFill>
                <a:latin typeface="TT Norms Bold"/>
                <a:ea typeface="TT Norms Bold"/>
                <a:cs typeface="TT Norms Bold"/>
                <a:sym typeface="TT Norms Bold"/>
              </a:rPr>
              <a:t>Emergence of community facilitators</a:t>
            </a:r>
          </a:p>
          <a:p>
            <a:pPr algn="l" marL="604518" indent="-302259" lvl="1">
              <a:lnSpc>
                <a:spcPts val="3919"/>
              </a:lnSpc>
              <a:buFont typeface="Arial"/>
              <a:buChar char="•"/>
            </a:pPr>
            <a:r>
              <a:rPr lang="en-US" b="true" sz="2799">
                <a:solidFill>
                  <a:srgbClr val="086B76"/>
                </a:solidFill>
                <a:latin typeface="TT Norms Bold"/>
                <a:ea typeface="TT Norms Bold"/>
                <a:cs typeface="TT Norms Bold"/>
                <a:sym typeface="TT Norms Bold"/>
              </a:rPr>
              <a:t>This intervention strengthens the sustainability of the GBV movement by supporting those who carry its heaviest burden.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54180"/>
            <a:ext cx="18288000" cy="1949040"/>
            <a:chOff x="0" y="0"/>
            <a:chExt cx="4816593" cy="51332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513327"/>
            </a:xfrm>
            <a:custGeom>
              <a:avLst/>
              <a:gdLst/>
              <a:ahLst/>
              <a:cxnLst/>
              <a:rect r="r" b="b" t="t" l="l"/>
              <a:pathLst>
                <a:path h="513327" w="4816592">
                  <a:moveTo>
                    <a:pt x="13970" y="0"/>
                  </a:moveTo>
                  <a:lnTo>
                    <a:pt x="4802622" y="0"/>
                  </a:lnTo>
                  <a:cubicBezTo>
                    <a:pt x="4806328" y="0"/>
                    <a:pt x="4809881" y="1472"/>
                    <a:pt x="4812501" y="4092"/>
                  </a:cubicBezTo>
                  <a:cubicBezTo>
                    <a:pt x="4815120" y="6712"/>
                    <a:pt x="4816592" y="10265"/>
                    <a:pt x="4816592" y="13970"/>
                  </a:cubicBezTo>
                  <a:lnTo>
                    <a:pt x="4816592" y="499357"/>
                  </a:lnTo>
                  <a:cubicBezTo>
                    <a:pt x="4816592" y="503062"/>
                    <a:pt x="4815120" y="506616"/>
                    <a:pt x="4812501" y="509236"/>
                  </a:cubicBezTo>
                  <a:cubicBezTo>
                    <a:pt x="4809881" y="511855"/>
                    <a:pt x="4806328" y="513327"/>
                    <a:pt x="4802622" y="513327"/>
                  </a:cubicBezTo>
                  <a:lnTo>
                    <a:pt x="13970" y="513327"/>
                  </a:lnTo>
                  <a:cubicBezTo>
                    <a:pt x="6255" y="513327"/>
                    <a:pt x="0" y="507073"/>
                    <a:pt x="0" y="499357"/>
                  </a:cubicBezTo>
                  <a:lnTo>
                    <a:pt x="0" y="13970"/>
                  </a:lnTo>
                  <a:cubicBezTo>
                    <a:pt x="0" y="6255"/>
                    <a:pt x="6255" y="0"/>
                    <a:pt x="13970" y="0"/>
                  </a:cubicBezTo>
                  <a:close/>
                </a:path>
              </a:pathLst>
            </a:custGeom>
            <a:solidFill>
              <a:srgbClr val="086B76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816593" cy="5419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4818940" y="259492"/>
            <a:ext cx="3010937" cy="1430055"/>
          </a:xfrm>
          <a:custGeom>
            <a:avLst/>
            <a:gdLst/>
            <a:ahLst/>
            <a:cxnLst/>
            <a:rect r="r" b="b" t="t" l="l"/>
            <a:pathLst>
              <a:path h="1430055" w="3010937">
                <a:moveTo>
                  <a:pt x="0" y="0"/>
                </a:moveTo>
                <a:lnTo>
                  <a:pt x="3010937" y="0"/>
                </a:lnTo>
                <a:lnTo>
                  <a:pt x="3010937" y="1430056"/>
                </a:lnTo>
                <a:lnTo>
                  <a:pt x="0" y="1430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07088" y="2158165"/>
            <a:ext cx="6291873" cy="4718905"/>
          </a:xfrm>
          <a:custGeom>
            <a:avLst/>
            <a:gdLst/>
            <a:ahLst/>
            <a:cxnLst/>
            <a:rect r="r" b="b" t="t" l="l"/>
            <a:pathLst>
              <a:path h="4718905" w="6291873">
                <a:moveTo>
                  <a:pt x="0" y="0"/>
                </a:moveTo>
                <a:lnTo>
                  <a:pt x="6291873" y="0"/>
                </a:lnTo>
                <a:lnTo>
                  <a:pt x="6291873" y="4718905"/>
                </a:lnTo>
                <a:lnTo>
                  <a:pt x="0" y="47189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383818" y="2003220"/>
            <a:ext cx="5446059" cy="4658708"/>
          </a:xfrm>
          <a:custGeom>
            <a:avLst/>
            <a:gdLst/>
            <a:ahLst/>
            <a:cxnLst/>
            <a:rect r="r" b="b" t="t" l="l"/>
            <a:pathLst>
              <a:path h="4658708" w="5446059">
                <a:moveTo>
                  <a:pt x="0" y="0"/>
                </a:moveTo>
                <a:lnTo>
                  <a:pt x="5446059" y="0"/>
                </a:lnTo>
                <a:lnTo>
                  <a:pt x="5446059" y="4658707"/>
                </a:lnTo>
                <a:lnTo>
                  <a:pt x="0" y="46587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028" t="0" r="-7028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240109" y="5504847"/>
            <a:ext cx="6376204" cy="4782153"/>
          </a:xfrm>
          <a:custGeom>
            <a:avLst/>
            <a:gdLst/>
            <a:ahLst/>
            <a:cxnLst/>
            <a:rect r="r" b="b" t="t" l="l"/>
            <a:pathLst>
              <a:path h="4782153" w="6376204">
                <a:moveTo>
                  <a:pt x="0" y="0"/>
                </a:moveTo>
                <a:lnTo>
                  <a:pt x="6376204" y="0"/>
                </a:lnTo>
                <a:lnTo>
                  <a:pt x="6376204" y="4782153"/>
                </a:lnTo>
                <a:lnTo>
                  <a:pt x="0" y="47821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0" y="427780"/>
            <a:ext cx="9144000" cy="1160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8910"/>
              </a:lnSpc>
              <a:spcBef>
                <a:spcPct val="0"/>
              </a:spcBef>
            </a:pPr>
            <a:r>
              <a:rPr lang="en-US" sz="810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Impact Images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07088" y="7211683"/>
            <a:ext cx="5713221" cy="30753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1"/>
              </a:lnSpc>
              <a:spcBef>
                <a:spcPct val="0"/>
              </a:spcBef>
            </a:pPr>
            <a:r>
              <a:rPr lang="en-US" sz="4400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Hare-foleng Sechaba programme - Community healing programme in Virginia, Welkom.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765397" y="2205790"/>
            <a:ext cx="5451985" cy="3395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33"/>
              </a:lnSpc>
              <a:spcBef>
                <a:spcPct val="0"/>
              </a:spcBef>
            </a:pPr>
            <a:r>
              <a:rPr lang="en-US" sz="4848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Trauma release session with Meloding community, Free States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835388" y="7042927"/>
            <a:ext cx="4974101" cy="29953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11"/>
              </a:lnSpc>
              <a:spcBef>
                <a:spcPct val="0"/>
              </a:spcBef>
            </a:pPr>
            <a:r>
              <a:rPr lang="en-US" sz="7100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Community healing workshops 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54180"/>
            <a:ext cx="18288000" cy="1949040"/>
            <a:chOff x="0" y="0"/>
            <a:chExt cx="4816593" cy="51332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513327"/>
            </a:xfrm>
            <a:custGeom>
              <a:avLst/>
              <a:gdLst/>
              <a:ahLst/>
              <a:cxnLst/>
              <a:rect r="r" b="b" t="t" l="l"/>
              <a:pathLst>
                <a:path h="513327" w="4816592">
                  <a:moveTo>
                    <a:pt x="13970" y="0"/>
                  </a:moveTo>
                  <a:lnTo>
                    <a:pt x="4802622" y="0"/>
                  </a:lnTo>
                  <a:cubicBezTo>
                    <a:pt x="4806328" y="0"/>
                    <a:pt x="4809881" y="1472"/>
                    <a:pt x="4812501" y="4092"/>
                  </a:cubicBezTo>
                  <a:cubicBezTo>
                    <a:pt x="4815120" y="6712"/>
                    <a:pt x="4816592" y="10265"/>
                    <a:pt x="4816592" y="13970"/>
                  </a:cubicBezTo>
                  <a:lnTo>
                    <a:pt x="4816592" y="499357"/>
                  </a:lnTo>
                  <a:cubicBezTo>
                    <a:pt x="4816592" y="503062"/>
                    <a:pt x="4815120" y="506616"/>
                    <a:pt x="4812501" y="509236"/>
                  </a:cubicBezTo>
                  <a:cubicBezTo>
                    <a:pt x="4809881" y="511855"/>
                    <a:pt x="4806328" y="513327"/>
                    <a:pt x="4802622" y="513327"/>
                  </a:cubicBezTo>
                  <a:lnTo>
                    <a:pt x="13970" y="513327"/>
                  </a:lnTo>
                  <a:cubicBezTo>
                    <a:pt x="6255" y="513327"/>
                    <a:pt x="0" y="507073"/>
                    <a:pt x="0" y="499357"/>
                  </a:cubicBezTo>
                  <a:lnTo>
                    <a:pt x="0" y="13970"/>
                  </a:lnTo>
                  <a:cubicBezTo>
                    <a:pt x="0" y="6255"/>
                    <a:pt x="6255" y="0"/>
                    <a:pt x="13970" y="0"/>
                  </a:cubicBezTo>
                  <a:close/>
                </a:path>
              </a:pathLst>
            </a:custGeom>
            <a:solidFill>
              <a:srgbClr val="086B76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816593" cy="5419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4818940" y="259492"/>
            <a:ext cx="3010937" cy="1430055"/>
          </a:xfrm>
          <a:custGeom>
            <a:avLst/>
            <a:gdLst/>
            <a:ahLst/>
            <a:cxnLst/>
            <a:rect r="r" b="b" t="t" l="l"/>
            <a:pathLst>
              <a:path h="1430055" w="3010937">
                <a:moveTo>
                  <a:pt x="0" y="0"/>
                </a:moveTo>
                <a:lnTo>
                  <a:pt x="3010937" y="0"/>
                </a:lnTo>
                <a:lnTo>
                  <a:pt x="3010937" y="1430056"/>
                </a:lnTo>
                <a:lnTo>
                  <a:pt x="0" y="1430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21442" y="2003220"/>
            <a:ext cx="6429616" cy="4362614"/>
          </a:xfrm>
          <a:custGeom>
            <a:avLst/>
            <a:gdLst/>
            <a:ahLst/>
            <a:cxnLst/>
            <a:rect r="r" b="b" t="t" l="l"/>
            <a:pathLst>
              <a:path h="4362614" w="6429616">
                <a:moveTo>
                  <a:pt x="0" y="0"/>
                </a:moveTo>
                <a:lnTo>
                  <a:pt x="6429616" y="0"/>
                </a:lnTo>
                <a:lnTo>
                  <a:pt x="6429616" y="4362614"/>
                </a:lnTo>
                <a:lnTo>
                  <a:pt x="0" y="43626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0534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390936" y="2003220"/>
            <a:ext cx="5714755" cy="4022971"/>
          </a:xfrm>
          <a:custGeom>
            <a:avLst/>
            <a:gdLst/>
            <a:ahLst/>
            <a:cxnLst/>
            <a:rect r="r" b="b" t="t" l="l"/>
            <a:pathLst>
              <a:path h="4022971" w="5714755">
                <a:moveTo>
                  <a:pt x="0" y="0"/>
                </a:moveTo>
                <a:lnTo>
                  <a:pt x="5714756" y="0"/>
                </a:lnTo>
                <a:lnTo>
                  <a:pt x="5714756" y="4022971"/>
                </a:lnTo>
                <a:lnTo>
                  <a:pt x="0" y="40229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26" t="-7661" r="-526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21442" y="6026191"/>
            <a:ext cx="6429616" cy="4283732"/>
          </a:xfrm>
          <a:custGeom>
            <a:avLst/>
            <a:gdLst/>
            <a:ahLst/>
            <a:cxnLst/>
            <a:rect r="r" b="b" t="t" l="l"/>
            <a:pathLst>
              <a:path h="4283732" w="6429616">
                <a:moveTo>
                  <a:pt x="0" y="0"/>
                </a:moveTo>
                <a:lnTo>
                  <a:pt x="6429616" y="0"/>
                </a:lnTo>
                <a:lnTo>
                  <a:pt x="6429616" y="4283731"/>
                </a:lnTo>
                <a:lnTo>
                  <a:pt x="0" y="42837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390936" y="6026191"/>
            <a:ext cx="5714755" cy="4197368"/>
          </a:xfrm>
          <a:custGeom>
            <a:avLst/>
            <a:gdLst/>
            <a:ahLst/>
            <a:cxnLst/>
            <a:rect r="r" b="b" t="t" l="l"/>
            <a:pathLst>
              <a:path h="4197368" w="5714755">
                <a:moveTo>
                  <a:pt x="0" y="0"/>
                </a:moveTo>
                <a:lnTo>
                  <a:pt x="5714756" y="0"/>
                </a:lnTo>
                <a:lnTo>
                  <a:pt x="5714756" y="4197368"/>
                </a:lnTo>
                <a:lnTo>
                  <a:pt x="0" y="41973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5370" r="-319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0" y="427780"/>
            <a:ext cx="9144000" cy="1160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8910"/>
              </a:lnSpc>
              <a:spcBef>
                <a:spcPct val="0"/>
              </a:spcBef>
            </a:pPr>
            <a:r>
              <a:rPr lang="en-US" sz="810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Impact Images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751058" y="2041320"/>
            <a:ext cx="5639879" cy="32688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81"/>
              </a:lnSpc>
            </a:pPr>
            <a:r>
              <a:rPr lang="en-US" sz="3891">
                <a:solidFill>
                  <a:srgbClr val="3B3B3B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Vuka-enough NPO is </a:t>
            </a:r>
          </a:p>
          <a:p>
            <a:pPr algn="ctr">
              <a:lnSpc>
                <a:spcPts val="4281"/>
              </a:lnSpc>
              <a:spcBef>
                <a:spcPct val="0"/>
              </a:spcBef>
            </a:pPr>
            <a:r>
              <a:rPr lang="en-US" sz="3891">
                <a:solidFill>
                  <a:srgbClr val="3B3B3B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based in Hammanskraal, they work with frontline workers within GBV space and Elderly people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751058" y="6552668"/>
            <a:ext cx="5639879" cy="32688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81"/>
              </a:lnSpc>
              <a:spcBef>
                <a:spcPct val="0"/>
              </a:spcBef>
            </a:pPr>
            <a:r>
              <a:rPr lang="en-US" sz="3891">
                <a:solidFill>
                  <a:srgbClr val="3B3B3B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Workshops with Grassroots soccer organisation, we haev a trauma recovery coaching programme with the youth.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54180"/>
            <a:ext cx="18288000" cy="1949040"/>
            <a:chOff x="0" y="0"/>
            <a:chExt cx="4816593" cy="51332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513327"/>
            </a:xfrm>
            <a:custGeom>
              <a:avLst/>
              <a:gdLst/>
              <a:ahLst/>
              <a:cxnLst/>
              <a:rect r="r" b="b" t="t" l="l"/>
              <a:pathLst>
                <a:path h="513327" w="4816592">
                  <a:moveTo>
                    <a:pt x="13970" y="0"/>
                  </a:moveTo>
                  <a:lnTo>
                    <a:pt x="4802622" y="0"/>
                  </a:lnTo>
                  <a:cubicBezTo>
                    <a:pt x="4806328" y="0"/>
                    <a:pt x="4809881" y="1472"/>
                    <a:pt x="4812501" y="4092"/>
                  </a:cubicBezTo>
                  <a:cubicBezTo>
                    <a:pt x="4815120" y="6712"/>
                    <a:pt x="4816592" y="10265"/>
                    <a:pt x="4816592" y="13970"/>
                  </a:cubicBezTo>
                  <a:lnTo>
                    <a:pt x="4816592" y="499357"/>
                  </a:lnTo>
                  <a:cubicBezTo>
                    <a:pt x="4816592" y="503062"/>
                    <a:pt x="4815120" y="506616"/>
                    <a:pt x="4812501" y="509236"/>
                  </a:cubicBezTo>
                  <a:cubicBezTo>
                    <a:pt x="4809881" y="511855"/>
                    <a:pt x="4806328" y="513327"/>
                    <a:pt x="4802622" y="513327"/>
                  </a:cubicBezTo>
                  <a:lnTo>
                    <a:pt x="13970" y="513327"/>
                  </a:lnTo>
                  <a:cubicBezTo>
                    <a:pt x="6255" y="513327"/>
                    <a:pt x="0" y="507073"/>
                    <a:pt x="0" y="499357"/>
                  </a:cubicBezTo>
                  <a:lnTo>
                    <a:pt x="0" y="13970"/>
                  </a:lnTo>
                  <a:cubicBezTo>
                    <a:pt x="0" y="6255"/>
                    <a:pt x="6255" y="0"/>
                    <a:pt x="13970" y="0"/>
                  </a:cubicBezTo>
                  <a:close/>
                </a:path>
              </a:pathLst>
            </a:custGeom>
            <a:solidFill>
              <a:srgbClr val="086B76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816593" cy="5419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4818940" y="259492"/>
            <a:ext cx="3010937" cy="1430055"/>
          </a:xfrm>
          <a:custGeom>
            <a:avLst/>
            <a:gdLst/>
            <a:ahLst/>
            <a:cxnLst/>
            <a:rect r="r" b="b" t="t" l="l"/>
            <a:pathLst>
              <a:path h="1430055" w="3010937">
                <a:moveTo>
                  <a:pt x="0" y="0"/>
                </a:moveTo>
                <a:lnTo>
                  <a:pt x="3010937" y="0"/>
                </a:lnTo>
                <a:lnTo>
                  <a:pt x="3010937" y="1430056"/>
                </a:lnTo>
                <a:lnTo>
                  <a:pt x="0" y="1430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0" y="427780"/>
            <a:ext cx="12253540" cy="1160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8910"/>
              </a:lnSpc>
              <a:spcBef>
                <a:spcPct val="0"/>
              </a:spcBef>
            </a:pPr>
            <a:r>
              <a:rPr lang="en-US" sz="810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Challenges and lessons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46035" y="2137986"/>
            <a:ext cx="17183842" cy="73504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42"/>
              </a:lnSpc>
              <a:spcBef>
                <a:spcPct val="0"/>
              </a:spcBef>
            </a:pPr>
            <a:r>
              <a:rPr lang="en-US" b="true" sz="3244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Key Challenges:</a:t>
            </a:r>
          </a:p>
          <a:p>
            <a:pPr algn="l" marL="700553" indent="-350276" lvl="1">
              <a:lnSpc>
                <a:spcPts val="4542"/>
              </a:lnSpc>
              <a:buFont typeface="Arial"/>
              <a:buChar char="•"/>
            </a:pPr>
            <a:r>
              <a:rPr lang="en-US" b="true" sz="3244">
                <a:solidFill>
                  <a:srgbClr val="086B76"/>
                </a:solidFill>
                <a:latin typeface="TT Norms Bold"/>
                <a:ea typeface="TT Norms Bold"/>
                <a:cs typeface="TT Norms Bold"/>
                <a:sym typeface="TT Norms Bold"/>
              </a:rPr>
              <a:t>Scale constrained by available funding</a:t>
            </a:r>
          </a:p>
          <a:p>
            <a:pPr algn="l" marL="700553" indent="-350276" lvl="1">
              <a:lnSpc>
                <a:spcPts val="4542"/>
              </a:lnSpc>
              <a:buFont typeface="Arial"/>
              <a:buChar char="•"/>
            </a:pPr>
            <a:r>
              <a:rPr lang="en-US" b="true" sz="3244">
                <a:solidFill>
                  <a:srgbClr val="086B76"/>
                </a:solidFill>
                <a:latin typeface="TT Norms Bold"/>
                <a:ea typeface="TT Norms Bold"/>
                <a:cs typeface="TT Norms Bold"/>
                <a:sym typeface="TT Norms Bold"/>
              </a:rPr>
              <a:t>Participants struggling with transport costs</a:t>
            </a:r>
          </a:p>
          <a:p>
            <a:pPr algn="l" marL="700553" indent="-350276" lvl="1">
              <a:lnSpc>
                <a:spcPts val="4542"/>
              </a:lnSpc>
              <a:buFont typeface="Arial"/>
              <a:buChar char="•"/>
            </a:pPr>
            <a:r>
              <a:rPr lang="en-US" b="true" sz="3244">
                <a:solidFill>
                  <a:srgbClr val="086B76"/>
                </a:solidFill>
                <a:latin typeface="TT Norms Bold"/>
                <a:ea typeface="TT Norms Bold"/>
                <a:cs typeface="TT Norms Bold"/>
                <a:sym typeface="TT Norms Bold"/>
              </a:rPr>
              <a:t>High demand exceeding available resources</a:t>
            </a:r>
          </a:p>
          <a:p>
            <a:pPr algn="l" marL="700553" indent="-350276" lvl="1">
              <a:lnSpc>
                <a:spcPts val="4542"/>
              </a:lnSpc>
              <a:buFont typeface="Arial"/>
              <a:buChar char="•"/>
            </a:pPr>
            <a:r>
              <a:rPr lang="en-US" b="true" sz="3244">
                <a:solidFill>
                  <a:srgbClr val="086B76"/>
                </a:solidFill>
                <a:latin typeface="TT Norms Bold"/>
                <a:ea typeface="TT Norms Bold"/>
                <a:cs typeface="TT Norms Bold"/>
                <a:sym typeface="TT Norms Bold"/>
              </a:rPr>
              <a:t>Emotional intensity of sessions requiring careful facilitation</a:t>
            </a:r>
          </a:p>
          <a:p>
            <a:pPr algn="l">
              <a:lnSpc>
                <a:spcPts val="4542"/>
              </a:lnSpc>
              <a:spcBef>
                <a:spcPct val="0"/>
              </a:spcBef>
            </a:pPr>
          </a:p>
          <a:p>
            <a:pPr algn="l">
              <a:lnSpc>
                <a:spcPts val="4542"/>
              </a:lnSpc>
              <a:spcBef>
                <a:spcPct val="0"/>
              </a:spcBef>
            </a:pPr>
            <a:r>
              <a:rPr lang="en-US" b="true" sz="3244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Lessons Learned:</a:t>
            </a:r>
          </a:p>
          <a:p>
            <a:pPr algn="l" marL="700553" indent="-350276" lvl="1">
              <a:lnSpc>
                <a:spcPts val="4542"/>
              </a:lnSpc>
              <a:buFont typeface="Arial"/>
              <a:buChar char="•"/>
            </a:pPr>
            <a:r>
              <a:rPr lang="en-US" b="true" sz="3244">
                <a:solidFill>
                  <a:srgbClr val="086B76"/>
                </a:solidFill>
                <a:latin typeface="TT Norms Bold"/>
                <a:ea typeface="TT Norms Bold"/>
                <a:cs typeface="TT Norms Bold"/>
                <a:sym typeface="TT Norms Bold"/>
              </a:rPr>
              <a:t>Mental wellness is foundational to effective GBV work</a:t>
            </a:r>
          </a:p>
          <a:p>
            <a:pPr algn="l" marL="700553" indent="-350276" lvl="1">
              <a:lnSpc>
                <a:spcPts val="4542"/>
              </a:lnSpc>
              <a:buFont typeface="Arial"/>
              <a:buChar char="•"/>
            </a:pPr>
            <a:r>
              <a:rPr lang="en-US" b="true" sz="3244">
                <a:solidFill>
                  <a:srgbClr val="086B76"/>
                </a:solidFill>
                <a:latin typeface="TT Norms Bold"/>
                <a:ea typeface="TT Norms Bold"/>
                <a:cs typeface="TT Norms Bold"/>
                <a:sym typeface="TT Norms Bold"/>
              </a:rPr>
              <a:t>Community-based responders deeply value safe healing spaces</a:t>
            </a:r>
          </a:p>
          <a:p>
            <a:pPr algn="l" marL="700553" indent="-350276" lvl="1">
              <a:lnSpc>
                <a:spcPts val="4542"/>
              </a:lnSpc>
              <a:buFont typeface="Arial"/>
              <a:buChar char="•"/>
            </a:pPr>
            <a:r>
              <a:rPr lang="en-US" b="true" sz="3244">
                <a:solidFill>
                  <a:srgbClr val="086B76"/>
                </a:solidFill>
                <a:latin typeface="TT Norms Bold"/>
                <a:ea typeface="TT Norms Bold"/>
                <a:cs typeface="TT Norms Bold"/>
                <a:sym typeface="TT Norms Bold"/>
              </a:rPr>
              <a:t>Somatic practices are powerful in low-resource settings</a:t>
            </a:r>
          </a:p>
          <a:p>
            <a:pPr algn="l" marL="700553" indent="-350276" lvl="1">
              <a:lnSpc>
                <a:spcPts val="4542"/>
              </a:lnSpc>
              <a:buFont typeface="Arial"/>
              <a:buChar char="•"/>
            </a:pPr>
            <a:r>
              <a:rPr lang="en-US" b="true" sz="3244">
                <a:solidFill>
                  <a:srgbClr val="086B76"/>
                </a:solidFill>
                <a:latin typeface="TT Norms Bold"/>
                <a:ea typeface="TT Norms Bold"/>
                <a:cs typeface="TT Norms Bold"/>
                <a:sym typeface="TT Norms Bold"/>
              </a:rPr>
              <a:t>Sustainable change requires long-term engagement</a:t>
            </a:r>
          </a:p>
          <a:p>
            <a:pPr algn="l" marL="700553" indent="-350276" lvl="1">
              <a:lnSpc>
                <a:spcPts val="4542"/>
              </a:lnSpc>
              <a:buFont typeface="Arial"/>
              <a:buChar char="•"/>
            </a:pPr>
            <a:r>
              <a:rPr lang="en-US" b="true" sz="3244">
                <a:solidFill>
                  <a:srgbClr val="086B76"/>
                </a:solidFill>
                <a:latin typeface="TT Norms Bold"/>
                <a:ea typeface="TT Norms Bold"/>
                <a:cs typeface="TT Norms Bold"/>
                <a:sym typeface="TT Norms Bold"/>
              </a:rPr>
              <a:t>The need for this programme is greater than initially anticipated.</a:t>
            </a:r>
          </a:p>
          <a:p>
            <a:pPr algn="l" marL="700553" indent="-350276" lvl="1">
              <a:lnSpc>
                <a:spcPts val="4542"/>
              </a:lnSpc>
              <a:buFont typeface="Arial"/>
              <a:buChar char="•"/>
            </a:pPr>
            <a:r>
              <a:rPr lang="en-US" b="true" sz="3244">
                <a:solidFill>
                  <a:srgbClr val="086B76"/>
                </a:solidFill>
                <a:latin typeface="TT Norms Bold"/>
                <a:ea typeface="TT Norms Bold"/>
                <a:cs typeface="TT Norms Bold"/>
                <a:sym typeface="TT Norms Bold"/>
              </a:rPr>
              <a:t>Facilitation team need direct containment after sessions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54180"/>
            <a:ext cx="18288000" cy="1949040"/>
            <a:chOff x="0" y="0"/>
            <a:chExt cx="4816593" cy="51332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513327"/>
            </a:xfrm>
            <a:custGeom>
              <a:avLst/>
              <a:gdLst/>
              <a:ahLst/>
              <a:cxnLst/>
              <a:rect r="r" b="b" t="t" l="l"/>
              <a:pathLst>
                <a:path h="513327" w="4816592">
                  <a:moveTo>
                    <a:pt x="13970" y="0"/>
                  </a:moveTo>
                  <a:lnTo>
                    <a:pt x="4802622" y="0"/>
                  </a:lnTo>
                  <a:cubicBezTo>
                    <a:pt x="4806328" y="0"/>
                    <a:pt x="4809881" y="1472"/>
                    <a:pt x="4812501" y="4092"/>
                  </a:cubicBezTo>
                  <a:cubicBezTo>
                    <a:pt x="4815120" y="6712"/>
                    <a:pt x="4816592" y="10265"/>
                    <a:pt x="4816592" y="13970"/>
                  </a:cubicBezTo>
                  <a:lnTo>
                    <a:pt x="4816592" y="499357"/>
                  </a:lnTo>
                  <a:cubicBezTo>
                    <a:pt x="4816592" y="503062"/>
                    <a:pt x="4815120" y="506616"/>
                    <a:pt x="4812501" y="509236"/>
                  </a:cubicBezTo>
                  <a:cubicBezTo>
                    <a:pt x="4809881" y="511855"/>
                    <a:pt x="4806328" y="513327"/>
                    <a:pt x="4802622" y="513327"/>
                  </a:cubicBezTo>
                  <a:lnTo>
                    <a:pt x="13970" y="513327"/>
                  </a:lnTo>
                  <a:cubicBezTo>
                    <a:pt x="6255" y="513327"/>
                    <a:pt x="0" y="507073"/>
                    <a:pt x="0" y="499357"/>
                  </a:cubicBezTo>
                  <a:lnTo>
                    <a:pt x="0" y="13970"/>
                  </a:lnTo>
                  <a:cubicBezTo>
                    <a:pt x="0" y="6255"/>
                    <a:pt x="6255" y="0"/>
                    <a:pt x="13970" y="0"/>
                  </a:cubicBezTo>
                  <a:close/>
                </a:path>
              </a:pathLst>
            </a:custGeom>
            <a:solidFill>
              <a:srgbClr val="086B76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816593" cy="5419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4818940" y="259492"/>
            <a:ext cx="3010937" cy="1430055"/>
          </a:xfrm>
          <a:custGeom>
            <a:avLst/>
            <a:gdLst/>
            <a:ahLst/>
            <a:cxnLst/>
            <a:rect r="r" b="b" t="t" l="l"/>
            <a:pathLst>
              <a:path h="1430055" w="3010937">
                <a:moveTo>
                  <a:pt x="0" y="0"/>
                </a:moveTo>
                <a:lnTo>
                  <a:pt x="3010937" y="0"/>
                </a:lnTo>
                <a:lnTo>
                  <a:pt x="3010937" y="1430056"/>
                </a:lnTo>
                <a:lnTo>
                  <a:pt x="0" y="1430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46035" y="427780"/>
            <a:ext cx="12253540" cy="1160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8910"/>
              </a:lnSpc>
              <a:spcBef>
                <a:spcPct val="0"/>
              </a:spcBef>
            </a:pPr>
            <a:r>
              <a:rPr lang="en-US" sz="810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Sustainability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46035" y="2348241"/>
            <a:ext cx="17183842" cy="69100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99"/>
              </a:lnSpc>
              <a:spcBef>
                <a:spcPct val="0"/>
              </a:spcBef>
            </a:pPr>
            <a:r>
              <a:rPr lang="en-US" b="true" sz="3785">
                <a:solidFill>
                  <a:srgbClr val="B18C27"/>
                </a:solidFill>
                <a:latin typeface="TT Norms Bold"/>
                <a:ea typeface="TT Norms Bold"/>
                <a:cs typeface="TT Norms Bold"/>
                <a:sym typeface="TT Norms Bold"/>
              </a:rPr>
              <a:t>Sustain</a:t>
            </a:r>
            <a:r>
              <a:rPr lang="en-US" b="true" sz="3785">
                <a:solidFill>
                  <a:srgbClr val="B18C27"/>
                </a:solidFill>
                <a:latin typeface="TT Norms Bold"/>
                <a:ea typeface="TT Norms Bold"/>
                <a:cs typeface="TT Norms Bold"/>
                <a:sym typeface="TT Norms Bold"/>
              </a:rPr>
              <a:t>ability is supported through:</a:t>
            </a:r>
          </a:p>
          <a:p>
            <a:pPr algn="l" marL="864012" indent="-432006" lvl="1">
              <a:lnSpc>
                <a:spcPts val="5602"/>
              </a:lnSpc>
              <a:buFont typeface="Arial"/>
              <a:buChar char="•"/>
            </a:pPr>
            <a:r>
              <a:rPr lang="en-US" b="true" sz="4001">
                <a:solidFill>
                  <a:srgbClr val="086B76"/>
                </a:solidFill>
                <a:latin typeface="TT Norms Bold"/>
                <a:ea typeface="TT Norms Bold"/>
                <a:cs typeface="TT Norms Bold"/>
                <a:sym typeface="TT Norms Bold"/>
              </a:rPr>
              <a:t>Daily integration of healing tools into p</a:t>
            </a:r>
            <a:r>
              <a:rPr lang="en-US" b="true" sz="4001">
                <a:solidFill>
                  <a:srgbClr val="086B76"/>
                </a:solidFill>
                <a:latin typeface="TT Norms Bold"/>
                <a:ea typeface="TT Norms Bold"/>
                <a:cs typeface="TT Norms Bold"/>
                <a:sym typeface="TT Norms Bold"/>
              </a:rPr>
              <a:t>articipant practice</a:t>
            </a:r>
          </a:p>
          <a:p>
            <a:pPr algn="l" marL="864012" indent="-432006" lvl="1">
              <a:lnSpc>
                <a:spcPts val="5602"/>
              </a:lnSpc>
              <a:buFont typeface="Arial"/>
              <a:buChar char="•"/>
            </a:pPr>
            <a:r>
              <a:rPr lang="en-US" b="true" sz="4001">
                <a:solidFill>
                  <a:srgbClr val="086B76"/>
                </a:solidFill>
                <a:latin typeface="TT Norms Bold"/>
                <a:ea typeface="TT Norms Bold"/>
                <a:cs typeface="TT Norms Bold"/>
                <a:sym typeface="TT Norms Bold"/>
              </a:rPr>
              <a:t>Ongoing relationships with partner organisations</a:t>
            </a:r>
          </a:p>
          <a:p>
            <a:pPr algn="l" marL="864012" indent="-432006" lvl="1">
              <a:lnSpc>
                <a:spcPts val="5602"/>
              </a:lnSpc>
              <a:buFont typeface="Arial"/>
              <a:buChar char="•"/>
            </a:pPr>
            <a:r>
              <a:rPr lang="en-US" b="true" sz="4001">
                <a:solidFill>
                  <a:srgbClr val="086B76"/>
                </a:solidFill>
                <a:latin typeface="TT Norms Bold"/>
                <a:ea typeface="TT Norms Bold"/>
                <a:cs typeface="TT Norms Bold"/>
                <a:sym typeface="TT Norms Bold"/>
              </a:rPr>
              <a:t>Development of a train-the-trainer model</a:t>
            </a:r>
          </a:p>
          <a:p>
            <a:pPr algn="l" marL="864012" indent="-432006" lvl="1">
              <a:lnSpc>
                <a:spcPts val="5602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4001">
                <a:solidFill>
                  <a:srgbClr val="086B76"/>
                </a:solidFill>
                <a:latin typeface="TT Norms Bold"/>
                <a:ea typeface="TT Norms Bold"/>
                <a:cs typeface="TT Norms Bold"/>
                <a:sym typeface="TT Norms Bold"/>
              </a:rPr>
              <a:t>Strengthened internal planning and M&amp;E </a:t>
            </a:r>
            <a:r>
              <a:rPr lang="en-US" b="true" sz="4001">
                <a:solidFill>
                  <a:srgbClr val="086B76"/>
                </a:solidFill>
                <a:latin typeface="TT Norms Bold"/>
                <a:ea typeface="TT Norms Bold"/>
                <a:cs typeface="TT Norms Bold"/>
                <a:sym typeface="TT Norms Bold"/>
              </a:rPr>
              <a:t>systems</a:t>
            </a:r>
          </a:p>
          <a:p>
            <a:pPr algn="l" marL="864012" indent="-432006" lvl="1">
              <a:lnSpc>
                <a:spcPts val="5602"/>
              </a:lnSpc>
              <a:buFont typeface="Arial"/>
              <a:buChar char="•"/>
            </a:pPr>
            <a:r>
              <a:rPr lang="en-US" b="true" sz="4001">
                <a:solidFill>
                  <a:srgbClr val="086B76"/>
                </a:solidFill>
                <a:latin typeface="TT Norms Bold"/>
                <a:ea typeface="TT Norms Bold"/>
                <a:cs typeface="TT Norms Bold"/>
                <a:sym typeface="TT Norms Bold"/>
              </a:rPr>
              <a:t>Cross-departm</a:t>
            </a:r>
            <a:r>
              <a:rPr lang="en-US" b="true" sz="4001">
                <a:solidFill>
                  <a:srgbClr val="086B76"/>
                </a:solidFill>
                <a:latin typeface="TT Norms Bold"/>
                <a:ea typeface="TT Norms Bold"/>
                <a:cs typeface="TT Norms Bold"/>
                <a:sym typeface="TT Norms Bold"/>
              </a:rPr>
              <a:t>ent collaboration (programmes, finance, communications)</a:t>
            </a:r>
          </a:p>
          <a:p>
            <a:pPr algn="l" marL="864012" indent="-432006" lvl="1">
              <a:lnSpc>
                <a:spcPts val="5602"/>
              </a:lnSpc>
              <a:buFont typeface="Arial"/>
              <a:buChar char="•"/>
            </a:pPr>
            <a:r>
              <a:rPr lang="en-US" b="true" sz="4001">
                <a:solidFill>
                  <a:srgbClr val="086B76"/>
                </a:solidFill>
                <a:latin typeface="TT Norms Bold"/>
                <a:ea typeface="TT Norms Bold"/>
                <a:cs typeface="TT Norms Bold"/>
                <a:sym typeface="TT Norms Bold"/>
              </a:rPr>
              <a:t>Participants are now applying tools independently, creating peer-led healing spaces within their organisations.</a:t>
            </a:r>
          </a:p>
          <a:p>
            <a:pPr algn="l">
              <a:lnSpc>
                <a:spcPts val="4542"/>
              </a:lnSpc>
            </a:pP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54180"/>
            <a:ext cx="18288000" cy="1607801"/>
            <a:chOff x="0" y="0"/>
            <a:chExt cx="4816593" cy="42345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423454"/>
            </a:xfrm>
            <a:custGeom>
              <a:avLst/>
              <a:gdLst/>
              <a:ahLst/>
              <a:cxnLst/>
              <a:rect r="r" b="b" t="t" l="l"/>
              <a:pathLst>
                <a:path h="423454" w="4816592">
                  <a:moveTo>
                    <a:pt x="13970" y="0"/>
                  </a:moveTo>
                  <a:lnTo>
                    <a:pt x="4802622" y="0"/>
                  </a:lnTo>
                  <a:cubicBezTo>
                    <a:pt x="4806328" y="0"/>
                    <a:pt x="4809881" y="1472"/>
                    <a:pt x="4812501" y="4092"/>
                  </a:cubicBezTo>
                  <a:cubicBezTo>
                    <a:pt x="4815120" y="6712"/>
                    <a:pt x="4816592" y="10265"/>
                    <a:pt x="4816592" y="13970"/>
                  </a:cubicBezTo>
                  <a:lnTo>
                    <a:pt x="4816592" y="409484"/>
                  </a:lnTo>
                  <a:cubicBezTo>
                    <a:pt x="4816592" y="417199"/>
                    <a:pt x="4810338" y="423454"/>
                    <a:pt x="4802622" y="423454"/>
                  </a:cubicBezTo>
                  <a:lnTo>
                    <a:pt x="13970" y="423454"/>
                  </a:lnTo>
                  <a:cubicBezTo>
                    <a:pt x="6255" y="423454"/>
                    <a:pt x="0" y="417199"/>
                    <a:pt x="0" y="409484"/>
                  </a:cubicBezTo>
                  <a:lnTo>
                    <a:pt x="0" y="13970"/>
                  </a:lnTo>
                  <a:cubicBezTo>
                    <a:pt x="0" y="6255"/>
                    <a:pt x="6255" y="0"/>
                    <a:pt x="13970" y="0"/>
                  </a:cubicBezTo>
                  <a:close/>
                </a:path>
              </a:pathLst>
            </a:custGeom>
            <a:solidFill>
              <a:srgbClr val="086B76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816593" cy="4520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4818940" y="259492"/>
            <a:ext cx="3010937" cy="1430055"/>
          </a:xfrm>
          <a:custGeom>
            <a:avLst/>
            <a:gdLst/>
            <a:ahLst/>
            <a:cxnLst/>
            <a:rect r="r" b="b" t="t" l="l"/>
            <a:pathLst>
              <a:path h="1430055" w="3010937">
                <a:moveTo>
                  <a:pt x="0" y="0"/>
                </a:moveTo>
                <a:lnTo>
                  <a:pt x="3010937" y="0"/>
                </a:lnTo>
                <a:lnTo>
                  <a:pt x="3010937" y="1430056"/>
                </a:lnTo>
                <a:lnTo>
                  <a:pt x="0" y="1430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66289" y="1587935"/>
            <a:ext cx="16955422" cy="8625019"/>
          </a:xfrm>
          <a:custGeom>
            <a:avLst/>
            <a:gdLst/>
            <a:ahLst/>
            <a:cxnLst/>
            <a:rect r="r" b="b" t="t" l="l"/>
            <a:pathLst>
              <a:path h="8625019" w="16955422">
                <a:moveTo>
                  <a:pt x="0" y="0"/>
                </a:moveTo>
                <a:lnTo>
                  <a:pt x="16955422" y="0"/>
                </a:lnTo>
                <a:lnTo>
                  <a:pt x="16955422" y="8625018"/>
                </a:lnTo>
                <a:lnTo>
                  <a:pt x="0" y="86250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1801" r="0" b="-7281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46035" y="427780"/>
            <a:ext cx="13904260" cy="1160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8910"/>
              </a:lnSpc>
              <a:spcBef>
                <a:spcPct val="0"/>
              </a:spcBef>
            </a:pPr>
            <a:r>
              <a:rPr lang="en-US" sz="810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Destigmatisation Campaign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54180"/>
            <a:ext cx="18288000" cy="1949040"/>
            <a:chOff x="0" y="0"/>
            <a:chExt cx="4816593" cy="51332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513327"/>
            </a:xfrm>
            <a:custGeom>
              <a:avLst/>
              <a:gdLst/>
              <a:ahLst/>
              <a:cxnLst/>
              <a:rect r="r" b="b" t="t" l="l"/>
              <a:pathLst>
                <a:path h="513327" w="4816592">
                  <a:moveTo>
                    <a:pt x="13970" y="0"/>
                  </a:moveTo>
                  <a:lnTo>
                    <a:pt x="4802622" y="0"/>
                  </a:lnTo>
                  <a:cubicBezTo>
                    <a:pt x="4806328" y="0"/>
                    <a:pt x="4809881" y="1472"/>
                    <a:pt x="4812501" y="4092"/>
                  </a:cubicBezTo>
                  <a:cubicBezTo>
                    <a:pt x="4815120" y="6712"/>
                    <a:pt x="4816592" y="10265"/>
                    <a:pt x="4816592" y="13970"/>
                  </a:cubicBezTo>
                  <a:lnTo>
                    <a:pt x="4816592" y="499357"/>
                  </a:lnTo>
                  <a:cubicBezTo>
                    <a:pt x="4816592" y="503062"/>
                    <a:pt x="4815120" y="506616"/>
                    <a:pt x="4812501" y="509236"/>
                  </a:cubicBezTo>
                  <a:cubicBezTo>
                    <a:pt x="4809881" y="511855"/>
                    <a:pt x="4806328" y="513327"/>
                    <a:pt x="4802622" y="513327"/>
                  </a:cubicBezTo>
                  <a:lnTo>
                    <a:pt x="13970" y="513327"/>
                  </a:lnTo>
                  <a:cubicBezTo>
                    <a:pt x="6255" y="513327"/>
                    <a:pt x="0" y="507073"/>
                    <a:pt x="0" y="499357"/>
                  </a:cubicBezTo>
                  <a:lnTo>
                    <a:pt x="0" y="13970"/>
                  </a:lnTo>
                  <a:cubicBezTo>
                    <a:pt x="0" y="6255"/>
                    <a:pt x="6255" y="0"/>
                    <a:pt x="13970" y="0"/>
                  </a:cubicBezTo>
                  <a:close/>
                </a:path>
              </a:pathLst>
            </a:custGeom>
            <a:solidFill>
              <a:srgbClr val="086B76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816593" cy="5419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4818940" y="259492"/>
            <a:ext cx="3010937" cy="1430055"/>
          </a:xfrm>
          <a:custGeom>
            <a:avLst/>
            <a:gdLst/>
            <a:ahLst/>
            <a:cxnLst/>
            <a:rect r="r" b="b" t="t" l="l"/>
            <a:pathLst>
              <a:path h="1430055" w="3010937">
                <a:moveTo>
                  <a:pt x="0" y="0"/>
                </a:moveTo>
                <a:lnTo>
                  <a:pt x="3010937" y="0"/>
                </a:lnTo>
                <a:lnTo>
                  <a:pt x="3010937" y="1430056"/>
                </a:lnTo>
                <a:lnTo>
                  <a:pt x="0" y="1430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46035" y="427780"/>
            <a:ext cx="12253540" cy="1160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8910"/>
              </a:lnSpc>
              <a:spcBef>
                <a:spcPct val="0"/>
              </a:spcBef>
            </a:pPr>
            <a:r>
              <a:rPr lang="en-US" sz="810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Goals for the Future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46035" y="2222499"/>
            <a:ext cx="15887337" cy="6689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b="true" sz="3499">
                <a:solidFill>
                  <a:srgbClr val="B18C27"/>
                </a:solidFill>
                <a:latin typeface="TT Norms Bold"/>
                <a:ea typeface="TT Norms Bold"/>
                <a:cs typeface="TT Norms Bold"/>
                <a:sym typeface="TT Norms Bold"/>
              </a:rPr>
              <a:t>With con</a:t>
            </a:r>
            <a:r>
              <a:rPr lang="en-US" b="true" sz="3499">
                <a:solidFill>
                  <a:srgbClr val="B18C27"/>
                </a:solidFill>
                <a:latin typeface="TT Norms Bold"/>
                <a:ea typeface="TT Norms Bold"/>
                <a:cs typeface="TT Norms Bold"/>
                <a:sym typeface="TT Norms Bold"/>
              </a:rPr>
              <a:t>tinued support, MWI aims to:</a:t>
            </a:r>
          </a:p>
          <a:p>
            <a:pPr algn="l"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b="true" sz="3499">
                <a:solidFill>
                  <a:srgbClr val="035D4F"/>
                </a:solidFill>
                <a:latin typeface="TT Norms Bold"/>
                <a:ea typeface="TT Norms Bold"/>
                <a:cs typeface="TT Norms Bold"/>
                <a:sym typeface="TT Norms Bold"/>
              </a:rPr>
              <a:t>Exp</a:t>
            </a:r>
            <a:r>
              <a:rPr lang="en-US" b="true" sz="3499">
                <a:solidFill>
                  <a:srgbClr val="035D4F"/>
                </a:solidFill>
                <a:latin typeface="TT Norms Bold"/>
                <a:ea typeface="TT Norms Bold"/>
                <a:cs typeface="TT Norms Bold"/>
                <a:sym typeface="TT Norms Bold"/>
              </a:rPr>
              <a:t>and reach to addition</a:t>
            </a:r>
            <a:r>
              <a:rPr lang="en-US" b="true" sz="3499">
                <a:solidFill>
                  <a:srgbClr val="035D4F"/>
                </a:solidFill>
                <a:latin typeface="TT Norms Bold"/>
                <a:ea typeface="TT Norms Bold"/>
                <a:cs typeface="TT Norms Bold"/>
                <a:sym typeface="TT Norms Bold"/>
              </a:rPr>
              <a:t>al provinces</a:t>
            </a:r>
          </a:p>
          <a:p>
            <a:pPr algn="l"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b="true" sz="3499">
                <a:solidFill>
                  <a:srgbClr val="035D4F"/>
                </a:solidFill>
                <a:latin typeface="TT Norms Bold"/>
                <a:ea typeface="TT Norms Bold"/>
                <a:cs typeface="TT Norms Bold"/>
                <a:sym typeface="TT Norms Bold"/>
              </a:rPr>
              <a:t>Train community facilitators</a:t>
            </a:r>
          </a:p>
          <a:p>
            <a:pPr algn="l"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b="true" sz="3499">
                <a:solidFill>
                  <a:srgbClr val="035D4F"/>
                </a:solidFill>
                <a:latin typeface="TT Norms Bold"/>
                <a:ea typeface="TT Norms Bold"/>
                <a:cs typeface="TT Norms Bold"/>
                <a:sym typeface="TT Norms Bold"/>
              </a:rPr>
              <a:t>Reach 500+ frontline workers annually</a:t>
            </a:r>
          </a:p>
          <a:p>
            <a:pPr algn="l"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b="true" sz="3499">
                <a:solidFill>
                  <a:srgbClr val="035D4F"/>
                </a:solidFill>
                <a:latin typeface="TT Norms Bold"/>
                <a:ea typeface="TT Norms Bold"/>
                <a:cs typeface="TT Norms Bold"/>
                <a:sym typeface="TT Norms Bold"/>
              </a:rPr>
              <a:t>Institutionalise trauma-informed practice within GBV - responsive organisations</a:t>
            </a:r>
          </a:p>
          <a:p>
            <a:pPr algn="l" marL="755644" indent="-377822" lvl="1">
              <a:lnSpc>
                <a:spcPts val="489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499">
                <a:solidFill>
                  <a:srgbClr val="035D4F"/>
                </a:solidFill>
                <a:latin typeface="TT Norms Bold"/>
                <a:ea typeface="TT Norms Bold"/>
                <a:cs typeface="TT Norms Bold"/>
                <a:sym typeface="TT Norms Bold"/>
              </a:rPr>
              <a:t>Strengthen monitoring and evidence </a:t>
            </a:r>
            <a:r>
              <a:rPr lang="en-US" b="true" sz="3499">
                <a:solidFill>
                  <a:srgbClr val="035D4F"/>
                </a:solidFill>
                <a:latin typeface="TT Norms Bold"/>
                <a:ea typeface="TT Norms Bold"/>
                <a:cs typeface="TT Norms Bold"/>
                <a:sym typeface="TT Norms Bold"/>
              </a:rPr>
              <a:t>systems</a:t>
            </a:r>
          </a:p>
          <a:p>
            <a:pPr algn="l"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b="true" sz="3499">
                <a:solidFill>
                  <a:srgbClr val="035D4F"/>
                </a:solidFill>
                <a:latin typeface="TT Norms Bold"/>
                <a:ea typeface="TT Norms Bold"/>
                <a:cs typeface="TT Norms Bold"/>
                <a:sym typeface="TT Norms Bold"/>
              </a:rPr>
              <a:t>A</a:t>
            </a:r>
            <a:r>
              <a:rPr lang="en-US" b="true" sz="3499">
                <a:solidFill>
                  <a:srgbClr val="035D4F"/>
                </a:solidFill>
                <a:latin typeface="TT Norms Bold"/>
                <a:ea typeface="TT Norms Bold"/>
                <a:cs typeface="TT Norms Bold"/>
                <a:sym typeface="TT Norms Bold"/>
              </a:rPr>
              <a:t>dvocate for m</a:t>
            </a:r>
            <a:r>
              <a:rPr lang="en-US" b="true" sz="3499">
                <a:solidFill>
                  <a:srgbClr val="035D4F"/>
                </a:solidFill>
                <a:latin typeface="TT Norms Bold"/>
                <a:ea typeface="TT Norms Bold"/>
                <a:cs typeface="TT Norms Bold"/>
                <a:sym typeface="TT Norms Bold"/>
              </a:rPr>
              <a:t>ental wellness as core to GBV response policy</a:t>
            </a:r>
          </a:p>
          <a:p>
            <a:pPr algn="l"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b="true" sz="3499" u="sng">
                <a:solidFill>
                  <a:srgbClr val="035D4F"/>
                </a:solidFill>
                <a:latin typeface="TT Norms Bold"/>
                <a:ea typeface="TT Norms Bold"/>
                <a:cs typeface="TT Norms Bold"/>
                <a:sym typeface="TT Norms Bold"/>
              </a:rPr>
              <a:t>The long-term goal is to build a decentralised, community-owned healing ecosystem within the GBV sector.</a:t>
            </a:r>
          </a:p>
          <a:p>
            <a:pPr algn="l">
              <a:lnSpc>
                <a:spcPts val="4199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727200" y="8493760"/>
            <a:ext cx="14597209" cy="1471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b="true" sz="2799" i="true">
                <a:solidFill>
                  <a:srgbClr val="B18C27"/>
                </a:solidFill>
                <a:latin typeface="TT Norms Bold Italics"/>
                <a:ea typeface="TT Norms Bold Italics"/>
                <a:cs typeface="TT Norms Bold Italics"/>
                <a:sym typeface="TT Norms Bold Italics"/>
              </a:rPr>
              <a:t>Supporting GBVF responders </a:t>
            </a:r>
            <a:r>
              <a:rPr lang="en-US" b="true" sz="2799" i="true">
                <a:solidFill>
                  <a:srgbClr val="B18C27"/>
                </a:solidFill>
                <a:latin typeface="TT Norms Bold Italics"/>
                <a:ea typeface="TT Norms Bold Italics"/>
                <a:cs typeface="TT Norms Bold Italics"/>
                <a:sym typeface="TT Norms Bold Italics"/>
              </a:rPr>
              <a:t>transforms communities.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b="true" sz="2799" i="true">
                <a:solidFill>
                  <a:srgbClr val="B18C27"/>
                </a:solidFill>
                <a:latin typeface="TT Norms Bold Italics"/>
                <a:ea typeface="TT Norms Bold Italics"/>
                <a:cs typeface="TT Norms Bold Italics"/>
                <a:sym typeface="TT Norms Bold Italics"/>
              </a:rPr>
              <a:t> When frontline workers are supported, survivors receive better care, organisations grow stronger, and the movement for gender justice becomes sustainable.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362090">
            <a:off x="-3299838" y="-2518805"/>
            <a:ext cx="6599676" cy="6407685"/>
          </a:xfrm>
          <a:custGeom>
            <a:avLst/>
            <a:gdLst/>
            <a:ahLst/>
            <a:cxnLst/>
            <a:rect r="r" b="b" t="t" l="l"/>
            <a:pathLst>
              <a:path h="6407685" w="6599676">
                <a:moveTo>
                  <a:pt x="0" y="0"/>
                </a:moveTo>
                <a:lnTo>
                  <a:pt x="6599676" y="0"/>
                </a:lnTo>
                <a:lnTo>
                  <a:pt x="6599676" y="6407686"/>
                </a:lnTo>
                <a:lnTo>
                  <a:pt x="0" y="64076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3" id="3"/>
          <p:cNvSpPr txBox="true"/>
          <p:nvPr/>
        </p:nvSpPr>
        <p:spPr>
          <a:xfrm rot="0">
            <a:off x="1270443" y="5274717"/>
            <a:ext cx="16363254" cy="3768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88"/>
              </a:lnSpc>
            </a:pPr>
            <a:r>
              <a:rPr lang="en-US" b="true" sz="4724">
                <a:solidFill>
                  <a:srgbClr val="3B3B3B"/>
                </a:solidFill>
                <a:latin typeface="Poppins Bold"/>
                <a:ea typeface="Poppins Bold"/>
                <a:cs typeface="Poppins Bold"/>
                <a:sym typeface="Poppins Bold"/>
              </a:rPr>
              <a:t>Community Engagement and Programmes Manager </a:t>
            </a:r>
            <a:r>
              <a:rPr lang="en-US" sz="4724">
                <a:solidFill>
                  <a:srgbClr val="3B3B3B"/>
                </a:solidFill>
                <a:latin typeface="Poppins"/>
                <a:ea typeface="Poppins"/>
                <a:cs typeface="Poppins"/>
                <a:sym typeface="Poppins"/>
              </a:rPr>
              <a:t>+27 81 513 1318 </a:t>
            </a:r>
          </a:p>
          <a:p>
            <a:pPr algn="l">
              <a:lnSpc>
                <a:spcPts val="7488"/>
              </a:lnSpc>
            </a:pPr>
            <a:r>
              <a:rPr lang="en-US" sz="4724">
                <a:solidFill>
                  <a:srgbClr val="3B3B3B"/>
                </a:solidFill>
                <a:latin typeface="Poppins"/>
                <a:ea typeface="Poppins"/>
                <a:cs typeface="Poppins"/>
                <a:sym typeface="Poppins"/>
              </a:rPr>
              <a:t>segametsid@mwi.org.za </a:t>
            </a:r>
          </a:p>
          <a:p>
            <a:pPr algn="l">
              <a:lnSpc>
                <a:spcPts val="7488"/>
              </a:lnSpc>
            </a:pPr>
            <a:r>
              <a:rPr lang="en-US" sz="4724">
                <a:solidFill>
                  <a:srgbClr val="3B3B3B"/>
                </a:solidFill>
                <a:latin typeface="Poppins"/>
                <a:ea typeface="Poppins"/>
                <a:cs typeface="Poppins"/>
                <a:sym typeface="Poppins"/>
              </a:rPr>
              <a:t>www.mwi.org.za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270443" y="3820017"/>
            <a:ext cx="11050928" cy="14620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346"/>
              </a:lnSpc>
            </a:pPr>
            <a:r>
              <a:rPr lang="en-US" b="true" sz="8104">
                <a:solidFill>
                  <a:srgbClr val="B18C27"/>
                </a:solidFill>
                <a:latin typeface="Poppins Bold"/>
                <a:ea typeface="Poppins Bold"/>
                <a:cs typeface="Poppins Bold"/>
                <a:sym typeface="Poppins Bold"/>
              </a:rPr>
              <a:t>Segametsi Ditlhale 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4469580" y="8861384"/>
            <a:ext cx="3818420" cy="1425616"/>
          </a:xfrm>
          <a:custGeom>
            <a:avLst/>
            <a:gdLst/>
            <a:ahLst/>
            <a:cxnLst/>
            <a:rect r="r" b="b" t="t" l="l"/>
            <a:pathLst>
              <a:path h="1425616" w="3818420">
                <a:moveTo>
                  <a:pt x="0" y="0"/>
                </a:moveTo>
                <a:lnTo>
                  <a:pt x="3818420" y="0"/>
                </a:lnTo>
                <a:lnTo>
                  <a:pt x="3818420" y="1425616"/>
                </a:lnTo>
                <a:lnTo>
                  <a:pt x="0" y="14256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8394" r="0" b="-814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0" y="0"/>
            <a:ext cx="18288000" cy="2314052"/>
            <a:chOff x="0" y="0"/>
            <a:chExt cx="4816593" cy="60946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816592" cy="609462"/>
            </a:xfrm>
            <a:custGeom>
              <a:avLst/>
              <a:gdLst/>
              <a:ahLst/>
              <a:cxnLst/>
              <a:rect r="r" b="b" t="t" l="l"/>
              <a:pathLst>
                <a:path h="609462" w="4816592">
                  <a:moveTo>
                    <a:pt x="13970" y="0"/>
                  </a:moveTo>
                  <a:lnTo>
                    <a:pt x="4802622" y="0"/>
                  </a:lnTo>
                  <a:cubicBezTo>
                    <a:pt x="4806328" y="0"/>
                    <a:pt x="4809881" y="1472"/>
                    <a:pt x="4812501" y="4092"/>
                  </a:cubicBezTo>
                  <a:cubicBezTo>
                    <a:pt x="4815120" y="6712"/>
                    <a:pt x="4816592" y="10265"/>
                    <a:pt x="4816592" y="13970"/>
                  </a:cubicBezTo>
                  <a:lnTo>
                    <a:pt x="4816592" y="595492"/>
                  </a:lnTo>
                  <a:cubicBezTo>
                    <a:pt x="4816592" y="603208"/>
                    <a:pt x="4810338" y="609462"/>
                    <a:pt x="4802622" y="609462"/>
                  </a:cubicBezTo>
                  <a:lnTo>
                    <a:pt x="13970" y="609462"/>
                  </a:lnTo>
                  <a:cubicBezTo>
                    <a:pt x="10265" y="609462"/>
                    <a:pt x="6712" y="607990"/>
                    <a:pt x="4092" y="605371"/>
                  </a:cubicBezTo>
                  <a:cubicBezTo>
                    <a:pt x="1472" y="602751"/>
                    <a:pt x="0" y="599197"/>
                    <a:pt x="0" y="595492"/>
                  </a:cubicBezTo>
                  <a:lnTo>
                    <a:pt x="0" y="13970"/>
                  </a:lnTo>
                  <a:cubicBezTo>
                    <a:pt x="0" y="6255"/>
                    <a:pt x="6255" y="0"/>
                    <a:pt x="13970" y="0"/>
                  </a:cubicBezTo>
                  <a:close/>
                </a:path>
              </a:pathLst>
            </a:custGeom>
            <a:solidFill>
              <a:srgbClr val="035D4F"/>
            </a:solidFill>
            <a:ln cap="rnd">
              <a:noFill/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104775"/>
              <a:ext cx="4816593" cy="7142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839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3727889" y="481960"/>
            <a:ext cx="9875282" cy="1160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10"/>
              </a:lnSpc>
              <a:spcBef>
                <a:spcPct val="0"/>
              </a:spcBef>
            </a:pPr>
            <a:r>
              <a:rPr lang="en-US" b="true" sz="8100">
                <a:solidFill>
                  <a:srgbClr val="B18C27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Get in touch with us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949040"/>
            <a:chOff x="0" y="0"/>
            <a:chExt cx="4816593" cy="51332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513327"/>
            </a:xfrm>
            <a:custGeom>
              <a:avLst/>
              <a:gdLst/>
              <a:ahLst/>
              <a:cxnLst/>
              <a:rect r="r" b="b" t="t" l="l"/>
              <a:pathLst>
                <a:path h="513327" w="4816592">
                  <a:moveTo>
                    <a:pt x="13970" y="0"/>
                  </a:moveTo>
                  <a:lnTo>
                    <a:pt x="4802622" y="0"/>
                  </a:lnTo>
                  <a:cubicBezTo>
                    <a:pt x="4806328" y="0"/>
                    <a:pt x="4809881" y="1472"/>
                    <a:pt x="4812501" y="4092"/>
                  </a:cubicBezTo>
                  <a:cubicBezTo>
                    <a:pt x="4815120" y="6712"/>
                    <a:pt x="4816592" y="10265"/>
                    <a:pt x="4816592" y="13970"/>
                  </a:cubicBezTo>
                  <a:lnTo>
                    <a:pt x="4816592" y="499357"/>
                  </a:lnTo>
                  <a:cubicBezTo>
                    <a:pt x="4816592" y="503062"/>
                    <a:pt x="4815120" y="506616"/>
                    <a:pt x="4812501" y="509236"/>
                  </a:cubicBezTo>
                  <a:cubicBezTo>
                    <a:pt x="4809881" y="511855"/>
                    <a:pt x="4806328" y="513327"/>
                    <a:pt x="4802622" y="513327"/>
                  </a:cubicBezTo>
                  <a:lnTo>
                    <a:pt x="13970" y="513327"/>
                  </a:lnTo>
                  <a:cubicBezTo>
                    <a:pt x="6255" y="513327"/>
                    <a:pt x="0" y="507073"/>
                    <a:pt x="0" y="499357"/>
                  </a:cubicBezTo>
                  <a:lnTo>
                    <a:pt x="0" y="13970"/>
                  </a:lnTo>
                  <a:cubicBezTo>
                    <a:pt x="0" y="6255"/>
                    <a:pt x="6255" y="0"/>
                    <a:pt x="13970" y="0"/>
                  </a:cubicBezTo>
                  <a:close/>
                </a:path>
              </a:pathLst>
            </a:custGeom>
            <a:solidFill>
              <a:srgbClr val="086B76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816593" cy="5419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4285540" y="105113"/>
            <a:ext cx="3661019" cy="1738814"/>
          </a:xfrm>
          <a:custGeom>
            <a:avLst/>
            <a:gdLst/>
            <a:ahLst/>
            <a:cxnLst/>
            <a:rect r="r" b="b" t="t" l="l"/>
            <a:pathLst>
              <a:path h="1738814" w="3661019">
                <a:moveTo>
                  <a:pt x="0" y="0"/>
                </a:moveTo>
                <a:lnTo>
                  <a:pt x="3661019" y="0"/>
                </a:lnTo>
                <a:lnTo>
                  <a:pt x="3661019" y="1738814"/>
                </a:lnTo>
                <a:lnTo>
                  <a:pt x="0" y="1738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43965" y="202379"/>
            <a:ext cx="12916525" cy="1594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303"/>
              </a:lnSpc>
            </a:pPr>
            <a:r>
              <a:rPr lang="en-US" sz="11185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Table of Contents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16884" y="2724511"/>
            <a:ext cx="571300" cy="1045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539"/>
              </a:lnSpc>
              <a:spcBef>
                <a:spcPct val="0"/>
              </a:spcBef>
            </a:pPr>
            <a:r>
              <a:rPr lang="en-US" sz="6099">
                <a:solidFill>
                  <a:srgbClr val="035D4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1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16884" y="3889736"/>
            <a:ext cx="571300" cy="1045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539"/>
              </a:lnSpc>
              <a:spcBef>
                <a:spcPct val="0"/>
              </a:spcBef>
            </a:pPr>
            <a:r>
              <a:rPr lang="en-US" sz="6099">
                <a:solidFill>
                  <a:srgbClr val="035D4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2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050110" y="4176756"/>
            <a:ext cx="2640960" cy="570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35D4F"/>
                </a:solidFill>
                <a:latin typeface="TT Norms"/>
                <a:ea typeface="TT Norms"/>
                <a:cs typeface="TT Norms"/>
                <a:sym typeface="TT Norms"/>
              </a:rPr>
              <a:t>Background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16884" y="6371942"/>
            <a:ext cx="571300" cy="1045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539"/>
              </a:lnSpc>
              <a:spcBef>
                <a:spcPct val="0"/>
              </a:spcBef>
            </a:pPr>
            <a:r>
              <a:rPr lang="en-US" sz="6099">
                <a:solidFill>
                  <a:srgbClr val="035D4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4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050110" y="6658962"/>
            <a:ext cx="4543928" cy="1170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35D4F"/>
                </a:solidFill>
                <a:latin typeface="TT Norms"/>
                <a:ea typeface="TT Norms"/>
                <a:cs typeface="TT Norms"/>
                <a:sym typeface="TT Norms"/>
              </a:rPr>
              <a:t>Change (How did change come about)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16884" y="5050506"/>
            <a:ext cx="571300" cy="1045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539"/>
              </a:lnSpc>
              <a:spcBef>
                <a:spcPct val="0"/>
              </a:spcBef>
            </a:pPr>
            <a:r>
              <a:rPr lang="en-US" sz="6099">
                <a:solidFill>
                  <a:srgbClr val="035D4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3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050110" y="5337526"/>
            <a:ext cx="4264066" cy="570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35D4F"/>
                </a:solidFill>
                <a:latin typeface="TT Norms"/>
                <a:ea typeface="TT Norms"/>
                <a:cs typeface="TT Norms"/>
                <a:sym typeface="TT Norms"/>
              </a:rPr>
              <a:t>ODS baseline scores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8466572" y="2848336"/>
            <a:ext cx="5514168" cy="5789911"/>
            <a:chOff x="0" y="0"/>
            <a:chExt cx="7352224" cy="7719882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0" y="-123825"/>
              <a:ext cx="761734" cy="13523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8539"/>
                </a:lnSpc>
                <a:spcBef>
                  <a:spcPct val="0"/>
                </a:spcBef>
              </a:pPr>
              <a:r>
                <a:rPr lang="en-US" sz="6099">
                  <a:solidFill>
                    <a:srgbClr val="035D4F"/>
                  </a:solidFill>
                  <a:latin typeface="Bricolage Grotesque"/>
                  <a:ea typeface="Bricolage Grotesque"/>
                  <a:cs typeface="Bricolage Grotesque"/>
                  <a:sym typeface="Bricolage Grotesque"/>
                </a:rPr>
                <a:t>5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977634" y="236643"/>
              <a:ext cx="6374590" cy="7421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3399">
                  <a:solidFill>
                    <a:srgbClr val="035D4F"/>
                  </a:solidFill>
                  <a:latin typeface="TT Norms"/>
                  <a:ea typeface="TT Norms"/>
                  <a:cs typeface="TT Norms"/>
                  <a:sym typeface="TT Norms"/>
                </a:rPr>
                <a:t>Changes in policies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4943879"/>
              <a:ext cx="761734" cy="13523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8539"/>
                </a:lnSpc>
                <a:spcBef>
                  <a:spcPct val="0"/>
                </a:spcBef>
              </a:pPr>
              <a:r>
                <a:rPr lang="en-US" sz="6099">
                  <a:solidFill>
                    <a:srgbClr val="035D4F"/>
                  </a:solidFill>
                  <a:latin typeface="Bricolage Grotesque"/>
                  <a:ea typeface="Bricolage Grotesque"/>
                  <a:cs typeface="Bricolage Grotesque"/>
                  <a:sym typeface="Bricolage Grotesque"/>
                </a:rPr>
                <a:t>8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977634" y="5304347"/>
              <a:ext cx="4924778" cy="7421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3399">
                  <a:solidFill>
                    <a:srgbClr val="035D4F"/>
                  </a:solidFill>
                  <a:latin typeface="TT Norms"/>
                  <a:ea typeface="TT Norms"/>
                  <a:cs typeface="TT Norms"/>
                  <a:sym typeface="TT Norms"/>
                </a:rPr>
                <a:t>Sustainability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1423868"/>
              <a:ext cx="761734" cy="13523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8539"/>
                </a:lnSpc>
                <a:spcBef>
                  <a:spcPct val="0"/>
                </a:spcBef>
              </a:pPr>
              <a:r>
                <a:rPr lang="en-US" sz="6099">
                  <a:solidFill>
                    <a:srgbClr val="035D4F"/>
                  </a:solidFill>
                  <a:latin typeface="Bricolage Grotesque"/>
                  <a:ea typeface="Bricolage Grotesque"/>
                  <a:cs typeface="Bricolage Grotesque"/>
                  <a:sym typeface="Bricolage Grotesque"/>
                </a:rPr>
                <a:t>6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977634" y="1784337"/>
              <a:ext cx="6374590" cy="7421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3399">
                  <a:solidFill>
                    <a:srgbClr val="035D4F"/>
                  </a:solidFill>
                  <a:latin typeface="TT Norms"/>
                  <a:ea typeface="TT Norms"/>
                  <a:cs typeface="TT Norms"/>
                  <a:sym typeface="TT Norms"/>
                </a:rPr>
                <a:t>Significance/Impact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0" y="3183874"/>
              <a:ext cx="761734" cy="13523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8539"/>
                </a:lnSpc>
                <a:spcBef>
                  <a:spcPct val="0"/>
                </a:spcBef>
              </a:pPr>
              <a:r>
                <a:rPr lang="en-US" sz="6099">
                  <a:solidFill>
                    <a:srgbClr val="035D4F"/>
                  </a:solidFill>
                  <a:latin typeface="Bricolage Grotesque"/>
                  <a:ea typeface="Bricolage Grotesque"/>
                  <a:cs typeface="Bricolage Grotesque"/>
                  <a:sym typeface="Bricolage Grotesque"/>
                </a:rPr>
                <a:t>7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977634" y="3330351"/>
              <a:ext cx="5869680" cy="15422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3399">
                  <a:solidFill>
                    <a:srgbClr val="035D4F"/>
                  </a:solidFill>
                  <a:latin typeface="TT Norms"/>
                  <a:ea typeface="TT Norms"/>
                  <a:cs typeface="TT Norms"/>
                  <a:sym typeface="TT Norms"/>
                </a:rPr>
                <a:t>Challenges &amp; lessons learnt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0" y="6367543"/>
              <a:ext cx="761734" cy="13523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8539"/>
                </a:lnSpc>
                <a:spcBef>
                  <a:spcPct val="0"/>
                </a:spcBef>
              </a:pPr>
              <a:r>
                <a:rPr lang="en-US" sz="6099">
                  <a:solidFill>
                    <a:srgbClr val="035D4F"/>
                  </a:solidFill>
                  <a:latin typeface="Bricolage Grotesque"/>
                  <a:ea typeface="Bricolage Grotesque"/>
                  <a:cs typeface="Bricolage Grotesque"/>
                  <a:sym typeface="Bricolage Grotesque"/>
                </a:rPr>
                <a:t>9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977634" y="6728011"/>
              <a:ext cx="3821762" cy="7421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3399">
                  <a:solidFill>
                    <a:srgbClr val="035D4F"/>
                  </a:solidFill>
                  <a:latin typeface="TT Norms"/>
                  <a:ea typeface="TT Norms"/>
                  <a:cs typeface="TT Norms"/>
                  <a:sym typeface="TT Norms"/>
                </a:rPr>
                <a:t>Future Goals</a:t>
              </a: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2050110" y="3047091"/>
            <a:ext cx="2640960" cy="570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35D4F"/>
                </a:solidFill>
                <a:latin typeface="TT Norms"/>
                <a:ea typeface="TT Norms"/>
                <a:cs typeface="TT Norms"/>
                <a:sym typeface="TT Norms"/>
              </a:rPr>
              <a:t>Synopsis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12360664" y="7417152"/>
            <a:ext cx="7510771" cy="7510771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13"/>
                </a:lnSpc>
              </a:pPr>
            </a:p>
          </p:txBody>
        </p:sp>
      </p:grpSp>
      <p:sp>
        <p:nvSpPr>
          <p:cNvPr name="TextBox 29" id="29"/>
          <p:cNvSpPr txBox="true"/>
          <p:nvPr/>
        </p:nvSpPr>
        <p:spPr>
          <a:xfrm rot="0">
            <a:off x="13152261" y="8578110"/>
            <a:ext cx="2799959" cy="10556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061"/>
              </a:lnSpc>
            </a:pPr>
            <a:r>
              <a:rPr lang="en-US" sz="406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GBVF Responders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6142554" y="8547346"/>
            <a:ext cx="2145446" cy="10505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13"/>
              </a:lnSpc>
            </a:pPr>
            <a:r>
              <a:rPr lang="en-US" sz="2467">
                <a:solidFill>
                  <a:srgbClr val="208186"/>
                </a:solidFill>
                <a:latin typeface="Yeseva One"/>
                <a:ea typeface="Yeseva One"/>
                <a:cs typeface="Yeseva One"/>
                <a:sym typeface="Yeseva One"/>
              </a:rPr>
              <a:t>are the </a:t>
            </a:r>
          </a:p>
          <a:p>
            <a:pPr algn="l">
              <a:lnSpc>
                <a:spcPts val="2713"/>
              </a:lnSpc>
            </a:pPr>
            <a:r>
              <a:rPr lang="en-US" sz="2467">
                <a:solidFill>
                  <a:srgbClr val="208186"/>
                </a:solidFill>
                <a:latin typeface="Yeseva One"/>
                <a:ea typeface="Yeseva One"/>
                <a:cs typeface="Yeseva One"/>
                <a:sym typeface="Yeseva One"/>
              </a:rPr>
              <a:t>spine of </a:t>
            </a:r>
          </a:p>
          <a:p>
            <a:pPr algn="l">
              <a:lnSpc>
                <a:spcPts val="2713"/>
              </a:lnSpc>
            </a:pPr>
            <a:r>
              <a:rPr lang="en-US" sz="2467">
                <a:solidFill>
                  <a:srgbClr val="208186"/>
                </a:solidFill>
                <a:latin typeface="Yeseva One"/>
                <a:ea typeface="Yeseva One"/>
                <a:cs typeface="Yeseva One"/>
                <a:sym typeface="Yeseva One"/>
              </a:rPr>
              <a:t>the work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4142222">
            <a:off x="15416724" y="6254262"/>
            <a:ext cx="6599676" cy="6407685"/>
          </a:xfrm>
          <a:custGeom>
            <a:avLst/>
            <a:gdLst/>
            <a:ahLst/>
            <a:cxnLst/>
            <a:rect r="r" b="b" t="t" l="l"/>
            <a:pathLst>
              <a:path h="6407685" w="6599676">
                <a:moveTo>
                  <a:pt x="0" y="0"/>
                </a:moveTo>
                <a:lnTo>
                  <a:pt x="6599676" y="0"/>
                </a:lnTo>
                <a:lnTo>
                  <a:pt x="6599676" y="6407685"/>
                </a:lnTo>
                <a:lnTo>
                  <a:pt x="0" y="64076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949040"/>
            <a:chOff x="0" y="0"/>
            <a:chExt cx="4816593" cy="51332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513327"/>
            </a:xfrm>
            <a:custGeom>
              <a:avLst/>
              <a:gdLst/>
              <a:ahLst/>
              <a:cxnLst/>
              <a:rect r="r" b="b" t="t" l="l"/>
              <a:pathLst>
                <a:path h="513327" w="4816592">
                  <a:moveTo>
                    <a:pt x="13970" y="0"/>
                  </a:moveTo>
                  <a:lnTo>
                    <a:pt x="4802622" y="0"/>
                  </a:lnTo>
                  <a:cubicBezTo>
                    <a:pt x="4806328" y="0"/>
                    <a:pt x="4809881" y="1472"/>
                    <a:pt x="4812501" y="4092"/>
                  </a:cubicBezTo>
                  <a:cubicBezTo>
                    <a:pt x="4815120" y="6712"/>
                    <a:pt x="4816592" y="10265"/>
                    <a:pt x="4816592" y="13970"/>
                  </a:cubicBezTo>
                  <a:lnTo>
                    <a:pt x="4816592" y="499357"/>
                  </a:lnTo>
                  <a:cubicBezTo>
                    <a:pt x="4816592" y="503062"/>
                    <a:pt x="4815120" y="506616"/>
                    <a:pt x="4812501" y="509236"/>
                  </a:cubicBezTo>
                  <a:cubicBezTo>
                    <a:pt x="4809881" y="511855"/>
                    <a:pt x="4806328" y="513327"/>
                    <a:pt x="4802622" y="513327"/>
                  </a:cubicBezTo>
                  <a:lnTo>
                    <a:pt x="13970" y="513327"/>
                  </a:lnTo>
                  <a:cubicBezTo>
                    <a:pt x="6255" y="513327"/>
                    <a:pt x="0" y="507073"/>
                    <a:pt x="0" y="499357"/>
                  </a:cubicBezTo>
                  <a:lnTo>
                    <a:pt x="0" y="13970"/>
                  </a:lnTo>
                  <a:cubicBezTo>
                    <a:pt x="0" y="6255"/>
                    <a:pt x="6255" y="0"/>
                    <a:pt x="13970" y="0"/>
                  </a:cubicBezTo>
                  <a:close/>
                </a:path>
              </a:pathLst>
            </a:custGeom>
            <a:solidFill>
              <a:srgbClr val="086B76"/>
            </a:solidFill>
            <a:ln cap="rnd">
              <a:noFill/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4816593" cy="5419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-3436029" y="227126"/>
            <a:ext cx="14424868" cy="1599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12319"/>
              </a:lnSpc>
              <a:spcBef>
                <a:spcPct val="0"/>
              </a:spcBef>
            </a:pPr>
            <a:r>
              <a:rPr lang="en-US" sz="11199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Synopsis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63356" y="2109241"/>
            <a:ext cx="17166521" cy="91286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19"/>
              </a:lnSpc>
              <a:spcBef>
                <a:spcPct val="0"/>
              </a:spcBef>
            </a:pPr>
            <a:r>
              <a:rPr lang="en-US" sz="3228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T</a:t>
            </a:r>
            <a:r>
              <a:rPr lang="en-US" sz="3228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he Mental Wellness Initiative (MWI) delivers </a:t>
            </a:r>
            <a:r>
              <a:rPr lang="en-US" b="true" sz="3228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trauma-informed mental wellness programmes</a:t>
            </a:r>
            <a:r>
              <a:rPr lang="en-US" sz="3228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designed specifically for </a:t>
            </a:r>
            <a:r>
              <a:rPr lang="en-US" b="true" sz="3228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frontline responders in the gender-based violence (GBV) sector. </a:t>
            </a:r>
            <a:r>
              <a:rPr lang="en-US" sz="3228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Responders, including volunteers, survivor-practitioners, counsellors, and activists, carry the emotional burden of supporting survivors while often receiving little support themselves.</a:t>
            </a:r>
          </a:p>
          <a:p>
            <a:pPr algn="l">
              <a:lnSpc>
                <a:spcPts val="4519"/>
              </a:lnSpc>
              <a:spcBef>
                <a:spcPct val="0"/>
              </a:spcBef>
            </a:pPr>
          </a:p>
          <a:p>
            <a:pPr algn="l">
              <a:lnSpc>
                <a:spcPts val="4519"/>
              </a:lnSpc>
              <a:spcBef>
                <a:spcPct val="0"/>
              </a:spcBef>
            </a:pPr>
            <a:r>
              <a:rPr lang="en-US" sz="3228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MWI’s programme provides a structured healing framework that combines </a:t>
            </a:r>
            <a:r>
              <a:rPr lang="en-US" b="true" sz="3228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trauma literacy, emotional regulation, and embodied healing practices</a:t>
            </a:r>
            <a:r>
              <a:rPr lang="en-US" sz="3228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. Through a four-part workshop series, participants learn practical tools to manage stress, process secondary trauma, and </a:t>
            </a:r>
            <a:r>
              <a:rPr lang="en-US" b="true" sz="3228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strengthen their resilience</a:t>
            </a:r>
            <a:r>
              <a:rPr lang="en-US" sz="3228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while continuing their critical work in communities.</a:t>
            </a:r>
          </a:p>
          <a:p>
            <a:pPr algn="l">
              <a:lnSpc>
                <a:spcPts val="4519"/>
              </a:lnSpc>
              <a:spcBef>
                <a:spcPct val="0"/>
              </a:spcBef>
            </a:pPr>
          </a:p>
          <a:p>
            <a:pPr algn="l">
              <a:lnSpc>
                <a:spcPts val="4519"/>
              </a:lnSpc>
              <a:spcBef>
                <a:spcPct val="0"/>
              </a:spcBef>
            </a:pPr>
            <a:r>
              <a:rPr lang="en-US" sz="3228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By centering the wellbeing of caregivers, the programme strengthens the broader GBV response system. Supporting frontline workers </a:t>
            </a:r>
            <a:r>
              <a:rPr lang="en-US" b="true" sz="3228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improved survivor care, organisational stability, and the long-term sustainability</a:t>
            </a:r>
            <a:r>
              <a:rPr lang="en-US" sz="3228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of community-led responses to gender-based violence.</a:t>
            </a:r>
          </a:p>
          <a:p>
            <a:pPr algn="l">
              <a:lnSpc>
                <a:spcPts val="4519"/>
              </a:lnSpc>
              <a:spcBef>
                <a:spcPct val="0"/>
              </a:spcBef>
            </a:pP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4818940" y="259492"/>
            <a:ext cx="3010937" cy="1430055"/>
          </a:xfrm>
          <a:custGeom>
            <a:avLst/>
            <a:gdLst/>
            <a:ahLst/>
            <a:cxnLst/>
            <a:rect r="r" b="b" t="t" l="l"/>
            <a:pathLst>
              <a:path h="1430055" w="3010937">
                <a:moveTo>
                  <a:pt x="0" y="0"/>
                </a:moveTo>
                <a:lnTo>
                  <a:pt x="3010937" y="0"/>
                </a:lnTo>
                <a:lnTo>
                  <a:pt x="3010937" y="1430056"/>
                </a:lnTo>
                <a:lnTo>
                  <a:pt x="0" y="14300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4142222">
            <a:off x="15416724" y="6254262"/>
            <a:ext cx="6599676" cy="6407685"/>
          </a:xfrm>
          <a:custGeom>
            <a:avLst/>
            <a:gdLst/>
            <a:ahLst/>
            <a:cxnLst/>
            <a:rect r="r" b="b" t="t" l="l"/>
            <a:pathLst>
              <a:path h="6407685" w="6599676">
                <a:moveTo>
                  <a:pt x="0" y="0"/>
                </a:moveTo>
                <a:lnTo>
                  <a:pt x="6599676" y="0"/>
                </a:lnTo>
                <a:lnTo>
                  <a:pt x="6599676" y="6407685"/>
                </a:lnTo>
                <a:lnTo>
                  <a:pt x="0" y="64076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949040"/>
            <a:chOff x="0" y="0"/>
            <a:chExt cx="4816593" cy="51332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513327"/>
            </a:xfrm>
            <a:custGeom>
              <a:avLst/>
              <a:gdLst/>
              <a:ahLst/>
              <a:cxnLst/>
              <a:rect r="r" b="b" t="t" l="l"/>
              <a:pathLst>
                <a:path h="513327" w="4816592">
                  <a:moveTo>
                    <a:pt x="13970" y="0"/>
                  </a:moveTo>
                  <a:lnTo>
                    <a:pt x="4802622" y="0"/>
                  </a:lnTo>
                  <a:cubicBezTo>
                    <a:pt x="4806328" y="0"/>
                    <a:pt x="4809881" y="1472"/>
                    <a:pt x="4812501" y="4092"/>
                  </a:cubicBezTo>
                  <a:cubicBezTo>
                    <a:pt x="4815120" y="6712"/>
                    <a:pt x="4816592" y="10265"/>
                    <a:pt x="4816592" y="13970"/>
                  </a:cubicBezTo>
                  <a:lnTo>
                    <a:pt x="4816592" y="499357"/>
                  </a:lnTo>
                  <a:cubicBezTo>
                    <a:pt x="4816592" y="503062"/>
                    <a:pt x="4815120" y="506616"/>
                    <a:pt x="4812501" y="509236"/>
                  </a:cubicBezTo>
                  <a:cubicBezTo>
                    <a:pt x="4809881" y="511855"/>
                    <a:pt x="4806328" y="513327"/>
                    <a:pt x="4802622" y="513327"/>
                  </a:cubicBezTo>
                  <a:lnTo>
                    <a:pt x="13970" y="513327"/>
                  </a:lnTo>
                  <a:cubicBezTo>
                    <a:pt x="6255" y="513327"/>
                    <a:pt x="0" y="507073"/>
                    <a:pt x="0" y="499357"/>
                  </a:cubicBezTo>
                  <a:lnTo>
                    <a:pt x="0" y="13970"/>
                  </a:lnTo>
                  <a:cubicBezTo>
                    <a:pt x="0" y="6255"/>
                    <a:pt x="6255" y="0"/>
                    <a:pt x="13970" y="0"/>
                  </a:cubicBezTo>
                  <a:close/>
                </a:path>
              </a:pathLst>
            </a:custGeom>
            <a:solidFill>
              <a:srgbClr val="086B76"/>
            </a:solidFill>
            <a:ln cap="rnd">
              <a:noFill/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4816593" cy="5419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4818940" y="259492"/>
            <a:ext cx="3010937" cy="1430055"/>
          </a:xfrm>
          <a:custGeom>
            <a:avLst/>
            <a:gdLst/>
            <a:ahLst/>
            <a:cxnLst/>
            <a:rect r="r" b="b" t="t" l="l"/>
            <a:pathLst>
              <a:path h="1430055" w="3010937">
                <a:moveTo>
                  <a:pt x="0" y="0"/>
                </a:moveTo>
                <a:lnTo>
                  <a:pt x="3010937" y="0"/>
                </a:lnTo>
                <a:lnTo>
                  <a:pt x="3010937" y="1430056"/>
                </a:lnTo>
                <a:lnTo>
                  <a:pt x="0" y="14300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880232" y="4396375"/>
            <a:ext cx="5498046" cy="3423000"/>
          </a:xfrm>
          <a:custGeom>
            <a:avLst/>
            <a:gdLst/>
            <a:ahLst/>
            <a:cxnLst/>
            <a:rect r="r" b="b" t="t" l="l"/>
            <a:pathLst>
              <a:path h="3423000" w="5498046">
                <a:moveTo>
                  <a:pt x="0" y="0"/>
                </a:moveTo>
                <a:lnTo>
                  <a:pt x="5498046" y="0"/>
                </a:lnTo>
                <a:lnTo>
                  <a:pt x="5498046" y="3423000"/>
                </a:lnTo>
                <a:lnTo>
                  <a:pt x="0" y="3423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7013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259245" y="1949040"/>
            <a:ext cx="6028755" cy="3811794"/>
          </a:xfrm>
          <a:custGeom>
            <a:avLst/>
            <a:gdLst/>
            <a:ahLst/>
            <a:cxnLst/>
            <a:rect r="r" b="b" t="t" l="l"/>
            <a:pathLst>
              <a:path h="3811794" w="6028755">
                <a:moveTo>
                  <a:pt x="0" y="0"/>
                </a:moveTo>
                <a:lnTo>
                  <a:pt x="6028755" y="0"/>
                </a:lnTo>
                <a:lnTo>
                  <a:pt x="6028755" y="3811794"/>
                </a:lnTo>
                <a:lnTo>
                  <a:pt x="0" y="38117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687" r="0" b="-2687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94072" y="1949040"/>
            <a:ext cx="6484952" cy="3906185"/>
          </a:xfrm>
          <a:custGeom>
            <a:avLst/>
            <a:gdLst/>
            <a:ahLst/>
            <a:cxnLst/>
            <a:rect r="r" b="b" t="t" l="l"/>
            <a:pathLst>
              <a:path h="3906185" w="6484952">
                <a:moveTo>
                  <a:pt x="0" y="0"/>
                </a:moveTo>
                <a:lnTo>
                  <a:pt x="6484952" y="0"/>
                </a:lnTo>
                <a:lnTo>
                  <a:pt x="6484952" y="3906185"/>
                </a:lnTo>
                <a:lnTo>
                  <a:pt x="0" y="39061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5304" r="0" b="-5304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94072" y="5979050"/>
            <a:ext cx="6484952" cy="4446125"/>
          </a:xfrm>
          <a:custGeom>
            <a:avLst/>
            <a:gdLst/>
            <a:ahLst/>
            <a:cxnLst/>
            <a:rect r="r" b="b" t="t" l="l"/>
            <a:pathLst>
              <a:path h="4446125" w="6484952">
                <a:moveTo>
                  <a:pt x="0" y="0"/>
                </a:moveTo>
                <a:lnTo>
                  <a:pt x="6484952" y="0"/>
                </a:lnTo>
                <a:lnTo>
                  <a:pt x="6484952" y="4446125"/>
                </a:lnTo>
                <a:lnTo>
                  <a:pt x="0" y="44461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2631" r="0" b="-676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378278" y="5760834"/>
            <a:ext cx="5909722" cy="4526166"/>
          </a:xfrm>
          <a:custGeom>
            <a:avLst/>
            <a:gdLst/>
            <a:ahLst/>
            <a:cxnLst/>
            <a:rect r="r" b="b" t="t" l="l"/>
            <a:pathLst>
              <a:path h="4526166" w="5909722">
                <a:moveTo>
                  <a:pt x="0" y="0"/>
                </a:moveTo>
                <a:lnTo>
                  <a:pt x="5909722" y="0"/>
                </a:lnTo>
                <a:lnTo>
                  <a:pt x="5909722" y="4526166"/>
                </a:lnTo>
                <a:lnTo>
                  <a:pt x="0" y="45261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56714" r="0" b="-17376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94072" y="227126"/>
            <a:ext cx="14424868" cy="1599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12319"/>
              </a:lnSpc>
              <a:spcBef>
                <a:spcPct val="0"/>
              </a:spcBef>
            </a:pPr>
            <a:r>
              <a:rPr lang="en-US" sz="11199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Our participants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010644" y="7876525"/>
            <a:ext cx="5248601" cy="2159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40"/>
              </a:lnSpc>
              <a:spcBef>
                <a:spcPct val="0"/>
              </a:spcBef>
            </a:pPr>
            <a:r>
              <a:rPr lang="en-US" sz="3100">
                <a:solidFill>
                  <a:srgbClr val="3B3B3B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Mental wellness w</a:t>
            </a:r>
            <a:r>
              <a:rPr lang="en-US" sz="3100">
                <a:solidFill>
                  <a:srgbClr val="3B3B3B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orkshop with Ambassadors of change NPO in Mafikeng - Hosting Men’s forum.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010644" y="2088151"/>
            <a:ext cx="4972897" cy="12255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3B3B3B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Workshops at MWI Office with Participants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949040"/>
            <a:chOff x="0" y="0"/>
            <a:chExt cx="4816593" cy="51332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513327"/>
            </a:xfrm>
            <a:custGeom>
              <a:avLst/>
              <a:gdLst/>
              <a:ahLst/>
              <a:cxnLst/>
              <a:rect r="r" b="b" t="t" l="l"/>
              <a:pathLst>
                <a:path h="513327" w="4816592">
                  <a:moveTo>
                    <a:pt x="13970" y="0"/>
                  </a:moveTo>
                  <a:lnTo>
                    <a:pt x="4802622" y="0"/>
                  </a:lnTo>
                  <a:cubicBezTo>
                    <a:pt x="4806328" y="0"/>
                    <a:pt x="4809881" y="1472"/>
                    <a:pt x="4812501" y="4092"/>
                  </a:cubicBezTo>
                  <a:cubicBezTo>
                    <a:pt x="4815120" y="6712"/>
                    <a:pt x="4816592" y="10265"/>
                    <a:pt x="4816592" y="13970"/>
                  </a:cubicBezTo>
                  <a:lnTo>
                    <a:pt x="4816592" y="499357"/>
                  </a:lnTo>
                  <a:cubicBezTo>
                    <a:pt x="4816592" y="503062"/>
                    <a:pt x="4815120" y="506616"/>
                    <a:pt x="4812501" y="509236"/>
                  </a:cubicBezTo>
                  <a:cubicBezTo>
                    <a:pt x="4809881" y="511855"/>
                    <a:pt x="4806328" y="513327"/>
                    <a:pt x="4802622" y="513327"/>
                  </a:cubicBezTo>
                  <a:lnTo>
                    <a:pt x="13970" y="513327"/>
                  </a:lnTo>
                  <a:cubicBezTo>
                    <a:pt x="6255" y="513327"/>
                    <a:pt x="0" y="507073"/>
                    <a:pt x="0" y="499357"/>
                  </a:cubicBezTo>
                  <a:lnTo>
                    <a:pt x="0" y="13970"/>
                  </a:lnTo>
                  <a:cubicBezTo>
                    <a:pt x="0" y="6255"/>
                    <a:pt x="6255" y="0"/>
                    <a:pt x="13970" y="0"/>
                  </a:cubicBezTo>
                  <a:close/>
                </a:path>
              </a:pathLst>
            </a:custGeom>
            <a:solidFill>
              <a:srgbClr val="086B76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816593" cy="5419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-1049867" y="227125"/>
            <a:ext cx="11267287" cy="1599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12319"/>
              </a:lnSpc>
              <a:spcBef>
                <a:spcPct val="0"/>
              </a:spcBef>
            </a:pPr>
            <a:r>
              <a:rPr lang="en-US" sz="11199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Background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4818940" y="259492"/>
            <a:ext cx="3010937" cy="1430055"/>
          </a:xfrm>
          <a:custGeom>
            <a:avLst/>
            <a:gdLst/>
            <a:ahLst/>
            <a:cxnLst/>
            <a:rect r="r" b="b" t="t" l="l"/>
            <a:pathLst>
              <a:path h="1430055" w="3010937">
                <a:moveTo>
                  <a:pt x="0" y="0"/>
                </a:moveTo>
                <a:lnTo>
                  <a:pt x="3010937" y="0"/>
                </a:lnTo>
                <a:lnTo>
                  <a:pt x="3010937" y="1430056"/>
                </a:lnTo>
                <a:lnTo>
                  <a:pt x="0" y="1430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7" id="7"/>
          <p:cNvSpPr/>
          <p:nvPr/>
        </p:nvSpPr>
        <p:spPr>
          <a:xfrm flipV="true">
            <a:off x="4676726" y="7674048"/>
            <a:ext cx="967993" cy="15921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oval" len="lg" w="lg"/>
            <a:tailEnd type="oval" len="lg" w="lg"/>
          </a:ln>
        </p:spPr>
      </p:sp>
      <p:grpSp>
        <p:nvGrpSpPr>
          <p:cNvPr name="Group 8" id="8"/>
          <p:cNvGrpSpPr/>
          <p:nvPr/>
        </p:nvGrpSpPr>
        <p:grpSpPr>
          <a:xfrm rot="0">
            <a:off x="292100" y="5481735"/>
            <a:ext cx="4384626" cy="4384626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129473" y="1897734"/>
              <a:ext cx="6050295" cy="3189358"/>
            </a:xfrm>
            <a:custGeom>
              <a:avLst/>
              <a:gdLst/>
              <a:ahLst/>
              <a:cxnLst/>
              <a:rect r="r" b="b" t="t" l="l"/>
              <a:pathLst>
                <a:path h="3189358" w="6050295">
                  <a:moveTo>
                    <a:pt x="4373947" y="54256"/>
                  </a:moveTo>
                  <a:cubicBezTo>
                    <a:pt x="4356167" y="42826"/>
                    <a:pt x="4346007" y="37746"/>
                    <a:pt x="4337117" y="31396"/>
                  </a:cubicBezTo>
                  <a:cubicBezTo>
                    <a:pt x="4337117" y="28856"/>
                    <a:pt x="4337117" y="26316"/>
                    <a:pt x="4337117" y="23776"/>
                  </a:cubicBezTo>
                  <a:cubicBezTo>
                    <a:pt x="4346007" y="23776"/>
                    <a:pt x="4353627" y="21236"/>
                    <a:pt x="4362517" y="22506"/>
                  </a:cubicBezTo>
                  <a:cubicBezTo>
                    <a:pt x="4432367" y="33936"/>
                    <a:pt x="4502217" y="47906"/>
                    <a:pt x="4572067" y="56796"/>
                  </a:cubicBezTo>
                  <a:cubicBezTo>
                    <a:pt x="4707957" y="75846"/>
                    <a:pt x="4845117" y="89816"/>
                    <a:pt x="4981007" y="111406"/>
                  </a:cubicBezTo>
                  <a:cubicBezTo>
                    <a:pt x="5094037" y="129186"/>
                    <a:pt x="5207067" y="154586"/>
                    <a:pt x="5320097" y="177446"/>
                  </a:cubicBezTo>
                  <a:cubicBezTo>
                    <a:pt x="5332797" y="179986"/>
                    <a:pt x="5344227" y="187606"/>
                    <a:pt x="5356927" y="192686"/>
                  </a:cubicBezTo>
                  <a:cubicBezTo>
                    <a:pt x="5355657" y="196496"/>
                    <a:pt x="5355657" y="200306"/>
                    <a:pt x="5354387" y="204116"/>
                  </a:cubicBezTo>
                  <a:cubicBezTo>
                    <a:pt x="5283267" y="192686"/>
                    <a:pt x="5212147" y="181256"/>
                    <a:pt x="5141027" y="169826"/>
                  </a:cubicBezTo>
                  <a:cubicBezTo>
                    <a:pt x="5139757" y="172366"/>
                    <a:pt x="5139757" y="174906"/>
                    <a:pt x="5138487" y="177446"/>
                  </a:cubicBezTo>
                  <a:cubicBezTo>
                    <a:pt x="5153727" y="182526"/>
                    <a:pt x="5170237" y="186336"/>
                    <a:pt x="5185477" y="191416"/>
                  </a:cubicBezTo>
                  <a:cubicBezTo>
                    <a:pt x="5268027" y="215546"/>
                    <a:pt x="5350577" y="238406"/>
                    <a:pt x="5431857" y="263806"/>
                  </a:cubicBezTo>
                  <a:cubicBezTo>
                    <a:pt x="5687127" y="346356"/>
                    <a:pt x="5844607" y="525426"/>
                    <a:pt x="5929697" y="774346"/>
                  </a:cubicBezTo>
                  <a:cubicBezTo>
                    <a:pt x="5995737" y="968656"/>
                    <a:pt x="6024947" y="1170586"/>
                    <a:pt x="6037647" y="1373786"/>
                  </a:cubicBezTo>
                  <a:cubicBezTo>
                    <a:pt x="6054157" y="1622706"/>
                    <a:pt x="6060507" y="1872896"/>
                    <a:pt x="6018597" y="2120546"/>
                  </a:cubicBezTo>
                  <a:cubicBezTo>
                    <a:pt x="5994467" y="2264056"/>
                    <a:pt x="5951287" y="2399946"/>
                    <a:pt x="5882707" y="2528216"/>
                  </a:cubicBezTo>
                  <a:cubicBezTo>
                    <a:pt x="5772217" y="2731416"/>
                    <a:pt x="5599497" y="2863496"/>
                    <a:pt x="5391217" y="2953666"/>
                  </a:cubicBezTo>
                  <a:cubicBezTo>
                    <a:pt x="5160077" y="3053996"/>
                    <a:pt x="4914967" y="3102256"/>
                    <a:pt x="4667317" y="3134006"/>
                  </a:cubicBezTo>
                  <a:cubicBezTo>
                    <a:pt x="4252027" y="3187346"/>
                    <a:pt x="3835467" y="3193696"/>
                    <a:pt x="3417637" y="3187346"/>
                  </a:cubicBezTo>
                  <a:cubicBezTo>
                    <a:pt x="2896937" y="3178456"/>
                    <a:pt x="2377507" y="3154326"/>
                    <a:pt x="1859347" y="3111146"/>
                  </a:cubicBezTo>
                  <a:cubicBezTo>
                    <a:pt x="1501207" y="3080666"/>
                    <a:pt x="1144337" y="3050186"/>
                    <a:pt x="792547" y="2971446"/>
                  </a:cubicBezTo>
                  <a:cubicBezTo>
                    <a:pt x="704917" y="2951126"/>
                    <a:pt x="617287" y="2924456"/>
                    <a:pt x="533467" y="2891436"/>
                  </a:cubicBezTo>
                  <a:cubicBezTo>
                    <a:pt x="294707" y="2799996"/>
                    <a:pt x="146117" y="2627276"/>
                    <a:pt x="77537" y="2382166"/>
                  </a:cubicBezTo>
                  <a:cubicBezTo>
                    <a:pt x="19117" y="2176426"/>
                    <a:pt x="1337" y="1964336"/>
                    <a:pt x="67" y="1752246"/>
                  </a:cubicBezTo>
                  <a:cubicBezTo>
                    <a:pt x="-1203" y="1518566"/>
                    <a:pt x="15307" y="1286156"/>
                    <a:pt x="64837" y="1056286"/>
                  </a:cubicBezTo>
                  <a:cubicBezTo>
                    <a:pt x="149927" y="656236"/>
                    <a:pt x="387417" y="385726"/>
                    <a:pt x="763337" y="232056"/>
                  </a:cubicBezTo>
                  <a:cubicBezTo>
                    <a:pt x="1009717" y="131726"/>
                    <a:pt x="1267527" y="82196"/>
                    <a:pt x="1530417" y="52986"/>
                  </a:cubicBezTo>
                  <a:cubicBezTo>
                    <a:pt x="1872047" y="13616"/>
                    <a:pt x="2216217" y="4726"/>
                    <a:pt x="2560387" y="916"/>
                  </a:cubicBezTo>
                  <a:cubicBezTo>
                    <a:pt x="3076007" y="-4164"/>
                    <a:pt x="3590357" y="12346"/>
                    <a:pt x="4105977" y="39016"/>
                  </a:cubicBezTo>
                  <a:cubicBezTo>
                    <a:pt x="4178367" y="42826"/>
                    <a:pt x="4249487" y="49176"/>
                    <a:pt x="4321877" y="54256"/>
                  </a:cubicBezTo>
                  <a:cubicBezTo>
                    <a:pt x="4334577" y="54256"/>
                    <a:pt x="4349817" y="54256"/>
                    <a:pt x="4373947" y="54256"/>
                  </a:cubicBezTo>
                  <a:close/>
                  <a:moveTo>
                    <a:pt x="3031557" y="74576"/>
                  </a:moveTo>
                  <a:cubicBezTo>
                    <a:pt x="3031557" y="73306"/>
                    <a:pt x="3031557" y="73306"/>
                    <a:pt x="3031557" y="72036"/>
                  </a:cubicBezTo>
                  <a:cubicBezTo>
                    <a:pt x="2835977" y="72036"/>
                    <a:pt x="2639127" y="69496"/>
                    <a:pt x="2443547" y="72036"/>
                  </a:cubicBezTo>
                  <a:cubicBezTo>
                    <a:pt x="2124777" y="77116"/>
                    <a:pt x="1806007" y="91086"/>
                    <a:pt x="1488507" y="134266"/>
                  </a:cubicBezTo>
                  <a:cubicBezTo>
                    <a:pt x="1254827" y="166016"/>
                    <a:pt x="1026227" y="214276"/>
                    <a:pt x="807787" y="305716"/>
                  </a:cubicBezTo>
                  <a:cubicBezTo>
                    <a:pt x="450917" y="454306"/>
                    <a:pt x="221047" y="712116"/>
                    <a:pt x="144847" y="1094386"/>
                  </a:cubicBezTo>
                  <a:cubicBezTo>
                    <a:pt x="115637" y="1241706"/>
                    <a:pt x="99127" y="1391566"/>
                    <a:pt x="87697" y="1541426"/>
                  </a:cubicBezTo>
                  <a:cubicBezTo>
                    <a:pt x="68647" y="1799236"/>
                    <a:pt x="81347" y="2054506"/>
                    <a:pt x="141037" y="2307236"/>
                  </a:cubicBezTo>
                  <a:cubicBezTo>
                    <a:pt x="207077" y="2590446"/>
                    <a:pt x="375987" y="2780946"/>
                    <a:pt x="654117" y="2872386"/>
                  </a:cubicBezTo>
                  <a:cubicBezTo>
                    <a:pt x="737937" y="2900326"/>
                    <a:pt x="823027" y="2924456"/>
                    <a:pt x="909387" y="2940966"/>
                  </a:cubicBezTo>
                  <a:cubicBezTo>
                    <a:pt x="1294197" y="3017166"/>
                    <a:pt x="1684087" y="3052726"/>
                    <a:pt x="2073977" y="3074316"/>
                  </a:cubicBezTo>
                  <a:cubicBezTo>
                    <a:pt x="2490537" y="3097176"/>
                    <a:pt x="2907097" y="3112416"/>
                    <a:pt x="3324927" y="3121306"/>
                  </a:cubicBezTo>
                  <a:cubicBezTo>
                    <a:pt x="3756727" y="3131466"/>
                    <a:pt x="4189797" y="3117496"/>
                    <a:pt x="4619057" y="3060346"/>
                  </a:cubicBezTo>
                  <a:cubicBezTo>
                    <a:pt x="4862897" y="3027326"/>
                    <a:pt x="5102927" y="2975256"/>
                    <a:pt x="5331527" y="2878736"/>
                  </a:cubicBezTo>
                  <a:cubicBezTo>
                    <a:pt x="5662997" y="2739036"/>
                    <a:pt x="5859847" y="2490116"/>
                    <a:pt x="5933507" y="2139596"/>
                  </a:cubicBezTo>
                  <a:cubicBezTo>
                    <a:pt x="5974147" y="1946556"/>
                    <a:pt x="5975417" y="1752246"/>
                    <a:pt x="5967797" y="1557936"/>
                  </a:cubicBezTo>
                  <a:cubicBezTo>
                    <a:pt x="5958907" y="1314096"/>
                    <a:pt x="5932237" y="1072796"/>
                    <a:pt x="5854767" y="839116"/>
                  </a:cubicBezTo>
                  <a:cubicBezTo>
                    <a:pt x="5773487" y="592736"/>
                    <a:pt x="5622357" y="411126"/>
                    <a:pt x="5369627" y="327306"/>
                  </a:cubicBezTo>
                  <a:cubicBezTo>
                    <a:pt x="5264217" y="293016"/>
                    <a:pt x="5160077" y="257456"/>
                    <a:pt x="5052127" y="230786"/>
                  </a:cubicBezTo>
                  <a:cubicBezTo>
                    <a:pt x="4876867" y="186336"/>
                    <a:pt x="4705417" y="126646"/>
                    <a:pt x="4521267" y="120296"/>
                  </a:cubicBezTo>
                  <a:cubicBezTo>
                    <a:pt x="4168207" y="108866"/>
                    <a:pt x="3813877" y="87276"/>
                    <a:pt x="3460817" y="74576"/>
                  </a:cubicBezTo>
                  <a:cubicBezTo>
                    <a:pt x="3317307" y="70766"/>
                    <a:pt x="3175067" y="74576"/>
                    <a:pt x="3031557" y="74576"/>
                  </a:cubicBezTo>
                  <a:close/>
                </a:path>
              </a:pathLst>
            </a:custGeom>
            <a:solidFill>
              <a:srgbClr val="035D4F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876315" y="7104279"/>
            <a:ext cx="3216195" cy="1618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7"/>
              </a:lnSpc>
              <a:spcBef>
                <a:spcPct val="0"/>
              </a:spcBef>
            </a:pPr>
            <a:r>
              <a:rPr lang="en-US" b="true" sz="2925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4 part trauma recovery and self regulation programme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5644718" y="5481735"/>
            <a:ext cx="7058818" cy="4384626"/>
            <a:chOff x="0" y="0"/>
            <a:chExt cx="10222878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129473" y="1897734"/>
              <a:ext cx="9923173" cy="3189358"/>
            </a:xfrm>
            <a:custGeom>
              <a:avLst/>
              <a:gdLst/>
              <a:ahLst/>
              <a:cxnLst/>
              <a:rect r="r" b="b" t="t" l="l"/>
              <a:pathLst>
                <a:path h="3189358" w="9923173">
                  <a:moveTo>
                    <a:pt x="8246825" y="54256"/>
                  </a:moveTo>
                  <a:cubicBezTo>
                    <a:pt x="8229045" y="42826"/>
                    <a:pt x="8218885" y="37746"/>
                    <a:pt x="8209995" y="31396"/>
                  </a:cubicBezTo>
                  <a:cubicBezTo>
                    <a:pt x="8209995" y="28856"/>
                    <a:pt x="8209995" y="26316"/>
                    <a:pt x="8209995" y="23776"/>
                  </a:cubicBezTo>
                  <a:cubicBezTo>
                    <a:pt x="8218885" y="23776"/>
                    <a:pt x="8226505" y="21236"/>
                    <a:pt x="8235395" y="22506"/>
                  </a:cubicBezTo>
                  <a:cubicBezTo>
                    <a:pt x="8305245" y="33936"/>
                    <a:pt x="8375095" y="47906"/>
                    <a:pt x="8444945" y="56796"/>
                  </a:cubicBezTo>
                  <a:cubicBezTo>
                    <a:pt x="8580835" y="75846"/>
                    <a:pt x="8717995" y="89816"/>
                    <a:pt x="8853885" y="111406"/>
                  </a:cubicBezTo>
                  <a:cubicBezTo>
                    <a:pt x="8966915" y="129186"/>
                    <a:pt x="9079945" y="154586"/>
                    <a:pt x="9192975" y="177446"/>
                  </a:cubicBezTo>
                  <a:cubicBezTo>
                    <a:pt x="9205675" y="179986"/>
                    <a:pt x="9217105" y="187606"/>
                    <a:pt x="9229805" y="192686"/>
                  </a:cubicBezTo>
                  <a:cubicBezTo>
                    <a:pt x="9228535" y="196496"/>
                    <a:pt x="9228535" y="200306"/>
                    <a:pt x="9227265" y="204116"/>
                  </a:cubicBezTo>
                  <a:cubicBezTo>
                    <a:pt x="9156145" y="192686"/>
                    <a:pt x="9085025" y="181256"/>
                    <a:pt x="9013905" y="169826"/>
                  </a:cubicBezTo>
                  <a:cubicBezTo>
                    <a:pt x="9012635" y="172366"/>
                    <a:pt x="9012635" y="174906"/>
                    <a:pt x="9011365" y="177446"/>
                  </a:cubicBezTo>
                  <a:cubicBezTo>
                    <a:pt x="9026605" y="182526"/>
                    <a:pt x="9043115" y="186336"/>
                    <a:pt x="9058355" y="191416"/>
                  </a:cubicBezTo>
                  <a:cubicBezTo>
                    <a:pt x="9140905" y="215546"/>
                    <a:pt x="9223455" y="238406"/>
                    <a:pt x="9304735" y="263806"/>
                  </a:cubicBezTo>
                  <a:cubicBezTo>
                    <a:pt x="9560005" y="346356"/>
                    <a:pt x="9717485" y="525426"/>
                    <a:pt x="9802575" y="774346"/>
                  </a:cubicBezTo>
                  <a:cubicBezTo>
                    <a:pt x="9868615" y="968656"/>
                    <a:pt x="9897825" y="1170586"/>
                    <a:pt x="9910525" y="1373786"/>
                  </a:cubicBezTo>
                  <a:cubicBezTo>
                    <a:pt x="9927035" y="1622706"/>
                    <a:pt x="9933385" y="1872896"/>
                    <a:pt x="9891475" y="2120546"/>
                  </a:cubicBezTo>
                  <a:cubicBezTo>
                    <a:pt x="9867345" y="2264056"/>
                    <a:pt x="9824165" y="2399946"/>
                    <a:pt x="9755585" y="2528216"/>
                  </a:cubicBezTo>
                  <a:cubicBezTo>
                    <a:pt x="9645095" y="2731416"/>
                    <a:pt x="9472375" y="2863496"/>
                    <a:pt x="9264095" y="2953666"/>
                  </a:cubicBezTo>
                  <a:cubicBezTo>
                    <a:pt x="9032955" y="3053996"/>
                    <a:pt x="8787845" y="3102256"/>
                    <a:pt x="8540195" y="3134006"/>
                  </a:cubicBezTo>
                  <a:cubicBezTo>
                    <a:pt x="8124905" y="3187346"/>
                    <a:pt x="7708345" y="3193696"/>
                    <a:pt x="7290515" y="3187346"/>
                  </a:cubicBezTo>
                  <a:cubicBezTo>
                    <a:pt x="5621729" y="3178456"/>
                    <a:pt x="2377507" y="3154326"/>
                    <a:pt x="1859347" y="3111146"/>
                  </a:cubicBezTo>
                  <a:cubicBezTo>
                    <a:pt x="1501207" y="3080666"/>
                    <a:pt x="1144337" y="3050186"/>
                    <a:pt x="792547" y="2971446"/>
                  </a:cubicBezTo>
                  <a:cubicBezTo>
                    <a:pt x="704917" y="2951126"/>
                    <a:pt x="617287" y="2924456"/>
                    <a:pt x="533467" y="2891436"/>
                  </a:cubicBezTo>
                  <a:cubicBezTo>
                    <a:pt x="294707" y="2799996"/>
                    <a:pt x="146117" y="2627276"/>
                    <a:pt x="77537" y="2382166"/>
                  </a:cubicBezTo>
                  <a:cubicBezTo>
                    <a:pt x="19117" y="2176426"/>
                    <a:pt x="1337" y="1964336"/>
                    <a:pt x="67" y="1752246"/>
                  </a:cubicBezTo>
                  <a:cubicBezTo>
                    <a:pt x="-1203" y="1518566"/>
                    <a:pt x="15307" y="1286156"/>
                    <a:pt x="64837" y="1056286"/>
                  </a:cubicBezTo>
                  <a:cubicBezTo>
                    <a:pt x="149927" y="656236"/>
                    <a:pt x="387417" y="385726"/>
                    <a:pt x="763337" y="232056"/>
                  </a:cubicBezTo>
                  <a:cubicBezTo>
                    <a:pt x="1009717" y="131726"/>
                    <a:pt x="1267527" y="82196"/>
                    <a:pt x="1530417" y="52986"/>
                  </a:cubicBezTo>
                  <a:cubicBezTo>
                    <a:pt x="1872047" y="13616"/>
                    <a:pt x="2216217" y="4726"/>
                    <a:pt x="2560387" y="916"/>
                  </a:cubicBezTo>
                  <a:cubicBezTo>
                    <a:pt x="6948885" y="-4164"/>
                    <a:pt x="7463235" y="12346"/>
                    <a:pt x="7978855" y="39016"/>
                  </a:cubicBezTo>
                  <a:cubicBezTo>
                    <a:pt x="8051245" y="42826"/>
                    <a:pt x="8122365" y="49176"/>
                    <a:pt x="8194755" y="54256"/>
                  </a:cubicBezTo>
                  <a:cubicBezTo>
                    <a:pt x="8207455" y="54256"/>
                    <a:pt x="8222695" y="54256"/>
                    <a:pt x="8246825" y="54256"/>
                  </a:cubicBezTo>
                  <a:close/>
                  <a:moveTo>
                    <a:pt x="6904435" y="74576"/>
                  </a:moveTo>
                  <a:cubicBezTo>
                    <a:pt x="6904435" y="73306"/>
                    <a:pt x="6904435" y="73306"/>
                    <a:pt x="6904435" y="72036"/>
                  </a:cubicBezTo>
                  <a:cubicBezTo>
                    <a:pt x="4825994" y="72036"/>
                    <a:pt x="2639127" y="69496"/>
                    <a:pt x="2443547" y="72036"/>
                  </a:cubicBezTo>
                  <a:cubicBezTo>
                    <a:pt x="2124777" y="77116"/>
                    <a:pt x="1806007" y="91086"/>
                    <a:pt x="1488507" y="134266"/>
                  </a:cubicBezTo>
                  <a:cubicBezTo>
                    <a:pt x="1254827" y="166016"/>
                    <a:pt x="1026227" y="214276"/>
                    <a:pt x="807787" y="305716"/>
                  </a:cubicBezTo>
                  <a:cubicBezTo>
                    <a:pt x="450917" y="454306"/>
                    <a:pt x="221047" y="712116"/>
                    <a:pt x="144847" y="1094386"/>
                  </a:cubicBezTo>
                  <a:cubicBezTo>
                    <a:pt x="115637" y="1241706"/>
                    <a:pt x="99127" y="1391566"/>
                    <a:pt x="87697" y="1541426"/>
                  </a:cubicBezTo>
                  <a:cubicBezTo>
                    <a:pt x="68647" y="1799236"/>
                    <a:pt x="81347" y="2054506"/>
                    <a:pt x="141037" y="2307236"/>
                  </a:cubicBezTo>
                  <a:cubicBezTo>
                    <a:pt x="207077" y="2590446"/>
                    <a:pt x="375987" y="2780946"/>
                    <a:pt x="654117" y="2872386"/>
                  </a:cubicBezTo>
                  <a:cubicBezTo>
                    <a:pt x="737937" y="2900326"/>
                    <a:pt x="823027" y="2924456"/>
                    <a:pt x="909387" y="2940966"/>
                  </a:cubicBezTo>
                  <a:cubicBezTo>
                    <a:pt x="1294197" y="3017166"/>
                    <a:pt x="1684087" y="3052726"/>
                    <a:pt x="2073977" y="3074316"/>
                  </a:cubicBezTo>
                  <a:cubicBezTo>
                    <a:pt x="2490537" y="3097176"/>
                    <a:pt x="5754350" y="3112416"/>
                    <a:pt x="7197805" y="3121306"/>
                  </a:cubicBezTo>
                  <a:cubicBezTo>
                    <a:pt x="7629605" y="3131466"/>
                    <a:pt x="8062675" y="3117496"/>
                    <a:pt x="8491935" y="3060346"/>
                  </a:cubicBezTo>
                  <a:cubicBezTo>
                    <a:pt x="8735775" y="3027326"/>
                    <a:pt x="8975805" y="2975256"/>
                    <a:pt x="9204405" y="2878736"/>
                  </a:cubicBezTo>
                  <a:cubicBezTo>
                    <a:pt x="9535875" y="2739036"/>
                    <a:pt x="9732725" y="2490116"/>
                    <a:pt x="9806385" y="2139596"/>
                  </a:cubicBezTo>
                  <a:cubicBezTo>
                    <a:pt x="9847025" y="1946556"/>
                    <a:pt x="9848295" y="1752246"/>
                    <a:pt x="9840675" y="1557936"/>
                  </a:cubicBezTo>
                  <a:cubicBezTo>
                    <a:pt x="9831785" y="1314096"/>
                    <a:pt x="9805114" y="1072796"/>
                    <a:pt x="9727645" y="839116"/>
                  </a:cubicBezTo>
                  <a:cubicBezTo>
                    <a:pt x="9646364" y="592736"/>
                    <a:pt x="9495235" y="411126"/>
                    <a:pt x="9242505" y="327306"/>
                  </a:cubicBezTo>
                  <a:cubicBezTo>
                    <a:pt x="9137095" y="293016"/>
                    <a:pt x="9032955" y="257456"/>
                    <a:pt x="8925005" y="230786"/>
                  </a:cubicBezTo>
                  <a:cubicBezTo>
                    <a:pt x="8749745" y="186336"/>
                    <a:pt x="8578295" y="126646"/>
                    <a:pt x="8394145" y="120296"/>
                  </a:cubicBezTo>
                  <a:cubicBezTo>
                    <a:pt x="8041085" y="108866"/>
                    <a:pt x="7686755" y="87276"/>
                    <a:pt x="7333695" y="74576"/>
                  </a:cubicBezTo>
                  <a:cubicBezTo>
                    <a:pt x="7190185" y="70766"/>
                    <a:pt x="7047945" y="74576"/>
                    <a:pt x="6904435" y="74576"/>
                  </a:cubicBezTo>
                  <a:close/>
                </a:path>
              </a:pathLst>
            </a:custGeom>
            <a:solidFill>
              <a:srgbClr val="035D4F"/>
            </a:solid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5906699" y="7080543"/>
            <a:ext cx="6474602" cy="1642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7"/>
              </a:lnSpc>
              <a:spcBef>
                <a:spcPct val="0"/>
              </a:spcBef>
            </a:pPr>
            <a:r>
              <a:rPr lang="en-US" b="true" sz="2925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trauma literacy, emotional regulation tools, somatic practices (breathwork, meditation, yoga, TRE).  Integration into daily work.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3671999" y="5659535"/>
            <a:ext cx="4384626" cy="4206826"/>
            <a:chOff x="0" y="0"/>
            <a:chExt cx="6350000" cy="719602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129473" y="1897734"/>
              <a:ext cx="6050295" cy="4035379"/>
            </a:xfrm>
            <a:custGeom>
              <a:avLst/>
              <a:gdLst/>
              <a:ahLst/>
              <a:cxnLst/>
              <a:rect r="r" b="b" t="t" l="l"/>
              <a:pathLst>
                <a:path h="4035379" w="6050295">
                  <a:moveTo>
                    <a:pt x="4373947" y="54256"/>
                  </a:moveTo>
                  <a:cubicBezTo>
                    <a:pt x="4356167" y="42826"/>
                    <a:pt x="4346007" y="37746"/>
                    <a:pt x="4337117" y="31396"/>
                  </a:cubicBezTo>
                  <a:cubicBezTo>
                    <a:pt x="4337117" y="28856"/>
                    <a:pt x="4337117" y="26316"/>
                    <a:pt x="4337117" y="23776"/>
                  </a:cubicBezTo>
                  <a:cubicBezTo>
                    <a:pt x="4346007" y="23776"/>
                    <a:pt x="4353627" y="21236"/>
                    <a:pt x="4362517" y="22506"/>
                  </a:cubicBezTo>
                  <a:cubicBezTo>
                    <a:pt x="4432367" y="33936"/>
                    <a:pt x="4502217" y="47906"/>
                    <a:pt x="4572067" y="56796"/>
                  </a:cubicBezTo>
                  <a:cubicBezTo>
                    <a:pt x="4707957" y="75846"/>
                    <a:pt x="4845117" y="89816"/>
                    <a:pt x="4981007" y="111406"/>
                  </a:cubicBezTo>
                  <a:cubicBezTo>
                    <a:pt x="5094037" y="129186"/>
                    <a:pt x="5207067" y="154586"/>
                    <a:pt x="5320097" y="177446"/>
                  </a:cubicBezTo>
                  <a:cubicBezTo>
                    <a:pt x="5332797" y="179986"/>
                    <a:pt x="5344227" y="187606"/>
                    <a:pt x="5356927" y="192686"/>
                  </a:cubicBezTo>
                  <a:cubicBezTo>
                    <a:pt x="5355657" y="196496"/>
                    <a:pt x="5355657" y="200306"/>
                    <a:pt x="5354387" y="204116"/>
                  </a:cubicBezTo>
                  <a:cubicBezTo>
                    <a:pt x="5283267" y="192686"/>
                    <a:pt x="5212147" y="181256"/>
                    <a:pt x="5141027" y="169826"/>
                  </a:cubicBezTo>
                  <a:cubicBezTo>
                    <a:pt x="5139757" y="172366"/>
                    <a:pt x="5139757" y="174906"/>
                    <a:pt x="5138487" y="177446"/>
                  </a:cubicBezTo>
                  <a:cubicBezTo>
                    <a:pt x="5153727" y="182526"/>
                    <a:pt x="5170237" y="186336"/>
                    <a:pt x="5185477" y="191416"/>
                  </a:cubicBezTo>
                  <a:cubicBezTo>
                    <a:pt x="5268027" y="215546"/>
                    <a:pt x="5350577" y="238406"/>
                    <a:pt x="5431857" y="263806"/>
                  </a:cubicBezTo>
                  <a:cubicBezTo>
                    <a:pt x="5687127" y="346356"/>
                    <a:pt x="5844607" y="525426"/>
                    <a:pt x="5929697" y="774346"/>
                  </a:cubicBezTo>
                  <a:cubicBezTo>
                    <a:pt x="5995737" y="968656"/>
                    <a:pt x="6024947" y="1170586"/>
                    <a:pt x="6037647" y="1373786"/>
                  </a:cubicBezTo>
                  <a:cubicBezTo>
                    <a:pt x="6054157" y="2108719"/>
                    <a:pt x="6060507" y="2718917"/>
                    <a:pt x="6018597" y="2966567"/>
                  </a:cubicBezTo>
                  <a:cubicBezTo>
                    <a:pt x="5994467" y="3110077"/>
                    <a:pt x="5951287" y="3245967"/>
                    <a:pt x="5882707" y="3374237"/>
                  </a:cubicBezTo>
                  <a:cubicBezTo>
                    <a:pt x="5772217" y="3577437"/>
                    <a:pt x="5599497" y="3709517"/>
                    <a:pt x="5391217" y="3799687"/>
                  </a:cubicBezTo>
                  <a:cubicBezTo>
                    <a:pt x="5160077" y="3900017"/>
                    <a:pt x="4914967" y="3948277"/>
                    <a:pt x="4667317" y="3980027"/>
                  </a:cubicBezTo>
                  <a:cubicBezTo>
                    <a:pt x="4252027" y="4033367"/>
                    <a:pt x="3835467" y="4039717"/>
                    <a:pt x="3417637" y="4033367"/>
                  </a:cubicBezTo>
                  <a:cubicBezTo>
                    <a:pt x="2896937" y="4024477"/>
                    <a:pt x="2377507" y="4000347"/>
                    <a:pt x="1859347" y="3957167"/>
                  </a:cubicBezTo>
                  <a:cubicBezTo>
                    <a:pt x="1501207" y="3926687"/>
                    <a:pt x="1144337" y="3896207"/>
                    <a:pt x="792547" y="3817467"/>
                  </a:cubicBezTo>
                  <a:cubicBezTo>
                    <a:pt x="704917" y="3797147"/>
                    <a:pt x="617287" y="3770477"/>
                    <a:pt x="533467" y="3737457"/>
                  </a:cubicBezTo>
                  <a:cubicBezTo>
                    <a:pt x="294707" y="3646017"/>
                    <a:pt x="146117" y="3473297"/>
                    <a:pt x="77537" y="3228187"/>
                  </a:cubicBezTo>
                  <a:cubicBezTo>
                    <a:pt x="19117" y="3022447"/>
                    <a:pt x="1337" y="2810357"/>
                    <a:pt x="67" y="2598267"/>
                  </a:cubicBezTo>
                  <a:cubicBezTo>
                    <a:pt x="-1203" y="1635569"/>
                    <a:pt x="15307" y="1286156"/>
                    <a:pt x="64837" y="1056286"/>
                  </a:cubicBezTo>
                  <a:cubicBezTo>
                    <a:pt x="149927" y="656236"/>
                    <a:pt x="387417" y="385726"/>
                    <a:pt x="763337" y="232056"/>
                  </a:cubicBezTo>
                  <a:cubicBezTo>
                    <a:pt x="1009717" y="131726"/>
                    <a:pt x="1267527" y="82196"/>
                    <a:pt x="1530417" y="52986"/>
                  </a:cubicBezTo>
                  <a:cubicBezTo>
                    <a:pt x="1872047" y="13616"/>
                    <a:pt x="2216217" y="4726"/>
                    <a:pt x="2560387" y="916"/>
                  </a:cubicBezTo>
                  <a:cubicBezTo>
                    <a:pt x="3076007" y="-4164"/>
                    <a:pt x="3590357" y="12346"/>
                    <a:pt x="4105977" y="39016"/>
                  </a:cubicBezTo>
                  <a:cubicBezTo>
                    <a:pt x="4178367" y="42826"/>
                    <a:pt x="4249487" y="49176"/>
                    <a:pt x="4321877" y="54256"/>
                  </a:cubicBezTo>
                  <a:cubicBezTo>
                    <a:pt x="4334577" y="54256"/>
                    <a:pt x="4349817" y="54256"/>
                    <a:pt x="4373947" y="54256"/>
                  </a:cubicBezTo>
                  <a:close/>
                  <a:moveTo>
                    <a:pt x="3031557" y="74576"/>
                  </a:moveTo>
                  <a:cubicBezTo>
                    <a:pt x="3031557" y="73306"/>
                    <a:pt x="3031557" y="73306"/>
                    <a:pt x="3031557" y="72036"/>
                  </a:cubicBezTo>
                  <a:cubicBezTo>
                    <a:pt x="2835977" y="72036"/>
                    <a:pt x="2639127" y="69496"/>
                    <a:pt x="2443547" y="72036"/>
                  </a:cubicBezTo>
                  <a:cubicBezTo>
                    <a:pt x="2124777" y="77116"/>
                    <a:pt x="1806007" y="91086"/>
                    <a:pt x="1488507" y="134266"/>
                  </a:cubicBezTo>
                  <a:cubicBezTo>
                    <a:pt x="1254827" y="166016"/>
                    <a:pt x="1026227" y="214276"/>
                    <a:pt x="807787" y="305716"/>
                  </a:cubicBezTo>
                  <a:cubicBezTo>
                    <a:pt x="450917" y="454306"/>
                    <a:pt x="221047" y="712116"/>
                    <a:pt x="144847" y="1094386"/>
                  </a:cubicBezTo>
                  <a:cubicBezTo>
                    <a:pt x="115637" y="1241706"/>
                    <a:pt x="99127" y="1391566"/>
                    <a:pt x="87697" y="1739430"/>
                  </a:cubicBezTo>
                  <a:cubicBezTo>
                    <a:pt x="68647" y="2645257"/>
                    <a:pt x="81347" y="2900527"/>
                    <a:pt x="141037" y="3153257"/>
                  </a:cubicBezTo>
                  <a:cubicBezTo>
                    <a:pt x="207077" y="3436467"/>
                    <a:pt x="375987" y="3626967"/>
                    <a:pt x="654117" y="3718407"/>
                  </a:cubicBezTo>
                  <a:cubicBezTo>
                    <a:pt x="737937" y="3746347"/>
                    <a:pt x="823027" y="3770477"/>
                    <a:pt x="909387" y="3786987"/>
                  </a:cubicBezTo>
                  <a:cubicBezTo>
                    <a:pt x="1294197" y="3863187"/>
                    <a:pt x="1684087" y="3898747"/>
                    <a:pt x="2073977" y="3920337"/>
                  </a:cubicBezTo>
                  <a:cubicBezTo>
                    <a:pt x="2490537" y="3943197"/>
                    <a:pt x="2907097" y="3958437"/>
                    <a:pt x="3324927" y="3967327"/>
                  </a:cubicBezTo>
                  <a:cubicBezTo>
                    <a:pt x="3756727" y="3977487"/>
                    <a:pt x="4189797" y="3963517"/>
                    <a:pt x="4619057" y="3906367"/>
                  </a:cubicBezTo>
                  <a:cubicBezTo>
                    <a:pt x="4862897" y="3873347"/>
                    <a:pt x="5102927" y="3821277"/>
                    <a:pt x="5331527" y="3724757"/>
                  </a:cubicBezTo>
                  <a:cubicBezTo>
                    <a:pt x="5662997" y="3585057"/>
                    <a:pt x="5859847" y="3336137"/>
                    <a:pt x="5933507" y="2985617"/>
                  </a:cubicBezTo>
                  <a:cubicBezTo>
                    <a:pt x="5974147" y="2792577"/>
                    <a:pt x="5975417" y="2598267"/>
                    <a:pt x="5967797" y="1814443"/>
                  </a:cubicBezTo>
                  <a:cubicBezTo>
                    <a:pt x="5958907" y="1314096"/>
                    <a:pt x="5932237" y="1072796"/>
                    <a:pt x="5854767" y="839116"/>
                  </a:cubicBezTo>
                  <a:cubicBezTo>
                    <a:pt x="5773487" y="592736"/>
                    <a:pt x="5622357" y="411126"/>
                    <a:pt x="5369627" y="327306"/>
                  </a:cubicBezTo>
                  <a:cubicBezTo>
                    <a:pt x="5264217" y="293016"/>
                    <a:pt x="5160077" y="257456"/>
                    <a:pt x="5052127" y="230786"/>
                  </a:cubicBezTo>
                  <a:cubicBezTo>
                    <a:pt x="4876867" y="186336"/>
                    <a:pt x="4705417" y="126646"/>
                    <a:pt x="4521267" y="120296"/>
                  </a:cubicBezTo>
                  <a:cubicBezTo>
                    <a:pt x="4168207" y="108866"/>
                    <a:pt x="3813877" y="87276"/>
                    <a:pt x="3460817" y="74576"/>
                  </a:cubicBezTo>
                  <a:cubicBezTo>
                    <a:pt x="3317307" y="70766"/>
                    <a:pt x="3175067" y="74576"/>
                    <a:pt x="3031557" y="74576"/>
                  </a:cubicBezTo>
                  <a:close/>
                </a:path>
              </a:pathLst>
            </a:custGeom>
            <a:solidFill>
              <a:srgbClr val="035D4F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14256214" y="7104279"/>
            <a:ext cx="3216195" cy="1642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7"/>
              </a:lnSpc>
              <a:spcBef>
                <a:spcPct val="0"/>
              </a:spcBef>
            </a:pPr>
            <a:r>
              <a:rPr lang="en-US" b="true" sz="2925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2 part train the trainer: Applications for community work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54710" y="2266041"/>
            <a:ext cx="9270360" cy="679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true">
                <a:solidFill>
                  <a:srgbClr val="035D4F"/>
                </a:solidFill>
                <a:latin typeface="TT Norms Bold"/>
                <a:ea typeface="TT Norms Bold"/>
                <a:cs typeface="TT Norms Bold"/>
                <a:sym typeface="TT Norms Bold"/>
              </a:rPr>
              <a:t>The Problem: </a:t>
            </a:r>
            <a:r>
              <a:rPr lang="en-US" sz="3999" i="true">
                <a:solidFill>
                  <a:srgbClr val="035D4F"/>
                </a:solidFill>
                <a:latin typeface="TT Norms Italics"/>
                <a:ea typeface="TT Norms Italics"/>
                <a:cs typeface="TT Norms Italics"/>
                <a:sym typeface="TT Norms Italics"/>
              </a:rPr>
              <a:t>A sector wide challenge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292100" y="1826690"/>
            <a:ext cx="15170461" cy="4384626"/>
            <a:chOff x="0" y="0"/>
            <a:chExt cx="20227282" cy="5846167"/>
          </a:xfrm>
        </p:grpSpPr>
        <p:sp>
          <p:nvSpPr>
            <p:cNvPr name="AutoShape 19" id="19"/>
            <p:cNvSpPr/>
            <p:nvPr/>
          </p:nvSpPr>
          <p:spPr>
            <a:xfrm flipV="true">
              <a:off x="5846167" y="2923084"/>
              <a:ext cx="1290657" cy="21228"/>
            </a:xfrm>
            <a:prstGeom prst="line">
              <a:avLst/>
            </a:prstGeom>
            <a:ln cap="flat" w="38100">
              <a:solidFill>
                <a:srgbClr val="000000"/>
              </a:solidFill>
              <a:prstDash val="solid"/>
              <a:headEnd type="oval" len="lg" w="lg"/>
              <a:tailEnd type="oval" len="lg" w="lg"/>
            </a:ln>
          </p:spPr>
        </p:sp>
        <p:sp>
          <p:nvSpPr>
            <p:cNvPr name="AutoShape 20" id="20"/>
            <p:cNvSpPr/>
            <p:nvPr/>
          </p:nvSpPr>
          <p:spPr>
            <a:xfrm flipV="true">
              <a:off x="12983341" y="2965537"/>
              <a:ext cx="1290657" cy="21228"/>
            </a:xfrm>
            <a:prstGeom prst="line">
              <a:avLst/>
            </a:prstGeom>
            <a:ln cap="flat" w="38100">
              <a:solidFill>
                <a:srgbClr val="000000"/>
              </a:solidFill>
              <a:prstDash val="solid"/>
              <a:headEnd type="oval" len="lg" w="lg"/>
              <a:tailEnd type="oval" len="lg" w="lg"/>
            </a:ln>
          </p:spPr>
        </p:sp>
        <p:grpSp>
          <p:nvGrpSpPr>
            <p:cNvPr name="Group 21" id="21"/>
            <p:cNvGrpSpPr/>
            <p:nvPr/>
          </p:nvGrpSpPr>
          <p:grpSpPr>
            <a:xfrm rot="0">
              <a:off x="0" y="0"/>
              <a:ext cx="5846167" cy="5846167"/>
              <a:chOff x="0" y="0"/>
              <a:chExt cx="6350000" cy="635000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129473" y="1897734"/>
                <a:ext cx="6050295" cy="3189358"/>
              </a:xfrm>
              <a:custGeom>
                <a:avLst/>
                <a:gdLst/>
                <a:ahLst/>
                <a:cxnLst/>
                <a:rect r="r" b="b" t="t" l="l"/>
                <a:pathLst>
                  <a:path h="3189358" w="6050295">
                    <a:moveTo>
                      <a:pt x="4373947" y="54256"/>
                    </a:moveTo>
                    <a:cubicBezTo>
                      <a:pt x="4356167" y="42826"/>
                      <a:pt x="4346007" y="37746"/>
                      <a:pt x="4337117" y="31396"/>
                    </a:cubicBezTo>
                    <a:cubicBezTo>
                      <a:pt x="4337117" y="28856"/>
                      <a:pt x="4337117" y="26316"/>
                      <a:pt x="4337117" y="23776"/>
                    </a:cubicBezTo>
                    <a:cubicBezTo>
                      <a:pt x="4346007" y="23776"/>
                      <a:pt x="4353627" y="21236"/>
                      <a:pt x="4362517" y="22506"/>
                    </a:cubicBezTo>
                    <a:cubicBezTo>
                      <a:pt x="4432367" y="33936"/>
                      <a:pt x="4502217" y="47906"/>
                      <a:pt x="4572067" y="56796"/>
                    </a:cubicBezTo>
                    <a:cubicBezTo>
                      <a:pt x="4707957" y="75846"/>
                      <a:pt x="4845117" y="89816"/>
                      <a:pt x="4981007" y="111406"/>
                    </a:cubicBezTo>
                    <a:cubicBezTo>
                      <a:pt x="5094037" y="129186"/>
                      <a:pt x="5207067" y="154586"/>
                      <a:pt x="5320097" y="177446"/>
                    </a:cubicBezTo>
                    <a:cubicBezTo>
                      <a:pt x="5332797" y="179986"/>
                      <a:pt x="5344227" y="187606"/>
                      <a:pt x="5356927" y="192686"/>
                    </a:cubicBezTo>
                    <a:cubicBezTo>
                      <a:pt x="5355657" y="196496"/>
                      <a:pt x="5355657" y="200306"/>
                      <a:pt x="5354387" y="204116"/>
                    </a:cubicBezTo>
                    <a:cubicBezTo>
                      <a:pt x="5283267" y="192686"/>
                      <a:pt x="5212147" y="181256"/>
                      <a:pt x="5141027" y="169826"/>
                    </a:cubicBezTo>
                    <a:cubicBezTo>
                      <a:pt x="5139757" y="172366"/>
                      <a:pt x="5139757" y="174906"/>
                      <a:pt x="5138487" y="177446"/>
                    </a:cubicBezTo>
                    <a:cubicBezTo>
                      <a:pt x="5153727" y="182526"/>
                      <a:pt x="5170237" y="186336"/>
                      <a:pt x="5185477" y="191416"/>
                    </a:cubicBezTo>
                    <a:cubicBezTo>
                      <a:pt x="5268027" y="215546"/>
                      <a:pt x="5350577" y="238406"/>
                      <a:pt x="5431857" y="263806"/>
                    </a:cubicBezTo>
                    <a:cubicBezTo>
                      <a:pt x="5687127" y="346356"/>
                      <a:pt x="5844607" y="525426"/>
                      <a:pt x="5929697" y="774346"/>
                    </a:cubicBezTo>
                    <a:cubicBezTo>
                      <a:pt x="5995737" y="968656"/>
                      <a:pt x="6024947" y="1170586"/>
                      <a:pt x="6037647" y="1373786"/>
                    </a:cubicBezTo>
                    <a:cubicBezTo>
                      <a:pt x="6054157" y="1622706"/>
                      <a:pt x="6060507" y="1872896"/>
                      <a:pt x="6018597" y="2120546"/>
                    </a:cubicBezTo>
                    <a:cubicBezTo>
                      <a:pt x="5994467" y="2264056"/>
                      <a:pt x="5951287" y="2399946"/>
                      <a:pt x="5882707" y="2528216"/>
                    </a:cubicBezTo>
                    <a:cubicBezTo>
                      <a:pt x="5772217" y="2731416"/>
                      <a:pt x="5599497" y="2863496"/>
                      <a:pt x="5391217" y="2953666"/>
                    </a:cubicBezTo>
                    <a:cubicBezTo>
                      <a:pt x="5160077" y="3053996"/>
                      <a:pt x="4914967" y="3102256"/>
                      <a:pt x="4667317" y="3134006"/>
                    </a:cubicBezTo>
                    <a:cubicBezTo>
                      <a:pt x="4252027" y="3187346"/>
                      <a:pt x="3835467" y="3193696"/>
                      <a:pt x="3417637" y="3187346"/>
                    </a:cubicBezTo>
                    <a:cubicBezTo>
                      <a:pt x="2896937" y="3178456"/>
                      <a:pt x="2377507" y="3154326"/>
                      <a:pt x="1859347" y="3111146"/>
                    </a:cubicBezTo>
                    <a:cubicBezTo>
                      <a:pt x="1501207" y="3080666"/>
                      <a:pt x="1144337" y="3050186"/>
                      <a:pt x="792547" y="2971446"/>
                    </a:cubicBezTo>
                    <a:cubicBezTo>
                      <a:pt x="704917" y="2951126"/>
                      <a:pt x="617287" y="2924456"/>
                      <a:pt x="533467" y="2891436"/>
                    </a:cubicBezTo>
                    <a:cubicBezTo>
                      <a:pt x="294707" y="2799996"/>
                      <a:pt x="146117" y="2627276"/>
                      <a:pt x="77537" y="2382166"/>
                    </a:cubicBezTo>
                    <a:cubicBezTo>
                      <a:pt x="19117" y="2176426"/>
                      <a:pt x="1337" y="1964336"/>
                      <a:pt x="67" y="1752246"/>
                    </a:cubicBezTo>
                    <a:cubicBezTo>
                      <a:pt x="-1203" y="1518566"/>
                      <a:pt x="15307" y="1286156"/>
                      <a:pt x="64837" y="1056286"/>
                    </a:cubicBezTo>
                    <a:cubicBezTo>
                      <a:pt x="149927" y="656236"/>
                      <a:pt x="387417" y="385726"/>
                      <a:pt x="763337" y="232056"/>
                    </a:cubicBezTo>
                    <a:cubicBezTo>
                      <a:pt x="1009717" y="131726"/>
                      <a:pt x="1267527" y="82196"/>
                      <a:pt x="1530417" y="52986"/>
                    </a:cubicBezTo>
                    <a:cubicBezTo>
                      <a:pt x="1872047" y="13616"/>
                      <a:pt x="2216217" y="4726"/>
                      <a:pt x="2560387" y="916"/>
                    </a:cubicBezTo>
                    <a:cubicBezTo>
                      <a:pt x="3076007" y="-4164"/>
                      <a:pt x="3590357" y="12346"/>
                      <a:pt x="4105977" y="39016"/>
                    </a:cubicBezTo>
                    <a:cubicBezTo>
                      <a:pt x="4178367" y="42826"/>
                      <a:pt x="4249487" y="49176"/>
                      <a:pt x="4321877" y="54256"/>
                    </a:cubicBezTo>
                    <a:cubicBezTo>
                      <a:pt x="4334577" y="54256"/>
                      <a:pt x="4349817" y="54256"/>
                      <a:pt x="4373947" y="54256"/>
                    </a:cubicBezTo>
                    <a:close/>
                    <a:moveTo>
                      <a:pt x="3031557" y="74576"/>
                    </a:moveTo>
                    <a:cubicBezTo>
                      <a:pt x="3031557" y="73306"/>
                      <a:pt x="3031557" y="73306"/>
                      <a:pt x="3031557" y="72036"/>
                    </a:cubicBezTo>
                    <a:cubicBezTo>
                      <a:pt x="2835977" y="72036"/>
                      <a:pt x="2639127" y="69496"/>
                      <a:pt x="2443547" y="72036"/>
                    </a:cubicBezTo>
                    <a:cubicBezTo>
                      <a:pt x="2124777" y="77116"/>
                      <a:pt x="1806007" y="91086"/>
                      <a:pt x="1488507" y="134266"/>
                    </a:cubicBezTo>
                    <a:cubicBezTo>
                      <a:pt x="1254827" y="166016"/>
                      <a:pt x="1026227" y="214276"/>
                      <a:pt x="807787" y="305716"/>
                    </a:cubicBezTo>
                    <a:cubicBezTo>
                      <a:pt x="450917" y="454306"/>
                      <a:pt x="221047" y="712116"/>
                      <a:pt x="144847" y="1094386"/>
                    </a:cubicBezTo>
                    <a:cubicBezTo>
                      <a:pt x="115637" y="1241706"/>
                      <a:pt x="99127" y="1391566"/>
                      <a:pt x="87697" y="1541426"/>
                    </a:cubicBezTo>
                    <a:cubicBezTo>
                      <a:pt x="68647" y="1799236"/>
                      <a:pt x="81347" y="2054506"/>
                      <a:pt x="141037" y="2307236"/>
                    </a:cubicBezTo>
                    <a:cubicBezTo>
                      <a:pt x="207077" y="2590446"/>
                      <a:pt x="375987" y="2780946"/>
                      <a:pt x="654117" y="2872386"/>
                    </a:cubicBezTo>
                    <a:cubicBezTo>
                      <a:pt x="737937" y="2900326"/>
                      <a:pt x="823027" y="2924456"/>
                      <a:pt x="909387" y="2940966"/>
                    </a:cubicBezTo>
                    <a:cubicBezTo>
                      <a:pt x="1294197" y="3017166"/>
                      <a:pt x="1684087" y="3052726"/>
                      <a:pt x="2073977" y="3074316"/>
                    </a:cubicBezTo>
                    <a:cubicBezTo>
                      <a:pt x="2490537" y="3097176"/>
                      <a:pt x="2907097" y="3112416"/>
                      <a:pt x="3324927" y="3121306"/>
                    </a:cubicBezTo>
                    <a:cubicBezTo>
                      <a:pt x="3756727" y="3131466"/>
                      <a:pt x="4189797" y="3117496"/>
                      <a:pt x="4619057" y="3060346"/>
                    </a:cubicBezTo>
                    <a:cubicBezTo>
                      <a:pt x="4862897" y="3027326"/>
                      <a:pt x="5102927" y="2975256"/>
                      <a:pt x="5331527" y="2878736"/>
                    </a:cubicBezTo>
                    <a:cubicBezTo>
                      <a:pt x="5662997" y="2739036"/>
                      <a:pt x="5859847" y="2490116"/>
                      <a:pt x="5933507" y="2139596"/>
                    </a:cubicBezTo>
                    <a:cubicBezTo>
                      <a:pt x="5974147" y="1946556"/>
                      <a:pt x="5975417" y="1752246"/>
                      <a:pt x="5967797" y="1557936"/>
                    </a:cubicBezTo>
                    <a:cubicBezTo>
                      <a:pt x="5958907" y="1314096"/>
                      <a:pt x="5932237" y="1072796"/>
                      <a:pt x="5854767" y="839116"/>
                    </a:cubicBezTo>
                    <a:cubicBezTo>
                      <a:pt x="5773487" y="592736"/>
                      <a:pt x="5622357" y="411126"/>
                      <a:pt x="5369627" y="327306"/>
                    </a:cubicBezTo>
                    <a:cubicBezTo>
                      <a:pt x="5264217" y="293016"/>
                      <a:pt x="5160077" y="257456"/>
                      <a:pt x="5052127" y="230786"/>
                    </a:cubicBezTo>
                    <a:cubicBezTo>
                      <a:pt x="4876867" y="186336"/>
                      <a:pt x="4705417" y="126646"/>
                      <a:pt x="4521267" y="120296"/>
                    </a:cubicBezTo>
                    <a:cubicBezTo>
                      <a:pt x="4168207" y="108866"/>
                      <a:pt x="3813877" y="87276"/>
                      <a:pt x="3460817" y="74576"/>
                    </a:cubicBezTo>
                    <a:cubicBezTo>
                      <a:pt x="3317307" y="70766"/>
                      <a:pt x="3175067" y="74576"/>
                      <a:pt x="3031557" y="74576"/>
                    </a:cubicBezTo>
                    <a:close/>
                  </a:path>
                </a:pathLst>
              </a:custGeom>
              <a:solidFill>
                <a:srgbClr val="035D4F"/>
              </a:solidFill>
            </p:spPr>
          </p:sp>
        </p:grpSp>
        <p:sp>
          <p:nvSpPr>
            <p:cNvPr name="TextBox 23" id="23"/>
            <p:cNvSpPr txBox="true"/>
            <p:nvPr/>
          </p:nvSpPr>
          <p:spPr>
            <a:xfrm rot="0">
              <a:off x="778954" y="2396576"/>
              <a:ext cx="4288260" cy="16544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17"/>
                </a:lnSpc>
                <a:spcBef>
                  <a:spcPct val="0"/>
                </a:spcBef>
              </a:pPr>
              <a:r>
                <a:rPr lang="en-US" sz="2925">
                  <a:solidFill>
                    <a:srgbClr val="000000"/>
                  </a:solidFill>
                  <a:latin typeface="Bricolage Grotesque"/>
                  <a:ea typeface="Bricolage Grotesque"/>
                  <a:cs typeface="Bricolage Grotesque"/>
                  <a:sym typeface="Bricolage Grotesque"/>
                </a:rPr>
                <a:t> </a:t>
              </a:r>
              <a:r>
                <a:rPr lang="en-US" b="true" sz="2925">
                  <a:solidFill>
                    <a:srgbClr val="000000"/>
                  </a:solidFill>
                  <a:latin typeface="Bricolage Grotesque Bold"/>
                  <a:ea typeface="Bricolage Grotesque Bold"/>
                  <a:cs typeface="Bricolage Grotesque Bold"/>
                  <a:sym typeface="Bricolage Grotesque Bold"/>
                </a:rPr>
                <a:t>GBV responders work under massive strain</a:t>
              </a:r>
            </a:p>
          </p:txBody>
        </p:sp>
        <p:grpSp>
          <p:nvGrpSpPr>
            <p:cNvPr name="Group 24" id="24"/>
            <p:cNvGrpSpPr/>
            <p:nvPr/>
          </p:nvGrpSpPr>
          <p:grpSpPr>
            <a:xfrm rot="0">
              <a:off x="7136825" y="0"/>
              <a:ext cx="5846167" cy="5846167"/>
              <a:chOff x="0" y="0"/>
              <a:chExt cx="6350000" cy="63500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129473" y="1897734"/>
                <a:ext cx="6050295" cy="3189358"/>
              </a:xfrm>
              <a:custGeom>
                <a:avLst/>
                <a:gdLst/>
                <a:ahLst/>
                <a:cxnLst/>
                <a:rect r="r" b="b" t="t" l="l"/>
                <a:pathLst>
                  <a:path h="3189358" w="6050295">
                    <a:moveTo>
                      <a:pt x="4373947" y="54256"/>
                    </a:moveTo>
                    <a:cubicBezTo>
                      <a:pt x="4356167" y="42826"/>
                      <a:pt x="4346007" y="37746"/>
                      <a:pt x="4337117" y="31396"/>
                    </a:cubicBezTo>
                    <a:cubicBezTo>
                      <a:pt x="4337117" y="28856"/>
                      <a:pt x="4337117" y="26316"/>
                      <a:pt x="4337117" y="23776"/>
                    </a:cubicBezTo>
                    <a:cubicBezTo>
                      <a:pt x="4346007" y="23776"/>
                      <a:pt x="4353627" y="21236"/>
                      <a:pt x="4362517" y="22506"/>
                    </a:cubicBezTo>
                    <a:cubicBezTo>
                      <a:pt x="4432367" y="33936"/>
                      <a:pt x="4502217" y="47906"/>
                      <a:pt x="4572067" y="56796"/>
                    </a:cubicBezTo>
                    <a:cubicBezTo>
                      <a:pt x="4707957" y="75846"/>
                      <a:pt x="4845117" y="89816"/>
                      <a:pt x="4981007" y="111406"/>
                    </a:cubicBezTo>
                    <a:cubicBezTo>
                      <a:pt x="5094037" y="129186"/>
                      <a:pt x="5207067" y="154586"/>
                      <a:pt x="5320097" y="177446"/>
                    </a:cubicBezTo>
                    <a:cubicBezTo>
                      <a:pt x="5332797" y="179986"/>
                      <a:pt x="5344227" y="187606"/>
                      <a:pt x="5356927" y="192686"/>
                    </a:cubicBezTo>
                    <a:cubicBezTo>
                      <a:pt x="5355657" y="196496"/>
                      <a:pt x="5355657" y="200306"/>
                      <a:pt x="5354387" y="204116"/>
                    </a:cubicBezTo>
                    <a:cubicBezTo>
                      <a:pt x="5283267" y="192686"/>
                      <a:pt x="5212147" y="181256"/>
                      <a:pt x="5141027" y="169826"/>
                    </a:cubicBezTo>
                    <a:cubicBezTo>
                      <a:pt x="5139757" y="172366"/>
                      <a:pt x="5139757" y="174906"/>
                      <a:pt x="5138487" y="177446"/>
                    </a:cubicBezTo>
                    <a:cubicBezTo>
                      <a:pt x="5153727" y="182526"/>
                      <a:pt x="5170237" y="186336"/>
                      <a:pt x="5185477" y="191416"/>
                    </a:cubicBezTo>
                    <a:cubicBezTo>
                      <a:pt x="5268027" y="215546"/>
                      <a:pt x="5350577" y="238406"/>
                      <a:pt x="5431857" y="263806"/>
                    </a:cubicBezTo>
                    <a:cubicBezTo>
                      <a:pt x="5687127" y="346356"/>
                      <a:pt x="5844607" y="525426"/>
                      <a:pt x="5929697" y="774346"/>
                    </a:cubicBezTo>
                    <a:cubicBezTo>
                      <a:pt x="5995737" y="968656"/>
                      <a:pt x="6024947" y="1170586"/>
                      <a:pt x="6037647" y="1373786"/>
                    </a:cubicBezTo>
                    <a:cubicBezTo>
                      <a:pt x="6054157" y="1622706"/>
                      <a:pt x="6060507" y="1872896"/>
                      <a:pt x="6018597" y="2120546"/>
                    </a:cubicBezTo>
                    <a:cubicBezTo>
                      <a:pt x="5994467" y="2264056"/>
                      <a:pt x="5951287" y="2399946"/>
                      <a:pt x="5882707" y="2528216"/>
                    </a:cubicBezTo>
                    <a:cubicBezTo>
                      <a:pt x="5772217" y="2731416"/>
                      <a:pt x="5599497" y="2863496"/>
                      <a:pt x="5391217" y="2953666"/>
                    </a:cubicBezTo>
                    <a:cubicBezTo>
                      <a:pt x="5160077" y="3053996"/>
                      <a:pt x="4914967" y="3102256"/>
                      <a:pt x="4667317" y="3134006"/>
                    </a:cubicBezTo>
                    <a:cubicBezTo>
                      <a:pt x="4252027" y="3187346"/>
                      <a:pt x="3835467" y="3193696"/>
                      <a:pt x="3417637" y="3187346"/>
                    </a:cubicBezTo>
                    <a:cubicBezTo>
                      <a:pt x="2896937" y="3178456"/>
                      <a:pt x="2377507" y="3154326"/>
                      <a:pt x="1859347" y="3111146"/>
                    </a:cubicBezTo>
                    <a:cubicBezTo>
                      <a:pt x="1501207" y="3080666"/>
                      <a:pt x="1144337" y="3050186"/>
                      <a:pt x="792547" y="2971446"/>
                    </a:cubicBezTo>
                    <a:cubicBezTo>
                      <a:pt x="704917" y="2951126"/>
                      <a:pt x="617287" y="2924456"/>
                      <a:pt x="533467" y="2891436"/>
                    </a:cubicBezTo>
                    <a:cubicBezTo>
                      <a:pt x="294707" y="2799996"/>
                      <a:pt x="146117" y="2627276"/>
                      <a:pt x="77537" y="2382166"/>
                    </a:cubicBezTo>
                    <a:cubicBezTo>
                      <a:pt x="19117" y="2176426"/>
                      <a:pt x="1337" y="1964336"/>
                      <a:pt x="67" y="1752246"/>
                    </a:cubicBezTo>
                    <a:cubicBezTo>
                      <a:pt x="-1203" y="1518566"/>
                      <a:pt x="15307" y="1286156"/>
                      <a:pt x="64837" y="1056286"/>
                    </a:cubicBezTo>
                    <a:cubicBezTo>
                      <a:pt x="149927" y="656236"/>
                      <a:pt x="387417" y="385726"/>
                      <a:pt x="763337" y="232056"/>
                    </a:cubicBezTo>
                    <a:cubicBezTo>
                      <a:pt x="1009717" y="131726"/>
                      <a:pt x="1267527" y="82196"/>
                      <a:pt x="1530417" y="52986"/>
                    </a:cubicBezTo>
                    <a:cubicBezTo>
                      <a:pt x="1872047" y="13616"/>
                      <a:pt x="2216217" y="4726"/>
                      <a:pt x="2560387" y="916"/>
                    </a:cubicBezTo>
                    <a:cubicBezTo>
                      <a:pt x="3076007" y="-4164"/>
                      <a:pt x="3590357" y="12346"/>
                      <a:pt x="4105977" y="39016"/>
                    </a:cubicBezTo>
                    <a:cubicBezTo>
                      <a:pt x="4178367" y="42826"/>
                      <a:pt x="4249487" y="49176"/>
                      <a:pt x="4321877" y="54256"/>
                    </a:cubicBezTo>
                    <a:cubicBezTo>
                      <a:pt x="4334577" y="54256"/>
                      <a:pt x="4349817" y="54256"/>
                      <a:pt x="4373947" y="54256"/>
                    </a:cubicBezTo>
                    <a:close/>
                    <a:moveTo>
                      <a:pt x="3031557" y="74576"/>
                    </a:moveTo>
                    <a:cubicBezTo>
                      <a:pt x="3031557" y="73306"/>
                      <a:pt x="3031557" y="73306"/>
                      <a:pt x="3031557" y="72036"/>
                    </a:cubicBezTo>
                    <a:cubicBezTo>
                      <a:pt x="2835977" y="72036"/>
                      <a:pt x="2639127" y="69496"/>
                      <a:pt x="2443547" y="72036"/>
                    </a:cubicBezTo>
                    <a:cubicBezTo>
                      <a:pt x="2124777" y="77116"/>
                      <a:pt x="1806007" y="91086"/>
                      <a:pt x="1488507" y="134266"/>
                    </a:cubicBezTo>
                    <a:cubicBezTo>
                      <a:pt x="1254827" y="166016"/>
                      <a:pt x="1026227" y="214276"/>
                      <a:pt x="807787" y="305716"/>
                    </a:cubicBezTo>
                    <a:cubicBezTo>
                      <a:pt x="450917" y="454306"/>
                      <a:pt x="221047" y="712116"/>
                      <a:pt x="144847" y="1094386"/>
                    </a:cubicBezTo>
                    <a:cubicBezTo>
                      <a:pt x="115637" y="1241706"/>
                      <a:pt x="99127" y="1391566"/>
                      <a:pt x="87697" y="1541426"/>
                    </a:cubicBezTo>
                    <a:cubicBezTo>
                      <a:pt x="68647" y="1799236"/>
                      <a:pt x="81347" y="2054506"/>
                      <a:pt x="141037" y="2307236"/>
                    </a:cubicBezTo>
                    <a:cubicBezTo>
                      <a:pt x="207077" y="2590446"/>
                      <a:pt x="375987" y="2780946"/>
                      <a:pt x="654117" y="2872386"/>
                    </a:cubicBezTo>
                    <a:cubicBezTo>
                      <a:pt x="737937" y="2900326"/>
                      <a:pt x="823027" y="2924456"/>
                      <a:pt x="909387" y="2940966"/>
                    </a:cubicBezTo>
                    <a:cubicBezTo>
                      <a:pt x="1294197" y="3017166"/>
                      <a:pt x="1684087" y="3052726"/>
                      <a:pt x="2073977" y="3074316"/>
                    </a:cubicBezTo>
                    <a:cubicBezTo>
                      <a:pt x="2490537" y="3097176"/>
                      <a:pt x="2907097" y="3112416"/>
                      <a:pt x="3324927" y="3121306"/>
                    </a:cubicBezTo>
                    <a:cubicBezTo>
                      <a:pt x="3756727" y="3131466"/>
                      <a:pt x="4189797" y="3117496"/>
                      <a:pt x="4619057" y="3060346"/>
                    </a:cubicBezTo>
                    <a:cubicBezTo>
                      <a:pt x="4862897" y="3027326"/>
                      <a:pt x="5102927" y="2975256"/>
                      <a:pt x="5331527" y="2878736"/>
                    </a:cubicBezTo>
                    <a:cubicBezTo>
                      <a:pt x="5662997" y="2739036"/>
                      <a:pt x="5859847" y="2490116"/>
                      <a:pt x="5933507" y="2139596"/>
                    </a:cubicBezTo>
                    <a:cubicBezTo>
                      <a:pt x="5974147" y="1946556"/>
                      <a:pt x="5975417" y="1752246"/>
                      <a:pt x="5967797" y="1557936"/>
                    </a:cubicBezTo>
                    <a:cubicBezTo>
                      <a:pt x="5958907" y="1314096"/>
                      <a:pt x="5932237" y="1072796"/>
                      <a:pt x="5854767" y="839116"/>
                    </a:cubicBezTo>
                    <a:cubicBezTo>
                      <a:pt x="5773487" y="592736"/>
                      <a:pt x="5622357" y="411126"/>
                      <a:pt x="5369627" y="327306"/>
                    </a:cubicBezTo>
                    <a:cubicBezTo>
                      <a:pt x="5264217" y="293016"/>
                      <a:pt x="5160077" y="257456"/>
                      <a:pt x="5052127" y="230786"/>
                    </a:cubicBezTo>
                    <a:cubicBezTo>
                      <a:pt x="4876867" y="186336"/>
                      <a:pt x="4705417" y="126646"/>
                      <a:pt x="4521267" y="120296"/>
                    </a:cubicBezTo>
                    <a:cubicBezTo>
                      <a:pt x="4168207" y="108866"/>
                      <a:pt x="3813877" y="87276"/>
                      <a:pt x="3460817" y="74576"/>
                    </a:cubicBezTo>
                    <a:cubicBezTo>
                      <a:pt x="3317307" y="70766"/>
                      <a:pt x="3175067" y="74576"/>
                      <a:pt x="3031557" y="74576"/>
                    </a:cubicBezTo>
                    <a:close/>
                  </a:path>
                </a:pathLst>
              </a:custGeom>
              <a:solidFill>
                <a:srgbClr val="035D4F"/>
              </a:solidFill>
            </p:spPr>
          </p:sp>
        </p:grpSp>
        <p:sp>
          <p:nvSpPr>
            <p:cNvPr name="TextBox 26" id="26"/>
            <p:cNvSpPr txBox="true"/>
            <p:nvPr/>
          </p:nvSpPr>
          <p:spPr>
            <a:xfrm rot="0">
              <a:off x="7915778" y="1855265"/>
              <a:ext cx="4288260" cy="219572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17"/>
                </a:lnSpc>
                <a:spcBef>
                  <a:spcPct val="0"/>
                </a:spcBef>
              </a:pPr>
              <a:r>
                <a:rPr lang="en-US" b="true" sz="2925">
                  <a:solidFill>
                    <a:srgbClr val="000000"/>
                  </a:solidFill>
                  <a:latin typeface="Bricolage Grotesque Bold"/>
                  <a:ea typeface="Bricolage Grotesque Bold"/>
                  <a:cs typeface="Bricolage Grotesque Bold"/>
                  <a:sym typeface="Bricolage Grotesque Bold"/>
                </a:rPr>
                <a:t>Burnout, compassion fatigue and staff turnover are high</a:t>
              </a:r>
            </a:p>
          </p:txBody>
        </p:sp>
        <p:grpSp>
          <p:nvGrpSpPr>
            <p:cNvPr name="Group 27" id="27"/>
            <p:cNvGrpSpPr/>
            <p:nvPr/>
          </p:nvGrpSpPr>
          <p:grpSpPr>
            <a:xfrm rot="0">
              <a:off x="14381115" y="0"/>
              <a:ext cx="5846167" cy="5846167"/>
              <a:chOff x="0" y="0"/>
              <a:chExt cx="6350000" cy="635000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129473" y="1897734"/>
                <a:ext cx="6050295" cy="3189358"/>
              </a:xfrm>
              <a:custGeom>
                <a:avLst/>
                <a:gdLst/>
                <a:ahLst/>
                <a:cxnLst/>
                <a:rect r="r" b="b" t="t" l="l"/>
                <a:pathLst>
                  <a:path h="3189358" w="6050295">
                    <a:moveTo>
                      <a:pt x="4373947" y="54256"/>
                    </a:moveTo>
                    <a:cubicBezTo>
                      <a:pt x="4356167" y="42826"/>
                      <a:pt x="4346007" y="37746"/>
                      <a:pt x="4337117" y="31396"/>
                    </a:cubicBezTo>
                    <a:cubicBezTo>
                      <a:pt x="4337117" y="28856"/>
                      <a:pt x="4337117" y="26316"/>
                      <a:pt x="4337117" y="23776"/>
                    </a:cubicBezTo>
                    <a:cubicBezTo>
                      <a:pt x="4346007" y="23776"/>
                      <a:pt x="4353627" y="21236"/>
                      <a:pt x="4362517" y="22506"/>
                    </a:cubicBezTo>
                    <a:cubicBezTo>
                      <a:pt x="4432367" y="33936"/>
                      <a:pt x="4502217" y="47906"/>
                      <a:pt x="4572067" y="56796"/>
                    </a:cubicBezTo>
                    <a:cubicBezTo>
                      <a:pt x="4707957" y="75846"/>
                      <a:pt x="4845117" y="89816"/>
                      <a:pt x="4981007" y="111406"/>
                    </a:cubicBezTo>
                    <a:cubicBezTo>
                      <a:pt x="5094037" y="129186"/>
                      <a:pt x="5207067" y="154586"/>
                      <a:pt x="5320097" y="177446"/>
                    </a:cubicBezTo>
                    <a:cubicBezTo>
                      <a:pt x="5332797" y="179986"/>
                      <a:pt x="5344227" y="187606"/>
                      <a:pt x="5356927" y="192686"/>
                    </a:cubicBezTo>
                    <a:cubicBezTo>
                      <a:pt x="5355657" y="196496"/>
                      <a:pt x="5355657" y="200306"/>
                      <a:pt x="5354387" y="204116"/>
                    </a:cubicBezTo>
                    <a:cubicBezTo>
                      <a:pt x="5283267" y="192686"/>
                      <a:pt x="5212147" y="181256"/>
                      <a:pt x="5141027" y="169826"/>
                    </a:cubicBezTo>
                    <a:cubicBezTo>
                      <a:pt x="5139757" y="172366"/>
                      <a:pt x="5139757" y="174906"/>
                      <a:pt x="5138487" y="177446"/>
                    </a:cubicBezTo>
                    <a:cubicBezTo>
                      <a:pt x="5153727" y="182526"/>
                      <a:pt x="5170237" y="186336"/>
                      <a:pt x="5185477" y="191416"/>
                    </a:cubicBezTo>
                    <a:cubicBezTo>
                      <a:pt x="5268027" y="215546"/>
                      <a:pt x="5350577" y="238406"/>
                      <a:pt x="5431857" y="263806"/>
                    </a:cubicBezTo>
                    <a:cubicBezTo>
                      <a:pt x="5687127" y="346356"/>
                      <a:pt x="5844607" y="525426"/>
                      <a:pt x="5929697" y="774346"/>
                    </a:cubicBezTo>
                    <a:cubicBezTo>
                      <a:pt x="5995737" y="968656"/>
                      <a:pt x="6024947" y="1170586"/>
                      <a:pt x="6037647" y="1373786"/>
                    </a:cubicBezTo>
                    <a:cubicBezTo>
                      <a:pt x="6054157" y="1622706"/>
                      <a:pt x="6060507" y="1872896"/>
                      <a:pt x="6018597" y="2120546"/>
                    </a:cubicBezTo>
                    <a:cubicBezTo>
                      <a:pt x="5994467" y="2264056"/>
                      <a:pt x="5951287" y="2399946"/>
                      <a:pt x="5882707" y="2528216"/>
                    </a:cubicBezTo>
                    <a:cubicBezTo>
                      <a:pt x="5772217" y="2731416"/>
                      <a:pt x="5599497" y="2863496"/>
                      <a:pt x="5391217" y="2953666"/>
                    </a:cubicBezTo>
                    <a:cubicBezTo>
                      <a:pt x="5160077" y="3053996"/>
                      <a:pt x="4914967" y="3102256"/>
                      <a:pt x="4667317" y="3134006"/>
                    </a:cubicBezTo>
                    <a:cubicBezTo>
                      <a:pt x="4252027" y="3187346"/>
                      <a:pt x="3835467" y="3193696"/>
                      <a:pt x="3417637" y="3187346"/>
                    </a:cubicBezTo>
                    <a:cubicBezTo>
                      <a:pt x="2896937" y="3178456"/>
                      <a:pt x="2377507" y="3154326"/>
                      <a:pt x="1859347" y="3111146"/>
                    </a:cubicBezTo>
                    <a:cubicBezTo>
                      <a:pt x="1501207" y="3080666"/>
                      <a:pt x="1144337" y="3050186"/>
                      <a:pt x="792547" y="2971446"/>
                    </a:cubicBezTo>
                    <a:cubicBezTo>
                      <a:pt x="704917" y="2951126"/>
                      <a:pt x="617287" y="2924456"/>
                      <a:pt x="533467" y="2891436"/>
                    </a:cubicBezTo>
                    <a:cubicBezTo>
                      <a:pt x="294707" y="2799996"/>
                      <a:pt x="146117" y="2627276"/>
                      <a:pt x="77537" y="2382166"/>
                    </a:cubicBezTo>
                    <a:cubicBezTo>
                      <a:pt x="19117" y="2176426"/>
                      <a:pt x="1337" y="1964336"/>
                      <a:pt x="67" y="1752246"/>
                    </a:cubicBezTo>
                    <a:cubicBezTo>
                      <a:pt x="-1203" y="1518566"/>
                      <a:pt x="15307" y="1286156"/>
                      <a:pt x="64837" y="1056286"/>
                    </a:cubicBezTo>
                    <a:cubicBezTo>
                      <a:pt x="149927" y="656236"/>
                      <a:pt x="387417" y="385726"/>
                      <a:pt x="763337" y="232056"/>
                    </a:cubicBezTo>
                    <a:cubicBezTo>
                      <a:pt x="1009717" y="131726"/>
                      <a:pt x="1267527" y="82196"/>
                      <a:pt x="1530417" y="52986"/>
                    </a:cubicBezTo>
                    <a:cubicBezTo>
                      <a:pt x="1872047" y="13616"/>
                      <a:pt x="2216217" y="4726"/>
                      <a:pt x="2560387" y="916"/>
                    </a:cubicBezTo>
                    <a:cubicBezTo>
                      <a:pt x="3076007" y="-4164"/>
                      <a:pt x="3590357" y="12346"/>
                      <a:pt x="4105977" y="39016"/>
                    </a:cubicBezTo>
                    <a:cubicBezTo>
                      <a:pt x="4178367" y="42826"/>
                      <a:pt x="4249487" y="49176"/>
                      <a:pt x="4321877" y="54256"/>
                    </a:cubicBezTo>
                    <a:cubicBezTo>
                      <a:pt x="4334577" y="54256"/>
                      <a:pt x="4349817" y="54256"/>
                      <a:pt x="4373947" y="54256"/>
                    </a:cubicBezTo>
                    <a:close/>
                    <a:moveTo>
                      <a:pt x="3031557" y="74576"/>
                    </a:moveTo>
                    <a:cubicBezTo>
                      <a:pt x="3031557" y="73306"/>
                      <a:pt x="3031557" y="73306"/>
                      <a:pt x="3031557" y="72036"/>
                    </a:cubicBezTo>
                    <a:cubicBezTo>
                      <a:pt x="2835977" y="72036"/>
                      <a:pt x="2639127" y="69496"/>
                      <a:pt x="2443547" y="72036"/>
                    </a:cubicBezTo>
                    <a:cubicBezTo>
                      <a:pt x="2124777" y="77116"/>
                      <a:pt x="1806007" y="91086"/>
                      <a:pt x="1488507" y="134266"/>
                    </a:cubicBezTo>
                    <a:cubicBezTo>
                      <a:pt x="1254827" y="166016"/>
                      <a:pt x="1026227" y="214276"/>
                      <a:pt x="807787" y="305716"/>
                    </a:cubicBezTo>
                    <a:cubicBezTo>
                      <a:pt x="450917" y="454306"/>
                      <a:pt x="221047" y="712116"/>
                      <a:pt x="144847" y="1094386"/>
                    </a:cubicBezTo>
                    <a:cubicBezTo>
                      <a:pt x="115637" y="1241706"/>
                      <a:pt x="99127" y="1391566"/>
                      <a:pt x="87697" y="1541426"/>
                    </a:cubicBezTo>
                    <a:cubicBezTo>
                      <a:pt x="68647" y="1799236"/>
                      <a:pt x="81347" y="2054506"/>
                      <a:pt x="141037" y="2307236"/>
                    </a:cubicBezTo>
                    <a:cubicBezTo>
                      <a:pt x="207077" y="2590446"/>
                      <a:pt x="375987" y="2780946"/>
                      <a:pt x="654117" y="2872386"/>
                    </a:cubicBezTo>
                    <a:cubicBezTo>
                      <a:pt x="737937" y="2900326"/>
                      <a:pt x="823027" y="2924456"/>
                      <a:pt x="909387" y="2940966"/>
                    </a:cubicBezTo>
                    <a:cubicBezTo>
                      <a:pt x="1294197" y="3017166"/>
                      <a:pt x="1684087" y="3052726"/>
                      <a:pt x="2073977" y="3074316"/>
                    </a:cubicBezTo>
                    <a:cubicBezTo>
                      <a:pt x="2490537" y="3097176"/>
                      <a:pt x="2907097" y="3112416"/>
                      <a:pt x="3324927" y="3121306"/>
                    </a:cubicBezTo>
                    <a:cubicBezTo>
                      <a:pt x="3756727" y="3131466"/>
                      <a:pt x="4189797" y="3117496"/>
                      <a:pt x="4619057" y="3060346"/>
                    </a:cubicBezTo>
                    <a:cubicBezTo>
                      <a:pt x="4862897" y="3027326"/>
                      <a:pt x="5102927" y="2975256"/>
                      <a:pt x="5331527" y="2878736"/>
                    </a:cubicBezTo>
                    <a:cubicBezTo>
                      <a:pt x="5662997" y="2739036"/>
                      <a:pt x="5859847" y="2490116"/>
                      <a:pt x="5933507" y="2139596"/>
                    </a:cubicBezTo>
                    <a:cubicBezTo>
                      <a:pt x="5974147" y="1946556"/>
                      <a:pt x="5975417" y="1752246"/>
                      <a:pt x="5967797" y="1557936"/>
                    </a:cubicBezTo>
                    <a:cubicBezTo>
                      <a:pt x="5958907" y="1314096"/>
                      <a:pt x="5932237" y="1072796"/>
                      <a:pt x="5854767" y="839116"/>
                    </a:cubicBezTo>
                    <a:cubicBezTo>
                      <a:pt x="5773487" y="592736"/>
                      <a:pt x="5622357" y="411126"/>
                      <a:pt x="5369627" y="327306"/>
                    </a:cubicBezTo>
                    <a:cubicBezTo>
                      <a:pt x="5264217" y="293016"/>
                      <a:pt x="5160077" y="257456"/>
                      <a:pt x="5052127" y="230786"/>
                    </a:cubicBezTo>
                    <a:cubicBezTo>
                      <a:pt x="4876867" y="186336"/>
                      <a:pt x="4705417" y="126646"/>
                      <a:pt x="4521267" y="120296"/>
                    </a:cubicBezTo>
                    <a:cubicBezTo>
                      <a:pt x="4168207" y="108866"/>
                      <a:pt x="3813877" y="87276"/>
                      <a:pt x="3460817" y="74576"/>
                    </a:cubicBezTo>
                    <a:cubicBezTo>
                      <a:pt x="3317307" y="70766"/>
                      <a:pt x="3175067" y="74576"/>
                      <a:pt x="3031557" y="74576"/>
                    </a:cubicBezTo>
                    <a:close/>
                  </a:path>
                </a:pathLst>
              </a:custGeom>
              <a:solidFill>
                <a:srgbClr val="035D4F"/>
              </a:solidFill>
            </p:spPr>
          </p:sp>
        </p:grpSp>
        <p:sp>
          <p:nvSpPr>
            <p:cNvPr name="TextBox 29" id="29"/>
            <p:cNvSpPr txBox="true"/>
            <p:nvPr/>
          </p:nvSpPr>
          <p:spPr>
            <a:xfrm rot="0">
              <a:off x="15160068" y="2107050"/>
              <a:ext cx="4288260" cy="219572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17"/>
                </a:lnSpc>
                <a:spcBef>
                  <a:spcPct val="0"/>
                </a:spcBef>
              </a:pPr>
              <a:r>
                <a:rPr lang="en-US" b="true" sz="2925">
                  <a:solidFill>
                    <a:srgbClr val="000000"/>
                  </a:solidFill>
                  <a:latin typeface="Bricolage Grotesque Bold"/>
                  <a:ea typeface="Bricolage Grotesque Bold"/>
                  <a:cs typeface="Bricolage Grotesque Bold"/>
                  <a:sym typeface="Bricolage Grotesque Bold"/>
                </a:rPr>
                <a:t>Without support, the efficacy of the sector is undermined</a:t>
              </a:r>
            </a:p>
          </p:txBody>
        </p:sp>
      </p:grpSp>
      <p:sp>
        <p:nvSpPr>
          <p:cNvPr name="TextBox 30" id="30"/>
          <p:cNvSpPr txBox="true"/>
          <p:nvPr/>
        </p:nvSpPr>
        <p:spPr>
          <a:xfrm rot="0">
            <a:off x="754710" y="5821565"/>
            <a:ext cx="9270360" cy="679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true">
                <a:solidFill>
                  <a:srgbClr val="035D4F"/>
                </a:solidFill>
                <a:latin typeface="TT Norms Bold"/>
                <a:ea typeface="TT Norms Bold"/>
                <a:cs typeface="TT Norms Bold"/>
                <a:sym typeface="TT Norms Bold"/>
              </a:rPr>
              <a:t>Our Action: </a:t>
            </a:r>
            <a:r>
              <a:rPr lang="en-US" sz="3999" i="true">
                <a:solidFill>
                  <a:srgbClr val="035D4F"/>
                </a:solidFill>
                <a:latin typeface="TT Norms Italics"/>
                <a:ea typeface="TT Norms Italics"/>
                <a:cs typeface="TT Norms Italics"/>
                <a:sym typeface="TT Norms Italics"/>
              </a:rPr>
              <a:t>Trauma Informed Care</a:t>
            </a:r>
          </a:p>
        </p:txBody>
      </p:sp>
      <p:sp>
        <p:nvSpPr>
          <p:cNvPr name="AutoShape 31" id="31"/>
          <p:cNvSpPr/>
          <p:nvPr/>
        </p:nvSpPr>
        <p:spPr>
          <a:xfrm flipV="true">
            <a:off x="12834761" y="7704255"/>
            <a:ext cx="967993" cy="15921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oval" len="lg" w="lg"/>
            <a:tailEnd type="oval" len="lg" w="lg"/>
          </a:ln>
        </p:spPr>
      </p:sp>
      <p:sp>
        <p:nvSpPr>
          <p:cNvPr name="TextBox 32" id="32"/>
          <p:cNvSpPr txBox="true"/>
          <p:nvPr/>
        </p:nvSpPr>
        <p:spPr>
          <a:xfrm rot="0">
            <a:off x="754710" y="9227403"/>
            <a:ext cx="17533290" cy="521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 b="true">
                <a:solidFill>
                  <a:srgbClr val="035D4F"/>
                </a:solidFill>
                <a:latin typeface="TT Norms Bold"/>
                <a:ea typeface="TT Norms Bold"/>
                <a:cs typeface="TT Norms Bold"/>
                <a:sym typeface="TT Norms Bold"/>
              </a:rPr>
              <a:t>Outcomes: </a:t>
            </a:r>
            <a:r>
              <a:rPr lang="en-US" sz="3099" i="true">
                <a:solidFill>
                  <a:srgbClr val="035D4F"/>
                </a:solidFill>
                <a:latin typeface="TT Norms Italics"/>
                <a:ea typeface="TT Norms Italics"/>
                <a:cs typeface="TT Norms Italics"/>
                <a:sym typeface="TT Norms Italics"/>
              </a:rPr>
              <a:t> Strengthened individual and organisational resilience, strengthed community wellness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-10026544">
            <a:off x="-2937150" y="4732123"/>
            <a:ext cx="6636657" cy="6685277"/>
          </a:xfrm>
          <a:custGeom>
            <a:avLst/>
            <a:gdLst/>
            <a:ahLst/>
            <a:cxnLst/>
            <a:rect r="r" b="b" t="t" l="l"/>
            <a:pathLst>
              <a:path h="6685277" w="6636657">
                <a:moveTo>
                  <a:pt x="6636657" y="0"/>
                </a:moveTo>
                <a:lnTo>
                  <a:pt x="0" y="0"/>
                </a:lnTo>
                <a:lnTo>
                  <a:pt x="0" y="6685278"/>
                </a:lnTo>
                <a:lnTo>
                  <a:pt x="6636657" y="6685278"/>
                </a:lnTo>
                <a:lnTo>
                  <a:pt x="6636657" y="0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3" id="3"/>
          <p:cNvGrpSpPr/>
          <p:nvPr/>
        </p:nvGrpSpPr>
        <p:grpSpPr>
          <a:xfrm rot="0">
            <a:off x="0" y="54180"/>
            <a:ext cx="18288000" cy="1949040"/>
            <a:chOff x="0" y="0"/>
            <a:chExt cx="4816593" cy="51332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513327"/>
            </a:xfrm>
            <a:custGeom>
              <a:avLst/>
              <a:gdLst/>
              <a:ahLst/>
              <a:cxnLst/>
              <a:rect r="r" b="b" t="t" l="l"/>
              <a:pathLst>
                <a:path h="513327" w="4816592">
                  <a:moveTo>
                    <a:pt x="13970" y="0"/>
                  </a:moveTo>
                  <a:lnTo>
                    <a:pt x="4802622" y="0"/>
                  </a:lnTo>
                  <a:cubicBezTo>
                    <a:pt x="4806328" y="0"/>
                    <a:pt x="4809881" y="1472"/>
                    <a:pt x="4812501" y="4092"/>
                  </a:cubicBezTo>
                  <a:cubicBezTo>
                    <a:pt x="4815120" y="6712"/>
                    <a:pt x="4816592" y="10265"/>
                    <a:pt x="4816592" y="13970"/>
                  </a:cubicBezTo>
                  <a:lnTo>
                    <a:pt x="4816592" y="499357"/>
                  </a:lnTo>
                  <a:cubicBezTo>
                    <a:pt x="4816592" y="503062"/>
                    <a:pt x="4815120" y="506616"/>
                    <a:pt x="4812501" y="509236"/>
                  </a:cubicBezTo>
                  <a:cubicBezTo>
                    <a:pt x="4809881" y="511855"/>
                    <a:pt x="4806328" y="513327"/>
                    <a:pt x="4802622" y="513327"/>
                  </a:cubicBezTo>
                  <a:lnTo>
                    <a:pt x="13970" y="513327"/>
                  </a:lnTo>
                  <a:cubicBezTo>
                    <a:pt x="6255" y="513327"/>
                    <a:pt x="0" y="507073"/>
                    <a:pt x="0" y="499357"/>
                  </a:cubicBezTo>
                  <a:lnTo>
                    <a:pt x="0" y="13970"/>
                  </a:lnTo>
                  <a:cubicBezTo>
                    <a:pt x="0" y="6255"/>
                    <a:pt x="6255" y="0"/>
                    <a:pt x="13970" y="0"/>
                  </a:cubicBezTo>
                  <a:close/>
                </a:path>
              </a:pathLst>
            </a:custGeom>
            <a:solidFill>
              <a:srgbClr val="086B76"/>
            </a:solidFill>
            <a:ln cap="rnd">
              <a:noFill/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4816593" cy="5419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0" y="243789"/>
            <a:ext cx="13736090" cy="1599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12319"/>
              </a:lnSpc>
              <a:spcBef>
                <a:spcPct val="0"/>
              </a:spcBef>
            </a:pPr>
            <a:r>
              <a:rPr lang="en-US" sz="11199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ODS Baseline Score</a:t>
            </a:r>
          </a:p>
        </p:txBody>
      </p:sp>
      <p:graphicFrame>
        <p:nvGraphicFramePr>
          <p:cNvPr name="Object 7" id="7"/>
          <p:cNvGraphicFramePr/>
          <p:nvPr/>
        </p:nvGraphicFramePr>
        <p:xfrm>
          <a:off x="1028700" y="2675942"/>
          <a:ext cx="16230600" cy="4315681"/>
        </p:xfrm>
        <a:graphic>
          <a:graphicData uri="http://schemas.openxmlformats.org/presentationml/2006/ole">
            <p:oleObj imgW="19469100" imgH="7556500" r:id="rId5" progId="Excel.Sheet.12" name="Worksheet">
              <p:embed/>
              <p:pic>
                <p:nvPicPr>
                  <p:cNvPr name="" id="0"/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270000" y="1270000"/>
                    <a:ext cx="1270000" cy="1270000"/>
                  </a:xfrm>
                  <a:prstGeom prst="rect"/>
                </p:spPr>
              </p:pic>
            </p:oleObj>
          </a:graphicData>
        </a:graphic>
      </p:graphicFrame>
      <p:sp>
        <p:nvSpPr>
          <p:cNvPr name="Freeform 8" id="8"/>
          <p:cNvSpPr/>
          <p:nvPr/>
        </p:nvSpPr>
        <p:spPr>
          <a:xfrm flipH="false" flipV="false" rot="0">
            <a:off x="14818940" y="259492"/>
            <a:ext cx="3010937" cy="1430055"/>
          </a:xfrm>
          <a:custGeom>
            <a:avLst/>
            <a:gdLst/>
            <a:ahLst/>
            <a:cxnLst/>
            <a:rect r="r" b="b" t="t" l="l"/>
            <a:pathLst>
              <a:path h="1430055" w="3010937">
                <a:moveTo>
                  <a:pt x="0" y="0"/>
                </a:moveTo>
                <a:lnTo>
                  <a:pt x="3010937" y="0"/>
                </a:lnTo>
                <a:lnTo>
                  <a:pt x="3010937" y="1430056"/>
                </a:lnTo>
                <a:lnTo>
                  <a:pt x="0" y="14300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-10026544">
            <a:off x="-3318329" y="6256759"/>
            <a:ext cx="6636657" cy="6685277"/>
          </a:xfrm>
          <a:custGeom>
            <a:avLst/>
            <a:gdLst/>
            <a:ahLst/>
            <a:cxnLst/>
            <a:rect r="r" b="b" t="t" l="l"/>
            <a:pathLst>
              <a:path h="6685277" w="6636657">
                <a:moveTo>
                  <a:pt x="6636658" y="0"/>
                </a:moveTo>
                <a:lnTo>
                  <a:pt x="0" y="0"/>
                </a:lnTo>
                <a:lnTo>
                  <a:pt x="0" y="6685277"/>
                </a:lnTo>
                <a:lnTo>
                  <a:pt x="6636658" y="6685277"/>
                </a:lnTo>
                <a:lnTo>
                  <a:pt x="6636658" y="0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3" id="3"/>
          <p:cNvGrpSpPr/>
          <p:nvPr/>
        </p:nvGrpSpPr>
        <p:grpSpPr>
          <a:xfrm rot="0">
            <a:off x="0" y="54180"/>
            <a:ext cx="18288000" cy="1949040"/>
            <a:chOff x="0" y="0"/>
            <a:chExt cx="4816593" cy="51332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513327"/>
            </a:xfrm>
            <a:custGeom>
              <a:avLst/>
              <a:gdLst/>
              <a:ahLst/>
              <a:cxnLst/>
              <a:rect r="r" b="b" t="t" l="l"/>
              <a:pathLst>
                <a:path h="513327" w="4816592">
                  <a:moveTo>
                    <a:pt x="13970" y="0"/>
                  </a:moveTo>
                  <a:lnTo>
                    <a:pt x="4802622" y="0"/>
                  </a:lnTo>
                  <a:cubicBezTo>
                    <a:pt x="4806328" y="0"/>
                    <a:pt x="4809881" y="1472"/>
                    <a:pt x="4812501" y="4092"/>
                  </a:cubicBezTo>
                  <a:cubicBezTo>
                    <a:pt x="4815120" y="6712"/>
                    <a:pt x="4816592" y="10265"/>
                    <a:pt x="4816592" y="13970"/>
                  </a:cubicBezTo>
                  <a:lnTo>
                    <a:pt x="4816592" y="499357"/>
                  </a:lnTo>
                  <a:cubicBezTo>
                    <a:pt x="4816592" y="503062"/>
                    <a:pt x="4815120" y="506616"/>
                    <a:pt x="4812501" y="509236"/>
                  </a:cubicBezTo>
                  <a:cubicBezTo>
                    <a:pt x="4809881" y="511855"/>
                    <a:pt x="4806328" y="513327"/>
                    <a:pt x="4802622" y="513327"/>
                  </a:cubicBezTo>
                  <a:lnTo>
                    <a:pt x="13970" y="513327"/>
                  </a:lnTo>
                  <a:cubicBezTo>
                    <a:pt x="6255" y="513327"/>
                    <a:pt x="0" y="507073"/>
                    <a:pt x="0" y="499357"/>
                  </a:cubicBezTo>
                  <a:lnTo>
                    <a:pt x="0" y="13970"/>
                  </a:lnTo>
                  <a:cubicBezTo>
                    <a:pt x="0" y="6255"/>
                    <a:pt x="6255" y="0"/>
                    <a:pt x="13970" y="0"/>
                  </a:cubicBezTo>
                  <a:close/>
                </a:path>
              </a:pathLst>
            </a:custGeom>
            <a:solidFill>
              <a:srgbClr val="086B76"/>
            </a:solidFill>
            <a:ln cap="rnd">
              <a:noFill/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4816593" cy="5419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4818940" y="259492"/>
            <a:ext cx="3010937" cy="1430055"/>
          </a:xfrm>
          <a:custGeom>
            <a:avLst/>
            <a:gdLst/>
            <a:ahLst/>
            <a:cxnLst/>
            <a:rect r="r" b="b" t="t" l="l"/>
            <a:pathLst>
              <a:path h="1430055" w="3010937">
                <a:moveTo>
                  <a:pt x="0" y="0"/>
                </a:moveTo>
                <a:lnTo>
                  <a:pt x="3010937" y="0"/>
                </a:lnTo>
                <a:lnTo>
                  <a:pt x="3010937" y="1430056"/>
                </a:lnTo>
                <a:lnTo>
                  <a:pt x="0" y="14300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235193" y="3078213"/>
            <a:ext cx="2395409" cy="2555103"/>
          </a:xfrm>
          <a:custGeom>
            <a:avLst/>
            <a:gdLst/>
            <a:ahLst/>
            <a:cxnLst/>
            <a:rect r="r" b="b" t="t" l="l"/>
            <a:pathLst>
              <a:path h="2555103" w="2395409">
                <a:moveTo>
                  <a:pt x="0" y="0"/>
                </a:moveTo>
                <a:lnTo>
                  <a:pt x="2395409" y="0"/>
                </a:lnTo>
                <a:lnTo>
                  <a:pt x="2395409" y="2555103"/>
                </a:lnTo>
                <a:lnTo>
                  <a:pt x="0" y="25551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64302" y="3031942"/>
            <a:ext cx="2002532" cy="2699492"/>
          </a:xfrm>
          <a:custGeom>
            <a:avLst/>
            <a:gdLst/>
            <a:ahLst/>
            <a:cxnLst/>
            <a:rect r="r" b="b" t="t" l="l"/>
            <a:pathLst>
              <a:path h="2699492" w="2002532">
                <a:moveTo>
                  <a:pt x="0" y="0"/>
                </a:moveTo>
                <a:lnTo>
                  <a:pt x="2002532" y="0"/>
                </a:lnTo>
                <a:lnTo>
                  <a:pt x="2002532" y="2699491"/>
                </a:lnTo>
                <a:lnTo>
                  <a:pt x="0" y="26994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019080" y="2945699"/>
            <a:ext cx="2284475" cy="2687617"/>
          </a:xfrm>
          <a:custGeom>
            <a:avLst/>
            <a:gdLst/>
            <a:ahLst/>
            <a:cxnLst/>
            <a:rect r="r" b="b" t="t" l="l"/>
            <a:pathLst>
              <a:path h="2687617" w="2284475">
                <a:moveTo>
                  <a:pt x="0" y="0"/>
                </a:moveTo>
                <a:lnTo>
                  <a:pt x="2284475" y="0"/>
                </a:lnTo>
                <a:lnTo>
                  <a:pt x="2284475" y="2687617"/>
                </a:lnTo>
                <a:lnTo>
                  <a:pt x="0" y="26876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1721716">
            <a:off x="5675607" y="4485864"/>
            <a:ext cx="2070089" cy="1219471"/>
          </a:xfrm>
          <a:custGeom>
            <a:avLst/>
            <a:gdLst/>
            <a:ahLst/>
            <a:cxnLst/>
            <a:rect r="r" b="b" t="t" l="l"/>
            <a:pathLst>
              <a:path h="1219471" w="2070089">
                <a:moveTo>
                  <a:pt x="0" y="0"/>
                </a:moveTo>
                <a:lnTo>
                  <a:pt x="2070089" y="0"/>
                </a:lnTo>
                <a:lnTo>
                  <a:pt x="2070089" y="1219471"/>
                </a:lnTo>
                <a:lnTo>
                  <a:pt x="0" y="12194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0" y="427780"/>
            <a:ext cx="14818940" cy="1160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8910"/>
              </a:lnSpc>
              <a:spcBef>
                <a:spcPct val="0"/>
              </a:spcBef>
            </a:pPr>
            <a:r>
              <a:rPr lang="en-US" sz="810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How did change come about?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434974" y="6207683"/>
            <a:ext cx="3216195" cy="20480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7"/>
              </a:lnSpc>
              <a:spcBef>
                <a:spcPct val="0"/>
              </a:spcBef>
            </a:pPr>
            <a:r>
              <a:rPr lang="en-US" b="true" sz="2925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Theory and practice of being trauma aware and trauma informed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800165" y="6207683"/>
            <a:ext cx="3216195" cy="1642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7"/>
              </a:lnSpc>
              <a:spcBef>
                <a:spcPct val="0"/>
              </a:spcBef>
            </a:pPr>
            <a:r>
              <a:rPr lang="en-US" b="true" sz="2925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Embodied stress management and self regulation practices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636831" y="6207683"/>
            <a:ext cx="3216195" cy="1642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7"/>
              </a:lnSpc>
              <a:spcBef>
                <a:spcPct val="0"/>
              </a:spcBef>
            </a:pPr>
            <a:r>
              <a:rPr lang="en-US" b="true" sz="2925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Applying the practices with self and community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1721716">
            <a:off x="11005799" y="4485864"/>
            <a:ext cx="2070089" cy="1219471"/>
          </a:xfrm>
          <a:custGeom>
            <a:avLst/>
            <a:gdLst/>
            <a:ahLst/>
            <a:cxnLst/>
            <a:rect r="r" b="b" t="t" l="l"/>
            <a:pathLst>
              <a:path h="1219471" w="2070089">
                <a:moveTo>
                  <a:pt x="0" y="0"/>
                </a:moveTo>
                <a:lnTo>
                  <a:pt x="2070089" y="0"/>
                </a:lnTo>
                <a:lnTo>
                  <a:pt x="2070089" y="1219471"/>
                </a:lnTo>
                <a:lnTo>
                  <a:pt x="0" y="12194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54180"/>
            <a:ext cx="18288000" cy="1949040"/>
            <a:chOff x="0" y="0"/>
            <a:chExt cx="4816593" cy="51332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513327"/>
            </a:xfrm>
            <a:custGeom>
              <a:avLst/>
              <a:gdLst/>
              <a:ahLst/>
              <a:cxnLst/>
              <a:rect r="r" b="b" t="t" l="l"/>
              <a:pathLst>
                <a:path h="513327" w="4816592">
                  <a:moveTo>
                    <a:pt x="13970" y="0"/>
                  </a:moveTo>
                  <a:lnTo>
                    <a:pt x="4802622" y="0"/>
                  </a:lnTo>
                  <a:cubicBezTo>
                    <a:pt x="4806328" y="0"/>
                    <a:pt x="4809881" y="1472"/>
                    <a:pt x="4812501" y="4092"/>
                  </a:cubicBezTo>
                  <a:cubicBezTo>
                    <a:pt x="4815120" y="6712"/>
                    <a:pt x="4816592" y="10265"/>
                    <a:pt x="4816592" y="13970"/>
                  </a:cubicBezTo>
                  <a:lnTo>
                    <a:pt x="4816592" y="499357"/>
                  </a:lnTo>
                  <a:cubicBezTo>
                    <a:pt x="4816592" y="503062"/>
                    <a:pt x="4815120" y="506616"/>
                    <a:pt x="4812501" y="509236"/>
                  </a:cubicBezTo>
                  <a:cubicBezTo>
                    <a:pt x="4809881" y="511855"/>
                    <a:pt x="4806328" y="513327"/>
                    <a:pt x="4802622" y="513327"/>
                  </a:cubicBezTo>
                  <a:lnTo>
                    <a:pt x="13970" y="513327"/>
                  </a:lnTo>
                  <a:cubicBezTo>
                    <a:pt x="6255" y="513327"/>
                    <a:pt x="0" y="507073"/>
                    <a:pt x="0" y="499357"/>
                  </a:cubicBezTo>
                  <a:lnTo>
                    <a:pt x="0" y="13970"/>
                  </a:lnTo>
                  <a:cubicBezTo>
                    <a:pt x="0" y="6255"/>
                    <a:pt x="6255" y="0"/>
                    <a:pt x="13970" y="0"/>
                  </a:cubicBezTo>
                  <a:close/>
                </a:path>
              </a:pathLst>
            </a:custGeom>
            <a:solidFill>
              <a:srgbClr val="086B76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816593" cy="5419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4818940" y="259492"/>
            <a:ext cx="3010937" cy="1430055"/>
          </a:xfrm>
          <a:custGeom>
            <a:avLst/>
            <a:gdLst/>
            <a:ahLst/>
            <a:cxnLst/>
            <a:rect r="r" b="b" t="t" l="l"/>
            <a:pathLst>
              <a:path h="1430055" w="3010937">
                <a:moveTo>
                  <a:pt x="0" y="0"/>
                </a:moveTo>
                <a:lnTo>
                  <a:pt x="3010937" y="0"/>
                </a:lnTo>
                <a:lnTo>
                  <a:pt x="3010937" y="1430056"/>
                </a:lnTo>
                <a:lnTo>
                  <a:pt x="0" y="1430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00174" y="2165350"/>
            <a:ext cx="17429703" cy="4274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20"/>
              </a:lnSpc>
            </a:pPr>
            <a:r>
              <a:rPr lang="en-US" sz="2729" b="true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Evidence of Change</a:t>
            </a:r>
          </a:p>
          <a:p>
            <a:pPr algn="l" marL="589211" indent="-294606" lvl="1">
              <a:lnSpc>
                <a:spcPts val="3820"/>
              </a:lnSpc>
              <a:buFont typeface="Arial"/>
              <a:buChar char="•"/>
            </a:pPr>
            <a:r>
              <a:rPr lang="en-US" sz="2729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Participants reported feeling </a:t>
            </a:r>
            <a:r>
              <a:rPr lang="en-US" b="true" sz="2729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more emotionally equipped</a:t>
            </a:r>
            <a:r>
              <a:rPr lang="en-US" sz="2729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to manage difficult cases, communicate more effectively with survivors, and support one another within their organisations.  </a:t>
            </a:r>
          </a:p>
          <a:p>
            <a:pPr algn="l" marL="589211" indent="-294606" lvl="1">
              <a:lnSpc>
                <a:spcPts val="3820"/>
              </a:lnSpc>
              <a:buFont typeface="Arial"/>
              <a:buChar char="•"/>
            </a:pPr>
            <a:r>
              <a:rPr lang="en-US" sz="2729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Many organisations began</a:t>
            </a:r>
            <a:r>
              <a:rPr lang="en-US" b="true" sz="2729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integrating trauma-informed practices</a:t>
            </a:r>
            <a:r>
              <a:rPr lang="en-US" sz="2729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, including peer support conversations, grounding exercises before meetings, and improved emotional awareness when responding to survivors.</a:t>
            </a:r>
          </a:p>
          <a:p>
            <a:pPr algn="l" marL="589211" indent="-294606" lvl="1">
              <a:lnSpc>
                <a:spcPts val="3820"/>
              </a:lnSpc>
              <a:buFont typeface="Arial"/>
              <a:buChar char="•"/>
            </a:pPr>
            <a:r>
              <a:rPr lang="en-US" sz="2729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As frontline workers became </a:t>
            </a:r>
            <a:r>
              <a:rPr lang="en-US" b="true" sz="2729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more regulated and confident</a:t>
            </a:r>
            <a:r>
              <a:rPr lang="en-US" sz="2729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, their ability to support survivors and community members improved. </a:t>
            </a:r>
            <a:r>
              <a:rPr lang="en-US" sz="2729" i="true" u="sng">
                <a:solidFill>
                  <a:srgbClr val="000000"/>
                </a:solidFill>
                <a:latin typeface="TT Norms Italics"/>
                <a:ea typeface="TT Norms Italics"/>
                <a:cs typeface="TT Norms Italics"/>
                <a:sym typeface="TT Norms Italics"/>
              </a:rPr>
              <a:t>This strengthened the quality and sustainability of community-based GBV response</a:t>
            </a:r>
          </a:p>
          <a:p>
            <a:pPr algn="l">
              <a:lnSpc>
                <a:spcPts val="3820"/>
              </a:lnSpc>
            </a:pPr>
          </a:p>
          <a:p>
            <a:pPr algn="l">
              <a:lnSpc>
                <a:spcPts val="3820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0" y="427780"/>
            <a:ext cx="14818940" cy="1160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8910"/>
              </a:lnSpc>
              <a:spcBef>
                <a:spcPct val="0"/>
              </a:spcBef>
            </a:pPr>
            <a:r>
              <a:rPr lang="en-US" sz="810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How did change come about?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4248477" y="6458481"/>
            <a:ext cx="3581400" cy="32184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7"/>
              </a:lnSpc>
              <a:spcBef>
                <a:spcPct val="0"/>
              </a:spcBef>
            </a:pPr>
            <a:r>
              <a:rPr lang="en-US" sz="2925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This shift demonstrates how supporting caregivers </a:t>
            </a:r>
            <a:r>
              <a:rPr lang="en-US" b="true" sz="2925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strengthens the organisations</a:t>
            </a:r>
            <a:r>
              <a:rPr lang="en-US" sz="2925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 that sustain community responses to GBV.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81867" y="5900064"/>
            <a:ext cx="13920986" cy="4386936"/>
            <a:chOff x="0" y="0"/>
            <a:chExt cx="18561315" cy="5849248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0" y="889062"/>
              <a:ext cx="4960186" cy="4960186"/>
              <a:chOff x="0" y="0"/>
              <a:chExt cx="812800" cy="8128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6B76"/>
              </a:solidFill>
              <a:ln w="123825" cap="sq">
                <a:solidFill>
                  <a:srgbClr val="FEB7C6"/>
                </a:solidFill>
                <a:prstDash val="solid"/>
                <a:miter/>
              </a:ln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19"/>
                  </a:lnSpc>
                </a:pPr>
              </a:p>
            </p:txBody>
          </p:sp>
        </p:grpSp>
        <p:sp>
          <p:nvSpPr>
            <p:cNvPr name="TextBox 13" id="13"/>
            <p:cNvSpPr txBox="true"/>
            <p:nvPr/>
          </p:nvSpPr>
          <p:spPr>
            <a:xfrm rot="0">
              <a:off x="565330" y="2162208"/>
              <a:ext cx="3829526" cy="24329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48"/>
                </a:lnSpc>
                <a:spcBef>
                  <a:spcPct val="0"/>
                </a:spcBef>
              </a:pPr>
              <a:r>
                <a:rPr lang="en-US" b="true" sz="2589">
                  <a:solidFill>
                    <a:srgbClr val="FFFFFF"/>
                  </a:solidFill>
                  <a:latin typeface="Bricolage Grotesque Bold"/>
                  <a:ea typeface="Bricolage Grotesque Bold"/>
                  <a:cs typeface="Bricolage Grotesque Bold"/>
                  <a:sym typeface="Bricolage Grotesque Bold"/>
                </a:rPr>
                <a:t>Frontline workers reported greater emotional regulation and resilience</a:t>
              </a:r>
            </a:p>
          </p:txBody>
        </p:sp>
        <p:grpSp>
          <p:nvGrpSpPr>
            <p:cNvPr name="Group 14" id="14"/>
            <p:cNvGrpSpPr/>
            <p:nvPr/>
          </p:nvGrpSpPr>
          <p:grpSpPr>
            <a:xfrm rot="0">
              <a:off x="4495058" y="0"/>
              <a:ext cx="4960186" cy="4960186"/>
              <a:chOff x="0" y="0"/>
              <a:chExt cx="812800" cy="812800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6B76"/>
              </a:solidFill>
              <a:ln w="123825" cap="sq">
                <a:solidFill>
                  <a:srgbClr val="FEB7C6"/>
                </a:solidFill>
                <a:prstDash val="solid"/>
                <a:miter/>
              </a:ln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19"/>
                  </a:lnSpc>
                </a:pPr>
              </a:p>
            </p:txBody>
          </p:sp>
        </p:grpSp>
        <p:sp>
          <p:nvSpPr>
            <p:cNvPr name="TextBox 17" id="17"/>
            <p:cNvSpPr txBox="true"/>
            <p:nvPr/>
          </p:nvSpPr>
          <p:spPr>
            <a:xfrm rot="0">
              <a:off x="5355067" y="1032333"/>
              <a:ext cx="3240168" cy="29145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48"/>
                </a:lnSpc>
                <a:spcBef>
                  <a:spcPct val="0"/>
                </a:spcBef>
              </a:pPr>
              <a:r>
                <a:rPr lang="en-US" b="true" sz="2589">
                  <a:solidFill>
                    <a:srgbClr val="FFFFFF"/>
                  </a:solidFill>
                  <a:latin typeface="Bricolage Grotesque Bold"/>
                  <a:ea typeface="Bricolage Grotesque Bold"/>
                  <a:cs typeface="Bricolage Grotesque Bold"/>
                  <a:sym typeface="Bricolage Grotesque Bold"/>
                </a:rPr>
                <a:t>NGO teams began supporting one another through peer conversations</a:t>
              </a:r>
            </a:p>
          </p:txBody>
        </p:sp>
        <p:grpSp>
          <p:nvGrpSpPr>
            <p:cNvPr name="Group 18" id="18"/>
            <p:cNvGrpSpPr/>
            <p:nvPr/>
          </p:nvGrpSpPr>
          <p:grpSpPr>
            <a:xfrm rot="0">
              <a:off x="13601129" y="0"/>
              <a:ext cx="4960186" cy="4960186"/>
              <a:chOff x="0" y="0"/>
              <a:chExt cx="812800" cy="8128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6B76"/>
              </a:solidFill>
              <a:ln w="123825" cap="sq">
                <a:solidFill>
                  <a:srgbClr val="FEB7C6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19"/>
                  </a:lnSpc>
                </a:pPr>
              </a:p>
            </p:txBody>
          </p:sp>
        </p:grpSp>
        <p:sp>
          <p:nvSpPr>
            <p:cNvPr name="TextBox 21" id="21"/>
            <p:cNvSpPr txBox="true"/>
            <p:nvPr/>
          </p:nvSpPr>
          <p:spPr>
            <a:xfrm rot="0">
              <a:off x="14201267" y="1239931"/>
              <a:ext cx="3759910" cy="29145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48"/>
                </a:lnSpc>
                <a:spcBef>
                  <a:spcPct val="0"/>
                </a:spcBef>
              </a:pPr>
              <a:r>
                <a:rPr lang="en-US" b="true" sz="2589">
                  <a:solidFill>
                    <a:srgbClr val="FFFFFF"/>
                  </a:solidFill>
                  <a:latin typeface="Bricolage Grotesque Bold"/>
                  <a:ea typeface="Bricolage Grotesque Bold"/>
                  <a:cs typeface="Bricolage Grotesque Bold"/>
                  <a:sym typeface="Bricolage Grotesque Bold"/>
                </a:rPr>
                <a:t>Organisations expressed strong interest in continued trauma-informed training</a:t>
              </a:r>
            </a:p>
          </p:txBody>
        </p:sp>
        <p:grpSp>
          <p:nvGrpSpPr>
            <p:cNvPr name="Group 22" id="22"/>
            <p:cNvGrpSpPr/>
            <p:nvPr/>
          </p:nvGrpSpPr>
          <p:grpSpPr>
            <a:xfrm rot="0">
              <a:off x="9019958" y="877628"/>
              <a:ext cx="4960186" cy="4960186"/>
              <a:chOff x="0" y="0"/>
              <a:chExt cx="812800" cy="81280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6B76"/>
              </a:solidFill>
              <a:ln w="123825" cap="sq">
                <a:solidFill>
                  <a:srgbClr val="FEB7C6"/>
                </a:solidFill>
                <a:prstDash val="solid"/>
                <a:miter/>
              </a:ln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19"/>
                  </a:lnSpc>
                </a:pPr>
              </a:p>
            </p:txBody>
          </p:sp>
        </p:grpSp>
        <p:sp>
          <p:nvSpPr>
            <p:cNvPr name="TextBox 25" id="25"/>
            <p:cNvSpPr txBox="true"/>
            <p:nvPr/>
          </p:nvSpPr>
          <p:spPr>
            <a:xfrm rot="0">
              <a:off x="9738189" y="2076896"/>
              <a:ext cx="3523725" cy="24329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48"/>
                </a:lnSpc>
                <a:spcBef>
                  <a:spcPct val="0"/>
                </a:spcBef>
              </a:pPr>
              <a:r>
                <a:rPr lang="en-US" b="true" sz="2589">
                  <a:solidFill>
                    <a:srgbClr val="FFFFFF"/>
                  </a:solidFill>
                  <a:latin typeface="Bricolage Grotesque Bold"/>
                  <a:ea typeface="Bricolage Grotesque Bold"/>
                  <a:cs typeface="Bricolage Grotesque Bold"/>
                  <a:sym typeface="Bricolage Grotesque Bold"/>
                </a:rPr>
                <a:t>Participants reported feeling more confident handling difficult cases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54180"/>
            <a:ext cx="18288000" cy="1949040"/>
            <a:chOff x="0" y="0"/>
            <a:chExt cx="4816593" cy="51332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513327"/>
            </a:xfrm>
            <a:custGeom>
              <a:avLst/>
              <a:gdLst/>
              <a:ahLst/>
              <a:cxnLst/>
              <a:rect r="r" b="b" t="t" l="l"/>
              <a:pathLst>
                <a:path h="513327" w="4816592">
                  <a:moveTo>
                    <a:pt x="13970" y="0"/>
                  </a:moveTo>
                  <a:lnTo>
                    <a:pt x="4802622" y="0"/>
                  </a:lnTo>
                  <a:cubicBezTo>
                    <a:pt x="4806328" y="0"/>
                    <a:pt x="4809881" y="1472"/>
                    <a:pt x="4812501" y="4092"/>
                  </a:cubicBezTo>
                  <a:cubicBezTo>
                    <a:pt x="4815120" y="6712"/>
                    <a:pt x="4816592" y="10265"/>
                    <a:pt x="4816592" y="13970"/>
                  </a:cubicBezTo>
                  <a:lnTo>
                    <a:pt x="4816592" y="499357"/>
                  </a:lnTo>
                  <a:cubicBezTo>
                    <a:pt x="4816592" y="503062"/>
                    <a:pt x="4815120" y="506616"/>
                    <a:pt x="4812501" y="509236"/>
                  </a:cubicBezTo>
                  <a:cubicBezTo>
                    <a:pt x="4809881" y="511855"/>
                    <a:pt x="4806328" y="513327"/>
                    <a:pt x="4802622" y="513327"/>
                  </a:cubicBezTo>
                  <a:lnTo>
                    <a:pt x="13970" y="513327"/>
                  </a:lnTo>
                  <a:cubicBezTo>
                    <a:pt x="6255" y="513327"/>
                    <a:pt x="0" y="507073"/>
                    <a:pt x="0" y="499357"/>
                  </a:cubicBezTo>
                  <a:lnTo>
                    <a:pt x="0" y="13970"/>
                  </a:lnTo>
                  <a:cubicBezTo>
                    <a:pt x="0" y="6255"/>
                    <a:pt x="6255" y="0"/>
                    <a:pt x="13970" y="0"/>
                  </a:cubicBezTo>
                  <a:close/>
                </a:path>
              </a:pathLst>
            </a:custGeom>
            <a:solidFill>
              <a:srgbClr val="086B76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816593" cy="5419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4818940" y="259492"/>
            <a:ext cx="3010937" cy="1430055"/>
          </a:xfrm>
          <a:custGeom>
            <a:avLst/>
            <a:gdLst/>
            <a:ahLst/>
            <a:cxnLst/>
            <a:rect r="r" b="b" t="t" l="l"/>
            <a:pathLst>
              <a:path h="1430055" w="3010937">
                <a:moveTo>
                  <a:pt x="0" y="0"/>
                </a:moveTo>
                <a:lnTo>
                  <a:pt x="3010937" y="0"/>
                </a:lnTo>
                <a:lnTo>
                  <a:pt x="3010937" y="1430056"/>
                </a:lnTo>
                <a:lnTo>
                  <a:pt x="0" y="1430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aphicFrame>
        <p:nvGraphicFramePr>
          <p:cNvPr name="Object 6" id="6"/>
          <p:cNvGraphicFramePr/>
          <p:nvPr/>
        </p:nvGraphicFramePr>
        <p:xfrm>
          <a:off x="194949" y="2612084"/>
          <a:ext cx="17898101" cy="7399632"/>
        </p:xfrm>
        <a:graphic>
          <a:graphicData uri="http://schemas.openxmlformats.org/presentationml/2006/ole">
            <p:oleObj imgW="21475700" imgH="10972800" r:id="rId4" progId="Excel.Sheet.12" name="Worksheet">
              <p:embed/>
              <p:pic>
                <p:nvPicPr>
                  <p:cNvPr name="" id="0"/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270000" y="1270000"/>
                    <a:ext cx="1270000" cy="1270000"/>
                  </a:xfrm>
                  <a:prstGeom prst="rect"/>
                </p:spPr>
              </p:pic>
            </p:oleObj>
          </a:graphicData>
        </a:graphic>
      </p:graphicFrame>
      <p:sp>
        <p:nvSpPr>
          <p:cNvPr name="TextBox 7" id="7"/>
          <p:cNvSpPr txBox="true"/>
          <p:nvPr/>
        </p:nvSpPr>
        <p:spPr>
          <a:xfrm rot="0">
            <a:off x="194949" y="326167"/>
            <a:ext cx="14818940" cy="1160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8910"/>
              </a:lnSpc>
              <a:spcBef>
                <a:spcPct val="0"/>
              </a:spcBef>
            </a:pPr>
            <a:r>
              <a:rPr lang="en-US" sz="810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Changes in Policy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276920" y="1474594"/>
            <a:ext cx="14676239" cy="448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1"/>
              </a:lnSpc>
              <a:spcBef>
                <a:spcPct val="0"/>
              </a:spcBef>
            </a:pPr>
            <a:r>
              <a:rPr lang="en-US" sz="3101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What has changed in the following areas since working with Gender Links: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8F3ECD972E8E41B9495D5AEDAE7986" ma:contentTypeVersion="16" ma:contentTypeDescription="Create a new document." ma:contentTypeScope="" ma:versionID="d103da91a01d0d4d36f0a8fa93a5bda2">
  <xsd:schema xmlns:xsd="http://www.w3.org/2001/XMLSchema" xmlns:xs="http://www.w3.org/2001/XMLSchema" xmlns:p="http://schemas.microsoft.com/office/2006/metadata/properties" xmlns:ns2="0d0128bf-0240-4a00-b00a-ea9f2cdab004" xmlns:ns3="5c72703c-1067-4fa7-89cc-ef245258de7b" targetNamespace="http://schemas.microsoft.com/office/2006/metadata/properties" ma:root="true" ma:fieldsID="951381d568948a2b3bc63ab6b0cc8801" ns2:_="" ns3:_="">
    <xsd:import namespace="0d0128bf-0240-4a00-b00a-ea9f2cdab004"/>
    <xsd:import namespace="5c72703c-1067-4fa7-89cc-ef245258de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0128bf-0240-4a00-b00a-ea9f2cdab0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300de80-7531-40b2-a37f-f138d0f80c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72703c-1067-4fa7-89cc-ef245258de7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9bc4b65e-775a-4a0b-8a3f-ec286c64b49d}" ma:internalName="TaxCatchAll" ma:showField="CatchAllData" ma:web="5c72703c-1067-4fa7-89cc-ef245258de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c72703c-1067-4fa7-89cc-ef245258de7b" xsi:nil="true"/>
    <lcf76f155ced4ddcb4097134ff3c332f xmlns="0d0128bf-0240-4a00-b00a-ea9f2cdab004">
      <Terms xmlns="http://schemas.microsoft.com/office/infopath/2007/PartnerControls"/>
    </lcf76f155ced4ddcb4097134ff3c332f>
    <SharedWithUsers xmlns="5c72703c-1067-4fa7-89cc-ef245258de7b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9F6A0C7B-3AB3-4FCB-A31B-3FF26714E8BC}"/>
</file>

<file path=customXml/itemProps2.xml><?xml version="1.0" encoding="utf-8"?>
<ds:datastoreItem xmlns:ds="http://schemas.openxmlformats.org/officeDocument/2006/customXml" ds:itemID="{7E56C613-D984-4BDB-ACDC-5081E840ED7B}"/>
</file>

<file path=customXml/itemProps3.xml><?xml version="1.0" encoding="utf-8"?>
<ds:datastoreItem xmlns:ds="http://schemas.openxmlformats.org/officeDocument/2006/customXml" ds:itemID="{B1B98BFB-DF7F-4030-B50B-D90194D6CD3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Story of change MWI impact </dc:title>
  <cp:revision>1</cp:revision>
  <dcterms:created xsi:type="dcterms:W3CDTF">2006-08-16T00:00:00Z</dcterms:created>
  <dcterms:modified xsi:type="dcterms:W3CDTF">2011-08-01T06:04:30Z</dcterms:modified>
  <dc:identifier>DAHDDnjRLPs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0x010100438F3ECD972E8E41B9495D5AEDAE7986</vt:lpwstr>
  </property>
  <property fmtid="{D5CDD505-2E9C-101B-9397-08002B2CF9AE}" pid="3" name="Order">
    <vt:lpwstr>9636500.00000000</vt:lpwstr>
  </property>
  <property fmtid="{D5CDD505-2E9C-101B-9397-08002B2CF9AE}" pid="4" name="Processed">
    <vt:lpwstr>false</vt:lpwstr>
  </property>
  <property fmtid="{D5CDD505-2E9C-101B-9397-08002B2CF9AE}" pid="5" name="xd_ProgID">
    <vt:lpwstr/>
  </property>
  <property fmtid="{D5CDD505-2E9C-101B-9397-08002B2CF9AE}" pid="6" name="MediaServiceImageTags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  <property fmtid="{D5CDD505-2E9C-101B-9397-08002B2CF9AE}" pid="13" name="xd_Signature">
    <vt:lpwstr/>
  </property>
  <property fmtid="{D5CDD505-2E9C-101B-9397-08002B2CF9AE}" pid="14" name="Putonline">
    <vt:lpwstr>false</vt:lpwstr>
  </property>
</Properties>
</file>