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6858000" cx="9144000"/>
  <p:notesSz cx="6858000" cy="9144000"/>
  <p:embeddedFontLst>
    <p:embeddedFont>
      <p:font typeface="Century Gothic"/>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hLZLx4EOpPpNDTJmxSPafAj7aQj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Kyle Janse"/>
  <p:cmAuthor clrIdx="1" id="1" initials="" lastIdx="1" name="Aviwe Konde"/>
  <p:cmAuthor clrIdx="2" id="2" initials="" lastIdx="3" name="Xolani Yon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95FF00-15F1-47EB-9E80-7D5B50A75A97}">
  <a:tblStyle styleId="{FA95FF00-15F1-47EB-9E80-7D5B50A75A97}"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font" Target="fonts/CenturyGothic-bold.fntdata"/><Relationship Id="rId8" Type="http://schemas.openxmlformats.org/officeDocument/2006/relationships/slide" Target="slides/slide1.xml"/><Relationship Id="rId21" Type="http://customschemas.google.com/relationships/presentationmetadata" Target="metadata"/><Relationship Id="rId3" Type="http://schemas.openxmlformats.org/officeDocument/2006/relationships/presProps" Target="presProps.xml"/><Relationship Id="rId12" Type="http://schemas.openxmlformats.org/officeDocument/2006/relationships/slide" Target="slides/slide5.xml"/><Relationship Id="rId17" Type="http://schemas.openxmlformats.org/officeDocument/2006/relationships/font" Target="fonts/CenturyGothic-regular.fntdata"/><Relationship Id="rId7" Type="http://schemas.openxmlformats.org/officeDocument/2006/relationships/notesMaster" Target="notesMasters/notesMaster1.xml"/><Relationship Id="rId20" Type="http://schemas.openxmlformats.org/officeDocument/2006/relationships/font" Target="fonts/CenturyGothic-boldItalic.fntdata"/><Relationship Id="rId2" Type="http://schemas.openxmlformats.org/officeDocument/2006/relationships/viewProps" Target="viewProps.xml"/><Relationship Id="rId16" Type="http://schemas.openxmlformats.org/officeDocument/2006/relationships/slide" Target="slides/slide9.xml"/><Relationship Id="rId11" Type="http://schemas.openxmlformats.org/officeDocument/2006/relationships/slide" Target="slides/slide4.xml"/><Relationship Id="rId1" Type="http://schemas.openxmlformats.org/officeDocument/2006/relationships/theme" Target="theme/theme1.xml"/><Relationship Id="rId6" Type="http://schemas.openxmlformats.org/officeDocument/2006/relationships/slideMaster" Target="slideMasters/slideMaster1.xml"/><Relationship Id="rId24" Type="http://schemas.openxmlformats.org/officeDocument/2006/relationships/customXml" Target="../customXml/item3.xml"/><Relationship Id="rId15" Type="http://schemas.openxmlformats.org/officeDocument/2006/relationships/slide" Target="slides/slide8.xml"/><Relationship Id="rId5" Type="http://schemas.openxmlformats.org/officeDocument/2006/relationships/commentAuthors" Target="commentAuthors.xml"/><Relationship Id="rId23" Type="http://schemas.openxmlformats.org/officeDocument/2006/relationships/customXml" Target="../customXml/item2.xml"/><Relationship Id="rId10" Type="http://schemas.openxmlformats.org/officeDocument/2006/relationships/slide" Target="slides/slide3.xml"/><Relationship Id="rId19" Type="http://schemas.openxmlformats.org/officeDocument/2006/relationships/font" Target="fonts/CenturyGothic-italic.fntdata"/><Relationship Id="rId4" Type="http://schemas.openxmlformats.org/officeDocument/2006/relationships/tableStyles" Target="tableStyles.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ustomXml" Target="../customXml/item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2-21T12:11:52.749">
    <p:pos x="288" y="792"/>
    <p:text>@jesse.c@cabc.org.za i've identified some natural partners here - should we include - but keep it open to other grantees as well with a one liner</p:text>
    <p:extLst>
      <p:ext uri="{C676402C-5697-4E1C-873F-D02D1690AC5C}">
        <p15:threadingInfo timeZoneBias="0"/>
      </p:ext>
      <p:ext uri="http://customooxmlschemas.google.com/">
        <go:slidesCustomData xmlns:go="http://customooxmlschemas.google.com/" commentPostId="AAABemNCz6c"/>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02-21T06:35:49.638">
    <p:pos x="287" y="355"/>
    <p:text>@xolani.y@cabc.org.za need your expertise here. 
@aviwe.k@cabc.org.za you're admin on tiktok right?</p:text>
    <p:extLst>
      <p:ext uri="{C676402C-5697-4E1C-873F-D02D1690AC5C}">
        <p15:threadingInfo timeZoneBias="0"/>
      </p:ext>
      <p:ext uri="http://customooxmlschemas.google.com/">
        <go:slidesCustomData xmlns:go="http://customooxmlschemas.google.com/" commentPostId="AAABekpQRzM"/>
      </p:ext>
    </p:extLst>
  </p:cm>
  <p:cm authorId="1" idx="1" dt="2025-02-21T06:35:49.638">
    <p:pos x="287" y="355"/>
    <p:text>Yes, i am @kyle.j@cabc.org.za</p:text>
    <p:extLst>
      <p:ext uri="{C676402C-5697-4E1C-873F-D02D1690AC5C}">
        <p15:threadingInfo timeZoneBias="0">
          <p15:parentCm authorId="0" idx="2"/>
        </p15:threadingInfo>
      </p:ext>
      <p:ext uri="http://customooxmlschemas.google.com/">
        <go:slidesCustomData xmlns:go="http://customooxmlschemas.google.com/" commentPostId="AAABelWUEX4"/>
      </p:ext>
    </p:extLst>
  </p:cm>
  <p:cm authorId="2" idx="1" dt="2025-02-21T13:53:41.945">
    <p:pos x="288" y="2272"/>
    <p:text>@jesse.c@cabc.org.za Should i leave out whatsapp group here? we can't determine likes</p:text>
    <p:extLst>
      <p:ext uri="{C676402C-5697-4E1C-873F-D02D1690AC5C}">
        <p15:threadingInfo timeZoneBias="0"/>
      </p:ext>
      <p:ext uri="http://customooxmlschemas.google.com/">
        <go:slidesCustomData xmlns:go="http://customooxmlschemas.google.com/" commentPostId="AAABemNCz68"/>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2" dt="2025-02-21T14:21:59.471">
    <p:pos x="287" y="355"/>
    <p:text>@jesse.c@cabc.org.za let me know if this makes sense</p:text>
    <p:extLst>
      <p:ext uri="{C676402C-5697-4E1C-873F-D02D1690AC5C}">
        <p15:threadingInfo timeZoneBias="0"/>
      </p:ext>
      <p:ext uri="http://customooxmlschemas.google.com/">
        <go:slidesCustomData xmlns:go="http://customooxmlschemas.google.com/" commentPostId="AAABemNCz7E"/>
      </p:ext>
    </p:extLst>
  </p:cm>
  <p:cm authorId="2" idx="3" dt="2025-02-21T13:48:23.602">
    <p:pos x="287" y="455"/>
    <p:text>multiplying the number of followers by the number of tweets sent</p:text>
    <p:extLst>
      <p:ext uri="{C676402C-5697-4E1C-873F-D02D1690AC5C}">
        <p15:threadingInfo timeZoneBias="0"/>
      </p:ext>
      <p:ext uri="http://customooxmlschemas.google.com/">
        <go:slidesCustomData xmlns:go="http://customooxmlschemas.google.com/" commentPostId="AAABemNCz64"/>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ZA"/>
              <a:t>Renewed Women’s Voice and Leadership (RWVL). </a:t>
            </a:r>
            <a:endParaRPr/>
          </a:p>
        </p:txBody>
      </p:sp>
      <p:sp>
        <p:nvSpPr>
          <p:cNvPr id="98" name="Google Shape;9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8" name="Google Shape;18;p1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 name="Google Shape;19;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1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1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5" name="Google Shape;25;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1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1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1" name="Google Shape;31;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Z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omments" Target="../comments/comment1.xml"/><Relationship Id="rId4" Type="http://schemas.openxmlformats.org/officeDocument/2006/relationships/image" Target="../media/image7.jpg"/><Relationship Id="rId5"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4.jpg"/><Relationship Id="rId5" Type="http://schemas.openxmlformats.org/officeDocument/2006/relationships/image" Target="../media/image1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omments" Target="../comments/commen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spreadsheets/d/1odgTxbO33TdvKggVDZ1LxhGesWIX4pC5Nh1m0thLEHg/edit?gid=0#gid=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261" y="-28467"/>
            <a:ext cx="2651877" cy="6858000"/>
          </a:xfrm>
          <a:prstGeom prst="rect">
            <a:avLst/>
          </a:prstGeom>
          <a:noFill/>
          <a:ln>
            <a:noFill/>
          </a:ln>
        </p:spPr>
      </p:pic>
      <p:sp>
        <p:nvSpPr>
          <p:cNvPr id="85" name="Google Shape;85;p1"/>
          <p:cNvSpPr/>
          <p:nvPr/>
        </p:nvSpPr>
        <p:spPr>
          <a:xfrm rot="5400000">
            <a:off x="4351839" y="2051291"/>
            <a:ext cx="454869"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
          <p:cNvSpPr txBox="1"/>
          <p:nvPr/>
        </p:nvSpPr>
        <p:spPr>
          <a:xfrm>
            <a:off x="2516668" y="2124553"/>
            <a:ext cx="4125209" cy="198515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1" lang="en-ZA" sz="4100" u="none" cap="none" strike="noStrike">
                <a:solidFill>
                  <a:srgbClr val="7B56A3"/>
                </a:solidFill>
                <a:latin typeface="Century Gothic"/>
                <a:ea typeface="Century Gothic"/>
                <a:cs typeface="Century Gothic"/>
                <a:sym typeface="Century Gothic"/>
              </a:rPr>
              <a:t> LEARNING </a:t>
            </a:r>
            <a:endParaRPr/>
          </a:p>
          <a:p>
            <a:pPr indent="0" lvl="0" marL="0" marR="0" rtl="0" algn="l">
              <a:spcBef>
                <a:spcPts val="0"/>
              </a:spcBef>
              <a:spcAft>
                <a:spcPts val="0"/>
              </a:spcAft>
              <a:buNone/>
            </a:pPr>
            <a:r>
              <a:rPr b="0" i="1" lang="en-ZA" sz="4100" u="none" cap="none" strike="noStrike">
                <a:solidFill>
                  <a:srgbClr val="7B56A3"/>
                </a:solidFill>
                <a:latin typeface="Century Gothic"/>
                <a:ea typeface="Century Gothic"/>
                <a:cs typeface="Century Gothic"/>
                <a:sym typeface="Century Gothic"/>
              </a:rPr>
              <a:t>  AND SHARING </a:t>
            </a:r>
            <a:endParaRPr/>
          </a:p>
          <a:p>
            <a:pPr indent="0" lvl="0" marL="0" marR="0" rtl="0" algn="l">
              <a:spcBef>
                <a:spcPts val="0"/>
              </a:spcBef>
              <a:spcAft>
                <a:spcPts val="0"/>
              </a:spcAft>
              <a:buNone/>
            </a:pPr>
            <a:r>
              <a:rPr i="1" lang="en-ZA" sz="4100">
                <a:solidFill>
                  <a:srgbClr val="7B56A3"/>
                </a:solidFill>
                <a:latin typeface="Century Gothic"/>
                <a:ea typeface="Century Gothic"/>
                <a:cs typeface="Century Gothic"/>
                <a:sym typeface="Century Gothic"/>
              </a:rPr>
              <a:t>SUMMIT 2025</a:t>
            </a:r>
            <a:endParaRPr i="1" sz="4100">
              <a:solidFill>
                <a:srgbClr val="FF0000"/>
              </a:solidFill>
              <a:latin typeface="Century Gothic"/>
              <a:ea typeface="Century Gothic"/>
              <a:cs typeface="Century Gothic"/>
              <a:sym typeface="Century Gothic"/>
            </a:endParaRPr>
          </a:p>
        </p:txBody>
      </p:sp>
      <p:pic>
        <p:nvPicPr>
          <p:cNvPr id="88" name="Google Shape;88;p1"/>
          <p:cNvPicPr preferRelativeResize="0"/>
          <p:nvPr/>
        </p:nvPicPr>
        <p:blipFill rotWithShape="1">
          <a:blip r:embed="rId4">
            <a:alphaModFix/>
          </a:blip>
          <a:srcRect b="0" l="0" r="0" t="0"/>
          <a:stretch/>
        </p:blipFill>
        <p:spPr>
          <a:xfrm>
            <a:off x="702484" y="1193928"/>
            <a:ext cx="1777379" cy="1692692"/>
          </a:xfrm>
          <a:prstGeom prst="rect">
            <a:avLst/>
          </a:prstGeom>
          <a:noFill/>
          <a:ln>
            <a:noFill/>
          </a:ln>
        </p:spPr>
      </p:pic>
      <p:pic>
        <p:nvPicPr>
          <p:cNvPr id="89" name="Google Shape;89;p1"/>
          <p:cNvPicPr preferRelativeResize="0"/>
          <p:nvPr/>
        </p:nvPicPr>
        <p:blipFill rotWithShape="1">
          <a:blip r:embed="rId5">
            <a:alphaModFix/>
          </a:blip>
          <a:srcRect b="0" l="0" r="0" t="0"/>
          <a:stretch/>
        </p:blipFill>
        <p:spPr>
          <a:xfrm>
            <a:off x="5044635" y="478134"/>
            <a:ext cx="1896004" cy="664866"/>
          </a:xfrm>
          <a:prstGeom prst="rect">
            <a:avLst/>
          </a:prstGeom>
          <a:noFill/>
          <a:ln>
            <a:noFill/>
          </a:ln>
        </p:spPr>
      </p:pic>
      <p:pic>
        <p:nvPicPr>
          <p:cNvPr id="90" name="Google Shape;90;p1"/>
          <p:cNvPicPr preferRelativeResize="0"/>
          <p:nvPr/>
        </p:nvPicPr>
        <p:blipFill rotWithShape="1">
          <a:blip r:embed="rId6">
            <a:alphaModFix/>
          </a:blip>
          <a:srcRect b="0" l="0" r="0" t="0"/>
          <a:stretch/>
        </p:blipFill>
        <p:spPr>
          <a:xfrm>
            <a:off x="558330" y="486596"/>
            <a:ext cx="2356040" cy="558622"/>
          </a:xfrm>
          <a:prstGeom prst="rect">
            <a:avLst/>
          </a:prstGeom>
          <a:noFill/>
          <a:ln>
            <a:noFill/>
          </a:ln>
        </p:spPr>
      </p:pic>
      <p:sp>
        <p:nvSpPr>
          <p:cNvPr id="91" name="Google Shape;91;p1"/>
          <p:cNvSpPr txBox="1"/>
          <p:nvPr/>
        </p:nvSpPr>
        <p:spPr>
          <a:xfrm>
            <a:off x="1108698" y="4133941"/>
            <a:ext cx="6941100" cy="1293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ZA" sz="2800">
                <a:solidFill>
                  <a:srgbClr val="FF0000"/>
                </a:solidFill>
                <a:latin typeface="Calibri"/>
                <a:ea typeface="Calibri"/>
                <a:cs typeface="Calibri"/>
                <a:sym typeface="Calibri"/>
              </a:rPr>
              <a:t>Communications and reach</a:t>
            </a:r>
            <a:endParaRPr b="1" sz="2800">
              <a:solidFill>
                <a:srgbClr val="FF0000"/>
              </a:solidFill>
              <a:latin typeface="Calibri"/>
              <a:ea typeface="Calibri"/>
              <a:cs typeface="Calibri"/>
              <a:sym typeface="Calibri"/>
            </a:endParaRPr>
          </a:p>
          <a:p>
            <a:pPr indent="0" lvl="0" marL="0" marR="0" rtl="0" algn="ctr">
              <a:spcBef>
                <a:spcPts val="0"/>
              </a:spcBef>
              <a:spcAft>
                <a:spcPts val="0"/>
              </a:spcAft>
              <a:buNone/>
            </a:pPr>
            <a:r>
              <a:rPr lang="en-ZA" sz="1800">
                <a:solidFill>
                  <a:srgbClr val="FF0000"/>
                </a:solidFill>
                <a:latin typeface="Calibri"/>
                <a:ea typeface="Calibri"/>
                <a:cs typeface="Calibri"/>
                <a:sym typeface="Calibri"/>
              </a:rPr>
              <a:t>(South Africa, Johannesburg, 5 March 2025)</a:t>
            </a:r>
            <a:endParaRPr/>
          </a:p>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a:p>
            <a:pPr indent="0" lvl="0" marL="0" marR="0" rtl="0" algn="ctr">
              <a:spcBef>
                <a:spcPts val="0"/>
              </a:spcBef>
              <a:spcAft>
                <a:spcPts val="0"/>
              </a:spcAft>
              <a:buNone/>
            </a:pPr>
            <a:r>
              <a:t/>
            </a:r>
            <a:endParaRPr/>
          </a:p>
        </p:txBody>
      </p:sp>
      <p:sp>
        <p:nvSpPr>
          <p:cNvPr id="92" name="Google Shape;92;p1"/>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pic>
        <p:nvPicPr>
          <p:cNvPr id="93" name="Google Shape;93;p1"/>
          <p:cNvPicPr preferRelativeResize="0"/>
          <p:nvPr/>
        </p:nvPicPr>
        <p:blipFill rotWithShape="1">
          <a:blip r:embed="rId7">
            <a:alphaModFix/>
          </a:blip>
          <a:srcRect b="2954" l="0" r="0" t="-5096"/>
          <a:stretch/>
        </p:blipFill>
        <p:spPr>
          <a:xfrm>
            <a:off x="2998697" y="452393"/>
            <a:ext cx="1877160" cy="1528807"/>
          </a:xfrm>
          <a:prstGeom prst="rect">
            <a:avLst/>
          </a:prstGeom>
          <a:noFill/>
          <a:ln>
            <a:noFill/>
          </a:ln>
        </p:spPr>
      </p:pic>
      <p:pic>
        <p:nvPicPr>
          <p:cNvPr id="94" name="Google Shape;94;p1"/>
          <p:cNvPicPr preferRelativeResize="0"/>
          <p:nvPr/>
        </p:nvPicPr>
        <p:blipFill>
          <a:blip r:embed="rId8">
            <a:alphaModFix/>
          </a:blip>
          <a:stretch>
            <a:fillRect/>
          </a:stretch>
        </p:blipFill>
        <p:spPr>
          <a:xfrm>
            <a:off x="7437555" y="486601"/>
            <a:ext cx="1643320" cy="1643320"/>
          </a:xfrm>
          <a:prstGeom prst="rect">
            <a:avLst/>
          </a:prstGeom>
          <a:noFill/>
          <a:ln>
            <a:noFill/>
          </a:ln>
        </p:spPr>
      </p:pic>
      <p:pic>
        <p:nvPicPr>
          <p:cNvPr id="95" name="Google Shape;95;p1"/>
          <p:cNvPicPr preferRelativeResize="0"/>
          <p:nvPr/>
        </p:nvPicPr>
        <p:blipFill rotWithShape="1">
          <a:blip r:embed="rId9">
            <a:alphaModFix/>
          </a:blip>
          <a:srcRect b="0" l="0" r="0" t="0"/>
          <a:stretch/>
        </p:blipFill>
        <p:spPr>
          <a:xfrm>
            <a:off x="5257927" y="1250123"/>
            <a:ext cx="1937953" cy="907269"/>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2"/>
          <p:cNvGrpSpPr/>
          <p:nvPr/>
        </p:nvGrpSpPr>
        <p:grpSpPr>
          <a:xfrm>
            <a:off x="-14548" y="3"/>
            <a:ext cx="9158548" cy="6856204"/>
            <a:chOff x="-14548" y="3"/>
            <a:chExt cx="9158548" cy="6856204"/>
          </a:xfrm>
        </p:grpSpPr>
        <p:sp>
          <p:nvSpPr>
            <p:cNvPr id="101" name="Google Shape;101;p2"/>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2"/>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2"/>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04" name="Google Shape;104;p2"/>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ZA">
                <a:solidFill>
                  <a:srgbClr val="7B56A3"/>
                </a:solidFill>
                <a:latin typeface="Century Gothic"/>
                <a:ea typeface="Century Gothic"/>
                <a:cs typeface="Century Gothic"/>
                <a:sym typeface="Century Gothic"/>
              </a:rPr>
              <a:t>Planned objective</a:t>
            </a:r>
            <a:endParaRPr>
              <a:solidFill>
                <a:srgbClr val="7B56A3"/>
              </a:solidFill>
              <a:latin typeface="Century Gothic"/>
              <a:ea typeface="Century Gothic"/>
              <a:cs typeface="Century Gothic"/>
              <a:sym typeface="Century Gothic"/>
            </a:endParaRPr>
          </a:p>
        </p:txBody>
      </p:sp>
      <p:sp>
        <p:nvSpPr>
          <p:cNvPr id="105" name="Google Shape;105;p2"/>
          <p:cNvSpPr txBox="1"/>
          <p:nvPr/>
        </p:nvSpPr>
        <p:spPr>
          <a:xfrm>
            <a:off x="220350" y="1252575"/>
            <a:ext cx="8559300" cy="25800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ZA" sz="2000">
                <a:solidFill>
                  <a:schemeClr val="dk1"/>
                </a:solidFill>
                <a:latin typeface="Calibri"/>
                <a:ea typeface="Calibri"/>
                <a:cs typeface="Calibri"/>
                <a:sym typeface="Calibri"/>
              </a:rPr>
              <a:t>What key insights or results are anticipated for RWVL’s social media visibility?</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260350" lvl="0" marL="3429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Quarterly research deliverables to increase social media visibility by:</a:t>
            </a:r>
            <a:endParaRPr sz="1500">
              <a:solidFill>
                <a:schemeClr val="dk1"/>
              </a:solidFill>
              <a:latin typeface="Calibri"/>
              <a:ea typeface="Calibri"/>
              <a:cs typeface="Calibri"/>
              <a:sym typeface="Calibri"/>
            </a:endParaRPr>
          </a:p>
          <a:p>
            <a:pPr indent="-323850" lvl="1" marL="9144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Driving engagement on owned channels and accounts, supported by media releases</a:t>
            </a:r>
            <a:endParaRPr sz="1500">
              <a:solidFill>
                <a:schemeClr val="dk1"/>
              </a:solidFill>
              <a:latin typeface="Calibri"/>
              <a:ea typeface="Calibri"/>
              <a:cs typeface="Calibri"/>
              <a:sym typeface="Calibri"/>
            </a:endParaRPr>
          </a:p>
          <a:p>
            <a:pPr indent="-323850" lvl="1" marL="9144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Hosting webinars and interviews focused on each research report.</a:t>
            </a:r>
            <a:endParaRPr sz="1500">
              <a:solidFill>
                <a:schemeClr val="dk1"/>
              </a:solidFill>
              <a:latin typeface="Calibri"/>
              <a:ea typeface="Calibri"/>
              <a:cs typeface="Calibri"/>
              <a:sym typeface="Calibri"/>
            </a:endParaRPr>
          </a:p>
          <a:p>
            <a:pPr indent="-323850" lvl="0" marL="45720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Social media visibility bolstered by addressing hurdles to participation identified through beneficiary feedback (i.e. </a:t>
            </a:r>
            <a:r>
              <a:rPr i="1" lang="en-ZA" sz="1500">
                <a:solidFill>
                  <a:schemeClr val="dk1"/>
                </a:solidFill>
                <a:latin typeface="Calibri"/>
                <a:ea typeface="Calibri"/>
                <a:cs typeface="Calibri"/>
                <a:sym typeface="Calibri"/>
              </a:rPr>
              <a:t>data costs</a:t>
            </a:r>
            <a:r>
              <a:rPr lang="en-ZA" sz="1500">
                <a:solidFill>
                  <a:schemeClr val="dk1"/>
                </a:solidFill>
                <a:latin typeface="Calibri"/>
                <a:ea typeface="Calibri"/>
                <a:cs typeface="Calibri"/>
                <a:sym typeface="Calibri"/>
              </a:rPr>
              <a:t> or </a:t>
            </a:r>
            <a:r>
              <a:rPr i="1" lang="en-ZA" sz="1500">
                <a:solidFill>
                  <a:schemeClr val="dk1"/>
                </a:solidFill>
                <a:latin typeface="Calibri"/>
                <a:ea typeface="Calibri"/>
                <a:cs typeface="Calibri"/>
                <a:sym typeface="Calibri"/>
              </a:rPr>
              <a:t>peer group stigma</a:t>
            </a:r>
            <a:r>
              <a:rPr lang="en-ZA" sz="1500">
                <a:solidFill>
                  <a:schemeClr val="dk1"/>
                </a:solidFill>
                <a:latin typeface="Calibri"/>
                <a:ea typeface="Calibri"/>
                <a:cs typeface="Calibri"/>
                <a:sym typeface="Calibri"/>
              </a:rPr>
              <a:t>), unlocking amplified reach and engagement</a:t>
            </a:r>
            <a:endParaRPr sz="1500">
              <a:solidFill>
                <a:schemeClr val="dk1"/>
              </a:solidFill>
              <a:latin typeface="Calibri"/>
              <a:ea typeface="Calibri"/>
              <a:cs typeface="Calibri"/>
              <a:sym typeface="Calibri"/>
            </a:endParaRPr>
          </a:p>
          <a:p>
            <a:pPr indent="-323850" lvl="0" marL="4572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In person trainees to participate virtually and activate contact networks,  scaling reach and deepening impact. </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pic>
        <p:nvPicPr>
          <p:cNvPr id="106" name="Google Shape;106;p2"/>
          <p:cNvPicPr preferRelativeResize="0"/>
          <p:nvPr/>
        </p:nvPicPr>
        <p:blipFill rotWithShape="1">
          <a:blip r:embed="rId3">
            <a:alphaModFix/>
          </a:blip>
          <a:srcRect b="16812" l="0" r="0" t="2202"/>
          <a:stretch/>
        </p:blipFill>
        <p:spPr>
          <a:xfrm>
            <a:off x="1779775" y="3908775"/>
            <a:ext cx="5440450" cy="2366575"/>
          </a:xfrm>
          <a:prstGeom prst="rect">
            <a:avLst/>
          </a:prstGeom>
          <a:noFill/>
          <a:ln>
            <a:noFill/>
          </a:ln>
        </p:spPr>
      </p:pic>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grpSp>
        <p:nvGrpSpPr>
          <p:cNvPr id="111" name="Google Shape;111;p3"/>
          <p:cNvGrpSpPr/>
          <p:nvPr/>
        </p:nvGrpSpPr>
        <p:grpSpPr>
          <a:xfrm>
            <a:off x="-14548" y="3"/>
            <a:ext cx="9158548" cy="6856204"/>
            <a:chOff x="-14548" y="3"/>
            <a:chExt cx="9158548" cy="6856204"/>
          </a:xfrm>
        </p:grpSpPr>
        <p:sp>
          <p:nvSpPr>
            <p:cNvPr id="112" name="Google Shape;112;p3"/>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15" name="Google Shape;115;p3"/>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ZA">
                <a:solidFill>
                  <a:srgbClr val="7B56A3"/>
                </a:solidFill>
                <a:latin typeface="Century Gothic"/>
                <a:ea typeface="Century Gothic"/>
                <a:cs typeface="Century Gothic"/>
                <a:sym typeface="Century Gothic"/>
              </a:rPr>
              <a:t>PARTNERS AND NETWORKS</a:t>
            </a:r>
            <a:endParaRPr/>
          </a:p>
        </p:txBody>
      </p:sp>
      <p:sp>
        <p:nvSpPr>
          <p:cNvPr id="116" name="Google Shape;116;p3"/>
          <p:cNvSpPr txBox="1"/>
          <p:nvPr/>
        </p:nvSpPr>
        <p:spPr>
          <a:xfrm>
            <a:off x="457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ZA" sz="2000">
                <a:solidFill>
                  <a:schemeClr val="dk1"/>
                </a:solidFill>
                <a:latin typeface="Calibri"/>
                <a:ea typeface="Calibri"/>
                <a:cs typeface="Calibri"/>
                <a:sym typeface="Calibri"/>
              </a:rPr>
              <a:t>Do you plan to work with other VCSA grantees? If so, which ones?</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i="1" sz="2000">
              <a:solidFill>
                <a:schemeClr val="dk1"/>
              </a:solidFill>
              <a:latin typeface="Calibri"/>
              <a:ea typeface="Calibri"/>
              <a:cs typeface="Calibri"/>
              <a:sym typeface="Calibri"/>
            </a:endParaRPr>
          </a:p>
          <a:p>
            <a:pPr indent="0" lvl="0" marL="0" marR="0" rtl="0" algn="l">
              <a:spcBef>
                <a:spcPts val="0"/>
              </a:spcBef>
              <a:spcAft>
                <a:spcPts val="0"/>
              </a:spcAft>
              <a:buNone/>
            </a:pPr>
            <a:r>
              <a:rPr lang="en-ZA" sz="1600">
                <a:solidFill>
                  <a:schemeClr val="dk1"/>
                </a:solidFill>
                <a:latin typeface="Calibri"/>
                <a:ea typeface="Calibri"/>
                <a:cs typeface="Calibri"/>
                <a:sym typeface="Calibri"/>
              </a:rPr>
              <a:t>The CABC has a strong network in place with civil society and citizens and intends on expanding it exponentially by partnering with mission-aligned organisations including VCSA grantees particularly </a:t>
            </a:r>
            <a:r>
              <a:rPr lang="en-ZA" sz="1600">
                <a:solidFill>
                  <a:schemeClr val="dk1"/>
                </a:solidFill>
                <a:latin typeface="Calibri"/>
                <a:ea typeface="Calibri"/>
                <a:cs typeface="Calibri"/>
                <a:sym typeface="Calibri"/>
              </a:rPr>
              <a:t>grassroots</a:t>
            </a:r>
            <a:r>
              <a:rPr lang="en-ZA" sz="1600">
                <a:solidFill>
                  <a:schemeClr val="dk1"/>
                </a:solidFill>
                <a:latin typeface="Calibri"/>
                <a:ea typeface="Calibri"/>
                <a:cs typeface="Calibri"/>
                <a:sym typeface="Calibri"/>
              </a:rPr>
              <a:t> organisation partners to assist in facilitating in-person </a:t>
            </a:r>
            <a:r>
              <a:rPr lang="en-ZA" sz="1600">
                <a:solidFill>
                  <a:schemeClr val="dk1"/>
                </a:solidFill>
                <a:latin typeface="Calibri"/>
                <a:ea typeface="Calibri"/>
                <a:cs typeface="Calibri"/>
                <a:sym typeface="Calibri"/>
                <a:extLst>
                  <a:ext uri="http://customooxmlschemas.google.com/">
                    <go:slidesCustomData xmlns:go="http://customooxmlschemas.google.com/" textRoundtripDataId="0"/>
                  </a:ext>
                </a:extLst>
              </a:rPr>
              <a:t>training.</a:t>
            </a:r>
            <a:br>
              <a:rPr lang="en-ZA" sz="1600">
                <a:solidFill>
                  <a:schemeClr val="dk1"/>
                </a:solidFill>
                <a:latin typeface="Calibri"/>
                <a:ea typeface="Calibri"/>
                <a:cs typeface="Calibri"/>
                <a:sym typeface="Calibri"/>
              </a:rPr>
            </a:br>
            <a:br>
              <a:rPr lang="en-ZA" sz="1600">
                <a:solidFill>
                  <a:schemeClr val="dk1"/>
                </a:solidFill>
                <a:latin typeface="Calibri"/>
                <a:ea typeface="Calibri"/>
                <a:cs typeface="Calibri"/>
                <a:sym typeface="Calibri"/>
              </a:rPr>
            </a:br>
            <a:r>
              <a:rPr lang="en-ZA" sz="1600">
                <a:solidFill>
                  <a:schemeClr val="dk1"/>
                </a:solidFill>
                <a:latin typeface="Calibri"/>
                <a:ea typeface="Calibri"/>
                <a:cs typeface="Calibri"/>
                <a:sym typeface="Calibri"/>
              </a:rPr>
              <a:t>We look forward to collaborating with any VCSA grantee interested in further developing the digital aspects of their work. Whether through accessing tech tools, leveraging research assets or in maximising social media content for reach and impact.</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600">
              <a:solidFill>
                <a:schemeClr val="dk1"/>
              </a:solidFill>
              <a:latin typeface="Calibri"/>
              <a:ea typeface="Calibri"/>
              <a:cs typeface="Calibri"/>
              <a:sym typeface="Calibri"/>
            </a:endParaRPr>
          </a:p>
        </p:txBody>
      </p:sp>
      <p:sp>
        <p:nvSpPr>
          <p:cNvPr id="117" name="Google Shape;117;p3"/>
          <p:cNvSpPr txBox="1"/>
          <p:nvPr/>
        </p:nvSpPr>
        <p:spPr>
          <a:xfrm>
            <a:off x="4648200" y="1258313"/>
            <a:ext cx="4038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2800"/>
              <a:buFont typeface="Arial"/>
              <a:buNone/>
            </a:pPr>
            <a:r>
              <a:t/>
            </a:r>
            <a:endParaRPr sz="2800">
              <a:solidFill>
                <a:srgbClr val="FF0000"/>
              </a:solidFill>
              <a:latin typeface="Calibri"/>
              <a:ea typeface="Calibri"/>
              <a:cs typeface="Calibri"/>
              <a:sym typeface="Calibri"/>
            </a:endParaRPr>
          </a:p>
        </p:txBody>
      </p:sp>
      <p:pic>
        <p:nvPicPr>
          <p:cNvPr id="118" name="Google Shape;118;p3"/>
          <p:cNvPicPr preferRelativeResize="0"/>
          <p:nvPr/>
        </p:nvPicPr>
        <p:blipFill rotWithShape="1">
          <a:blip r:embed="rId4">
            <a:alphaModFix/>
          </a:blip>
          <a:srcRect b="52061" l="5150" r="1887" t="3893"/>
          <a:stretch/>
        </p:blipFill>
        <p:spPr>
          <a:xfrm>
            <a:off x="4749350" y="1321825"/>
            <a:ext cx="3806925" cy="2404924"/>
          </a:xfrm>
          <a:prstGeom prst="rect">
            <a:avLst/>
          </a:prstGeom>
          <a:noFill/>
          <a:ln>
            <a:noFill/>
          </a:ln>
          <a:effectLst>
            <a:outerShdw blurRad="57150" rotWithShape="0" algn="bl" dir="5400000" dist="19050">
              <a:srgbClr val="000000">
                <a:alpha val="50000"/>
              </a:srgbClr>
            </a:outerShdw>
          </a:effectLst>
        </p:spPr>
      </p:pic>
      <p:pic>
        <p:nvPicPr>
          <p:cNvPr id="119" name="Google Shape;119;p3"/>
          <p:cNvPicPr preferRelativeResize="0"/>
          <p:nvPr/>
        </p:nvPicPr>
        <p:blipFill rotWithShape="1">
          <a:blip r:embed="rId5">
            <a:alphaModFix/>
          </a:blip>
          <a:srcRect b="14606" l="0" r="0" t="9040"/>
          <a:stretch/>
        </p:blipFill>
        <p:spPr>
          <a:xfrm>
            <a:off x="4937988" y="3807850"/>
            <a:ext cx="3459026" cy="2213975"/>
          </a:xfrm>
          <a:prstGeom prst="rect">
            <a:avLst/>
          </a:prstGeom>
          <a:noFill/>
          <a:ln cap="flat" cmpd="sng" w="9525">
            <a:solidFill>
              <a:schemeClr val="dk2"/>
            </a:solidFill>
            <a:prstDash val="solid"/>
            <a:round/>
            <a:headEnd len="sm" w="sm" type="none"/>
            <a:tailEnd len="sm" w="sm" type="none"/>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grpSp>
        <p:nvGrpSpPr>
          <p:cNvPr id="124" name="Google Shape;124;p4"/>
          <p:cNvGrpSpPr/>
          <p:nvPr/>
        </p:nvGrpSpPr>
        <p:grpSpPr>
          <a:xfrm>
            <a:off x="-14548" y="3"/>
            <a:ext cx="9158548" cy="6856204"/>
            <a:chOff x="-14548" y="3"/>
            <a:chExt cx="9158548" cy="6856204"/>
          </a:xfrm>
        </p:grpSpPr>
        <p:sp>
          <p:nvSpPr>
            <p:cNvPr id="125" name="Google Shape;125;p4"/>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4"/>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4"/>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28" name="Google Shape;128;p4"/>
          <p:cNvSpPr txBox="1"/>
          <p:nvPr/>
        </p:nvSpPr>
        <p:spPr>
          <a:xfrm>
            <a:off x="457200" y="566916"/>
            <a:ext cx="4038600" cy="55374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ZA" sz="2000">
                <a:solidFill>
                  <a:schemeClr val="dk1"/>
                </a:solidFill>
                <a:latin typeface="Calibri"/>
                <a:ea typeface="Calibri"/>
                <a:cs typeface="Calibri"/>
                <a:sym typeface="Calibri"/>
              </a:rPr>
              <a:t>Will you build networks or alliances through your social media activities? If so, with whom?</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a:p>
            <a:pPr indent="0" lvl="0" marL="0" marR="0" rtl="0" algn="l">
              <a:spcBef>
                <a:spcPts val="0"/>
              </a:spcBef>
              <a:spcAft>
                <a:spcPts val="0"/>
              </a:spcAft>
              <a:buNone/>
            </a:pPr>
            <a:r>
              <a:rPr lang="en-ZA" sz="1500">
                <a:solidFill>
                  <a:schemeClr val="dk1"/>
                </a:solidFill>
                <a:latin typeface="Calibri"/>
                <a:ea typeface="Calibri"/>
                <a:cs typeface="Calibri"/>
                <a:sym typeface="Calibri"/>
              </a:rPr>
              <a:t>The CABC intends on building and scaling our online training and current networks as well as explore avenues to remove access to barriers to participation to our online training such as data costs. We will leverage expertise in digital marketing to make training effective, accessible and engaging. Participants will be encouraged  to recommend the program to friends and family, further building and expanding our networks.</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300">
              <a:solidFill>
                <a:schemeClr val="dk1"/>
              </a:solidFill>
              <a:latin typeface="Calibri"/>
              <a:ea typeface="Calibri"/>
              <a:cs typeface="Calibri"/>
              <a:sym typeface="Calibri"/>
            </a:endParaRPr>
          </a:p>
        </p:txBody>
      </p:sp>
      <p:sp>
        <p:nvSpPr>
          <p:cNvPr id="129" name="Google Shape;129;p4"/>
          <p:cNvSpPr txBox="1"/>
          <p:nvPr/>
        </p:nvSpPr>
        <p:spPr>
          <a:xfrm>
            <a:off x="4648200" y="566916"/>
            <a:ext cx="4038600" cy="5537549"/>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spcBef>
                <a:spcPts val="0"/>
              </a:spcBef>
              <a:spcAft>
                <a:spcPts val="0"/>
              </a:spcAft>
              <a:buClr>
                <a:srgbClr val="FF0000"/>
              </a:buClr>
              <a:buSzPts val="2800"/>
              <a:buFont typeface="Arial"/>
              <a:buNone/>
            </a:pPr>
            <a:r>
              <a:t/>
            </a:r>
            <a:endParaRPr sz="2800">
              <a:solidFill>
                <a:srgbClr val="FF0000"/>
              </a:solidFill>
              <a:latin typeface="Calibri"/>
              <a:ea typeface="Calibri"/>
              <a:cs typeface="Calibri"/>
              <a:sym typeface="Calibri"/>
            </a:endParaRPr>
          </a:p>
        </p:txBody>
      </p:sp>
      <p:pic>
        <p:nvPicPr>
          <p:cNvPr id="130" name="Google Shape;130;p4"/>
          <p:cNvPicPr preferRelativeResize="0"/>
          <p:nvPr/>
        </p:nvPicPr>
        <p:blipFill>
          <a:blip r:embed="rId3">
            <a:alphaModFix/>
          </a:blip>
          <a:stretch>
            <a:fillRect/>
          </a:stretch>
        </p:blipFill>
        <p:spPr>
          <a:xfrm>
            <a:off x="561575" y="3892725"/>
            <a:ext cx="3819927" cy="2135006"/>
          </a:xfrm>
          <a:prstGeom prst="rect">
            <a:avLst/>
          </a:prstGeom>
          <a:noFill/>
          <a:ln cap="flat" cmpd="sng" w="9525">
            <a:solidFill>
              <a:schemeClr val="dk2"/>
            </a:solidFill>
            <a:prstDash val="solid"/>
            <a:round/>
            <a:headEnd len="sm" w="sm" type="none"/>
            <a:tailEnd len="sm" w="sm" type="none"/>
          </a:ln>
        </p:spPr>
      </p:pic>
      <p:pic>
        <p:nvPicPr>
          <p:cNvPr id="131" name="Google Shape;131;p4"/>
          <p:cNvPicPr preferRelativeResize="0"/>
          <p:nvPr/>
        </p:nvPicPr>
        <p:blipFill rotWithShape="1">
          <a:blip r:embed="rId4">
            <a:alphaModFix/>
          </a:blip>
          <a:srcRect b="5917" l="0" r="0" t="0"/>
          <a:stretch/>
        </p:blipFill>
        <p:spPr>
          <a:xfrm>
            <a:off x="4735362" y="643800"/>
            <a:ext cx="3864275" cy="2480050"/>
          </a:xfrm>
          <a:prstGeom prst="rect">
            <a:avLst/>
          </a:prstGeom>
          <a:noFill/>
          <a:ln cap="flat" cmpd="sng" w="9525">
            <a:solidFill>
              <a:schemeClr val="dk2"/>
            </a:solidFill>
            <a:prstDash val="solid"/>
            <a:round/>
            <a:headEnd len="sm" w="sm" type="none"/>
            <a:tailEnd len="sm" w="sm" type="none"/>
          </a:ln>
        </p:spPr>
      </p:pic>
      <p:pic>
        <p:nvPicPr>
          <p:cNvPr id="132" name="Google Shape;132;p4"/>
          <p:cNvPicPr preferRelativeResize="0"/>
          <p:nvPr/>
        </p:nvPicPr>
        <p:blipFill rotWithShape="1">
          <a:blip r:embed="rId5">
            <a:alphaModFix/>
          </a:blip>
          <a:srcRect b="24304" l="0" r="0" t="-2429"/>
          <a:stretch/>
        </p:blipFill>
        <p:spPr>
          <a:xfrm>
            <a:off x="5080212" y="3328125"/>
            <a:ext cx="3174578" cy="2480050"/>
          </a:xfrm>
          <a:prstGeom prst="rect">
            <a:avLst/>
          </a:prstGeom>
          <a:noFill/>
          <a:ln>
            <a:noFill/>
          </a:ln>
          <a:effectLst>
            <a:outerShdw blurRad="57150" rotWithShape="0" algn="bl" dir="5400000" dist="19050">
              <a:srgbClr val="000000">
                <a:alpha val="50000"/>
              </a:srgbClr>
            </a:outerShdw>
          </a:effectLst>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5"/>
          <p:cNvGrpSpPr/>
          <p:nvPr/>
        </p:nvGrpSpPr>
        <p:grpSpPr>
          <a:xfrm>
            <a:off x="-14548" y="3"/>
            <a:ext cx="9158548" cy="6856204"/>
            <a:chOff x="-14548" y="3"/>
            <a:chExt cx="9158548" cy="6856204"/>
          </a:xfrm>
        </p:grpSpPr>
        <p:sp>
          <p:nvSpPr>
            <p:cNvPr id="138" name="Google Shape;138;p5"/>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5"/>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41" name="Google Shape;141;p5"/>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ZA">
                <a:solidFill>
                  <a:srgbClr val="7B56A3"/>
                </a:solidFill>
                <a:latin typeface="Century Gothic"/>
                <a:ea typeface="Century Gothic"/>
                <a:cs typeface="Century Gothic"/>
                <a:sym typeface="Century Gothic"/>
              </a:rPr>
              <a:t>Expected Impact</a:t>
            </a:r>
            <a:endParaRPr>
              <a:solidFill>
                <a:srgbClr val="7B56A3"/>
              </a:solidFill>
              <a:latin typeface="Century Gothic"/>
              <a:ea typeface="Century Gothic"/>
              <a:cs typeface="Century Gothic"/>
              <a:sym typeface="Century Gothic"/>
            </a:endParaRPr>
          </a:p>
        </p:txBody>
      </p:sp>
      <p:sp>
        <p:nvSpPr>
          <p:cNvPr id="142" name="Google Shape;142;p5"/>
          <p:cNvSpPr txBox="1"/>
          <p:nvPr/>
        </p:nvSpPr>
        <p:spPr>
          <a:xfrm>
            <a:off x="419600" y="1258326"/>
            <a:ext cx="4076100" cy="50742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i="1" lang="en-ZA" sz="2700">
                <a:solidFill>
                  <a:schemeClr val="dk1"/>
                </a:solidFill>
                <a:latin typeface="Calibri"/>
                <a:ea typeface="Calibri"/>
                <a:cs typeface="Calibri"/>
                <a:sym typeface="Calibri"/>
              </a:rPr>
              <a:t>What impact do you expect your social media activities to have?</a:t>
            </a:r>
            <a:endParaRPr i="1" sz="2700">
              <a:solidFill>
                <a:schemeClr val="dk1"/>
              </a:solidFill>
              <a:latin typeface="Calibri"/>
              <a:ea typeface="Calibri"/>
              <a:cs typeface="Calibri"/>
              <a:sym typeface="Calibri"/>
            </a:endParaRPr>
          </a:p>
          <a:p>
            <a:pPr indent="0" lvl="0" marL="0" marR="0" rtl="0" algn="l">
              <a:spcBef>
                <a:spcPts val="0"/>
              </a:spcBef>
              <a:spcAft>
                <a:spcPts val="0"/>
              </a:spcAft>
              <a:buNone/>
            </a:pPr>
            <a:r>
              <a:rPr lang="en-ZA" sz="1600">
                <a:solidFill>
                  <a:schemeClr val="dk1"/>
                </a:solidFill>
                <a:latin typeface="Calibri"/>
                <a:ea typeface="Calibri"/>
                <a:cs typeface="Calibri"/>
                <a:sym typeface="Calibri"/>
              </a:rPr>
              <a:t>We know structural inequality exists and is perpetuated digitally, </a:t>
            </a:r>
            <a:r>
              <a:rPr lang="en-ZA" sz="1600">
                <a:solidFill>
                  <a:schemeClr val="dk1"/>
                </a:solidFill>
                <a:latin typeface="Calibri"/>
                <a:ea typeface="Calibri"/>
                <a:cs typeface="Calibri"/>
                <a:sym typeface="Calibri"/>
              </a:rPr>
              <a:t>our goal is to:</a:t>
            </a:r>
            <a:endParaRPr sz="1500">
              <a:solidFill>
                <a:schemeClr val="dk1"/>
              </a:solidFill>
              <a:latin typeface="Calibri"/>
              <a:ea typeface="Calibri"/>
              <a:cs typeface="Calibri"/>
              <a:sym typeface="Calibri"/>
            </a:endParaRPr>
          </a:p>
          <a:p>
            <a:pPr indent="-260350" lvl="0" marL="3429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Increase nuanced online Gender Equality conversations reaching men and boys at scale</a:t>
            </a:r>
            <a:endParaRPr sz="1500">
              <a:solidFill>
                <a:schemeClr val="dk1"/>
              </a:solidFill>
              <a:latin typeface="Calibri"/>
              <a:ea typeface="Calibri"/>
              <a:cs typeface="Calibri"/>
              <a:sym typeface="Calibri"/>
            </a:endParaRPr>
          </a:p>
          <a:p>
            <a:pPr indent="-260350" lvl="0" marL="3429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Connect individuals to organisations offering support and projects that aim to empower men to effect change </a:t>
            </a:r>
            <a:endParaRPr sz="1500">
              <a:solidFill>
                <a:schemeClr val="dk1"/>
              </a:solidFill>
              <a:latin typeface="Calibri"/>
              <a:ea typeface="Calibri"/>
              <a:cs typeface="Calibri"/>
              <a:sym typeface="Calibri"/>
            </a:endParaRPr>
          </a:p>
          <a:p>
            <a:pPr indent="-260350" lvl="0" marL="3429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Increase participation from male allies in support of HeCareZA project and equality, both in person and online</a:t>
            </a:r>
            <a:endParaRPr sz="1500">
              <a:solidFill>
                <a:schemeClr val="dk1"/>
              </a:solidFill>
              <a:latin typeface="Calibri"/>
              <a:ea typeface="Calibri"/>
              <a:cs typeface="Calibri"/>
              <a:sym typeface="Calibri"/>
            </a:endParaRPr>
          </a:p>
          <a:p>
            <a:pPr indent="-260350" lvl="0" marL="342900" marR="0" rtl="0" algn="l">
              <a:spcBef>
                <a:spcPts val="0"/>
              </a:spcBef>
              <a:spcAft>
                <a:spcPts val="0"/>
              </a:spcAft>
              <a:buClr>
                <a:schemeClr val="dk1"/>
              </a:buClr>
              <a:buSzPts val="1500"/>
              <a:buFont typeface="Calibri"/>
              <a:buChar char="•"/>
            </a:pPr>
            <a:r>
              <a:rPr lang="en-ZA" sz="1500">
                <a:solidFill>
                  <a:schemeClr val="dk1"/>
                </a:solidFill>
                <a:latin typeface="Calibri"/>
                <a:ea typeface="Calibri"/>
                <a:cs typeface="Calibri"/>
                <a:sym typeface="Calibri"/>
              </a:rPr>
              <a:t>Better prepare young South Africans to navigate harmful and gendered online spaces</a:t>
            </a:r>
            <a:endParaRPr sz="1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500">
              <a:solidFill>
                <a:schemeClr val="dk1"/>
              </a:solidFill>
              <a:latin typeface="Calibri"/>
              <a:ea typeface="Calibri"/>
              <a:cs typeface="Calibri"/>
              <a:sym typeface="Calibri"/>
            </a:endParaRPr>
          </a:p>
        </p:txBody>
      </p:sp>
      <p:sp>
        <p:nvSpPr>
          <p:cNvPr id="143" name="Google Shape;143;p5"/>
          <p:cNvSpPr txBox="1"/>
          <p:nvPr/>
        </p:nvSpPr>
        <p:spPr>
          <a:xfrm>
            <a:off x="4648200" y="1258326"/>
            <a:ext cx="4290000" cy="5074200"/>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rmAutofit/>
          </a:bodyPr>
          <a:lstStyle/>
          <a:p>
            <a:pPr indent="0" lvl="0" marL="457200" marR="0" rtl="0" algn="l">
              <a:spcBef>
                <a:spcPts val="0"/>
              </a:spcBef>
              <a:spcAft>
                <a:spcPts val="0"/>
              </a:spcAft>
              <a:buClr>
                <a:srgbClr val="FF0000"/>
              </a:buClr>
              <a:buSzPts val="2800"/>
              <a:buFont typeface="Arial"/>
              <a:buNone/>
            </a:pPr>
            <a:r>
              <a:t/>
            </a:r>
            <a:endParaRPr b="1" sz="1200">
              <a:solidFill>
                <a:schemeClr val="dk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b="16893" l="14566" r="36373" t="25605"/>
          <a:stretch/>
        </p:blipFill>
        <p:spPr>
          <a:xfrm>
            <a:off x="4702475" y="1347787"/>
            <a:ext cx="4180562" cy="2268137"/>
          </a:xfrm>
          <a:prstGeom prst="rect">
            <a:avLst/>
          </a:prstGeom>
          <a:noFill/>
          <a:ln cap="flat" cmpd="sng" w="9525">
            <a:solidFill>
              <a:schemeClr val="dk2"/>
            </a:solidFill>
            <a:prstDash val="solid"/>
            <a:round/>
            <a:headEnd len="sm" w="sm" type="none"/>
            <a:tailEnd len="sm" w="sm" type="none"/>
          </a:ln>
        </p:spPr>
      </p:pic>
      <p:pic>
        <p:nvPicPr>
          <p:cNvPr id="145" name="Google Shape;145;p5"/>
          <p:cNvPicPr preferRelativeResize="0"/>
          <p:nvPr/>
        </p:nvPicPr>
        <p:blipFill>
          <a:blip r:embed="rId4">
            <a:alphaModFix/>
          </a:blip>
          <a:stretch>
            <a:fillRect/>
          </a:stretch>
        </p:blipFill>
        <p:spPr>
          <a:xfrm>
            <a:off x="4707613" y="3615700"/>
            <a:ext cx="1981762" cy="2642349"/>
          </a:xfrm>
          <a:prstGeom prst="rect">
            <a:avLst/>
          </a:prstGeom>
          <a:noFill/>
          <a:ln cap="flat" cmpd="sng" w="9525">
            <a:solidFill>
              <a:schemeClr val="dk2"/>
            </a:solidFill>
            <a:prstDash val="solid"/>
            <a:round/>
            <a:headEnd len="sm" w="sm" type="none"/>
            <a:tailEnd len="sm" w="sm" type="none"/>
          </a:ln>
        </p:spPr>
      </p:pic>
      <p:pic>
        <p:nvPicPr>
          <p:cNvPr id="146" name="Google Shape;146;p5"/>
          <p:cNvPicPr preferRelativeResize="0"/>
          <p:nvPr/>
        </p:nvPicPr>
        <p:blipFill rotWithShape="1">
          <a:blip r:embed="rId5">
            <a:alphaModFix/>
          </a:blip>
          <a:srcRect b="1908" l="0" r="46867" t="3636"/>
          <a:stretch/>
        </p:blipFill>
        <p:spPr>
          <a:xfrm>
            <a:off x="6901275" y="3615700"/>
            <a:ext cx="1981750" cy="2642350"/>
          </a:xfrm>
          <a:prstGeom prst="rect">
            <a:avLst/>
          </a:prstGeom>
          <a:noFill/>
          <a:ln cap="flat" cmpd="sng" w="9525">
            <a:solidFill>
              <a:schemeClr val="dk2"/>
            </a:solidFill>
            <a:prstDash val="solid"/>
            <a:round/>
            <a:headEnd len="sm" w="sm" type="none"/>
            <a:tailEnd len="sm" w="sm" type="none"/>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grpSp>
        <p:nvGrpSpPr>
          <p:cNvPr id="151" name="Google Shape;151;p6"/>
          <p:cNvGrpSpPr/>
          <p:nvPr/>
        </p:nvGrpSpPr>
        <p:grpSpPr>
          <a:xfrm>
            <a:off x="-14548" y="3"/>
            <a:ext cx="9158548" cy="6856204"/>
            <a:chOff x="-14548" y="3"/>
            <a:chExt cx="9158548" cy="6856204"/>
          </a:xfrm>
        </p:grpSpPr>
        <p:sp>
          <p:nvSpPr>
            <p:cNvPr id="152" name="Google Shape;152;p6"/>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6"/>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6"/>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graphicFrame>
        <p:nvGraphicFramePr>
          <p:cNvPr id="155" name="Google Shape;155;p6"/>
          <p:cNvGraphicFramePr/>
          <p:nvPr/>
        </p:nvGraphicFramePr>
        <p:xfrm>
          <a:off x="457197" y="563604"/>
          <a:ext cx="3000000" cy="3000000"/>
        </p:xfrm>
        <a:graphic>
          <a:graphicData uri="http://schemas.openxmlformats.org/drawingml/2006/table">
            <a:tbl>
              <a:tblPr bandRow="1" firstCol="1" firstRow="1">
                <a:noFill/>
                <a:tableStyleId>{FA95FF00-15F1-47EB-9E80-7D5B50A75A97}</a:tableStyleId>
              </a:tblPr>
              <a:tblGrid>
                <a:gridCol w="2743200"/>
                <a:gridCol w="2743200"/>
                <a:gridCol w="2743200"/>
              </a:tblGrid>
              <a:tr h="273775">
                <a:tc>
                  <a:txBody>
                    <a:bodyPr/>
                    <a:lstStyle/>
                    <a:p>
                      <a:pPr indent="0" lvl="0" marL="0" marR="0" rtl="0" algn="ctr">
                        <a:spcBef>
                          <a:spcPts val="0"/>
                        </a:spcBef>
                        <a:spcAft>
                          <a:spcPts val="0"/>
                        </a:spcAft>
                        <a:buNone/>
                      </a:pPr>
                      <a:r>
                        <a:rPr b="1" lang="en-ZA" sz="2000" u="none" cap="none" strike="noStrike">
                          <a:extLst>
                            <a:ext uri="http://customooxmlschemas.google.com/">
                              <go:slidesCustomData xmlns:go="http://customooxmlschemas.google.com/" textRoundtripDataId="1"/>
                            </a:ext>
                          </a:extLst>
                        </a:rPr>
                        <a:t>Followers</a:t>
                      </a:r>
                      <a:endParaRPr b="1"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u="none" cap="none" strike="noStrike"/>
                        <a:t>Before RWVL (</a:t>
                      </a:r>
                      <a:r>
                        <a:rPr b="1" lang="en-ZA" sz="2000"/>
                        <a:t>Current)</a:t>
                      </a:r>
                      <a:endParaRPr b="1" sz="2000" u="none" cap="none" strike="noStrike">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u="none" cap="none" strike="noStrike"/>
                        <a:t>Current (Projected)</a:t>
                      </a:r>
                      <a:endParaRPr b="1" sz="2000" u="none" cap="none" strike="noStrike">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t>Whatsapp group (HeCareZA)</a:t>
                      </a:r>
                      <a:endParaRPr sz="2000" u="none" cap="none" strike="noStrike"/>
                    </a:p>
                  </a:txBody>
                  <a:tcPr marT="0" marB="0" marR="68575" marL="68575"/>
                </a:tc>
                <a:tc>
                  <a:txBody>
                    <a:bodyPr/>
                    <a:lstStyle/>
                    <a:p>
                      <a:pPr indent="0" lvl="0" marL="0" marR="0" rtl="0" algn="l">
                        <a:spcBef>
                          <a:spcPts val="0"/>
                        </a:spcBef>
                        <a:spcAft>
                          <a:spcPts val="0"/>
                        </a:spcAft>
                        <a:buNone/>
                      </a:pPr>
                      <a:r>
                        <a:rPr lang="en-ZA" sz="2000">
                          <a:latin typeface="Times New Roman"/>
                          <a:ea typeface="Times New Roman"/>
                          <a:cs typeface="Times New Roman"/>
                          <a:sym typeface="Times New Roman"/>
                        </a:rPr>
                        <a:t>130</a:t>
                      </a:r>
                      <a:endParaRPr sz="2000">
                        <a:latin typeface="Times New Roman"/>
                        <a:ea typeface="Times New Roman"/>
                        <a:cs typeface="Times New Roman"/>
                        <a:sym typeface="Times New Roman"/>
                      </a:endParaRPr>
                    </a:p>
                  </a:txBody>
                  <a:tcPr marT="0" marB="0" marR="68575" marL="68575"/>
                </a:tc>
                <a:tc>
                  <a:txBody>
                    <a:bodyPr/>
                    <a:lstStyle/>
                    <a:p>
                      <a:pPr indent="0" lvl="0" marL="0" rtl="0" algn="l">
                        <a:spcBef>
                          <a:spcPts val="0"/>
                        </a:spcBef>
                        <a:spcAft>
                          <a:spcPts val="0"/>
                        </a:spcAft>
                        <a:buClr>
                          <a:schemeClr val="dk1"/>
                        </a:buClr>
                        <a:buFont typeface="Arial"/>
                        <a:buNone/>
                      </a:pPr>
                      <a:r>
                        <a:rPr lang="en-ZA" sz="2000"/>
                        <a:t> 30% Increase</a:t>
                      </a:r>
                      <a:endParaRPr sz="2000"/>
                    </a:p>
                  </a:txBody>
                  <a:tcPr marT="0" marB="0" marR="68575" marL="68575"/>
                </a:tc>
              </a:tr>
              <a:tr h="281825">
                <a:tc>
                  <a:txBody>
                    <a:bodyPr/>
                    <a:lstStyle/>
                    <a:p>
                      <a:pPr indent="0" lvl="0" marL="0" marR="0" rtl="0" algn="l">
                        <a:spcBef>
                          <a:spcPts val="0"/>
                        </a:spcBef>
                        <a:spcAft>
                          <a:spcPts val="0"/>
                        </a:spcAft>
                        <a:buNone/>
                      </a:pPr>
                      <a:r>
                        <a:rPr lang="en-ZA" sz="2000" u="none" cap="none" strike="noStrike"/>
                        <a:t>Facebook (CareZA Social)</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latin typeface="Times New Roman"/>
                          <a:ea typeface="Times New Roman"/>
                          <a:cs typeface="Times New Roman"/>
                          <a:sym typeface="Times New Roman"/>
                        </a:rPr>
                        <a:t>+- 23 000</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30% Increase</a:t>
                      </a:r>
                      <a:endParaRPr sz="2000">
                        <a:latin typeface="Times New Roman"/>
                        <a:ea typeface="Times New Roman"/>
                        <a:cs typeface="Times New Roman"/>
                        <a:sym typeface="Times New Roman"/>
                      </a:endParaRPr>
                    </a:p>
                  </a:txBody>
                  <a:tcPr marT="0" marB="0" marR="68575" marL="68575"/>
                </a:tc>
              </a:tr>
              <a:tr h="273775">
                <a:tc>
                  <a:txBody>
                    <a:bodyPr/>
                    <a:lstStyle/>
                    <a:p>
                      <a:pPr indent="0" lvl="0" marL="0" marR="0" rtl="0" algn="l">
                        <a:spcBef>
                          <a:spcPts val="0"/>
                        </a:spcBef>
                        <a:spcAft>
                          <a:spcPts val="0"/>
                        </a:spcAft>
                        <a:buNone/>
                      </a:pPr>
                      <a:r>
                        <a:rPr lang="en-ZA" sz="2000"/>
                        <a:t>X</a:t>
                      </a:r>
                      <a:r>
                        <a:rPr lang="en-ZA" sz="2000"/>
                        <a:t> </a:t>
                      </a:r>
                      <a:r>
                        <a:rPr lang="en-ZA" sz="2000"/>
                        <a:t>(CABC)</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339</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15%</a:t>
                      </a:r>
                      <a:r>
                        <a:rPr lang="en-ZA" sz="2000"/>
                        <a:t> Increase</a:t>
                      </a:r>
                      <a:endParaRPr sz="2000">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t>YouTube (CABC)</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39</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50% </a:t>
                      </a:r>
                      <a:r>
                        <a:rPr lang="en-ZA" sz="2000"/>
                        <a:t>Increase</a:t>
                      </a:r>
                      <a:endParaRPr sz="2000">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t>Instagram (WeCareZA)</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391</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5</a:t>
                      </a:r>
                      <a:r>
                        <a:rPr lang="en-ZA" sz="2000"/>
                        <a:t>0% Increase</a:t>
                      </a:r>
                      <a:endParaRPr sz="2000">
                        <a:latin typeface="Times New Roman"/>
                        <a:ea typeface="Times New Roman"/>
                        <a:cs typeface="Times New Roman"/>
                        <a:sym typeface="Times New Roman"/>
                      </a:endParaRPr>
                    </a:p>
                  </a:txBody>
                  <a:tcPr marT="0" marB="0" marR="68575" marL="68575"/>
                </a:tc>
              </a:tr>
            </a:tbl>
          </a:graphicData>
        </a:graphic>
      </p:graphicFrame>
      <p:graphicFrame>
        <p:nvGraphicFramePr>
          <p:cNvPr id="156" name="Google Shape;156;p6"/>
          <p:cNvGraphicFramePr/>
          <p:nvPr/>
        </p:nvGraphicFramePr>
        <p:xfrm>
          <a:off x="457201" y="3607675"/>
          <a:ext cx="3000000" cy="3000000"/>
        </p:xfrm>
        <a:graphic>
          <a:graphicData uri="http://schemas.openxmlformats.org/drawingml/2006/table">
            <a:tbl>
              <a:tblPr bandRow="1" firstCol="1" firstRow="1">
                <a:noFill/>
                <a:tableStyleId>{FA95FF00-15F1-47EB-9E80-7D5B50A75A97}</a:tableStyleId>
              </a:tblPr>
              <a:tblGrid>
                <a:gridCol w="2743200"/>
                <a:gridCol w="2743200"/>
                <a:gridCol w="2743200"/>
              </a:tblGrid>
              <a:tr h="273775">
                <a:tc>
                  <a:txBody>
                    <a:bodyPr/>
                    <a:lstStyle/>
                    <a:p>
                      <a:pPr indent="0" lvl="0" marL="0" marR="0" rtl="0" algn="ctr">
                        <a:spcBef>
                          <a:spcPts val="0"/>
                        </a:spcBef>
                        <a:spcAft>
                          <a:spcPts val="0"/>
                        </a:spcAft>
                        <a:buNone/>
                      </a:pPr>
                      <a:r>
                        <a:rPr b="1" lang="en-ZA" sz="2000">
                          <a:extLst>
                            <a:ext uri="http://customooxmlschemas.google.com/">
                              <go:slidesCustomData xmlns:go="http://customooxmlschemas.google.com/" textRoundtripDataId="2"/>
                            </a:ext>
                          </a:extLst>
                        </a:rPr>
                        <a:t>Likes</a:t>
                      </a:r>
                      <a:endParaRPr b="1" sz="2000">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a:t>Before RWVL (Current)</a:t>
                      </a:r>
                      <a:endParaRPr b="1" sz="2000">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a:t>Current (Projected)</a:t>
                      </a:r>
                      <a:endParaRPr b="1" sz="2000">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t>Facebook</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+-23 000</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5</a:t>
                      </a:r>
                      <a:r>
                        <a:rPr lang="en-ZA" sz="2000"/>
                        <a:t>0% Increase</a:t>
                      </a:r>
                      <a:endParaRPr sz="2000">
                        <a:latin typeface="Times New Roman"/>
                        <a:ea typeface="Times New Roman"/>
                        <a:cs typeface="Times New Roman"/>
                        <a:sym typeface="Times New Roman"/>
                      </a:endParaRPr>
                    </a:p>
                  </a:txBody>
                  <a:tcPr marT="0" marB="0" marR="68575" marL="68575"/>
                </a:tc>
              </a:tr>
              <a:tr h="273775">
                <a:tc>
                  <a:txBody>
                    <a:bodyPr/>
                    <a:lstStyle/>
                    <a:p>
                      <a:pPr indent="0" lvl="0" marL="0" marR="0" rtl="0" algn="l">
                        <a:spcBef>
                          <a:spcPts val="0"/>
                        </a:spcBef>
                        <a:spcAft>
                          <a:spcPts val="0"/>
                        </a:spcAft>
                        <a:buNone/>
                      </a:pPr>
                      <a:r>
                        <a:rPr lang="en-ZA" sz="2000"/>
                        <a:t>X</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+-138</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50% </a:t>
                      </a:r>
                      <a:r>
                        <a:rPr lang="en-ZA" sz="2000"/>
                        <a:t>Increase</a:t>
                      </a:r>
                      <a:endParaRPr sz="2000">
                        <a:latin typeface="Times New Roman"/>
                        <a:ea typeface="Times New Roman"/>
                        <a:cs typeface="Times New Roman"/>
                        <a:sym typeface="Times New Roman"/>
                      </a:endParaRPr>
                    </a:p>
                  </a:txBody>
                  <a:tcPr marT="0" marB="0" marR="68575" marL="68575"/>
                </a:tc>
              </a:tr>
              <a:tr h="246075">
                <a:tc>
                  <a:txBody>
                    <a:bodyPr/>
                    <a:lstStyle/>
                    <a:p>
                      <a:pPr indent="0" lvl="0" marL="0" marR="0" rtl="0" algn="l">
                        <a:spcBef>
                          <a:spcPts val="0"/>
                        </a:spcBef>
                        <a:spcAft>
                          <a:spcPts val="0"/>
                        </a:spcAft>
                        <a:buNone/>
                      </a:pPr>
                      <a:r>
                        <a:rPr lang="en-ZA" sz="2000"/>
                        <a:t>YouTube</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a:t>
                      </a:r>
                      <a:r>
                        <a:rPr lang="en-ZA" sz="2000">
                          <a:highlight>
                            <a:srgbClr val="93C47D"/>
                          </a:highlight>
                        </a:rPr>
                        <a:t>25</a:t>
                      </a:r>
                      <a:endParaRPr sz="2000">
                        <a:highlight>
                          <a:srgbClr val="93C47D"/>
                        </a:highlight>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15</a:t>
                      </a:r>
                      <a:r>
                        <a:rPr lang="en-ZA" sz="2000"/>
                        <a:t>% Increase</a:t>
                      </a:r>
                      <a:endParaRPr sz="2000">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t>Instagram</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524 (*Interactions)</a:t>
                      </a:r>
                      <a:endParaRPr sz="2000"/>
                    </a:p>
                  </a:txBody>
                  <a:tcPr marT="0" marB="0" marR="68575" marL="68575"/>
                </a:tc>
                <a:tc>
                  <a:txBody>
                    <a:bodyPr/>
                    <a:lstStyle/>
                    <a:p>
                      <a:pPr indent="0" lvl="0" marL="0" marR="0" rtl="0" algn="l">
                        <a:spcBef>
                          <a:spcPts val="0"/>
                        </a:spcBef>
                        <a:spcAft>
                          <a:spcPts val="0"/>
                        </a:spcAft>
                        <a:buNone/>
                      </a:pPr>
                      <a:r>
                        <a:rPr lang="en-ZA" sz="2000"/>
                        <a:t> 5</a:t>
                      </a:r>
                      <a:r>
                        <a:rPr lang="en-ZA" sz="2000"/>
                        <a:t>0% Increase</a:t>
                      </a:r>
                      <a:endParaRPr sz="2000">
                        <a:latin typeface="Times New Roman"/>
                        <a:ea typeface="Times New Roman"/>
                        <a:cs typeface="Times New Roman"/>
                        <a:sym typeface="Times New Roman"/>
                      </a:endParaRPr>
                    </a:p>
                  </a:txBody>
                  <a:tcPr marT="0" marB="0" marR="68575" marL="68575"/>
                </a:tc>
              </a:tr>
            </a:tbl>
          </a:graphicData>
        </a:graphic>
      </p:graphicFrame>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grpSp>
        <p:nvGrpSpPr>
          <p:cNvPr id="161" name="Google Shape;161;p7"/>
          <p:cNvGrpSpPr/>
          <p:nvPr/>
        </p:nvGrpSpPr>
        <p:grpSpPr>
          <a:xfrm>
            <a:off x="-14548" y="3"/>
            <a:ext cx="9158548" cy="6856204"/>
            <a:chOff x="-14548" y="3"/>
            <a:chExt cx="9158548" cy="6856204"/>
          </a:xfrm>
        </p:grpSpPr>
        <p:sp>
          <p:nvSpPr>
            <p:cNvPr id="162" name="Google Shape;162;p7"/>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7"/>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7"/>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graphicFrame>
        <p:nvGraphicFramePr>
          <p:cNvPr id="165" name="Google Shape;165;p7"/>
          <p:cNvGraphicFramePr/>
          <p:nvPr/>
        </p:nvGraphicFramePr>
        <p:xfrm>
          <a:off x="457197" y="563604"/>
          <a:ext cx="3000000" cy="3000000"/>
        </p:xfrm>
        <a:graphic>
          <a:graphicData uri="http://schemas.openxmlformats.org/drawingml/2006/table">
            <a:tbl>
              <a:tblPr bandRow="1" firstCol="1" firstRow="1">
                <a:noFill/>
                <a:tableStyleId>{FA95FF00-15F1-47EB-9E80-7D5B50A75A97}</a:tableStyleId>
              </a:tblPr>
              <a:tblGrid>
                <a:gridCol w="2743200"/>
                <a:gridCol w="2743200"/>
                <a:gridCol w="2743200"/>
              </a:tblGrid>
              <a:tr h="273775">
                <a:tc>
                  <a:txBody>
                    <a:bodyPr/>
                    <a:lstStyle/>
                    <a:p>
                      <a:pPr indent="0" lvl="0" marL="0" marR="0" rtl="0" algn="ctr">
                        <a:spcBef>
                          <a:spcPts val="0"/>
                        </a:spcBef>
                        <a:spcAft>
                          <a:spcPts val="0"/>
                        </a:spcAft>
                        <a:buNone/>
                      </a:pPr>
                      <a:r>
                        <a:rPr b="1" lang="en-ZA" sz="2000"/>
                        <a:t>Impressions (Reach)</a:t>
                      </a:r>
                      <a:endParaRPr b="1" sz="2000">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a:t>Before RWVL</a:t>
                      </a:r>
                      <a:endParaRPr b="1" sz="2000">
                        <a:latin typeface="Times New Roman"/>
                        <a:ea typeface="Times New Roman"/>
                        <a:cs typeface="Times New Roman"/>
                        <a:sym typeface="Times New Roman"/>
                      </a:endParaRPr>
                    </a:p>
                  </a:txBody>
                  <a:tcPr marT="0" marB="0" marR="68575" marL="68575"/>
                </a:tc>
                <a:tc>
                  <a:txBody>
                    <a:bodyPr/>
                    <a:lstStyle/>
                    <a:p>
                      <a:pPr indent="0" lvl="0" marL="0" marR="0" rtl="0" algn="ctr">
                        <a:spcBef>
                          <a:spcPts val="0"/>
                        </a:spcBef>
                        <a:spcAft>
                          <a:spcPts val="0"/>
                        </a:spcAft>
                        <a:buNone/>
                      </a:pPr>
                      <a:r>
                        <a:rPr b="1" lang="en-ZA" sz="2000"/>
                        <a:t>Current</a:t>
                      </a:r>
                      <a:endParaRPr b="1" sz="2000">
                        <a:latin typeface="Times New Roman"/>
                        <a:ea typeface="Times New Roman"/>
                        <a:cs typeface="Times New Roman"/>
                        <a:sym typeface="Times New Roman"/>
                      </a:endParaRPr>
                    </a:p>
                  </a:txBody>
                  <a:tcPr marT="0" marB="0" marR="68575" marL="68575"/>
                </a:tc>
              </a:tr>
              <a:tr h="281825">
                <a:tc>
                  <a:txBody>
                    <a:bodyPr/>
                    <a:lstStyle/>
                    <a:p>
                      <a:pPr indent="0" lvl="0" marL="0" marR="0" rtl="0" algn="l">
                        <a:spcBef>
                          <a:spcPts val="0"/>
                        </a:spcBef>
                        <a:spcAft>
                          <a:spcPts val="0"/>
                        </a:spcAft>
                        <a:buNone/>
                      </a:pPr>
                      <a:r>
                        <a:rPr lang="en-ZA" sz="2000">
                          <a:extLst>
                            <a:ext uri="http://customooxmlschemas.google.com/">
                              <go:slidesCustomData xmlns:go="http://customooxmlschemas.google.com/" textRoundtripDataId="3"/>
                            </a:ext>
                          </a:extLst>
                        </a:rPr>
                        <a:t>Whatsapp group</a:t>
                      </a:r>
                      <a:endParaRPr sz="2000"/>
                    </a:p>
                  </a:txBody>
                  <a:tcPr marT="0" marB="0" marR="68575" marL="68575"/>
                </a:tc>
                <a:tc>
                  <a:txBody>
                    <a:bodyPr/>
                    <a:lstStyle/>
                    <a:p>
                      <a:pPr indent="0" lvl="0" marL="0" marR="0" rtl="0" algn="l">
                        <a:spcBef>
                          <a:spcPts val="0"/>
                        </a:spcBef>
                        <a:spcAft>
                          <a:spcPts val="0"/>
                        </a:spcAft>
                        <a:buNone/>
                      </a:pPr>
                      <a:r>
                        <a:rPr lang="en-ZA" sz="2000"/>
                        <a:t>+-3</a:t>
                      </a:r>
                      <a:r>
                        <a:rPr lang="en-ZA" sz="2000">
                          <a:extLst>
                            <a:ext uri="http://customooxmlschemas.google.com/">
                              <go:slidesCustomData xmlns:go="http://customooxmlschemas.google.com/" textRoundtripDataId="4"/>
                            </a:ext>
                          </a:extLst>
                        </a:rPr>
                        <a:t> members p/m </a:t>
                      </a:r>
                      <a:endParaRPr sz="2000"/>
                    </a:p>
                  </a:txBody>
                  <a:tcPr marT="0" marB="0" marR="68575" marL="68575"/>
                </a:tc>
                <a:tc>
                  <a:txBody>
                    <a:bodyPr/>
                    <a:lstStyle/>
                    <a:p>
                      <a:pPr indent="0" lvl="0" marL="0" rtl="0" algn="l">
                        <a:spcBef>
                          <a:spcPts val="0"/>
                        </a:spcBef>
                        <a:spcAft>
                          <a:spcPts val="0"/>
                        </a:spcAft>
                        <a:buNone/>
                      </a:pPr>
                      <a:r>
                        <a:rPr lang="en-ZA" sz="2000"/>
                        <a:t> 7</a:t>
                      </a:r>
                      <a:r>
                        <a:rPr lang="en-ZA" sz="2000"/>
                        <a:t>0% Increase</a:t>
                      </a:r>
                      <a:endParaRPr sz="2000"/>
                    </a:p>
                  </a:txBody>
                  <a:tcPr marT="0" marB="0" marR="68575" marL="68575"/>
                </a:tc>
              </a:tr>
              <a:tr h="281825">
                <a:tc>
                  <a:txBody>
                    <a:bodyPr/>
                    <a:lstStyle/>
                    <a:p>
                      <a:pPr indent="0" lvl="0" marL="0" marR="0" rtl="0" algn="l">
                        <a:spcBef>
                          <a:spcPts val="0"/>
                        </a:spcBef>
                        <a:spcAft>
                          <a:spcPts val="0"/>
                        </a:spcAft>
                        <a:buNone/>
                      </a:pPr>
                      <a:r>
                        <a:rPr lang="en-ZA" sz="2000"/>
                        <a:t>Facebook</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+- 2 800 000</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a:t>
                      </a:r>
                      <a:r>
                        <a:rPr lang="en-ZA" sz="2000"/>
                        <a:t> 50% Increase</a:t>
                      </a:r>
                      <a:endParaRPr sz="2000"/>
                    </a:p>
                  </a:txBody>
                  <a:tcPr marT="0" marB="0" marR="68575" marL="68575"/>
                </a:tc>
              </a:tr>
              <a:tr h="273775">
                <a:tc>
                  <a:txBody>
                    <a:bodyPr/>
                    <a:lstStyle/>
                    <a:p>
                      <a:pPr indent="0" lvl="0" marL="0" marR="0" rtl="0" algn="l">
                        <a:spcBef>
                          <a:spcPts val="0"/>
                        </a:spcBef>
                        <a:spcAft>
                          <a:spcPts val="0"/>
                        </a:spcAft>
                        <a:buNone/>
                      </a:pPr>
                      <a:r>
                        <a:rPr lang="en-ZA" sz="2000"/>
                        <a:t>X</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extLst>
                            <a:ext uri="http://customooxmlschemas.google.com/">
                              <go:slidesCustomData xmlns:go="http://customooxmlschemas.google.com/" textRoundtripDataId="5"/>
                            </a:ext>
                          </a:extLst>
                        </a:rPr>
                        <a:t>66 105</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a:t>
                      </a:r>
                      <a:r>
                        <a:rPr lang="en-ZA" sz="2000"/>
                        <a:t> 30% Increase</a:t>
                      </a:r>
                      <a:endParaRPr sz="2000"/>
                    </a:p>
                  </a:txBody>
                  <a:tcPr marT="0" marB="0" marR="68575" marL="68575"/>
                </a:tc>
              </a:tr>
              <a:tr h="281825">
                <a:tc>
                  <a:txBody>
                    <a:bodyPr/>
                    <a:lstStyle/>
                    <a:p>
                      <a:pPr indent="0" lvl="0" marL="0" marR="0" rtl="0" algn="l">
                        <a:spcBef>
                          <a:spcPts val="0"/>
                        </a:spcBef>
                        <a:spcAft>
                          <a:spcPts val="0"/>
                        </a:spcAft>
                        <a:buNone/>
                      </a:pPr>
                      <a:r>
                        <a:rPr lang="en-ZA" sz="2000"/>
                        <a:t>YouTube</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highlight>
                            <a:srgbClr val="B6D7A8"/>
                          </a:highlight>
                        </a:rPr>
                        <a:t> 9,976</a:t>
                      </a:r>
                      <a:endParaRPr sz="2000">
                        <a:highlight>
                          <a:srgbClr val="B6D7A8"/>
                        </a:highlight>
                      </a:endParaRPr>
                    </a:p>
                  </a:txBody>
                  <a:tcPr marT="0" marB="0" marR="68575" marL="68575"/>
                </a:tc>
                <a:tc>
                  <a:txBody>
                    <a:bodyPr/>
                    <a:lstStyle/>
                    <a:p>
                      <a:pPr indent="0" lvl="0" marL="0" marR="0" rtl="0" algn="l">
                        <a:spcBef>
                          <a:spcPts val="0"/>
                        </a:spcBef>
                        <a:spcAft>
                          <a:spcPts val="0"/>
                        </a:spcAft>
                        <a:buNone/>
                      </a:pPr>
                      <a:r>
                        <a:rPr lang="en-ZA" sz="2000"/>
                        <a:t> </a:t>
                      </a:r>
                      <a:r>
                        <a:rPr lang="en-ZA" sz="2000"/>
                        <a:t>50% Increase</a:t>
                      </a:r>
                      <a:endParaRPr sz="2000"/>
                    </a:p>
                  </a:txBody>
                  <a:tcPr marT="0" marB="0" marR="68575" marL="68575"/>
                </a:tc>
              </a:tr>
              <a:tr h="281825">
                <a:tc>
                  <a:txBody>
                    <a:bodyPr/>
                    <a:lstStyle/>
                    <a:p>
                      <a:pPr indent="0" lvl="0" marL="0" marR="0" rtl="0" algn="l">
                        <a:spcBef>
                          <a:spcPts val="0"/>
                        </a:spcBef>
                        <a:spcAft>
                          <a:spcPts val="0"/>
                        </a:spcAft>
                        <a:buNone/>
                      </a:pPr>
                      <a:r>
                        <a:rPr lang="en-ZA" sz="2000"/>
                        <a:t>Instagram</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+-149 400</a:t>
                      </a:r>
                      <a:endParaRPr sz="2000">
                        <a:latin typeface="Times New Roman"/>
                        <a:ea typeface="Times New Roman"/>
                        <a:cs typeface="Times New Roman"/>
                        <a:sym typeface="Times New Roman"/>
                      </a:endParaRPr>
                    </a:p>
                  </a:txBody>
                  <a:tcPr marT="0" marB="0" marR="68575" marL="68575"/>
                </a:tc>
                <a:tc>
                  <a:txBody>
                    <a:bodyPr/>
                    <a:lstStyle/>
                    <a:p>
                      <a:pPr indent="0" lvl="0" marL="0" marR="0" rtl="0" algn="l">
                        <a:spcBef>
                          <a:spcPts val="0"/>
                        </a:spcBef>
                        <a:spcAft>
                          <a:spcPts val="0"/>
                        </a:spcAft>
                        <a:buNone/>
                      </a:pPr>
                      <a:r>
                        <a:rPr lang="en-ZA" sz="2000"/>
                        <a:t> 4</a:t>
                      </a:r>
                      <a:r>
                        <a:rPr lang="en-ZA" sz="2000"/>
                        <a:t>0% Increase</a:t>
                      </a:r>
                      <a:endParaRPr sz="2000"/>
                    </a:p>
                  </a:txBody>
                  <a:tcPr marT="0" marB="0" marR="68575" marL="68575"/>
                </a:tc>
              </a:tr>
            </a:tbl>
          </a:graphicData>
        </a:graphic>
      </p:graphicFrame>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8"/>
          <p:cNvSpPr txBox="1"/>
          <p:nvPr/>
        </p:nvSpPr>
        <p:spPr>
          <a:xfrm>
            <a:off x="457199" y="1258312"/>
            <a:ext cx="82296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279400" lvl="0" marL="342900" marR="0" rtl="0" algn="l">
              <a:spcBef>
                <a:spcPts val="0"/>
              </a:spcBef>
              <a:spcAft>
                <a:spcPts val="0"/>
              </a:spcAft>
              <a:buClr>
                <a:schemeClr val="dk1"/>
              </a:buClr>
              <a:buSzPts val="1800"/>
              <a:buFont typeface="Calibri"/>
              <a:buChar char="•"/>
            </a:pPr>
            <a:r>
              <a:rPr i="1" lang="en-ZA" sz="1800">
                <a:solidFill>
                  <a:schemeClr val="dk1"/>
                </a:solidFill>
                <a:latin typeface="Calibri"/>
                <a:ea typeface="Calibri"/>
                <a:cs typeface="Calibri"/>
                <a:sym typeface="Calibri"/>
              </a:rPr>
              <a:t>What challenges do you anticipate facing? How do you plan to overcome them? </a:t>
            </a:r>
            <a:endParaRPr i="1" sz="1800">
              <a:solidFill>
                <a:schemeClr val="dk1"/>
              </a:solidFill>
              <a:latin typeface="Calibri"/>
              <a:ea typeface="Calibri"/>
              <a:cs typeface="Calibri"/>
              <a:sym typeface="Calibri"/>
            </a:endParaRPr>
          </a:p>
          <a:p>
            <a:pPr indent="-304800" lvl="1" marL="9144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Online Training</a:t>
            </a:r>
            <a:endParaRPr sz="1200">
              <a:solidFill>
                <a:schemeClr val="dk1"/>
              </a:solidFill>
              <a:latin typeface="Calibri"/>
              <a:ea typeface="Calibri"/>
              <a:cs typeface="Calibri"/>
              <a:sym typeface="Calibri"/>
            </a:endParaRPr>
          </a:p>
          <a:p>
            <a:pPr indent="-304800" lvl="2" marL="13716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Data costs involved for participants to attend online training</a:t>
            </a:r>
            <a:endParaRPr sz="1200">
              <a:solidFill>
                <a:schemeClr val="dk1"/>
              </a:solidFill>
              <a:latin typeface="Calibri"/>
              <a:ea typeface="Calibri"/>
              <a:cs typeface="Calibri"/>
              <a:sym typeface="Calibri"/>
            </a:endParaRPr>
          </a:p>
          <a:p>
            <a:pPr indent="-304800" lvl="2" marL="13716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Retention of participants</a:t>
            </a:r>
            <a:endParaRPr sz="1200">
              <a:solidFill>
                <a:schemeClr val="dk1"/>
              </a:solidFill>
              <a:latin typeface="Calibri"/>
              <a:ea typeface="Calibri"/>
              <a:cs typeface="Calibri"/>
              <a:sym typeface="Calibri"/>
            </a:endParaRPr>
          </a:p>
          <a:p>
            <a:pPr indent="-304800" lvl="1" marL="9144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Offline Training</a:t>
            </a:r>
            <a:endParaRPr sz="1200">
              <a:solidFill>
                <a:schemeClr val="dk1"/>
              </a:solidFill>
              <a:latin typeface="Calibri"/>
              <a:ea typeface="Calibri"/>
              <a:cs typeface="Calibri"/>
              <a:sym typeface="Calibri"/>
            </a:endParaRPr>
          </a:p>
          <a:p>
            <a:pPr indent="-304800" lvl="2" marL="13716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Digital Literacy: </a:t>
            </a:r>
            <a:r>
              <a:rPr lang="en-ZA" sz="1200">
                <a:solidFill>
                  <a:schemeClr val="dk1"/>
                </a:solidFill>
                <a:latin typeface="Calibri"/>
                <a:ea typeface="Calibri"/>
                <a:cs typeface="Calibri"/>
                <a:sym typeface="Calibri"/>
              </a:rPr>
              <a:t>The level of technological literacy of participants </a:t>
            </a:r>
            <a:endParaRPr sz="1200">
              <a:solidFill>
                <a:schemeClr val="dk1"/>
              </a:solidFill>
              <a:latin typeface="Calibri"/>
              <a:ea typeface="Calibri"/>
              <a:cs typeface="Calibri"/>
              <a:sym typeface="Calibri"/>
            </a:endParaRPr>
          </a:p>
          <a:p>
            <a:pPr indent="-304800" lvl="2" marL="1371600" marR="0" rtl="0" algn="l">
              <a:spcBef>
                <a:spcPts val="0"/>
              </a:spcBef>
              <a:spcAft>
                <a:spcPts val="0"/>
              </a:spcAft>
              <a:buClr>
                <a:schemeClr val="dk1"/>
              </a:buClr>
              <a:buSzPts val="1200"/>
              <a:buFont typeface="Calibri"/>
              <a:buChar char="■"/>
            </a:pPr>
            <a:r>
              <a:rPr lang="en-ZA" sz="1200">
                <a:solidFill>
                  <a:schemeClr val="dk1"/>
                </a:solidFill>
                <a:latin typeface="Calibri"/>
                <a:ea typeface="Calibri"/>
                <a:cs typeface="Calibri"/>
                <a:sym typeface="Calibri"/>
              </a:rPr>
              <a:t>Cultural, religious, social or personal values that may conflict or lead to non-cooperation</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247650" lvl="0" marL="3429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What lessons do you expect to learn?</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Support Mechanisms: How to support individuals in continuing to apply the skills they’ve learnt</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Digital Literacy: Which igital literacy skills required to maximize efficacy of the training </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Cultural Context: Understanding the importance cultural contexts and nuance and addressing TFGBV</a:t>
            </a:r>
            <a:endParaRPr i="1" sz="1300">
              <a:solidFill>
                <a:schemeClr val="dk1"/>
              </a:solidFill>
              <a:latin typeface="Calibri"/>
              <a:ea typeface="Calibri"/>
              <a:cs typeface="Calibri"/>
              <a:sym typeface="Calibri"/>
            </a:endParaRPr>
          </a:p>
          <a:p>
            <a:pPr indent="-247650" lvl="0" marL="3429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How do you plan to apply the lessons learned?</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Improving future training to account for lessons learned such as support mechanisms and digital literacy</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Adjusting content to account for different cultural contexts while </a:t>
            </a:r>
            <a:r>
              <a:rPr i="1" lang="en-ZA" sz="1300">
                <a:solidFill>
                  <a:schemeClr val="dk1"/>
                </a:solidFill>
                <a:latin typeface="Calibri"/>
                <a:ea typeface="Calibri"/>
                <a:cs typeface="Calibri"/>
                <a:sym typeface="Calibri"/>
              </a:rPr>
              <a:t>maintaining</a:t>
            </a:r>
            <a:r>
              <a:rPr i="1" lang="en-ZA" sz="1300">
                <a:solidFill>
                  <a:schemeClr val="dk1"/>
                </a:solidFill>
                <a:latin typeface="Calibri"/>
                <a:ea typeface="Calibri"/>
                <a:cs typeface="Calibri"/>
                <a:sym typeface="Calibri"/>
              </a:rPr>
              <a:t> the integrity and core outcome of training</a:t>
            </a:r>
            <a:endParaRPr i="1" sz="1300">
              <a:solidFill>
                <a:schemeClr val="dk1"/>
              </a:solidFill>
              <a:latin typeface="Calibri"/>
              <a:ea typeface="Calibri"/>
              <a:cs typeface="Calibri"/>
              <a:sym typeface="Calibri"/>
            </a:endParaRPr>
          </a:p>
          <a:p>
            <a:pPr indent="-311150" lvl="1" marL="914400" marR="0" rtl="0" algn="l">
              <a:spcBef>
                <a:spcPts val="560"/>
              </a:spcBef>
              <a:spcAft>
                <a:spcPts val="0"/>
              </a:spcAft>
              <a:buClr>
                <a:schemeClr val="dk1"/>
              </a:buClr>
              <a:buSzPts val="1300"/>
              <a:buFont typeface="Calibri"/>
              <a:buChar char="○"/>
            </a:pPr>
            <a:r>
              <a:rPr i="1" lang="en-ZA" sz="1300">
                <a:solidFill>
                  <a:schemeClr val="dk1"/>
                </a:solidFill>
                <a:latin typeface="Calibri"/>
                <a:ea typeface="Calibri"/>
                <a:cs typeface="Calibri"/>
                <a:sym typeface="Calibri"/>
              </a:rPr>
              <a:t>Fostering stronger and effective grassroots networks and iteratively improving to extend reach and deepen engagement</a:t>
            </a:r>
            <a:endParaRPr i="1" sz="1300">
              <a:solidFill>
                <a:schemeClr val="dk1"/>
              </a:solidFill>
              <a:latin typeface="Calibri"/>
              <a:ea typeface="Calibri"/>
              <a:cs typeface="Calibri"/>
              <a:sym typeface="Calibri"/>
            </a:endParaRPr>
          </a:p>
          <a:p>
            <a:pPr indent="-165100" lvl="0" marL="342900" marR="0" rtl="0" algn="l">
              <a:spcBef>
                <a:spcPts val="560"/>
              </a:spcBef>
              <a:spcAft>
                <a:spcPts val="0"/>
              </a:spcAft>
              <a:buClr>
                <a:schemeClr val="dk1"/>
              </a:buClr>
              <a:buSzPts val="2800"/>
              <a:buFont typeface="Calibri"/>
              <a:buNone/>
            </a:pPr>
            <a:r>
              <a:t/>
            </a:r>
            <a:endParaRPr i="1" sz="2800">
              <a:solidFill>
                <a:schemeClr val="dk1"/>
              </a:solidFill>
              <a:latin typeface="Calibri"/>
              <a:ea typeface="Calibri"/>
              <a:cs typeface="Calibri"/>
              <a:sym typeface="Calibri"/>
            </a:endParaRPr>
          </a:p>
        </p:txBody>
      </p:sp>
      <p:grpSp>
        <p:nvGrpSpPr>
          <p:cNvPr id="171" name="Google Shape;171;p8"/>
          <p:cNvGrpSpPr/>
          <p:nvPr/>
        </p:nvGrpSpPr>
        <p:grpSpPr>
          <a:xfrm>
            <a:off x="-14548" y="3"/>
            <a:ext cx="9158548" cy="6856204"/>
            <a:chOff x="-14548" y="3"/>
            <a:chExt cx="9158548" cy="6856204"/>
          </a:xfrm>
        </p:grpSpPr>
        <p:sp>
          <p:nvSpPr>
            <p:cNvPr id="172" name="Google Shape;172;p8"/>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8"/>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8"/>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75" name="Google Shape;175;p8"/>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ZA">
                <a:solidFill>
                  <a:srgbClr val="7B56A3"/>
                </a:solidFill>
                <a:latin typeface="Century Gothic"/>
                <a:ea typeface="Century Gothic"/>
                <a:cs typeface="Century Gothic"/>
                <a:sym typeface="Century Gothic"/>
              </a:rPr>
              <a:t>Anticipated Challenges</a:t>
            </a:r>
            <a:endParaRPr>
              <a:solidFill>
                <a:srgbClr val="7B56A3"/>
              </a:solidFill>
              <a:latin typeface="Century Gothic"/>
              <a:ea typeface="Century Gothic"/>
              <a:cs typeface="Century Gothic"/>
              <a:sym typeface="Century Gothic"/>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grpSp>
        <p:nvGrpSpPr>
          <p:cNvPr id="180" name="Google Shape;180;p9"/>
          <p:cNvGrpSpPr/>
          <p:nvPr/>
        </p:nvGrpSpPr>
        <p:grpSpPr>
          <a:xfrm>
            <a:off x="-14548" y="3"/>
            <a:ext cx="9158548" cy="6856204"/>
            <a:chOff x="-14548" y="3"/>
            <a:chExt cx="9158548" cy="6856204"/>
          </a:xfrm>
        </p:grpSpPr>
        <p:sp>
          <p:nvSpPr>
            <p:cNvPr id="181" name="Google Shape;181;p9"/>
            <p:cNvSpPr/>
            <p:nvPr/>
          </p:nvSpPr>
          <p:spPr>
            <a:xfrm rot="5400000">
              <a:off x="4337292" y="2048017"/>
              <a:ext cx="454868" cy="9158548"/>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9"/>
            <p:cNvSpPr/>
            <p:nvPr/>
          </p:nvSpPr>
          <p:spPr>
            <a:xfrm rot="5400000">
              <a:off x="4436238" y="-4436238"/>
              <a:ext cx="271521" cy="9144002"/>
            </a:xfrm>
            <a:custGeom>
              <a:rect b="b" l="l" r="r" t="t"/>
              <a:pathLst>
                <a:path extrusionOk="0" h="622141" w="6037294">
                  <a:moveTo>
                    <a:pt x="0" y="0"/>
                  </a:moveTo>
                  <a:lnTo>
                    <a:pt x="6037294" y="0"/>
                  </a:lnTo>
                  <a:cubicBezTo>
                    <a:pt x="6032701" y="399885"/>
                    <a:pt x="6025963" y="327031"/>
                    <a:pt x="6037294" y="622141"/>
                  </a:cubicBezTo>
                  <a:lnTo>
                    <a:pt x="0" y="622141"/>
                  </a:lnTo>
                  <a:lnTo>
                    <a:pt x="0" y="0"/>
                  </a:lnTo>
                  <a:close/>
                </a:path>
              </a:pathLst>
            </a:custGeom>
            <a:solidFill>
              <a:srgbClr val="7B56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9"/>
            <p:cNvSpPr txBox="1"/>
            <p:nvPr/>
          </p:nvSpPr>
          <p:spPr>
            <a:xfrm>
              <a:off x="154106" y="6418074"/>
              <a:ext cx="8835787" cy="438133"/>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i="1" lang="en-ZA" sz="2100">
                  <a:solidFill>
                    <a:schemeClr val="lt1"/>
                  </a:solidFill>
                  <a:latin typeface="Century Gothic"/>
                  <a:ea typeface="Century Gothic"/>
                  <a:cs typeface="Century Gothic"/>
                  <a:sym typeface="Century Gothic"/>
                </a:rPr>
                <a:t>Women’s Voice and Leadership Learning and Sharing Summit 2025</a:t>
              </a:r>
              <a:endParaRPr sz="2100">
                <a:solidFill>
                  <a:schemeClr val="lt1"/>
                </a:solidFill>
                <a:latin typeface="Century Gothic"/>
                <a:ea typeface="Century Gothic"/>
                <a:cs typeface="Century Gothic"/>
                <a:sym typeface="Century Gothic"/>
              </a:endParaRPr>
            </a:p>
          </p:txBody>
        </p:sp>
      </p:grpSp>
      <p:sp>
        <p:nvSpPr>
          <p:cNvPr id="184" name="Google Shape;184;p9"/>
          <p:cNvSpPr txBox="1"/>
          <p:nvPr>
            <p:ph type="title"/>
          </p:nvPr>
        </p:nvSpPr>
        <p:spPr>
          <a:xfrm>
            <a:off x="0" y="331245"/>
            <a:ext cx="9144000" cy="845136"/>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7B56A3"/>
              </a:buClr>
              <a:buSzPts val="4400"/>
              <a:buFont typeface="Century Gothic"/>
              <a:buNone/>
            </a:pPr>
            <a:r>
              <a:rPr lang="en-ZA">
                <a:solidFill>
                  <a:srgbClr val="7B56A3"/>
                </a:solidFill>
                <a:latin typeface="Century Gothic"/>
                <a:ea typeface="Century Gothic"/>
                <a:cs typeface="Century Gothic"/>
                <a:sym typeface="Century Gothic"/>
              </a:rPr>
              <a:t>NEXT STEPS</a:t>
            </a:r>
            <a:endParaRPr/>
          </a:p>
        </p:txBody>
      </p:sp>
      <p:sp>
        <p:nvSpPr>
          <p:cNvPr id="185" name="Google Shape;185;p9"/>
          <p:cNvSpPr txBox="1"/>
          <p:nvPr/>
        </p:nvSpPr>
        <p:spPr>
          <a:xfrm>
            <a:off x="457200" y="1258313"/>
            <a:ext cx="8077200" cy="4846152"/>
          </a:xfrm>
          <a:prstGeom prst="rect">
            <a:avLst/>
          </a:prstGeom>
          <a:noFill/>
          <a:ln cap="flat" cmpd="sng" w="9525">
            <a:solidFill>
              <a:srgbClr val="7B56A3"/>
            </a:solidFill>
            <a:prstDash val="solid"/>
            <a:round/>
            <a:headEnd len="sm" w="sm" type="none"/>
            <a:tailEnd len="sm" w="sm" type="none"/>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What will be your key priorities moving forward</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Develop and Design training manual</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Recruit interns</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Partnering with organisations for learning-exchange, cross-cutting interventions and areas for collaboration</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Identify key groups/organisations for training </a:t>
            </a:r>
            <a:endParaRPr sz="2800">
              <a:solidFill>
                <a:schemeClr val="dk1"/>
              </a:solidFill>
              <a:latin typeface="Calibri"/>
              <a:ea typeface="Calibri"/>
              <a:cs typeface="Calibri"/>
              <a:sym typeface="Calibri"/>
            </a:endParaRPr>
          </a:p>
          <a:p>
            <a:pPr indent="-406400" lvl="1" marL="914400" marR="0" rtl="0" algn="l">
              <a:spcBef>
                <a:spcPts val="0"/>
              </a:spcBef>
              <a:spcAft>
                <a:spcPts val="0"/>
              </a:spcAft>
              <a:buClr>
                <a:schemeClr val="dk1"/>
              </a:buClr>
              <a:buSzPts val="2800"/>
              <a:buFont typeface="Calibri"/>
              <a:buChar char="○"/>
            </a:pPr>
            <a:r>
              <a:rPr lang="en-ZA" sz="2800">
                <a:solidFill>
                  <a:schemeClr val="dk1"/>
                </a:solidFill>
                <a:latin typeface="Calibri"/>
                <a:ea typeface="Calibri"/>
                <a:cs typeface="Calibri"/>
                <a:sym typeface="Calibri"/>
              </a:rPr>
              <a:t>Publish TFGBV Research Report setting the groundwork for training.</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ZA" sz="2800" u="sng">
                <a:solidFill>
                  <a:schemeClr val="hlink"/>
                </a:solidFill>
                <a:latin typeface="Calibri"/>
                <a:ea typeface="Calibri"/>
                <a:cs typeface="Calibri"/>
                <a:sym typeface="Calibri"/>
                <a:hlinkClick r:id="rId3"/>
              </a:rPr>
              <a:t>Work plan</a:t>
            </a:r>
            <a:endParaRPr sz="2800">
              <a:solidFill>
                <a:schemeClr val="dk1"/>
              </a:solidFill>
              <a:latin typeface="Calibri"/>
              <a:ea typeface="Calibri"/>
              <a:cs typeface="Calibri"/>
              <a:sym typeface="Calibri"/>
            </a:endParaRPr>
          </a:p>
        </p:txBody>
      </p:sp>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304E56-22E4-44CE-9362-0A20A065ED69}"/>
</file>

<file path=customXml/itemProps2.xml><?xml version="1.0" encoding="utf-8"?>
<ds:datastoreItem xmlns:ds="http://schemas.openxmlformats.org/officeDocument/2006/customXml" ds:itemID="{518DF81C-51BB-4C67-BF5A-D7C73AC9D0A5}"/>
</file>

<file path=customXml/itemProps3.xml><?xml version="1.0" encoding="utf-8"?>
<ds:datastoreItem xmlns:ds="http://schemas.openxmlformats.org/officeDocument/2006/customXml" ds:itemID="{728D5F45-9701-4608-B940-2FD99CDE786A}"/>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vhai</dc:creator>
  <dcterms:created xsi:type="dcterms:W3CDTF">2014-03-06T12:27:13Z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y fmtid="{D5CDD505-2E9C-101B-9397-08002B2CF9AE}" pid="3" name="MediaServiceImageTags">
    <vt:lpwstr/>
  </property>
</Properties>
</file>