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1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olors2.xml" ContentType="application/vnd.ms-office.chartcolorstyle+xml"/>
  <Override PartName="/ppt/charts/style2.xml" ContentType="application/vnd.ms-office.chart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iagrams/drawing1.xml" ContentType="application/vnd.ms-office.drawingml.diagramDrawing+xml"/>
  <Override PartName="/ppt/charts/style7.xml" ContentType="application/vnd.ms-office.chartstyle+xml"/>
  <Override PartName="/ppt/charts/colors7.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charts/chart7.xml" ContentType="application/vnd.openxmlformats-officedocument.drawingml.chart+xml"/>
  <Override PartName="/ppt/charts/style6.xml" ContentType="application/vnd.ms-office.chartstyle+xml"/>
  <Override PartName="/ppt/charts/chart5.xml" ContentType="application/vnd.openxmlformats-officedocument.drawingml.chart+xml"/>
  <Override PartName="/ppt/charts/colors6.xml" ContentType="application/vnd.ms-office.chartcolorstyle+xml"/>
  <Override PartName="/ppt/charts/colors5.xml" ContentType="application/vnd.ms-office.chartcolorstyle+xml"/>
  <Override PartName="/ppt/charts/style5.xml" ContentType="application/vnd.ms-office.chartstyle+xml"/>
  <Override PartName="/ppt/charts/chart6.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9" r:id="rId4"/>
    <p:sldId id="260" r:id="rId5"/>
    <p:sldId id="262" r:id="rId6"/>
    <p:sldId id="270" r:id="rId7"/>
    <p:sldId id="261" r:id="rId8"/>
    <p:sldId id="263" r:id="rId9"/>
    <p:sldId id="264" r:id="rId10"/>
    <p:sldId id="265" r:id="rId11"/>
    <p:sldId id="271" r:id="rId12"/>
    <p:sldId id="266" r:id="rId13"/>
    <p:sldId id="267" r:id="rId14"/>
    <p:sldId id="274" r:id="rId15"/>
    <p:sldId id="275" r:id="rId16"/>
    <p:sldId id="276" r:id="rId17"/>
    <p:sldId id="277" r:id="rId18"/>
    <p:sldId id="272" r:id="rId19"/>
    <p:sldId id="268"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F21DC-F5D2-4AA3-A44D-152BEFB8E0BA}" v="20" dt="2024-11-08T10:26:41.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46" autoAdjust="0"/>
  </p:normalViewPr>
  <p:slideViewPr>
    <p:cSldViewPr snapToGrid="0">
      <p:cViewPr varScale="1">
        <p:scale>
          <a:sx n="57" d="100"/>
          <a:sy n="57" d="100"/>
        </p:scale>
        <p:origin x="10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n-US"/>
              <a:t>Respondents by age group </a:t>
            </a:r>
          </a:p>
        </c:rich>
      </c:tx>
      <c:layout/>
      <c:overlay val="0"/>
      <c:spPr>
        <a:noFill/>
        <a:ln>
          <a:noFill/>
        </a:ln>
        <a:effectLst/>
      </c:spPr>
      <c:txPr>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tx>
            <c:strRef>
              <c:f>Sheet1!$B$1</c:f>
              <c:strCache>
                <c:ptCount val="1"/>
                <c:pt idx="0">
                  <c:v>Number of respondents </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Pt>
            <c:idx val="0"/>
            <c:invertIfNegative val="0"/>
            <c:bubble3D val="0"/>
            <c:extLst>
              <c:ext xmlns:c16="http://schemas.microsoft.com/office/drawing/2014/chart" uri="{C3380CC4-5D6E-409C-BE32-E72D297353CC}">
                <c16:uniqueId val="{00000000-41AF-4B4A-8D5F-8034618476B4}"/>
              </c:ext>
            </c:extLst>
          </c:dPt>
          <c:dPt>
            <c:idx val="1"/>
            <c:invertIfNegative val="0"/>
            <c:bubble3D val="0"/>
            <c:extLst>
              <c:ext xmlns:c16="http://schemas.microsoft.com/office/drawing/2014/chart" uri="{C3380CC4-5D6E-409C-BE32-E72D297353CC}">
                <c16:uniqueId val="{00000001-41AF-4B4A-8D5F-8034618476B4}"/>
              </c:ext>
            </c:extLst>
          </c:dPt>
          <c:dPt>
            <c:idx val="2"/>
            <c:invertIfNegative val="0"/>
            <c:bubble3D val="0"/>
            <c:extLst>
              <c:ext xmlns:c16="http://schemas.microsoft.com/office/drawing/2014/chart" uri="{C3380CC4-5D6E-409C-BE32-E72D297353CC}">
                <c16:uniqueId val="{00000002-41AF-4B4A-8D5F-8034618476B4}"/>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Sheet1!$A$2:$A$7</c:f>
              <c:strCache>
                <c:ptCount val="6"/>
                <c:pt idx="0">
                  <c:v>Younger than 18</c:v>
                </c:pt>
                <c:pt idx="1">
                  <c:v>18-25</c:v>
                </c:pt>
                <c:pt idx="2">
                  <c:v>26-40</c:v>
                </c:pt>
                <c:pt idx="3">
                  <c:v>41-50</c:v>
                </c:pt>
                <c:pt idx="4">
                  <c:v>51-60</c:v>
                </c:pt>
                <c:pt idx="5">
                  <c:v>60+</c:v>
                </c:pt>
              </c:strCache>
            </c:strRef>
          </c:cat>
          <c:val>
            <c:numRef>
              <c:f>Sheet1!$B$2:$B$7</c:f>
              <c:numCache>
                <c:formatCode>General</c:formatCode>
                <c:ptCount val="6"/>
                <c:pt idx="0">
                  <c:v>6</c:v>
                </c:pt>
                <c:pt idx="1">
                  <c:v>23</c:v>
                </c:pt>
                <c:pt idx="2">
                  <c:v>33</c:v>
                </c:pt>
                <c:pt idx="3">
                  <c:v>21</c:v>
                </c:pt>
                <c:pt idx="4">
                  <c:v>11</c:v>
                </c:pt>
                <c:pt idx="5">
                  <c:v>6</c:v>
                </c:pt>
              </c:numCache>
            </c:numRef>
          </c:val>
          <c:extLst>
            <c:ext xmlns:c16="http://schemas.microsoft.com/office/drawing/2014/chart" uri="{C3380CC4-5D6E-409C-BE32-E72D297353CC}">
              <c16:uniqueId val="{00000003-41AF-4B4A-8D5F-8034618476B4}"/>
            </c:ext>
          </c:extLst>
        </c:ser>
        <c:dLbls>
          <c:showLegendKey val="0"/>
          <c:showVal val="1"/>
          <c:showCatName val="0"/>
          <c:showSerName val="0"/>
          <c:showPercent val="0"/>
          <c:showBubbleSize val="0"/>
        </c:dLbls>
        <c:gapWidth val="100"/>
        <c:overlap val="-24"/>
        <c:axId val="1913207423"/>
        <c:axId val="1913204095"/>
      </c:barChart>
      <c:catAx>
        <c:axId val="1913207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4095"/>
        <c:crossesAt val="0"/>
        <c:auto val="1"/>
        <c:lblAlgn val="ctr"/>
        <c:lblOffset val="100"/>
        <c:noMultiLvlLbl val="0"/>
      </c:catAx>
      <c:valAx>
        <c:axId val="1913204095"/>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74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solidFill>
        <a:schemeClr val="bg1"/>
      </a:solidFill>
    </a:ln>
    <a:effectLst>
      <a:outerShdw blurRad="50800" dist="38100" dir="2700000" algn="tl" rotWithShape="0">
        <a:prstClr val="black">
          <a:alpha val="40000"/>
        </a:prstClr>
      </a:outerShdw>
    </a:effectLst>
  </c:spPr>
  <c:txPr>
    <a:bodyPr/>
    <a:lstStyle/>
    <a:p>
      <a:pPr>
        <a:defRPr sz="14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100" baseline="0">
                <a:solidFill>
                  <a:srgbClr val="085493"/>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n-US"/>
              <a:t>Respondents by sex </a:t>
            </a:r>
          </a:p>
        </c:rich>
      </c:tx>
      <c:layout/>
      <c:overlay val="0"/>
      <c:spPr>
        <a:noFill/>
        <a:ln>
          <a:noFill/>
        </a:ln>
        <a:effectLst/>
      </c:spPr>
      <c:txPr>
        <a:bodyPr rot="0" spcFirstLastPara="1" vertOverflow="ellipsis" vert="horz" wrap="square" anchor="ctr" anchorCtr="1"/>
        <a:lstStyle/>
        <a:p>
          <a:pPr>
            <a:defRPr sz="1920" b="1" i="0" u="none" strike="noStrike" kern="1200" spc="100" baseline="0">
              <a:solidFill>
                <a:srgbClr val="085493"/>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pieChart>
        <c:varyColors val="1"/>
        <c:ser>
          <c:idx val="0"/>
          <c:order val="0"/>
          <c:tx>
            <c:strRef>
              <c:f>Sheet1!$B$1</c:f>
              <c:strCache>
                <c:ptCount val="1"/>
                <c:pt idx="0">
                  <c:v>Number of respondents </c:v>
                </c:pt>
              </c:strCache>
            </c:strRef>
          </c:tx>
          <c:dPt>
            <c:idx val="0"/>
            <c:bubble3D val="0"/>
            <c:spPr>
              <a:gradFill rotWithShape="1">
                <a:gsLst>
                  <a:gs pos="0">
                    <a:schemeClr val="accent1">
                      <a:tint val="98000"/>
                      <a:lumMod val="110000"/>
                    </a:schemeClr>
                  </a:gs>
                  <a:gs pos="84000">
                    <a:schemeClr val="accent1">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1-13AA-4339-8292-130BEAA61373}"/>
              </c:ext>
            </c:extLst>
          </c:dPt>
          <c:dPt>
            <c:idx val="1"/>
            <c:bubble3D val="0"/>
            <c:spPr>
              <a:gradFill rotWithShape="1">
                <a:gsLst>
                  <a:gs pos="0">
                    <a:schemeClr val="accent2">
                      <a:tint val="98000"/>
                      <a:lumMod val="110000"/>
                    </a:schemeClr>
                  </a:gs>
                  <a:gs pos="84000">
                    <a:schemeClr val="accent2">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3-13AA-4339-8292-130BEAA61373}"/>
              </c:ext>
            </c:extLst>
          </c:dPt>
          <c:dPt>
            <c:idx val="2"/>
            <c:bubble3D val="0"/>
            <c:spPr>
              <a:gradFill rotWithShape="1">
                <a:gsLst>
                  <a:gs pos="0">
                    <a:schemeClr val="accent3">
                      <a:tint val="98000"/>
                      <a:lumMod val="110000"/>
                    </a:schemeClr>
                  </a:gs>
                  <a:gs pos="84000">
                    <a:schemeClr val="accent3">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5-13AA-4339-8292-130BEAA61373}"/>
              </c:ext>
            </c:extLst>
          </c:dPt>
          <c:dLbls>
            <c:dLbl>
              <c:idx val="0"/>
              <c:layout>
                <c:manualLayout>
                  <c:x val="6.0673802554493108E-3"/>
                  <c:y val="-2.7167681470753727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3AA-4339-8292-130BEAA61373}"/>
                </c:ext>
              </c:extLst>
            </c:dLbl>
            <c:dLbl>
              <c:idx val="2"/>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13AA-4339-8292-130BEAA61373}"/>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dLblPos val="bestFit"/>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Sheet1!$A$2:$A$4</c:f>
              <c:strCache>
                <c:ptCount val="3"/>
                <c:pt idx="0">
                  <c:v>Female</c:v>
                </c:pt>
                <c:pt idx="1">
                  <c:v>Male</c:v>
                </c:pt>
                <c:pt idx="2">
                  <c:v>Other sex or gender identity</c:v>
                </c:pt>
              </c:strCache>
            </c:strRef>
          </c:cat>
          <c:val>
            <c:numRef>
              <c:f>Sheet1!$B$2:$B$4</c:f>
              <c:numCache>
                <c:formatCode>General</c:formatCode>
                <c:ptCount val="3"/>
                <c:pt idx="0">
                  <c:v>54.8</c:v>
                </c:pt>
                <c:pt idx="1">
                  <c:v>45</c:v>
                </c:pt>
                <c:pt idx="2">
                  <c:v>0.2</c:v>
                </c:pt>
              </c:numCache>
            </c:numRef>
          </c:val>
          <c:extLst>
            <c:ext xmlns:c16="http://schemas.microsoft.com/office/drawing/2014/chart" uri="{C3380CC4-5D6E-409C-BE32-E72D297353CC}">
              <c16:uniqueId val="{00000006-13AA-4339-8292-130BEAA6137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rgbClr val="085493"/>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rgbClr val="085493"/>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n-US"/>
              <a:t>Respondents by educational level</a:t>
            </a:r>
          </a:p>
        </c:rich>
      </c:tx>
      <c:layout/>
      <c:overlay val="0"/>
      <c:spPr>
        <a:noFill/>
        <a:ln>
          <a:noFill/>
        </a:ln>
        <a:effectLst/>
      </c:spPr>
      <c:txPr>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Pt>
            <c:idx val="0"/>
            <c:invertIfNegative val="0"/>
            <c:bubble3D val="0"/>
            <c:extLst>
              <c:ext xmlns:c16="http://schemas.microsoft.com/office/drawing/2014/chart" uri="{C3380CC4-5D6E-409C-BE32-E72D297353CC}">
                <c16:uniqueId val="{00000000-C41C-4B11-9386-86AB3DFB0B10}"/>
              </c:ext>
            </c:extLst>
          </c:dPt>
          <c:dPt>
            <c:idx val="1"/>
            <c:invertIfNegative val="0"/>
            <c:bubble3D val="0"/>
            <c:extLst>
              <c:ext xmlns:c16="http://schemas.microsoft.com/office/drawing/2014/chart" uri="{C3380CC4-5D6E-409C-BE32-E72D297353CC}">
                <c16:uniqueId val="{00000001-C41C-4B11-9386-86AB3DFB0B10}"/>
              </c:ext>
            </c:extLst>
          </c:dPt>
          <c:dPt>
            <c:idx val="2"/>
            <c:invertIfNegative val="0"/>
            <c:bubble3D val="0"/>
            <c:extLst>
              <c:ext xmlns:c16="http://schemas.microsoft.com/office/drawing/2014/chart" uri="{C3380CC4-5D6E-409C-BE32-E72D297353CC}">
                <c16:uniqueId val="{00000002-C41C-4B11-9386-86AB3DFB0B10}"/>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Sheet1!$A$2:$A$6</c:f>
              <c:strCache>
                <c:ptCount val="5"/>
                <c:pt idx="0">
                  <c:v>Tertiary Education</c:v>
                </c:pt>
                <c:pt idx="1">
                  <c:v>Secondary School</c:v>
                </c:pt>
                <c:pt idx="2">
                  <c:v>Vocational Education</c:v>
                </c:pt>
                <c:pt idx="3">
                  <c:v>Adult Literacy</c:v>
                </c:pt>
                <c:pt idx="4">
                  <c:v>Primary School</c:v>
                </c:pt>
              </c:strCache>
            </c:strRef>
          </c:cat>
          <c:val>
            <c:numRef>
              <c:f>Sheet1!$B$2:$B$6</c:f>
              <c:numCache>
                <c:formatCode>General</c:formatCode>
                <c:ptCount val="5"/>
                <c:pt idx="0">
                  <c:v>41</c:v>
                </c:pt>
                <c:pt idx="1">
                  <c:v>30</c:v>
                </c:pt>
                <c:pt idx="2">
                  <c:v>13</c:v>
                </c:pt>
                <c:pt idx="3">
                  <c:v>9</c:v>
                </c:pt>
                <c:pt idx="4">
                  <c:v>8</c:v>
                </c:pt>
              </c:numCache>
            </c:numRef>
          </c:val>
          <c:extLst>
            <c:ext xmlns:c16="http://schemas.microsoft.com/office/drawing/2014/chart" uri="{C3380CC4-5D6E-409C-BE32-E72D297353CC}">
              <c16:uniqueId val="{00000003-C41C-4B11-9386-86AB3DFB0B10}"/>
            </c:ext>
          </c:extLst>
        </c:ser>
        <c:dLbls>
          <c:showLegendKey val="0"/>
          <c:showVal val="1"/>
          <c:showCatName val="0"/>
          <c:showSerName val="0"/>
          <c:showPercent val="0"/>
          <c:showBubbleSize val="0"/>
        </c:dLbls>
        <c:gapWidth val="100"/>
        <c:overlap val="-24"/>
        <c:axId val="1913207423"/>
        <c:axId val="1913204095"/>
      </c:barChart>
      <c:catAx>
        <c:axId val="1913207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4095"/>
        <c:crossesAt val="0"/>
        <c:auto val="1"/>
        <c:lblAlgn val="ctr"/>
        <c:lblOffset val="100"/>
        <c:noMultiLvlLbl val="0"/>
      </c:catAx>
      <c:valAx>
        <c:axId val="1913204095"/>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7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solidFill>
        <a:schemeClr val="bg1"/>
      </a:solidFill>
    </a:ln>
    <a:effectLst>
      <a:outerShdw blurRad="50800" dist="38100" dir="2700000" algn="tl" rotWithShape="0">
        <a:prstClr val="black">
          <a:alpha val="40000"/>
        </a:prstClr>
      </a:outerShdw>
    </a:effectLst>
  </c:spPr>
  <c:txPr>
    <a:bodyPr/>
    <a:lstStyle/>
    <a:p>
      <a:pPr>
        <a:defRPr sz="14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n-US" dirty="0"/>
              <a:t>Average scores by sex</a:t>
            </a:r>
          </a:p>
        </c:rich>
      </c:tx>
      <c:layout/>
      <c:overlay val="0"/>
      <c:spPr>
        <a:noFill/>
        <a:ln>
          <a:noFill/>
        </a:ln>
        <a:effectLst/>
      </c:spPr>
      <c:txPr>
        <a:bodyPr rot="0" spcFirstLastPara="1" vertOverflow="ellipsis" vert="horz" wrap="square" anchor="ctr" anchorCtr="1"/>
        <a:lstStyle/>
        <a:p>
          <a:pPr>
            <a:defRPr sz="1680" b="1" i="0" u="none" strike="noStrike" kern="1200" spc="100" baseline="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tx>
            <c:strRef>
              <c:f>Sheet1!$B$1</c:f>
              <c:strCache>
                <c:ptCount val="1"/>
                <c:pt idx="0">
                  <c:v>Average</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Pt>
            <c:idx val="0"/>
            <c:invertIfNegative val="0"/>
            <c:bubble3D val="0"/>
            <c:extLst>
              <c:ext xmlns:c16="http://schemas.microsoft.com/office/drawing/2014/chart" uri="{C3380CC4-5D6E-409C-BE32-E72D297353CC}">
                <c16:uniqueId val="{00000000-26DC-4F87-80FC-A034027C0EA3}"/>
              </c:ext>
            </c:extLst>
          </c:dPt>
          <c:dPt>
            <c:idx val="1"/>
            <c:invertIfNegative val="0"/>
            <c:bubble3D val="0"/>
            <c:extLst>
              <c:ext xmlns:c16="http://schemas.microsoft.com/office/drawing/2014/chart" uri="{C3380CC4-5D6E-409C-BE32-E72D297353CC}">
                <c16:uniqueId val="{00000001-26DC-4F87-80FC-A034027C0EA3}"/>
              </c:ext>
            </c:extLst>
          </c:dPt>
          <c:dPt>
            <c:idx val="2"/>
            <c:invertIfNegative val="0"/>
            <c:bubble3D val="0"/>
            <c:extLst>
              <c:ext xmlns:c16="http://schemas.microsoft.com/office/drawing/2014/chart" uri="{C3380CC4-5D6E-409C-BE32-E72D297353CC}">
                <c16:uniqueId val="{00000002-26DC-4F87-80FC-A034027C0EA3}"/>
              </c:ext>
            </c:extLst>
          </c:dPt>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Sheet1!$A$2:$A$4</c:f>
              <c:strCache>
                <c:ptCount val="3"/>
                <c:pt idx="0">
                  <c:v>Other sex or gender identity</c:v>
                </c:pt>
                <c:pt idx="1">
                  <c:v>Female </c:v>
                </c:pt>
                <c:pt idx="2">
                  <c:v>Male</c:v>
                </c:pt>
              </c:strCache>
            </c:strRef>
          </c:cat>
          <c:val>
            <c:numRef>
              <c:f>Sheet1!$B$2:$B$4</c:f>
              <c:numCache>
                <c:formatCode>General</c:formatCode>
                <c:ptCount val="3"/>
                <c:pt idx="0">
                  <c:v>67</c:v>
                </c:pt>
                <c:pt idx="1">
                  <c:v>66</c:v>
                </c:pt>
                <c:pt idx="2">
                  <c:v>60</c:v>
                </c:pt>
              </c:numCache>
            </c:numRef>
          </c:val>
          <c:extLst>
            <c:ext xmlns:c16="http://schemas.microsoft.com/office/drawing/2014/chart" uri="{C3380CC4-5D6E-409C-BE32-E72D297353CC}">
              <c16:uniqueId val="{00000003-26DC-4F87-80FC-A034027C0EA3}"/>
            </c:ext>
          </c:extLst>
        </c:ser>
        <c:dLbls>
          <c:showLegendKey val="0"/>
          <c:showVal val="1"/>
          <c:showCatName val="0"/>
          <c:showSerName val="0"/>
          <c:showPercent val="0"/>
          <c:showBubbleSize val="0"/>
        </c:dLbls>
        <c:gapWidth val="100"/>
        <c:overlap val="-24"/>
        <c:axId val="1913207423"/>
        <c:axId val="1913204095"/>
      </c:barChart>
      <c:catAx>
        <c:axId val="1913207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4095"/>
        <c:crossesAt val="0"/>
        <c:auto val="1"/>
        <c:lblAlgn val="ctr"/>
        <c:lblOffset val="100"/>
        <c:noMultiLvlLbl val="0"/>
      </c:catAx>
      <c:valAx>
        <c:axId val="1913204095"/>
        <c:scaling>
          <c:orientation val="minMax"/>
          <c:max val="100"/>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132074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solidFill>
        <a:schemeClr val="bg1"/>
      </a:solidFill>
    </a:ln>
    <a:effectLst>
      <a:outerShdw blurRad="50800" dist="38100" dir="2700000" algn="tl" rotWithShape="0">
        <a:prstClr val="black">
          <a:alpha val="40000"/>
        </a:prstClr>
      </a:outerShdw>
    </a:effectLst>
  </c:spPr>
  <c:txPr>
    <a:bodyPr/>
    <a:lstStyle/>
    <a:p>
      <a:pPr>
        <a:defRPr sz="14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Attitude Scores by Age Group</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score</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Pt>
            <c:idx val="0"/>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1-DB72-4E9F-A29C-77E676201C19}"/>
              </c:ext>
            </c:extLst>
          </c:dPt>
          <c:dPt>
            <c:idx val="1"/>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3-DB72-4E9F-A29C-77E676201C19}"/>
              </c:ext>
            </c:extLst>
          </c:dPt>
          <c:dPt>
            <c:idx val="2"/>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5-DB72-4E9F-A29C-77E676201C1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Sheet1!$A$2:$A$7</c:f>
              <c:strCache>
                <c:ptCount val="6"/>
                <c:pt idx="0">
                  <c:v>26-40</c:v>
                </c:pt>
                <c:pt idx="1">
                  <c:v>41-50</c:v>
                </c:pt>
                <c:pt idx="2">
                  <c:v>18-25</c:v>
                </c:pt>
                <c:pt idx="3">
                  <c:v>60+</c:v>
                </c:pt>
                <c:pt idx="4">
                  <c:v>51-60</c:v>
                </c:pt>
                <c:pt idx="5">
                  <c:v>Younger than 18</c:v>
                </c:pt>
              </c:strCache>
            </c:strRef>
          </c:cat>
          <c:val>
            <c:numRef>
              <c:f>Sheet1!$B$2:$B$7</c:f>
              <c:numCache>
                <c:formatCode>0</c:formatCode>
                <c:ptCount val="6"/>
                <c:pt idx="0">
                  <c:v>63</c:v>
                </c:pt>
                <c:pt idx="1">
                  <c:v>65</c:v>
                </c:pt>
                <c:pt idx="2">
                  <c:v>62</c:v>
                </c:pt>
                <c:pt idx="3">
                  <c:v>63</c:v>
                </c:pt>
                <c:pt idx="4">
                  <c:v>64</c:v>
                </c:pt>
                <c:pt idx="5">
                  <c:v>59</c:v>
                </c:pt>
              </c:numCache>
            </c:numRef>
          </c:val>
          <c:extLst>
            <c:ext xmlns:c16="http://schemas.microsoft.com/office/drawing/2014/chart" uri="{C3380CC4-5D6E-409C-BE32-E72D297353CC}">
              <c16:uniqueId val="{00000006-DB72-4E9F-A29C-77E676201C19}"/>
            </c:ext>
          </c:extLst>
        </c:ser>
        <c:dLbls>
          <c:showLegendKey val="0"/>
          <c:showVal val="1"/>
          <c:showCatName val="0"/>
          <c:showSerName val="0"/>
          <c:showPercent val="0"/>
          <c:showBubbleSize val="0"/>
        </c:dLbls>
        <c:gapWidth val="100"/>
        <c:overlap val="-24"/>
        <c:axId val="1913207423"/>
        <c:axId val="1913204095"/>
      </c:barChart>
      <c:catAx>
        <c:axId val="1913207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13204095"/>
        <c:crossesAt val="0"/>
        <c:auto val="1"/>
        <c:lblAlgn val="ctr"/>
        <c:lblOffset val="100"/>
        <c:noMultiLvlLbl val="0"/>
      </c:catAx>
      <c:valAx>
        <c:axId val="1913204095"/>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13207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Attitude Scores by Educational Level</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score</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Pt>
            <c:idx val="0"/>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1-F75F-4724-B74C-6A4631172230}"/>
              </c:ext>
            </c:extLst>
          </c:dPt>
          <c:dPt>
            <c:idx val="1"/>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3-F75F-4724-B74C-6A4631172230}"/>
              </c:ext>
            </c:extLst>
          </c:dPt>
          <c:dPt>
            <c:idx val="2"/>
            <c:invertIfNegative val="0"/>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5-F75F-4724-B74C-6A463117223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Sheet1!$A$2:$A$6</c:f>
              <c:strCache>
                <c:ptCount val="5"/>
                <c:pt idx="0">
                  <c:v>Tertiary Education</c:v>
                </c:pt>
                <c:pt idx="1">
                  <c:v>Secondary School</c:v>
                </c:pt>
                <c:pt idx="2">
                  <c:v>Adult Literacy</c:v>
                </c:pt>
                <c:pt idx="3">
                  <c:v>Primary School</c:v>
                </c:pt>
                <c:pt idx="4">
                  <c:v>Vocational Education</c:v>
                </c:pt>
              </c:strCache>
            </c:strRef>
          </c:cat>
          <c:val>
            <c:numRef>
              <c:f>Sheet1!$B$2:$B$6</c:f>
              <c:numCache>
                <c:formatCode>0</c:formatCode>
                <c:ptCount val="5"/>
                <c:pt idx="0">
                  <c:v>66</c:v>
                </c:pt>
                <c:pt idx="1">
                  <c:v>62</c:v>
                </c:pt>
                <c:pt idx="2">
                  <c:v>61</c:v>
                </c:pt>
                <c:pt idx="3">
                  <c:v>59</c:v>
                </c:pt>
                <c:pt idx="4">
                  <c:v>59</c:v>
                </c:pt>
              </c:numCache>
            </c:numRef>
          </c:val>
          <c:extLst>
            <c:ext xmlns:c16="http://schemas.microsoft.com/office/drawing/2014/chart" uri="{C3380CC4-5D6E-409C-BE32-E72D297353CC}">
              <c16:uniqueId val="{00000006-F75F-4724-B74C-6A4631172230}"/>
            </c:ext>
          </c:extLst>
        </c:ser>
        <c:dLbls>
          <c:showLegendKey val="0"/>
          <c:showVal val="1"/>
          <c:showCatName val="0"/>
          <c:showSerName val="0"/>
          <c:showPercent val="0"/>
          <c:showBubbleSize val="0"/>
        </c:dLbls>
        <c:gapWidth val="100"/>
        <c:overlap val="-24"/>
        <c:axId val="1913207423"/>
        <c:axId val="1913204095"/>
      </c:barChart>
      <c:catAx>
        <c:axId val="1913207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13204095"/>
        <c:crossesAt val="0"/>
        <c:auto val="1"/>
        <c:lblAlgn val="ctr"/>
        <c:lblOffset val="100"/>
        <c:noMultiLvlLbl val="0"/>
      </c:catAx>
      <c:valAx>
        <c:axId val="1913204095"/>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13207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r>
              <a:rPr lang="en-GB" sz="1000"/>
              <a:t>Attitudes toward women's political participation score </a:t>
            </a:r>
            <a:r>
              <a:rPr lang="en-ZA" sz="1000"/>
              <a:t>by country</a:t>
            </a:r>
          </a:p>
        </c:rich>
      </c:tx>
      <c:layout/>
      <c:overlay val="0"/>
      <c:spPr>
        <a:noFill/>
        <a:ln>
          <a:noFill/>
        </a:ln>
        <a:effectLst/>
      </c:spPr>
      <c:txPr>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10317780146477322"/>
          <c:y val="0.11595494816836151"/>
          <c:w val="0.88411190959208696"/>
          <c:h val="0.79563627176116314"/>
        </c:manualLayout>
      </c:layout>
      <c:barChart>
        <c:barDir val="bar"/>
        <c:grouping val="clustered"/>
        <c:varyColors val="0"/>
        <c:ser>
          <c:idx val="0"/>
          <c:order val="0"/>
          <c:tx>
            <c:strRef>
              <c:f>Sheet1!$B$1</c:f>
              <c:strCache>
                <c:ptCount val="1"/>
                <c:pt idx="0">
                  <c:v>Women's Political Participation Gender Attitude Score</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38100" h="50800"/>
            </a:sp3d>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Sheet1!$A$2:$A$17</c:f>
              <c:strCache>
                <c:ptCount val="16"/>
                <c:pt idx="0">
                  <c:v>Lesotho</c:v>
                </c:pt>
                <c:pt idx="1">
                  <c:v>Angola</c:v>
                </c:pt>
                <c:pt idx="2">
                  <c:v>Namibia</c:v>
                </c:pt>
                <c:pt idx="3">
                  <c:v>DRC</c:v>
                </c:pt>
                <c:pt idx="4">
                  <c:v>Eswatini</c:v>
                </c:pt>
                <c:pt idx="5">
                  <c:v>Madagascar</c:v>
                </c:pt>
                <c:pt idx="6">
                  <c:v>Zambia</c:v>
                </c:pt>
                <c:pt idx="7">
                  <c:v>Comoros Islands</c:v>
                </c:pt>
                <c:pt idx="8">
                  <c:v>South Africa</c:v>
                </c:pt>
                <c:pt idx="9">
                  <c:v>Tanzania</c:v>
                </c:pt>
                <c:pt idx="10">
                  <c:v>Seychelles</c:v>
                </c:pt>
                <c:pt idx="11">
                  <c:v>Mauritius</c:v>
                </c:pt>
                <c:pt idx="12">
                  <c:v>Malawi</c:v>
                </c:pt>
                <c:pt idx="13">
                  <c:v>Botswana</c:v>
                </c:pt>
                <c:pt idx="14">
                  <c:v>Zimbabwe</c:v>
                </c:pt>
                <c:pt idx="15">
                  <c:v>Mozambique</c:v>
                </c:pt>
              </c:strCache>
            </c:strRef>
          </c:cat>
          <c:val>
            <c:numRef>
              <c:f>Sheet1!$B$2:$B$17</c:f>
              <c:numCache>
                <c:formatCode>0</c:formatCode>
                <c:ptCount val="16"/>
                <c:pt idx="0">
                  <c:v>52.193062200956902</c:v>
                </c:pt>
                <c:pt idx="1">
                  <c:v>54.132173048234698</c:v>
                </c:pt>
                <c:pt idx="2">
                  <c:v>54.164364981504299</c:v>
                </c:pt>
                <c:pt idx="3">
                  <c:v>54.8591219512195</c:v>
                </c:pt>
                <c:pt idx="4">
                  <c:v>58.678700361010797</c:v>
                </c:pt>
                <c:pt idx="5">
                  <c:v>59.631021377672198</c:v>
                </c:pt>
                <c:pt idx="6">
                  <c:v>59.733899905571199</c:v>
                </c:pt>
                <c:pt idx="7">
                  <c:v>62.9230105465004</c:v>
                </c:pt>
                <c:pt idx="8">
                  <c:v>64.522167191949507</c:v>
                </c:pt>
                <c:pt idx="9">
                  <c:v>64.685814185814095</c:v>
                </c:pt>
                <c:pt idx="10">
                  <c:v>65.758024691358003</c:v>
                </c:pt>
                <c:pt idx="11">
                  <c:v>68.572805402136197</c:v>
                </c:pt>
                <c:pt idx="12">
                  <c:v>68.942204301075193</c:v>
                </c:pt>
                <c:pt idx="13">
                  <c:v>71.081390593047004</c:v>
                </c:pt>
                <c:pt idx="14">
                  <c:v>73.641705140046099</c:v>
                </c:pt>
                <c:pt idx="15">
                  <c:v>78.167839195979894</c:v>
                </c:pt>
              </c:numCache>
            </c:numRef>
          </c:val>
          <c:extLst>
            <c:ext xmlns:c16="http://schemas.microsoft.com/office/drawing/2014/chart" uri="{C3380CC4-5D6E-409C-BE32-E72D297353CC}">
              <c16:uniqueId val="{00000000-C090-4396-BE1D-5C890A0F623E}"/>
            </c:ext>
          </c:extLst>
        </c:ser>
        <c:dLbls>
          <c:dLblPos val="outEnd"/>
          <c:showLegendKey val="0"/>
          <c:showVal val="1"/>
          <c:showCatName val="0"/>
          <c:showSerName val="0"/>
          <c:showPercent val="0"/>
          <c:showBubbleSize val="0"/>
        </c:dLbls>
        <c:gapWidth val="43"/>
        <c:overlap val="-20"/>
        <c:axId val="1319083680"/>
        <c:axId val="1319079104"/>
      </c:barChart>
      <c:catAx>
        <c:axId val="131908368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9079104"/>
        <c:crosses val="autoZero"/>
        <c:auto val="1"/>
        <c:lblAlgn val="ctr"/>
        <c:lblOffset val="100"/>
        <c:noMultiLvlLbl val="0"/>
      </c:catAx>
      <c:valAx>
        <c:axId val="1319079104"/>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lumMod val="8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9083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085493"/>
    </a:solidFill>
    <a:ln>
      <a:noFill/>
    </a:ln>
    <a:effectLst/>
  </c:spPr>
  <c:txPr>
    <a:bodyPr/>
    <a:lstStyle/>
    <a:p>
      <a:pPr>
        <a:defRPr sz="11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4">
  <a:schemeClr val="accent2"/>
  <a:schemeClr val="accent2"/>
  <a:schemeClr val="accent2"/>
  <a:schemeClr val="accent2"/>
  <a:schemeClr val="accent2"/>
  <a:schemeClr val="accent2"/>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0722F-14D0-451E-9316-4DF158DA55C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8662D85-AFD0-4D15-875C-A9C8B6461FF8}">
      <dgm:prSet/>
      <dgm:spPr/>
      <dgm:t>
        <a:bodyPr/>
        <a:lstStyle/>
        <a:p>
          <a:r>
            <a:rPr lang="en-US">
              <a:latin typeface="Tahoma" panose="020B0604030504040204" pitchFamily="34" charset="0"/>
              <a:ea typeface="Tahoma" panose="020B0604030504040204" pitchFamily="34" charset="0"/>
              <a:cs typeface="Tahoma" panose="020B0604030504040204" pitchFamily="34" charset="0"/>
            </a:rPr>
            <a:t>The survey on attitudes toward women’s political participation in Southern Africa provides a comprehensive look at the region's progress and remaining challenges. </a:t>
          </a:r>
        </a:p>
      </dgm:t>
    </dgm:pt>
    <dgm:pt modelId="{531AC0C2-393D-4CE2-9FD1-B711B5D1DF82}" type="parTrans" cxnId="{F53FC92E-8CD7-46A6-9D5D-C8BC2D16D42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713F2FC-95C7-4E04-8AD3-E5965DCC3F6C}" type="sibTrans" cxnId="{F53FC92E-8CD7-46A6-9D5D-C8BC2D16D42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FE81E8D-E0B8-4507-BE20-1A2896CBBAB1}">
      <dgm:prSet/>
      <dgm:spPr/>
      <dgm:t>
        <a:bodyPr/>
        <a:lstStyle/>
        <a:p>
          <a:r>
            <a:rPr lang="en-US">
              <a:latin typeface="Tahoma" panose="020B0604030504040204" pitchFamily="34" charset="0"/>
              <a:ea typeface="Tahoma" panose="020B0604030504040204" pitchFamily="34" charset="0"/>
              <a:cs typeface="Tahoma" panose="020B0604030504040204" pitchFamily="34" charset="0"/>
            </a:rPr>
            <a:t>With </a:t>
          </a:r>
          <a:r>
            <a:rPr lang="en-US" b="1">
              <a:latin typeface="Tahoma" panose="020B0604030504040204" pitchFamily="34" charset="0"/>
              <a:ea typeface="Tahoma" panose="020B0604030504040204" pitchFamily="34" charset="0"/>
              <a:cs typeface="Tahoma" panose="020B0604030504040204" pitchFamily="34" charset="0"/>
            </a:rPr>
            <a:t>20,959 responses collected across 16 countries</a:t>
          </a:r>
          <a:r>
            <a:rPr lang="en-US">
              <a:latin typeface="Tahoma" panose="020B0604030504040204" pitchFamily="34" charset="0"/>
              <a:ea typeface="Tahoma" panose="020B0604030504040204" pitchFamily="34" charset="0"/>
              <a:cs typeface="Tahoma" panose="020B0604030504040204" pitchFamily="34" charset="0"/>
            </a:rPr>
            <a:t>, the survey highlights a </a:t>
          </a:r>
          <a:r>
            <a:rPr lang="en-US" b="1">
              <a:latin typeface="Tahoma" panose="020B0604030504040204" pitchFamily="34" charset="0"/>
              <a:ea typeface="Tahoma" panose="020B0604030504040204" pitchFamily="34" charset="0"/>
              <a:cs typeface="Tahoma" panose="020B0604030504040204" pitchFamily="34" charset="0"/>
            </a:rPr>
            <a:t>general trend toward supporting gender equality in politics</a:t>
          </a:r>
          <a:r>
            <a:rPr lang="en-US">
              <a:latin typeface="Tahoma" panose="020B0604030504040204" pitchFamily="34" charset="0"/>
              <a:ea typeface="Tahoma" panose="020B0604030504040204" pitchFamily="34" charset="0"/>
              <a:cs typeface="Tahoma" panose="020B0604030504040204" pitchFamily="34" charset="0"/>
            </a:rPr>
            <a:t>, but it also reveals significant areas needing improvement. </a:t>
          </a:r>
        </a:p>
      </dgm:t>
    </dgm:pt>
    <dgm:pt modelId="{DE0EF60F-A684-4BF2-88B2-0E3E6D1C3B30}" type="parTrans" cxnId="{5629693A-6FD7-4586-87E8-4A0EA293552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2DF61A-DF45-42E1-80FF-3374BFB798C8}" type="sibTrans" cxnId="{5629693A-6FD7-4586-87E8-4A0EA293552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8069C89-1C46-432A-9574-FD7B815DA9D1}">
      <dgm:prSet/>
      <dgm:spPr/>
      <dgm:t>
        <a:bodyPr/>
        <a:lstStyle/>
        <a:p>
          <a:r>
            <a:rPr lang="en-US" b="1">
              <a:latin typeface="Tahoma" panose="020B0604030504040204" pitchFamily="34" charset="0"/>
              <a:ea typeface="Tahoma" panose="020B0604030504040204" pitchFamily="34" charset="0"/>
              <a:cs typeface="Tahoma" panose="020B0604030504040204" pitchFamily="34" charset="0"/>
            </a:rPr>
            <a:t>Women generally show more supportive attitudes than men</a:t>
          </a:r>
          <a:r>
            <a:rPr lang="en-US">
              <a:latin typeface="Tahoma" panose="020B0604030504040204" pitchFamily="34" charset="0"/>
              <a:ea typeface="Tahoma" panose="020B0604030504040204" pitchFamily="34" charset="0"/>
              <a:cs typeface="Tahoma" panose="020B0604030504040204" pitchFamily="34" charset="0"/>
            </a:rPr>
            <a:t>, with notable gender-based differences in views on leadership and gender roles. </a:t>
          </a:r>
        </a:p>
      </dgm:t>
    </dgm:pt>
    <dgm:pt modelId="{3CF27353-56F9-4E2A-A2ED-AB0C7829416B}" type="parTrans" cxnId="{F7A4E9E6-B574-49AF-94F3-4EBD4FEA029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DC75A27-0A1F-4887-9CF6-CF29363A6CD2}" type="sibTrans" cxnId="{F7A4E9E6-B574-49AF-94F3-4EBD4FEA029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CD308A0-15D9-4ABC-9ACD-A4A408C0F44D}">
      <dgm:prSet/>
      <dgm:spPr/>
      <dgm:t>
        <a:bodyPr/>
        <a:lstStyle/>
        <a:p>
          <a:r>
            <a:rPr lang="en-US">
              <a:latin typeface="Tahoma" panose="020B0604030504040204" pitchFamily="34" charset="0"/>
              <a:ea typeface="Tahoma" panose="020B0604030504040204" pitchFamily="34" charset="0"/>
              <a:cs typeface="Tahoma" panose="020B0604030504040204" pitchFamily="34" charset="0"/>
            </a:rPr>
            <a:t>The data also emphasize </a:t>
          </a:r>
          <a:r>
            <a:rPr lang="en-US" b="1">
              <a:latin typeface="Tahoma" panose="020B0604030504040204" pitchFamily="34" charset="0"/>
              <a:ea typeface="Tahoma" panose="020B0604030504040204" pitchFamily="34" charset="0"/>
              <a:cs typeface="Tahoma" panose="020B0604030504040204" pitchFamily="34" charset="0"/>
            </a:rPr>
            <a:t>disparities across educational levels and age groups</a:t>
          </a:r>
          <a:r>
            <a:rPr lang="en-US">
              <a:latin typeface="Tahoma" panose="020B0604030504040204" pitchFamily="34" charset="0"/>
              <a:ea typeface="Tahoma" panose="020B0604030504040204" pitchFamily="34" charset="0"/>
              <a:cs typeface="Tahoma" panose="020B0604030504040204" pitchFamily="34" charset="0"/>
            </a:rPr>
            <a:t>, with higher educational attainment correlating with greater support for women’s political involvement. </a:t>
          </a:r>
        </a:p>
      </dgm:t>
    </dgm:pt>
    <dgm:pt modelId="{E723CD75-E66D-4B23-8F43-2FD3911ED0C4}" type="parTrans" cxnId="{A27F7F8E-FB7E-4A8C-BFC0-32437C21576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7A591F0-7D24-40FF-A5AE-985650A37C35}" type="sibTrans" cxnId="{A27F7F8E-FB7E-4A8C-BFC0-32437C21576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51E46B3-F5CD-4ECD-ADDC-1BF82D65F7A5}">
      <dgm:prSe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Geographical variation is pronounced</a:t>
          </a:r>
          <a:r>
            <a:rPr lang="en-US" dirty="0">
              <a:latin typeface="Tahoma" panose="020B0604030504040204" pitchFamily="34" charset="0"/>
              <a:ea typeface="Tahoma" panose="020B0604030504040204" pitchFamily="34" charset="0"/>
              <a:cs typeface="Tahoma" panose="020B0604030504040204" pitchFamily="34" charset="0"/>
            </a:rPr>
            <a:t>, with Mozambique, Zimbabwe, and Botswana displaying the highest levels of support, while Lesotho, Namibia, and Angola lag behind. </a:t>
          </a:r>
        </a:p>
      </dgm:t>
    </dgm:pt>
    <dgm:pt modelId="{0189A248-0DEB-49A2-BEAA-0A36DDE389E0}" type="parTrans" cxnId="{323EFD55-9E2D-41BD-BC1D-C1912020F72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DFDAC56-099F-4550-A9DE-4880C28B84A9}" type="sibTrans" cxnId="{323EFD55-9E2D-41BD-BC1D-C1912020F72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04AEB70-E87F-4C9A-B458-0AB424C0E447}">
      <dgm:prSet/>
      <dgm:spPr/>
      <dgm:t>
        <a:bodyPr/>
        <a:lstStyle/>
        <a:p>
          <a:r>
            <a:rPr lang="en-US">
              <a:latin typeface="Tahoma" panose="020B0604030504040204" pitchFamily="34" charset="0"/>
              <a:ea typeface="Tahoma" panose="020B0604030504040204" pitchFamily="34" charset="0"/>
              <a:cs typeface="Tahoma" panose="020B0604030504040204" pitchFamily="34" charset="0"/>
            </a:rPr>
            <a:t>To foster a more inclusive political environment, </a:t>
          </a:r>
          <a:r>
            <a:rPr lang="en-US" b="1">
              <a:latin typeface="Tahoma" panose="020B0604030504040204" pitchFamily="34" charset="0"/>
              <a:ea typeface="Tahoma" panose="020B0604030504040204" pitchFamily="34" charset="0"/>
              <a:cs typeface="Tahoma" panose="020B0604030504040204" pitchFamily="34" charset="0"/>
            </a:rPr>
            <a:t>targeted efforts such as policy reforms, educational initiatives, and media accountability are essential</a:t>
          </a:r>
          <a:r>
            <a:rPr lang="en-US">
              <a:latin typeface="Tahoma" panose="020B0604030504040204" pitchFamily="34" charset="0"/>
              <a:ea typeface="Tahoma" panose="020B0604030504040204" pitchFamily="34" charset="0"/>
              <a:cs typeface="Tahoma" panose="020B0604030504040204" pitchFamily="34" charset="0"/>
            </a:rPr>
            <a:t> to address persistent barriers and traditional biases. </a:t>
          </a:r>
        </a:p>
      </dgm:t>
    </dgm:pt>
    <dgm:pt modelId="{BC0E611E-9B40-4A28-AFD3-E2123FC3A91E}" type="parTrans" cxnId="{36451A61-2CD1-4AB8-B3F7-CC9E5BB6C0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958D1E2-8FDE-4E8D-9461-589F1A18A2B1}" type="sibTrans" cxnId="{36451A61-2CD1-4AB8-B3F7-CC9E5BB6C0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271DC20-8A92-4711-BE1E-4E9E288D9079}">
      <dgm:prSet/>
      <dgm:spPr/>
      <dgm:t>
        <a:bodyPr/>
        <a:lstStyle/>
        <a:p>
          <a:r>
            <a:rPr lang="en-US">
              <a:latin typeface="Tahoma" panose="020B0604030504040204" pitchFamily="34" charset="0"/>
              <a:ea typeface="Tahoma" panose="020B0604030504040204" pitchFamily="34" charset="0"/>
              <a:cs typeface="Tahoma" panose="020B0604030504040204" pitchFamily="34" charset="0"/>
            </a:rPr>
            <a:t>Overall, the findings call for </a:t>
          </a:r>
          <a:r>
            <a:rPr lang="en-US" b="1">
              <a:latin typeface="Tahoma" panose="020B0604030504040204" pitchFamily="34" charset="0"/>
              <a:ea typeface="Tahoma" panose="020B0604030504040204" pitchFamily="34" charset="0"/>
              <a:cs typeface="Tahoma" panose="020B0604030504040204" pitchFamily="34" charset="0"/>
            </a:rPr>
            <a:t>sustained and tailored interventions to advance women’s political representation and create equitable opportunities for all.</a:t>
          </a:r>
          <a:r>
            <a:rPr lang="en-US">
              <a:latin typeface="Tahoma" panose="020B0604030504040204" pitchFamily="34" charset="0"/>
              <a:ea typeface="Tahoma" panose="020B0604030504040204" pitchFamily="34" charset="0"/>
              <a:cs typeface="Tahoma" panose="020B0604030504040204" pitchFamily="34" charset="0"/>
            </a:rPr>
            <a:t> </a:t>
          </a:r>
        </a:p>
      </dgm:t>
    </dgm:pt>
    <dgm:pt modelId="{EB2A9AA6-C76F-479D-9969-2789E5CDF905}" type="parTrans" cxnId="{0E969656-0014-40A4-AB84-493313A13D5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FA625A6-0E6C-450E-945B-263D45D3971A}" type="sibTrans" cxnId="{0E969656-0014-40A4-AB84-493313A13D5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E4E15DC-586B-4A65-8BFA-CF0DBB49EC1E}" type="pres">
      <dgm:prSet presAssocID="{E060722F-14D0-451E-9316-4DF158DA55C6}" presName="vert0" presStyleCnt="0">
        <dgm:presLayoutVars>
          <dgm:dir/>
          <dgm:animOne val="branch"/>
          <dgm:animLvl val="lvl"/>
        </dgm:presLayoutVars>
      </dgm:prSet>
      <dgm:spPr/>
      <dgm:t>
        <a:bodyPr/>
        <a:lstStyle/>
        <a:p>
          <a:endParaRPr lang="en-US"/>
        </a:p>
      </dgm:t>
    </dgm:pt>
    <dgm:pt modelId="{BBB08F38-10EE-4AEF-8F02-7350D94671B8}" type="pres">
      <dgm:prSet presAssocID="{98662D85-AFD0-4D15-875C-A9C8B6461FF8}" presName="thickLine" presStyleLbl="alignNode1" presStyleIdx="0" presStyleCnt="7"/>
      <dgm:spPr/>
    </dgm:pt>
    <dgm:pt modelId="{88490B3B-F576-4D9D-95DA-058378000AC9}" type="pres">
      <dgm:prSet presAssocID="{98662D85-AFD0-4D15-875C-A9C8B6461FF8}" presName="horz1" presStyleCnt="0"/>
      <dgm:spPr/>
    </dgm:pt>
    <dgm:pt modelId="{8F977626-E1D6-4DF9-8B87-8A473D0395CA}" type="pres">
      <dgm:prSet presAssocID="{98662D85-AFD0-4D15-875C-A9C8B6461FF8}" presName="tx1" presStyleLbl="revTx" presStyleIdx="0" presStyleCnt="7"/>
      <dgm:spPr/>
      <dgm:t>
        <a:bodyPr/>
        <a:lstStyle/>
        <a:p>
          <a:endParaRPr lang="en-US"/>
        </a:p>
      </dgm:t>
    </dgm:pt>
    <dgm:pt modelId="{0B2528B4-75D9-408E-AC1F-CFF126000429}" type="pres">
      <dgm:prSet presAssocID="{98662D85-AFD0-4D15-875C-A9C8B6461FF8}" presName="vert1" presStyleCnt="0"/>
      <dgm:spPr/>
    </dgm:pt>
    <dgm:pt modelId="{E0D94DB5-C578-4EBA-8AA6-D244C13D83ED}" type="pres">
      <dgm:prSet presAssocID="{7FE81E8D-E0B8-4507-BE20-1A2896CBBAB1}" presName="thickLine" presStyleLbl="alignNode1" presStyleIdx="1" presStyleCnt="7"/>
      <dgm:spPr/>
    </dgm:pt>
    <dgm:pt modelId="{5F3CBC9B-EA2F-4378-961F-F433ABAA3A72}" type="pres">
      <dgm:prSet presAssocID="{7FE81E8D-E0B8-4507-BE20-1A2896CBBAB1}" presName="horz1" presStyleCnt="0"/>
      <dgm:spPr/>
    </dgm:pt>
    <dgm:pt modelId="{3E394836-0801-4B3C-BB6E-48D83F6091B4}" type="pres">
      <dgm:prSet presAssocID="{7FE81E8D-E0B8-4507-BE20-1A2896CBBAB1}" presName="tx1" presStyleLbl="revTx" presStyleIdx="1" presStyleCnt="7"/>
      <dgm:spPr/>
      <dgm:t>
        <a:bodyPr/>
        <a:lstStyle/>
        <a:p>
          <a:endParaRPr lang="en-US"/>
        </a:p>
      </dgm:t>
    </dgm:pt>
    <dgm:pt modelId="{F65CA158-DEFB-4AE0-BCD0-21BA7CB2523F}" type="pres">
      <dgm:prSet presAssocID="{7FE81E8D-E0B8-4507-BE20-1A2896CBBAB1}" presName="vert1" presStyleCnt="0"/>
      <dgm:spPr/>
    </dgm:pt>
    <dgm:pt modelId="{8FE878BA-AC9F-4E30-B2B8-BA49D3BBBED9}" type="pres">
      <dgm:prSet presAssocID="{08069C89-1C46-432A-9574-FD7B815DA9D1}" presName="thickLine" presStyleLbl="alignNode1" presStyleIdx="2" presStyleCnt="7"/>
      <dgm:spPr/>
    </dgm:pt>
    <dgm:pt modelId="{D0E70EBE-3AAD-4F07-838C-8BB8F303BC96}" type="pres">
      <dgm:prSet presAssocID="{08069C89-1C46-432A-9574-FD7B815DA9D1}" presName="horz1" presStyleCnt="0"/>
      <dgm:spPr/>
    </dgm:pt>
    <dgm:pt modelId="{CA7468F6-D215-4504-AF0F-1F8ED0C8B81C}" type="pres">
      <dgm:prSet presAssocID="{08069C89-1C46-432A-9574-FD7B815DA9D1}" presName="tx1" presStyleLbl="revTx" presStyleIdx="2" presStyleCnt="7"/>
      <dgm:spPr/>
      <dgm:t>
        <a:bodyPr/>
        <a:lstStyle/>
        <a:p>
          <a:endParaRPr lang="en-US"/>
        </a:p>
      </dgm:t>
    </dgm:pt>
    <dgm:pt modelId="{E11EB54D-EC04-42F8-BA53-CC9F37E49F32}" type="pres">
      <dgm:prSet presAssocID="{08069C89-1C46-432A-9574-FD7B815DA9D1}" presName="vert1" presStyleCnt="0"/>
      <dgm:spPr/>
    </dgm:pt>
    <dgm:pt modelId="{74CDF70A-F6F3-4BB3-BB88-C25CC0E01D30}" type="pres">
      <dgm:prSet presAssocID="{5CD308A0-15D9-4ABC-9ACD-A4A408C0F44D}" presName="thickLine" presStyleLbl="alignNode1" presStyleIdx="3" presStyleCnt="7"/>
      <dgm:spPr/>
    </dgm:pt>
    <dgm:pt modelId="{704E99A2-F6EF-486B-8323-A05F88FBB186}" type="pres">
      <dgm:prSet presAssocID="{5CD308A0-15D9-4ABC-9ACD-A4A408C0F44D}" presName="horz1" presStyleCnt="0"/>
      <dgm:spPr/>
    </dgm:pt>
    <dgm:pt modelId="{3103DF7F-2B25-431D-B8A1-2DC76DCDA0BE}" type="pres">
      <dgm:prSet presAssocID="{5CD308A0-15D9-4ABC-9ACD-A4A408C0F44D}" presName="tx1" presStyleLbl="revTx" presStyleIdx="3" presStyleCnt="7"/>
      <dgm:spPr/>
      <dgm:t>
        <a:bodyPr/>
        <a:lstStyle/>
        <a:p>
          <a:endParaRPr lang="en-US"/>
        </a:p>
      </dgm:t>
    </dgm:pt>
    <dgm:pt modelId="{C2CE735B-FB58-4D4D-8214-F4BE3D502CEB}" type="pres">
      <dgm:prSet presAssocID="{5CD308A0-15D9-4ABC-9ACD-A4A408C0F44D}" presName="vert1" presStyleCnt="0"/>
      <dgm:spPr/>
    </dgm:pt>
    <dgm:pt modelId="{1172B828-129A-48E3-8BF7-E45185AAD01B}" type="pres">
      <dgm:prSet presAssocID="{751E46B3-F5CD-4ECD-ADDC-1BF82D65F7A5}" presName="thickLine" presStyleLbl="alignNode1" presStyleIdx="4" presStyleCnt="7"/>
      <dgm:spPr/>
    </dgm:pt>
    <dgm:pt modelId="{63A91CB9-C64A-4BD3-A250-364A2B0AD69C}" type="pres">
      <dgm:prSet presAssocID="{751E46B3-F5CD-4ECD-ADDC-1BF82D65F7A5}" presName="horz1" presStyleCnt="0"/>
      <dgm:spPr/>
    </dgm:pt>
    <dgm:pt modelId="{E7F7B180-3272-48C2-B64C-CE2412BB9840}" type="pres">
      <dgm:prSet presAssocID="{751E46B3-F5CD-4ECD-ADDC-1BF82D65F7A5}" presName="tx1" presStyleLbl="revTx" presStyleIdx="4" presStyleCnt="7"/>
      <dgm:spPr/>
      <dgm:t>
        <a:bodyPr/>
        <a:lstStyle/>
        <a:p>
          <a:endParaRPr lang="en-US"/>
        </a:p>
      </dgm:t>
    </dgm:pt>
    <dgm:pt modelId="{D0D4D8DF-CE89-410C-B775-7D2803A7F02D}" type="pres">
      <dgm:prSet presAssocID="{751E46B3-F5CD-4ECD-ADDC-1BF82D65F7A5}" presName="vert1" presStyleCnt="0"/>
      <dgm:spPr/>
    </dgm:pt>
    <dgm:pt modelId="{2A94F6E7-83FF-476B-959A-0A65E148C4A5}" type="pres">
      <dgm:prSet presAssocID="{904AEB70-E87F-4C9A-B458-0AB424C0E447}" presName="thickLine" presStyleLbl="alignNode1" presStyleIdx="5" presStyleCnt="7"/>
      <dgm:spPr/>
    </dgm:pt>
    <dgm:pt modelId="{46D42FF8-0ECA-4532-B5B3-DA06F63E4F68}" type="pres">
      <dgm:prSet presAssocID="{904AEB70-E87F-4C9A-B458-0AB424C0E447}" presName="horz1" presStyleCnt="0"/>
      <dgm:spPr/>
    </dgm:pt>
    <dgm:pt modelId="{B187B3FE-B8CE-4B2A-830C-2B5B7BFF4D5F}" type="pres">
      <dgm:prSet presAssocID="{904AEB70-E87F-4C9A-B458-0AB424C0E447}" presName="tx1" presStyleLbl="revTx" presStyleIdx="5" presStyleCnt="7"/>
      <dgm:spPr/>
      <dgm:t>
        <a:bodyPr/>
        <a:lstStyle/>
        <a:p>
          <a:endParaRPr lang="en-US"/>
        </a:p>
      </dgm:t>
    </dgm:pt>
    <dgm:pt modelId="{E8F9CCC2-1DE5-4D91-AF64-6E8DAE548AEF}" type="pres">
      <dgm:prSet presAssocID="{904AEB70-E87F-4C9A-B458-0AB424C0E447}" presName="vert1" presStyleCnt="0"/>
      <dgm:spPr/>
    </dgm:pt>
    <dgm:pt modelId="{C53B440D-71F4-4606-9043-06A5B77042CC}" type="pres">
      <dgm:prSet presAssocID="{1271DC20-8A92-4711-BE1E-4E9E288D9079}" presName="thickLine" presStyleLbl="alignNode1" presStyleIdx="6" presStyleCnt="7"/>
      <dgm:spPr/>
    </dgm:pt>
    <dgm:pt modelId="{BC64D34C-3717-4E6A-A860-E7A7171C9D53}" type="pres">
      <dgm:prSet presAssocID="{1271DC20-8A92-4711-BE1E-4E9E288D9079}" presName="horz1" presStyleCnt="0"/>
      <dgm:spPr/>
    </dgm:pt>
    <dgm:pt modelId="{8454416D-4C21-44AF-BD89-CA1BB952B6CF}" type="pres">
      <dgm:prSet presAssocID="{1271DC20-8A92-4711-BE1E-4E9E288D9079}" presName="tx1" presStyleLbl="revTx" presStyleIdx="6" presStyleCnt="7"/>
      <dgm:spPr/>
      <dgm:t>
        <a:bodyPr/>
        <a:lstStyle/>
        <a:p>
          <a:endParaRPr lang="en-US"/>
        </a:p>
      </dgm:t>
    </dgm:pt>
    <dgm:pt modelId="{ED187546-49BB-40E8-BABA-6847C93935B9}" type="pres">
      <dgm:prSet presAssocID="{1271DC20-8A92-4711-BE1E-4E9E288D9079}" presName="vert1" presStyleCnt="0"/>
      <dgm:spPr/>
    </dgm:pt>
  </dgm:ptLst>
  <dgm:cxnLst>
    <dgm:cxn modelId="{F53FC92E-8CD7-46A6-9D5D-C8BC2D16D42F}" srcId="{E060722F-14D0-451E-9316-4DF158DA55C6}" destId="{98662D85-AFD0-4D15-875C-A9C8B6461FF8}" srcOrd="0" destOrd="0" parTransId="{531AC0C2-393D-4CE2-9FD1-B711B5D1DF82}" sibTransId="{5713F2FC-95C7-4E04-8AD3-E5965DCC3F6C}"/>
    <dgm:cxn modelId="{8FC27658-7AD9-4E16-9A3B-90F68A5AA210}" type="presOf" srcId="{7FE81E8D-E0B8-4507-BE20-1A2896CBBAB1}" destId="{3E394836-0801-4B3C-BB6E-48D83F6091B4}" srcOrd="0" destOrd="0" presId="urn:microsoft.com/office/officeart/2008/layout/LinedList"/>
    <dgm:cxn modelId="{A27F7F8E-FB7E-4A8C-BFC0-32437C215762}" srcId="{E060722F-14D0-451E-9316-4DF158DA55C6}" destId="{5CD308A0-15D9-4ABC-9ACD-A4A408C0F44D}" srcOrd="3" destOrd="0" parTransId="{E723CD75-E66D-4B23-8F43-2FD3911ED0C4}" sibTransId="{37A591F0-7D24-40FF-A5AE-985650A37C35}"/>
    <dgm:cxn modelId="{74E6D45F-4DAA-49B8-B3EC-D3DBF6ADBD09}" type="presOf" srcId="{5CD308A0-15D9-4ABC-9ACD-A4A408C0F44D}" destId="{3103DF7F-2B25-431D-B8A1-2DC76DCDA0BE}" srcOrd="0" destOrd="0" presId="urn:microsoft.com/office/officeart/2008/layout/LinedList"/>
    <dgm:cxn modelId="{E521600B-4B7B-4286-99CD-0B5DE18AFEC7}" type="presOf" srcId="{1271DC20-8A92-4711-BE1E-4E9E288D9079}" destId="{8454416D-4C21-44AF-BD89-CA1BB952B6CF}" srcOrd="0" destOrd="0" presId="urn:microsoft.com/office/officeart/2008/layout/LinedList"/>
    <dgm:cxn modelId="{5629693A-6FD7-4586-87E8-4A0EA2935523}" srcId="{E060722F-14D0-451E-9316-4DF158DA55C6}" destId="{7FE81E8D-E0B8-4507-BE20-1A2896CBBAB1}" srcOrd="1" destOrd="0" parTransId="{DE0EF60F-A684-4BF2-88B2-0E3E6D1C3B30}" sibTransId="{092DF61A-DF45-42E1-80FF-3374BFB798C8}"/>
    <dgm:cxn modelId="{85ADC939-495C-4E58-888C-E3C7F2E0A21A}" type="presOf" srcId="{E060722F-14D0-451E-9316-4DF158DA55C6}" destId="{6E4E15DC-586B-4A65-8BFA-CF0DBB49EC1E}" srcOrd="0" destOrd="0" presId="urn:microsoft.com/office/officeart/2008/layout/LinedList"/>
    <dgm:cxn modelId="{CBDA9BAD-9FF8-4B79-AFCA-6F47CA9155DD}" type="presOf" srcId="{751E46B3-F5CD-4ECD-ADDC-1BF82D65F7A5}" destId="{E7F7B180-3272-48C2-B64C-CE2412BB9840}" srcOrd="0" destOrd="0" presId="urn:microsoft.com/office/officeart/2008/layout/LinedList"/>
    <dgm:cxn modelId="{0E969656-0014-40A4-AB84-493313A13D51}" srcId="{E060722F-14D0-451E-9316-4DF158DA55C6}" destId="{1271DC20-8A92-4711-BE1E-4E9E288D9079}" srcOrd="6" destOrd="0" parTransId="{EB2A9AA6-C76F-479D-9969-2789E5CDF905}" sibTransId="{1FA625A6-0E6C-450E-945B-263D45D3971A}"/>
    <dgm:cxn modelId="{36451A61-2CD1-4AB8-B3F7-CC9E5BB6C046}" srcId="{E060722F-14D0-451E-9316-4DF158DA55C6}" destId="{904AEB70-E87F-4C9A-B458-0AB424C0E447}" srcOrd="5" destOrd="0" parTransId="{BC0E611E-9B40-4A28-AFD3-E2123FC3A91E}" sibTransId="{F958D1E2-8FDE-4E8D-9461-589F1A18A2B1}"/>
    <dgm:cxn modelId="{6D62266D-CE6F-45D6-AC3E-C9D92EFD4A60}" type="presOf" srcId="{904AEB70-E87F-4C9A-B458-0AB424C0E447}" destId="{B187B3FE-B8CE-4B2A-830C-2B5B7BFF4D5F}" srcOrd="0" destOrd="0" presId="urn:microsoft.com/office/officeart/2008/layout/LinedList"/>
    <dgm:cxn modelId="{323EFD55-9E2D-41BD-BC1D-C1912020F723}" srcId="{E060722F-14D0-451E-9316-4DF158DA55C6}" destId="{751E46B3-F5CD-4ECD-ADDC-1BF82D65F7A5}" srcOrd="4" destOrd="0" parTransId="{0189A248-0DEB-49A2-BEAA-0A36DDE389E0}" sibTransId="{6DFDAC56-099F-4550-A9DE-4880C28B84A9}"/>
    <dgm:cxn modelId="{F7A4E9E6-B574-49AF-94F3-4EBD4FEA0299}" srcId="{E060722F-14D0-451E-9316-4DF158DA55C6}" destId="{08069C89-1C46-432A-9574-FD7B815DA9D1}" srcOrd="2" destOrd="0" parTransId="{3CF27353-56F9-4E2A-A2ED-AB0C7829416B}" sibTransId="{1DC75A27-0A1F-4887-9CF6-CF29363A6CD2}"/>
    <dgm:cxn modelId="{03DA65F9-50FA-4B9B-907E-EFB0E0F64457}" type="presOf" srcId="{08069C89-1C46-432A-9574-FD7B815DA9D1}" destId="{CA7468F6-D215-4504-AF0F-1F8ED0C8B81C}" srcOrd="0" destOrd="0" presId="urn:microsoft.com/office/officeart/2008/layout/LinedList"/>
    <dgm:cxn modelId="{C5B1DB64-E5C6-4211-A02C-346491462984}" type="presOf" srcId="{98662D85-AFD0-4D15-875C-A9C8B6461FF8}" destId="{8F977626-E1D6-4DF9-8B87-8A473D0395CA}" srcOrd="0" destOrd="0" presId="urn:microsoft.com/office/officeart/2008/layout/LinedList"/>
    <dgm:cxn modelId="{9FB986BC-08DD-4A8D-8093-098AA6476332}" type="presParOf" srcId="{6E4E15DC-586B-4A65-8BFA-CF0DBB49EC1E}" destId="{BBB08F38-10EE-4AEF-8F02-7350D94671B8}" srcOrd="0" destOrd="0" presId="urn:microsoft.com/office/officeart/2008/layout/LinedList"/>
    <dgm:cxn modelId="{A4E8131A-6A2D-46C8-BB04-99F8885D932F}" type="presParOf" srcId="{6E4E15DC-586B-4A65-8BFA-CF0DBB49EC1E}" destId="{88490B3B-F576-4D9D-95DA-058378000AC9}" srcOrd="1" destOrd="0" presId="urn:microsoft.com/office/officeart/2008/layout/LinedList"/>
    <dgm:cxn modelId="{C2B1C17B-D8EE-45E6-8179-F35DE50ECEBA}" type="presParOf" srcId="{88490B3B-F576-4D9D-95DA-058378000AC9}" destId="{8F977626-E1D6-4DF9-8B87-8A473D0395CA}" srcOrd="0" destOrd="0" presId="urn:microsoft.com/office/officeart/2008/layout/LinedList"/>
    <dgm:cxn modelId="{B4FE75E8-C828-4A8D-BDBD-A7544592738D}" type="presParOf" srcId="{88490B3B-F576-4D9D-95DA-058378000AC9}" destId="{0B2528B4-75D9-408E-AC1F-CFF126000429}" srcOrd="1" destOrd="0" presId="urn:microsoft.com/office/officeart/2008/layout/LinedList"/>
    <dgm:cxn modelId="{66222FE7-8FA1-413B-9336-AB9310AAD968}" type="presParOf" srcId="{6E4E15DC-586B-4A65-8BFA-CF0DBB49EC1E}" destId="{E0D94DB5-C578-4EBA-8AA6-D244C13D83ED}" srcOrd="2" destOrd="0" presId="urn:microsoft.com/office/officeart/2008/layout/LinedList"/>
    <dgm:cxn modelId="{7E897E10-CB95-4168-8141-688CE93F7576}" type="presParOf" srcId="{6E4E15DC-586B-4A65-8BFA-CF0DBB49EC1E}" destId="{5F3CBC9B-EA2F-4378-961F-F433ABAA3A72}" srcOrd="3" destOrd="0" presId="urn:microsoft.com/office/officeart/2008/layout/LinedList"/>
    <dgm:cxn modelId="{9C0BDF9C-DFA8-4EBE-A284-0408827345C4}" type="presParOf" srcId="{5F3CBC9B-EA2F-4378-961F-F433ABAA3A72}" destId="{3E394836-0801-4B3C-BB6E-48D83F6091B4}" srcOrd="0" destOrd="0" presId="urn:microsoft.com/office/officeart/2008/layout/LinedList"/>
    <dgm:cxn modelId="{7897BBCA-A373-43F0-A20D-92DBAA8CE7B6}" type="presParOf" srcId="{5F3CBC9B-EA2F-4378-961F-F433ABAA3A72}" destId="{F65CA158-DEFB-4AE0-BCD0-21BA7CB2523F}" srcOrd="1" destOrd="0" presId="urn:microsoft.com/office/officeart/2008/layout/LinedList"/>
    <dgm:cxn modelId="{6E79AD71-4DD8-4D42-98DA-63A0EC54DE90}" type="presParOf" srcId="{6E4E15DC-586B-4A65-8BFA-CF0DBB49EC1E}" destId="{8FE878BA-AC9F-4E30-B2B8-BA49D3BBBED9}" srcOrd="4" destOrd="0" presId="urn:microsoft.com/office/officeart/2008/layout/LinedList"/>
    <dgm:cxn modelId="{63FDC08C-0A65-49EC-866A-565301F60955}" type="presParOf" srcId="{6E4E15DC-586B-4A65-8BFA-CF0DBB49EC1E}" destId="{D0E70EBE-3AAD-4F07-838C-8BB8F303BC96}" srcOrd="5" destOrd="0" presId="urn:microsoft.com/office/officeart/2008/layout/LinedList"/>
    <dgm:cxn modelId="{3470C450-E5A0-4CA5-B2CA-23FB149BE962}" type="presParOf" srcId="{D0E70EBE-3AAD-4F07-838C-8BB8F303BC96}" destId="{CA7468F6-D215-4504-AF0F-1F8ED0C8B81C}" srcOrd="0" destOrd="0" presId="urn:microsoft.com/office/officeart/2008/layout/LinedList"/>
    <dgm:cxn modelId="{1436F4A6-5325-4D9D-A9EF-B2D2E7B83E84}" type="presParOf" srcId="{D0E70EBE-3AAD-4F07-838C-8BB8F303BC96}" destId="{E11EB54D-EC04-42F8-BA53-CC9F37E49F32}" srcOrd="1" destOrd="0" presId="urn:microsoft.com/office/officeart/2008/layout/LinedList"/>
    <dgm:cxn modelId="{7ED4D85E-116D-455C-9981-DE7FF5455866}" type="presParOf" srcId="{6E4E15DC-586B-4A65-8BFA-CF0DBB49EC1E}" destId="{74CDF70A-F6F3-4BB3-BB88-C25CC0E01D30}" srcOrd="6" destOrd="0" presId="urn:microsoft.com/office/officeart/2008/layout/LinedList"/>
    <dgm:cxn modelId="{056919B4-186F-49D5-A64A-620878F99781}" type="presParOf" srcId="{6E4E15DC-586B-4A65-8BFA-CF0DBB49EC1E}" destId="{704E99A2-F6EF-486B-8323-A05F88FBB186}" srcOrd="7" destOrd="0" presId="urn:microsoft.com/office/officeart/2008/layout/LinedList"/>
    <dgm:cxn modelId="{C97C645F-1E94-48A8-A6E6-FC97C3DFDD42}" type="presParOf" srcId="{704E99A2-F6EF-486B-8323-A05F88FBB186}" destId="{3103DF7F-2B25-431D-B8A1-2DC76DCDA0BE}" srcOrd="0" destOrd="0" presId="urn:microsoft.com/office/officeart/2008/layout/LinedList"/>
    <dgm:cxn modelId="{78DFD655-F655-42FF-858F-5BED4129444B}" type="presParOf" srcId="{704E99A2-F6EF-486B-8323-A05F88FBB186}" destId="{C2CE735B-FB58-4D4D-8214-F4BE3D502CEB}" srcOrd="1" destOrd="0" presId="urn:microsoft.com/office/officeart/2008/layout/LinedList"/>
    <dgm:cxn modelId="{2999CBA0-5FA5-4724-915A-2F0EE34758BC}" type="presParOf" srcId="{6E4E15DC-586B-4A65-8BFA-CF0DBB49EC1E}" destId="{1172B828-129A-48E3-8BF7-E45185AAD01B}" srcOrd="8" destOrd="0" presId="urn:microsoft.com/office/officeart/2008/layout/LinedList"/>
    <dgm:cxn modelId="{C91E13BA-F01F-40CF-9527-9EB9AE6C58AF}" type="presParOf" srcId="{6E4E15DC-586B-4A65-8BFA-CF0DBB49EC1E}" destId="{63A91CB9-C64A-4BD3-A250-364A2B0AD69C}" srcOrd="9" destOrd="0" presId="urn:microsoft.com/office/officeart/2008/layout/LinedList"/>
    <dgm:cxn modelId="{F08415C0-9D59-4BDF-955C-895194777F9A}" type="presParOf" srcId="{63A91CB9-C64A-4BD3-A250-364A2B0AD69C}" destId="{E7F7B180-3272-48C2-B64C-CE2412BB9840}" srcOrd="0" destOrd="0" presId="urn:microsoft.com/office/officeart/2008/layout/LinedList"/>
    <dgm:cxn modelId="{ECEBB9D5-0CEE-475B-B130-B14D5E96215A}" type="presParOf" srcId="{63A91CB9-C64A-4BD3-A250-364A2B0AD69C}" destId="{D0D4D8DF-CE89-410C-B775-7D2803A7F02D}" srcOrd="1" destOrd="0" presId="urn:microsoft.com/office/officeart/2008/layout/LinedList"/>
    <dgm:cxn modelId="{6124A5EF-7B6F-4CB0-9D00-DFE2A05BA687}" type="presParOf" srcId="{6E4E15DC-586B-4A65-8BFA-CF0DBB49EC1E}" destId="{2A94F6E7-83FF-476B-959A-0A65E148C4A5}" srcOrd="10" destOrd="0" presId="urn:microsoft.com/office/officeart/2008/layout/LinedList"/>
    <dgm:cxn modelId="{B4792809-718E-4E9D-B246-67F704D90E8D}" type="presParOf" srcId="{6E4E15DC-586B-4A65-8BFA-CF0DBB49EC1E}" destId="{46D42FF8-0ECA-4532-B5B3-DA06F63E4F68}" srcOrd="11" destOrd="0" presId="urn:microsoft.com/office/officeart/2008/layout/LinedList"/>
    <dgm:cxn modelId="{CBA4B43A-3B4D-4EAA-A1D5-2DA22F2F5EAF}" type="presParOf" srcId="{46D42FF8-0ECA-4532-B5B3-DA06F63E4F68}" destId="{B187B3FE-B8CE-4B2A-830C-2B5B7BFF4D5F}" srcOrd="0" destOrd="0" presId="urn:microsoft.com/office/officeart/2008/layout/LinedList"/>
    <dgm:cxn modelId="{A1B641B4-D5FE-4B5F-B7BB-8B6B49F2714C}" type="presParOf" srcId="{46D42FF8-0ECA-4532-B5B3-DA06F63E4F68}" destId="{E8F9CCC2-1DE5-4D91-AF64-6E8DAE548AEF}" srcOrd="1" destOrd="0" presId="urn:microsoft.com/office/officeart/2008/layout/LinedList"/>
    <dgm:cxn modelId="{A80833D5-94D8-42CC-8D0C-112BE28AB8E6}" type="presParOf" srcId="{6E4E15DC-586B-4A65-8BFA-CF0DBB49EC1E}" destId="{C53B440D-71F4-4606-9043-06A5B77042CC}" srcOrd="12" destOrd="0" presId="urn:microsoft.com/office/officeart/2008/layout/LinedList"/>
    <dgm:cxn modelId="{214F8A36-03F2-4CA2-87F8-E1F19C186962}" type="presParOf" srcId="{6E4E15DC-586B-4A65-8BFA-CF0DBB49EC1E}" destId="{BC64D34C-3717-4E6A-A860-E7A7171C9D53}" srcOrd="13" destOrd="0" presId="urn:microsoft.com/office/officeart/2008/layout/LinedList"/>
    <dgm:cxn modelId="{703884CF-A028-41AB-A882-E0445B0BBFE4}" type="presParOf" srcId="{BC64D34C-3717-4E6A-A860-E7A7171C9D53}" destId="{8454416D-4C21-44AF-BD89-CA1BB952B6CF}" srcOrd="0" destOrd="0" presId="urn:microsoft.com/office/officeart/2008/layout/LinedList"/>
    <dgm:cxn modelId="{BC0E828C-178A-4D62-9683-1CBADBF992AD}" type="presParOf" srcId="{BC64D34C-3717-4E6A-A860-E7A7171C9D53}" destId="{ED187546-49BB-40E8-BABA-6847C93935B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08F38-10EE-4AEF-8F02-7350D94671B8}">
      <dsp:nvSpPr>
        <dsp:cNvPr id="0" name=""/>
        <dsp:cNvSpPr/>
      </dsp:nvSpPr>
      <dsp:spPr>
        <a:xfrm>
          <a:off x="0" y="528"/>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77626-E1D6-4DF9-8B87-8A473D0395CA}">
      <dsp:nvSpPr>
        <dsp:cNvPr id="0" name=""/>
        <dsp:cNvSpPr/>
      </dsp:nvSpPr>
      <dsp:spPr>
        <a:xfrm>
          <a:off x="0" y="528"/>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latin typeface="Tahoma" panose="020B0604030504040204" pitchFamily="34" charset="0"/>
              <a:ea typeface="Tahoma" panose="020B0604030504040204" pitchFamily="34" charset="0"/>
              <a:cs typeface="Tahoma" panose="020B0604030504040204" pitchFamily="34" charset="0"/>
            </a:rPr>
            <a:t>The survey on attitudes toward women’s political participation in Southern Africa provides a comprehensive look at the region's progress and remaining challenges. </a:t>
          </a:r>
        </a:p>
      </dsp:txBody>
      <dsp:txXfrm>
        <a:off x="0" y="528"/>
        <a:ext cx="11029615" cy="618583"/>
      </dsp:txXfrm>
    </dsp:sp>
    <dsp:sp modelId="{E0D94DB5-C578-4EBA-8AA6-D244C13D83ED}">
      <dsp:nvSpPr>
        <dsp:cNvPr id="0" name=""/>
        <dsp:cNvSpPr/>
      </dsp:nvSpPr>
      <dsp:spPr>
        <a:xfrm>
          <a:off x="0" y="619111"/>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94836-0801-4B3C-BB6E-48D83F6091B4}">
      <dsp:nvSpPr>
        <dsp:cNvPr id="0" name=""/>
        <dsp:cNvSpPr/>
      </dsp:nvSpPr>
      <dsp:spPr>
        <a:xfrm>
          <a:off x="0" y="619111"/>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latin typeface="Tahoma" panose="020B0604030504040204" pitchFamily="34" charset="0"/>
              <a:ea typeface="Tahoma" panose="020B0604030504040204" pitchFamily="34" charset="0"/>
              <a:cs typeface="Tahoma" panose="020B0604030504040204" pitchFamily="34" charset="0"/>
            </a:rPr>
            <a:t>With </a:t>
          </a:r>
          <a:r>
            <a:rPr lang="en-US" sz="1700" b="1" kern="1200">
              <a:latin typeface="Tahoma" panose="020B0604030504040204" pitchFamily="34" charset="0"/>
              <a:ea typeface="Tahoma" panose="020B0604030504040204" pitchFamily="34" charset="0"/>
              <a:cs typeface="Tahoma" panose="020B0604030504040204" pitchFamily="34" charset="0"/>
            </a:rPr>
            <a:t>20,959 responses collected across 16 countries</a:t>
          </a:r>
          <a:r>
            <a:rPr lang="en-US" sz="1700" kern="1200">
              <a:latin typeface="Tahoma" panose="020B0604030504040204" pitchFamily="34" charset="0"/>
              <a:ea typeface="Tahoma" panose="020B0604030504040204" pitchFamily="34" charset="0"/>
              <a:cs typeface="Tahoma" panose="020B0604030504040204" pitchFamily="34" charset="0"/>
            </a:rPr>
            <a:t>, the survey highlights a </a:t>
          </a:r>
          <a:r>
            <a:rPr lang="en-US" sz="1700" b="1" kern="1200">
              <a:latin typeface="Tahoma" panose="020B0604030504040204" pitchFamily="34" charset="0"/>
              <a:ea typeface="Tahoma" panose="020B0604030504040204" pitchFamily="34" charset="0"/>
              <a:cs typeface="Tahoma" panose="020B0604030504040204" pitchFamily="34" charset="0"/>
            </a:rPr>
            <a:t>general trend toward supporting gender equality in politics</a:t>
          </a:r>
          <a:r>
            <a:rPr lang="en-US" sz="1700" kern="1200">
              <a:latin typeface="Tahoma" panose="020B0604030504040204" pitchFamily="34" charset="0"/>
              <a:ea typeface="Tahoma" panose="020B0604030504040204" pitchFamily="34" charset="0"/>
              <a:cs typeface="Tahoma" panose="020B0604030504040204" pitchFamily="34" charset="0"/>
            </a:rPr>
            <a:t>, but it also reveals significant areas needing improvement. </a:t>
          </a:r>
        </a:p>
      </dsp:txBody>
      <dsp:txXfrm>
        <a:off x="0" y="619111"/>
        <a:ext cx="11029615" cy="618583"/>
      </dsp:txXfrm>
    </dsp:sp>
    <dsp:sp modelId="{8FE878BA-AC9F-4E30-B2B8-BA49D3BBBED9}">
      <dsp:nvSpPr>
        <dsp:cNvPr id="0" name=""/>
        <dsp:cNvSpPr/>
      </dsp:nvSpPr>
      <dsp:spPr>
        <a:xfrm>
          <a:off x="0" y="1237695"/>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468F6-D215-4504-AF0F-1F8ED0C8B81C}">
      <dsp:nvSpPr>
        <dsp:cNvPr id="0" name=""/>
        <dsp:cNvSpPr/>
      </dsp:nvSpPr>
      <dsp:spPr>
        <a:xfrm>
          <a:off x="0" y="1237695"/>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a:latin typeface="Tahoma" panose="020B0604030504040204" pitchFamily="34" charset="0"/>
              <a:ea typeface="Tahoma" panose="020B0604030504040204" pitchFamily="34" charset="0"/>
              <a:cs typeface="Tahoma" panose="020B0604030504040204" pitchFamily="34" charset="0"/>
            </a:rPr>
            <a:t>Women generally show more supportive attitudes than men</a:t>
          </a:r>
          <a:r>
            <a:rPr lang="en-US" sz="1700" kern="1200">
              <a:latin typeface="Tahoma" panose="020B0604030504040204" pitchFamily="34" charset="0"/>
              <a:ea typeface="Tahoma" panose="020B0604030504040204" pitchFamily="34" charset="0"/>
              <a:cs typeface="Tahoma" panose="020B0604030504040204" pitchFamily="34" charset="0"/>
            </a:rPr>
            <a:t>, with notable gender-based differences in views on leadership and gender roles. </a:t>
          </a:r>
        </a:p>
      </dsp:txBody>
      <dsp:txXfrm>
        <a:off x="0" y="1237695"/>
        <a:ext cx="11029615" cy="618583"/>
      </dsp:txXfrm>
    </dsp:sp>
    <dsp:sp modelId="{74CDF70A-F6F3-4BB3-BB88-C25CC0E01D30}">
      <dsp:nvSpPr>
        <dsp:cNvPr id="0" name=""/>
        <dsp:cNvSpPr/>
      </dsp:nvSpPr>
      <dsp:spPr>
        <a:xfrm>
          <a:off x="0" y="1856278"/>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3DF7F-2B25-431D-B8A1-2DC76DCDA0BE}">
      <dsp:nvSpPr>
        <dsp:cNvPr id="0" name=""/>
        <dsp:cNvSpPr/>
      </dsp:nvSpPr>
      <dsp:spPr>
        <a:xfrm>
          <a:off x="0" y="1856278"/>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latin typeface="Tahoma" panose="020B0604030504040204" pitchFamily="34" charset="0"/>
              <a:ea typeface="Tahoma" panose="020B0604030504040204" pitchFamily="34" charset="0"/>
              <a:cs typeface="Tahoma" panose="020B0604030504040204" pitchFamily="34" charset="0"/>
            </a:rPr>
            <a:t>The data also emphasize </a:t>
          </a:r>
          <a:r>
            <a:rPr lang="en-US" sz="1700" b="1" kern="1200">
              <a:latin typeface="Tahoma" panose="020B0604030504040204" pitchFamily="34" charset="0"/>
              <a:ea typeface="Tahoma" panose="020B0604030504040204" pitchFamily="34" charset="0"/>
              <a:cs typeface="Tahoma" panose="020B0604030504040204" pitchFamily="34" charset="0"/>
            </a:rPr>
            <a:t>disparities across educational levels and age groups</a:t>
          </a:r>
          <a:r>
            <a:rPr lang="en-US" sz="1700" kern="1200">
              <a:latin typeface="Tahoma" panose="020B0604030504040204" pitchFamily="34" charset="0"/>
              <a:ea typeface="Tahoma" panose="020B0604030504040204" pitchFamily="34" charset="0"/>
              <a:cs typeface="Tahoma" panose="020B0604030504040204" pitchFamily="34" charset="0"/>
            </a:rPr>
            <a:t>, with higher educational attainment correlating with greater support for women’s political involvement. </a:t>
          </a:r>
        </a:p>
      </dsp:txBody>
      <dsp:txXfrm>
        <a:off x="0" y="1856278"/>
        <a:ext cx="11029615" cy="618583"/>
      </dsp:txXfrm>
    </dsp:sp>
    <dsp:sp modelId="{1172B828-129A-48E3-8BF7-E45185AAD01B}">
      <dsp:nvSpPr>
        <dsp:cNvPr id="0" name=""/>
        <dsp:cNvSpPr/>
      </dsp:nvSpPr>
      <dsp:spPr>
        <a:xfrm>
          <a:off x="0" y="2474861"/>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7B180-3272-48C2-B64C-CE2412BB9840}">
      <dsp:nvSpPr>
        <dsp:cNvPr id="0" name=""/>
        <dsp:cNvSpPr/>
      </dsp:nvSpPr>
      <dsp:spPr>
        <a:xfrm>
          <a:off x="0" y="2474861"/>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a:latin typeface="Tahoma" panose="020B0604030504040204" pitchFamily="34" charset="0"/>
              <a:ea typeface="Tahoma" panose="020B0604030504040204" pitchFamily="34" charset="0"/>
              <a:cs typeface="Tahoma" panose="020B0604030504040204" pitchFamily="34" charset="0"/>
            </a:rPr>
            <a:t>Geographical variation is pronounced</a:t>
          </a:r>
          <a:r>
            <a:rPr lang="en-US" sz="1700" kern="1200" dirty="0">
              <a:latin typeface="Tahoma" panose="020B0604030504040204" pitchFamily="34" charset="0"/>
              <a:ea typeface="Tahoma" panose="020B0604030504040204" pitchFamily="34" charset="0"/>
              <a:cs typeface="Tahoma" panose="020B0604030504040204" pitchFamily="34" charset="0"/>
            </a:rPr>
            <a:t>, with Mozambique, Zimbabwe, and Botswana displaying the highest levels of support, while Lesotho, Namibia, and Angola lag behind. </a:t>
          </a:r>
        </a:p>
      </dsp:txBody>
      <dsp:txXfrm>
        <a:off x="0" y="2474861"/>
        <a:ext cx="11029615" cy="618583"/>
      </dsp:txXfrm>
    </dsp:sp>
    <dsp:sp modelId="{2A94F6E7-83FF-476B-959A-0A65E148C4A5}">
      <dsp:nvSpPr>
        <dsp:cNvPr id="0" name=""/>
        <dsp:cNvSpPr/>
      </dsp:nvSpPr>
      <dsp:spPr>
        <a:xfrm>
          <a:off x="0" y="3093444"/>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7B3FE-B8CE-4B2A-830C-2B5B7BFF4D5F}">
      <dsp:nvSpPr>
        <dsp:cNvPr id="0" name=""/>
        <dsp:cNvSpPr/>
      </dsp:nvSpPr>
      <dsp:spPr>
        <a:xfrm>
          <a:off x="0" y="3093444"/>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latin typeface="Tahoma" panose="020B0604030504040204" pitchFamily="34" charset="0"/>
              <a:ea typeface="Tahoma" panose="020B0604030504040204" pitchFamily="34" charset="0"/>
              <a:cs typeface="Tahoma" panose="020B0604030504040204" pitchFamily="34" charset="0"/>
            </a:rPr>
            <a:t>To foster a more inclusive political environment, </a:t>
          </a:r>
          <a:r>
            <a:rPr lang="en-US" sz="1700" b="1" kern="1200">
              <a:latin typeface="Tahoma" panose="020B0604030504040204" pitchFamily="34" charset="0"/>
              <a:ea typeface="Tahoma" panose="020B0604030504040204" pitchFamily="34" charset="0"/>
              <a:cs typeface="Tahoma" panose="020B0604030504040204" pitchFamily="34" charset="0"/>
            </a:rPr>
            <a:t>targeted efforts such as policy reforms, educational initiatives, and media accountability are essential</a:t>
          </a:r>
          <a:r>
            <a:rPr lang="en-US" sz="1700" kern="1200">
              <a:latin typeface="Tahoma" panose="020B0604030504040204" pitchFamily="34" charset="0"/>
              <a:ea typeface="Tahoma" panose="020B0604030504040204" pitchFamily="34" charset="0"/>
              <a:cs typeface="Tahoma" panose="020B0604030504040204" pitchFamily="34" charset="0"/>
            </a:rPr>
            <a:t> to address persistent barriers and traditional biases. </a:t>
          </a:r>
        </a:p>
      </dsp:txBody>
      <dsp:txXfrm>
        <a:off x="0" y="3093444"/>
        <a:ext cx="11029615" cy="618583"/>
      </dsp:txXfrm>
    </dsp:sp>
    <dsp:sp modelId="{C53B440D-71F4-4606-9043-06A5B77042CC}">
      <dsp:nvSpPr>
        <dsp:cNvPr id="0" name=""/>
        <dsp:cNvSpPr/>
      </dsp:nvSpPr>
      <dsp:spPr>
        <a:xfrm>
          <a:off x="0" y="3712028"/>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4416D-4C21-44AF-BD89-CA1BB952B6CF}">
      <dsp:nvSpPr>
        <dsp:cNvPr id="0" name=""/>
        <dsp:cNvSpPr/>
      </dsp:nvSpPr>
      <dsp:spPr>
        <a:xfrm>
          <a:off x="0" y="3712028"/>
          <a:ext cx="11029615" cy="61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latin typeface="Tahoma" panose="020B0604030504040204" pitchFamily="34" charset="0"/>
              <a:ea typeface="Tahoma" panose="020B0604030504040204" pitchFamily="34" charset="0"/>
              <a:cs typeface="Tahoma" panose="020B0604030504040204" pitchFamily="34" charset="0"/>
            </a:rPr>
            <a:t>Overall, the findings call for </a:t>
          </a:r>
          <a:r>
            <a:rPr lang="en-US" sz="1700" b="1" kern="1200">
              <a:latin typeface="Tahoma" panose="020B0604030504040204" pitchFamily="34" charset="0"/>
              <a:ea typeface="Tahoma" panose="020B0604030504040204" pitchFamily="34" charset="0"/>
              <a:cs typeface="Tahoma" panose="020B0604030504040204" pitchFamily="34" charset="0"/>
            </a:rPr>
            <a:t>sustained and tailored interventions to advance women’s political representation and create equitable opportunities for all.</a:t>
          </a:r>
          <a:r>
            <a:rPr lang="en-US" sz="1700" kern="1200">
              <a:latin typeface="Tahoma" panose="020B0604030504040204" pitchFamily="34" charset="0"/>
              <a:ea typeface="Tahoma" panose="020B0604030504040204" pitchFamily="34" charset="0"/>
              <a:cs typeface="Tahoma" panose="020B0604030504040204" pitchFamily="34" charset="0"/>
            </a:rPr>
            <a:t> </a:t>
          </a:r>
        </a:p>
      </dsp:txBody>
      <dsp:txXfrm>
        <a:off x="0" y="3712028"/>
        <a:ext cx="11029615" cy="6185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4E32B-67EB-411F-A2B2-A25FB003EC3E}" type="datetimeFigureOut">
              <a:rPr lang="en-ZA" smtClean="0"/>
              <a:t>2024/11/20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271D-53DC-4E79-AF70-5B3C8310AD68}" type="slidenum">
              <a:rPr lang="en-ZA" smtClean="0"/>
              <a:t>‹#›</a:t>
            </a:fld>
            <a:endParaRPr lang="en-ZA"/>
          </a:p>
        </p:txBody>
      </p:sp>
    </p:spTree>
    <p:extLst>
      <p:ext uri="{BB962C8B-B14F-4D97-AF65-F5344CB8AC3E}">
        <p14:creationId xmlns:p14="http://schemas.microsoft.com/office/powerpoint/2010/main" val="97929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“Attitudes toward Women’s Political Participation in Southern Africa” survey gathered comprehensive insights from a total of 20,959 respondents across 16 countries. </a:t>
            </a:r>
          </a:p>
          <a:p>
            <a:r>
              <a:rPr lang="en-US" dirty="0"/>
              <a:t>The survey sample was relatively balanced across gender, with 54.8% female respondents, 45% male, and a small minority (0.2%) identifying as another sex or gender identity. </a:t>
            </a:r>
          </a:p>
          <a:p>
            <a:r>
              <a:rPr lang="en-US" dirty="0"/>
              <a:t>The age distribution was also diverse: the largest age group, 26-40 years, comprised 33% of respondents, followed by 18-25-year-olds at 23%, and the 41-50 age group at 21%. Older age groups, 51-60 and 60+, represented 11% and 6% of the sample, respectively, while respondents under 18 accounted for 6%. </a:t>
            </a:r>
          </a:p>
          <a:p>
            <a:r>
              <a:rPr lang="en-US" dirty="0"/>
              <a:t>Education levels varied, with 41% having tertiary education, 30% secondary school, 13% vocational education, 9% adult literacy, and 8% primary school education. Additionally, 7% of respondents indicated living with a disability, with the majority experiencing physical or sensory impairments.</a:t>
            </a:r>
            <a:endParaRPr lang="en-ZA" dirty="0"/>
          </a:p>
        </p:txBody>
      </p:sp>
      <p:sp>
        <p:nvSpPr>
          <p:cNvPr id="4" name="Slide Number Placeholder 3"/>
          <p:cNvSpPr>
            <a:spLocks noGrp="1"/>
          </p:cNvSpPr>
          <p:nvPr>
            <p:ph type="sldNum" sz="quarter" idx="5"/>
          </p:nvPr>
        </p:nvSpPr>
        <p:spPr/>
        <p:txBody>
          <a:bodyPr/>
          <a:lstStyle/>
          <a:p>
            <a:fld id="{B558271D-53DC-4E79-AF70-5B3C8310AD68}" type="slidenum">
              <a:rPr lang="en-ZA" smtClean="0"/>
              <a:t>4</a:t>
            </a:fld>
            <a:endParaRPr lang="en-ZA"/>
          </a:p>
        </p:txBody>
      </p:sp>
    </p:spTree>
    <p:extLst>
      <p:ext uri="{BB962C8B-B14F-4D97-AF65-F5344CB8AC3E}">
        <p14:creationId xmlns:p14="http://schemas.microsoft.com/office/powerpoint/2010/main" val="4660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630F-4927-7ECC-6B8D-665013973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59AD5-E54C-F675-4A81-D71CF3689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9AE18-6498-885F-1CFA-1B9243CB7596}"/>
              </a:ext>
            </a:extLst>
          </p:cNvPr>
          <p:cNvSpPr>
            <a:spLocks noGrp="1"/>
          </p:cNvSpPr>
          <p:nvPr>
            <p:ph type="body" idx="1"/>
          </p:nvPr>
        </p:nvSpPr>
        <p:spPr/>
        <p:txBody>
          <a:bodyPr/>
          <a:lstStyle/>
          <a:p>
            <a:r>
              <a:rPr lang="en-US" dirty="0"/>
              <a:t>The “Attitudes toward Women’s Political Participation in Southern Africa” survey gathered comprehensive insights from a total of 20,959 respondents across 16 countries. </a:t>
            </a:r>
            <a:endParaRPr lang="en-ZA" dirty="0"/>
          </a:p>
        </p:txBody>
      </p:sp>
      <p:sp>
        <p:nvSpPr>
          <p:cNvPr id="4" name="Slide Number Placeholder 3">
            <a:extLst>
              <a:ext uri="{FF2B5EF4-FFF2-40B4-BE49-F238E27FC236}">
                <a16:creationId xmlns:a16="http://schemas.microsoft.com/office/drawing/2014/main" id="{EE61B513-4C01-969C-84BB-25CDF341163C}"/>
              </a:ext>
            </a:extLst>
          </p:cNvPr>
          <p:cNvSpPr>
            <a:spLocks noGrp="1"/>
          </p:cNvSpPr>
          <p:nvPr>
            <p:ph type="sldNum" sz="quarter" idx="5"/>
          </p:nvPr>
        </p:nvSpPr>
        <p:spPr/>
        <p:txBody>
          <a:bodyPr/>
          <a:lstStyle/>
          <a:p>
            <a:fld id="{B558271D-53DC-4E79-AF70-5B3C8310AD68}" type="slidenum">
              <a:rPr lang="en-ZA" smtClean="0"/>
              <a:t>5</a:t>
            </a:fld>
            <a:endParaRPr lang="en-ZA"/>
          </a:p>
        </p:txBody>
      </p:sp>
    </p:spTree>
    <p:extLst>
      <p:ext uri="{BB962C8B-B14F-4D97-AF65-F5344CB8AC3E}">
        <p14:creationId xmlns:p14="http://schemas.microsoft.com/office/powerpoint/2010/main" val="129874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11/20/2024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male-and-female-signage-on-wall-1722196" TargetMode="Externa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Wikipedia:Contents/Geography_and_places/Overview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unwomen/35060540575" TargetMode="External"/><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906140-F973-439A-8156-4F48FCE47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3BD0C5-D845-4004-ACB7-BD2F9174DD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38175"/>
            <a:ext cx="7485542"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5600B2EC-12F9-D70F-970F-4186271158E1}"/>
              </a:ext>
            </a:extLst>
          </p:cNvPr>
          <p:cNvSpPr>
            <a:spLocks noGrp="1"/>
          </p:cNvSpPr>
          <p:nvPr>
            <p:ph type="ctrTitle"/>
          </p:nvPr>
        </p:nvSpPr>
        <p:spPr>
          <a:xfrm>
            <a:off x="4579243" y="1419225"/>
            <a:ext cx="6798608" cy="2085869"/>
          </a:xfrm>
        </p:spPr>
        <p:txBody>
          <a:bodyPr>
            <a:normAutofit/>
          </a:bodyPr>
          <a:lstStyle/>
          <a:p>
            <a:pPr>
              <a:lnSpc>
                <a:spcPct val="90000"/>
              </a:lnSpc>
            </a:pPr>
            <a:r>
              <a:rPr lang="en-ZA" dirty="0">
                <a:solidFill>
                  <a:srgbClr val="FFFFFF"/>
                </a:solidFill>
                <a:latin typeface="Tahoma" panose="020B0604030504040204" pitchFamily="34" charset="0"/>
                <a:ea typeface="Tahoma" panose="020B0604030504040204" pitchFamily="34" charset="0"/>
                <a:cs typeface="Tahoma" panose="020B0604030504040204" pitchFamily="34" charset="0"/>
              </a:rPr>
              <a:t>Attitudes towards Women’s Political Participation in Southern Africa</a:t>
            </a:r>
            <a:endParaRPr lang="en-ZA" dirty="0">
              <a:solidFill>
                <a:srgbClr val="FFFFFF"/>
              </a:solidFill>
            </a:endParaRPr>
          </a:p>
        </p:txBody>
      </p:sp>
      <p:sp>
        <p:nvSpPr>
          <p:cNvPr id="3" name="Subtitle 2">
            <a:extLst>
              <a:ext uri="{FF2B5EF4-FFF2-40B4-BE49-F238E27FC236}">
                <a16:creationId xmlns:a16="http://schemas.microsoft.com/office/drawing/2014/main" id="{7A2356F8-1B78-50AD-8750-6BEDA21798CE}"/>
              </a:ext>
            </a:extLst>
          </p:cNvPr>
          <p:cNvSpPr>
            <a:spLocks noGrp="1"/>
          </p:cNvSpPr>
          <p:nvPr>
            <p:ph type="subTitle" idx="1"/>
          </p:nvPr>
        </p:nvSpPr>
        <p:spPr>
          <a:xfrm>
            <a:off x="4579243" y="3505095"/>
            <a:ext cx="6798608" cy="1733655"/>
          </a:xfrm>
        </p:spPr>
        <p:txBody>
          <a:bodyPr>
            <a:normAutofit/>
          </a:bodyPr>
          <a:lstStyle/>
          <a:p>
            <a:r>
              <a:rPr lang="en-ZA" dirty="0">
                <a:solidFill>
                  <a:schemeClr val="bg2"/>
                </a:solidFill>
                <a:latin typeface="Tahoma" panose="020B0604030504040204" pitchFamily="34" charset="0"/>
                <a:ea typeface="Tahoma" panose="020B0604030504040204" pitchFamily="34" charset="0"/>
                <a:cs typeface="Tahoma" panose="020B0604030504040204" pitchFamily="34" charset="0"/>
              </a:rPr>
              <a:t>November 2024</a:t>
            </a:r>
            <a:endParaRPr lang="en-ZA" dirty="0">
              <a:solidFill>
                <a:schemeClr val="bg2"/>
              </a:solidFill>
            </a:endParaRPr>
          </a:p>
        </p:txBody>
      </p:sp>
      <p:pic>
        <p:nvPicPr>
          <p:cNvPr id="5" name="Picture 4" descr="A close-up of a logo&#10;&#10;Description automatically generated">
            <a:extLst>
              <a:ext uri="{FF2B5EF4-FFF2-40B4-BE49-F238E27FC236}">
                <a16:creationId xmlns:a16="http://schemas.microsoft.com/office/drawing/2014/main" id="{E9B818C0-FE62-DE6E-2F9F-0A69688A39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855"/>
          <a:stretch/>
        </p:blipFill>
        <p:spPr bwMode="auto">
          <a:xfrm>
            <a:off x="785870" y="1507067"/>
            <a:ext cx="3032063" cy="1095107"/>
          </a:xfrm>
          <a:prstGeom prst="rect">
            <a:avLst/>
          </a:prstGeom>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C984B34C-CF6A-4647-B112-F6F8B68FE0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gender equality event&#10;&#10;Description automatically generated">
            <a:extLst>
              <a:ext uri="{FF2B5EF4-FFF2-40B4-BE49-F238E27FC236}">
                <a16:creationId xmlns:a16="http://schemas.microsoft.com/office/drawing/2014/main" id="{7B3BF0FD-C329-8DD7-03A9-824CC7400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85870" y="4379336"/>
            <a:ext cx="3032063" cy="1190084"/>
          </a:xfrm>
          <a:prstGeom prst="rect">
            <a:avLst/>
          </a:prstGeom>
          <a:noFill/>
        </p:spPr>
      </p:pic>
      <p:sp>
        <p:nvSpPr>
          <p:cNvPr id="16" name="Rectangle 15">
            <a:extLst>
              <a:ext uri="{FF2B5EF4-FFF2-40B4-BE49-F238E27FC236}">
                <a16:creationId xmlns:a16="http://schemas.microsoft.com/office/drawing/2014/main" id="{0B7740F6-2D83-4574-9A7F-04A98094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693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7" name="Rectangle 26">
            <a:extLst>
              <a:ext uri="{FF2B5EF4-FFF2-40B4-BE49-F238E27FC236}">
                <a16:creationId xmlns:a16="http://schemas.microsoft.com/office/drawing/2014/main"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8" name="Rectangle 27">
            <a:extLst>
              <a:ext uri="{FF2B5EF4-FFF2-40B4-BE49-F238E27FC236}">
                <a16:creationId xmlns:a16="http://schemas.microsoft.com/office/drawing/2014/main"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9" name="Rectangle 28">
            <a:extLst>
              <a:ext uri="{FF2B5EF4-FFF2-40B4-BE49-F238E27FC236}">
                <a16:creationId xmlns:a16="http://schemas.microsoft.com/office/drawing/2014/main"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30" name="Rectangle 29">
            <a:extLst>
              <a:ext uri="{FF2B5EF4-FFF2-40B4-BE49-F238E27FC236}">
                <a16:creationId xmlns:a16="http://schemas.microsoft.com/office/drawing/2014/main" id="{F115DB35-53D7-4EDC-A965-A434929617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610F9C-62FE-46FC-8607-C35030B632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2F664BAB-E9E4-226A-5ACF-81672018D3CF}"/>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dirty="0">
                <a:solidFill>
                  <a:srgbClr val="FFFFFF"/>
                </a:solidFill>
              </a:rPr>
              <a:t>Agreement with each statement</a:t>
            </a:r>
          </a:p>
        </p:txBody>
      </p:sp>
      <p:graphicFrame>
        <p:nvGraphicFramePr>
          <p:cNvPr id="9" name="Table 8">
            <a:extLst>
              <a:ext uri="{FF2B5EF4-FFF2-40B4-BE49-F238E27FC236}">
                <a16:creationId xmlns:a16="http://schemas.microsoft.com/office/drawing/2014/main" id="{B7B48C35-77B9-259A-BBC2-95E55BFBFB0A}"/>
              </a:ext>
            </a:extLst>
          </p:cNvPr>
          <p:cNvGraphicFramePr>
            <a:graphicFrameLocks noGrp="1"/>
          </p:cNvGraphicFramePr>
          <p:nvPr>
            <p:extLst>
              <p:ext uri="{D42A27DB-BD31-4B8C-83A1-F6EECF244321}">
                <p14:modId xmlns:p14="http://schemas.microsoft.com/office/powerpoint/2010/main" val="3044811271"/>
              </p:ext>
            </p:extLst>
          </p:nvPr>
        </p:nvGraphicFramePr>
        <p:xfrm>
          <a:off x="482599" y="723900"/>
          <a:ext cx="7446059" cy="5975533"/>
        </p:xfrm>
        <a:graphic>
          <a:graphicData uri="http://schemas.openxmlformats.org/drawingml/2006/table">
            <a:tbl>
              <a:tblPr firstRow="1" firstCol="1">
                <a:tableStyleId>{5C22544A-7EE6-4342-B048-85BDC9FD1C3A}</a:tableStyleId>
              </a:tblPr>
              <a:tblGrid>
                <a:gridCol w="6126019">
                  <a:extLst>
                    <a:ext uri="{9D8B030D-6E8A-4147-A177-3AD203B41FA5}">
                      <a16:colId xmlns:a16="http://schemas.microsoft.com/office/drawing/2014/main" val="257170878"/>
                    </a:ext>
                  </a:extLst>
                </a:gridCol>
                <a:gridCol w="1320040">
                  <a:extLst>
                    <a:ext uri="{9D8B030D-6E8A-4147-A177-3AD203B41FA5}">
                      <a16:colId xmlns:a16="http://schemas.microsoft.com/office/drawing/2014/main" val="671691658"/>
                    </a:ext>
                  </a:extLst>
                </a:gridCol>
              </a:tblGrid>
              <a:tr h="162791">
                <a:tc>
                  <a:txBody>
                    <a:bodyPr/>
                    <a:lstStyle/>
                    <a:p>
                      <a:pPr>
                        <a:lnSpc>
                          <a:spcPct val="115000"/>
                        </a:lnSpc>
                        <a:spcAft>
                          <a:spcPts val="800"/>
                        </a:spcAft>
                      </a:pPr>
                      <a:endParaRPr lang="en-ZA" sz="2000" b="0" kern="100" dirty="0">
                        <a:effectLst/>
                        <a:latin typeface="Tahoma" panose="020B0604030504040204" pitchFamily="34" charset="0"/>
                        <a:ea typeface="Tahoma" panose="020B0604030504040204" pitchFamily="34" charset="0"/>
                        <a:cs typeface="Tahoma" panose="020B0604030504040204" pitchFamily="34" charset="0"/>
                      </a:endParaRPr>
                    </a:p>
                  </a:txBody>
                  <a:tcPr marL="54540" marR="5454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15000"/>
                        </a:lnSpc>
                        <a:spcAft>
                          <a:spcPts val="800"/>
                        </a:spcAft>
                      </a:pPr>
                      <a:r>
                        <a:rPr lang="en-ZA" sz="1050" kern="0">
                          <a:effectLst/>
                          <a:latin typeface="Tahoma" panose="020B0604030504040204" pitchFamily="34" charset="0"/>
                          <a:ea typeface="Tahoma" panose="020B0604030504040204" pitchFamily="34" charset="0"/>
                          <a:cs typeface="Tahoma" panose="020B0604030504040204" pitchFamily="34" charset="0"/>
                        </a:rPr>
                        <a:t>Agreed or Strongly Agreed</a:t>
                      </a:r>
                      <a:endParaRPr lang="en-ZA" sz="1200" kern="100" dirty="0">
                        <a:effectLst/>
                        <a:latin typeface="Tahoma" panose="020B0604030504040204" pitchFamily="34" charset="0"/>
                        <a:ea typeface="Tahoma" panose="020B0604030504040204" pitchFamily="34" charset="0"/>
                        <a:cs typeface="Tahoma" panose="020B0604030504040204" pitchFamily="34" charset="0"/>
                      </a:endParaRPr>
                    </a:p>
                  </a:txBody>
                  <a:tcPr marL="54540" marR="5454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31353028"/>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Having women in politics makes a positive difference to society​​</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70%</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19327020"/>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Politicians should be treated the same whether they are male or female​​</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69%</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88635660"/>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Women in politics experience more gender based violence compared to men​​</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66%</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77164517"/>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It is necessary to have legislated quotas for women in politics to bring about gender balance​​</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65%</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66166466"/>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​Female politicians are threatened and insulted on social media more than male politicians​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62%</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00603606"/>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If there was a choice between a female and a male politician with the same experience, the sex of the politician makes no difference​​</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60%</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641105060"/>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The media is often unfair in its coverage of women in politics​​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a:solidFill>
                            <a:schemeClr val="accent1"/>
                          </a:solidFill>
                          <a:effectLst/>
                          <a:latin typeface="Tahoma" panose="020B0604030504040204" pitchFamily="34" charset="0"/>
                          <a:ea typeface="Tahoma" panose="020B0604030504040204" pitchFamily="34" charset="0"/>
                          <a:cs typeface="Tahoma" panose="020B0604030504040204" pitchFamily="34" charset="0"/>
                        </a:rPr>
                        <a:t>59%</a:t>
                      </a:r>
                      <a:endParaRPr lang="en-ZA" sz="1600" kern="10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0855773"/>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Women generally have less resources for political campaigns​​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58%</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75699282"/>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The media is more interested in how women in politics dress and look than is the case with men in politics​​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58%</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4300492"/>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Political parties are more likely to nominate women candidates for seats in which they are less likely to win than is the case for men​​</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46%</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45403724"/>
                  </a:ext>
                </a:extLst>
              </a:tr>
              <a:tr h="454843">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Women do not have the same chance of being elected to political office as men​​</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43%</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1902646"/>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A woman needs permission from her family to take part in politics​​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38%</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97024223"/>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Men are better political leaders than women​​</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35%</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105482541"/>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Women should take care of the home not venture into politics​​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20%</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604394598"/>
                  </a:ext>
                </a:extLst>
              </a:tr>
              <a:tr h="215302">
                <a:tc>
                  <a:txBody>
                    <a:bodyPr/>
                    <a:lstStyle/>
                    <a:p>
                      <a:pPr>
                        <a:lnSpc>
                          <a:spcPct val="115000"/>
                        </a:lnSpc>
                        <a:spcAft>
                          <a:spcPts val="800"/>
                        </a:spcAft>
                      </a:pPr>
                      <a:r>
                        <a:rPr lang="en-ZA" sz="1400" b="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Women have no interest politics</a:t>
                      </a: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ZA" sz="1400" kern="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18%</a:t>
                      </a:r>
                      <a:endParaRPr lang="en-ZA" sz="160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78639673"/>
                  </a:ext>
                </a:extLst>
              </a:tr>
            </a:tbl>
          </a:graphicData>
        </a:graphic>
      </p:graphicFrame>
    </p:spTree>
    <p:extLst>
      <p:ext uri="{BB962C8B-B14F-4D97-AF65-F5344CB8AC3E}">
        <p14:creationId xmlns:p14="http://schemas.microsoft.com/office/powerpoint/2010/main" val="268883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118753-DFA2-A80F-C247-1E6318CC7F4F}"/>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44" name="Rectangle 43">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45" name="Rectangle 44">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47" name="Rectangle 46">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49" name="Rectangle 48">
            <a:extLst>
              <a:ext uri="{FF2B5EF4-FFF2-40B4-BE49-F238E27FC236}">
                <a16:creationId xmlns:a16="http://schemas.microsoft.com/office/drawing/2014/main" id="{28D511D2-9CF1-40DE-BB88-A5A48A0E8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lar sign with a person and person symbol on it&#10;&#10;Description automatically generated">
            <a:extLst>
              <a:ext uri="{FF2B5EF4-FFF2-40B4-BE49-F238E27FC236}">
                <a16:creationId xmlns:a16="http://schemas.microsoft.com/office/drawing/2014/main" id="{367632E8-C0E0-A4D1-597E-8FD904453F40}"/>
              </a:ext>
            </a:extLst>
          </p:cNvPr>
          <p:cNvPicPr>
            <a:picLocks noChangeAspect="1"/>
          </p:cNvPicPr>
          <p:nvPr/>
        </p:nvPicPr>
        <p:blipFill>
          <a:blip r:embed="rId2">
            <a:extLst>
              <a:ext uri="{837473B0-CC2E-450A-ABE3-18F120FF3D39}">
                <a1611:picAttrSrcUrl xmlns:a1611="http://schemas.microsoft.com/office/drawing/2016/11/main" xmlns="" r:id="rId3"/>
              </a:ext>
            </a:extLst>
          </a:blip>
          <a:srcRect l="11536" t="5619" r="795" b="1"/>
          <a:stretch/>
        </p:blipFill>
        <p:spPr>
          <a:xfrm>
            <a:off x="20" y="10"/>
            <a:ext cx="12191980" cy="6857990"/>
          </a:xfrm>
          <a:prstGeom prst="rect">
            <a:avLst/>
          </a:prstGeom>
        </p:spPr>
      </p:pic>
      <p:grpSp>
        <p:nvGrpSpPr>
          <p:cNvPr id="51" name="Group 50">
            <a:extLst>
              <a:ext uri="{FF2B5EF4-FFF2-40B4-BE49-F238E27FC236}">
                <a16:creationId xmlns:a16="http://schemas.microsoft.com/office/drawing/2014/main" id="{40ADCA80-A0B1-4379-94EC-0A1A73BE1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57" name="Rectangle 56">
              <a:extLst>
                <a:ext uri="{FF2B5EF4-FFF2-40B4-BE49-F238E27FC236}">
                  <a16:creationId xmlns:a16="http://schemas.microsoft.com/office/drawing/2014/main" id="{1EB4D79C-3A0E-4CB5-9A3D-BB816FD52C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53" name="Rectangle 52">
              <a:extLst>
                <a:ext uri="{FF2B5EF4-FFF2-40B4-BE49-F238E27FC236}">
                  <a16:creationId xmlns:a16="http://schemas.microsoft.com/office/drawing/2014/main" id="{3839C3D0-536E-4C48-A1C1-D9B718A84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grpSp>
      <p:sp>
        <p:nvSpPr>
          <p:cNvPr id="2" name="Title 1">
            <a:extLst>
              <a:ext uri="{FF2B5EF4-FFF2-40B4-BE49-F238E27FC236}">
                <a16:creationId xmlns:a16="http://schemas.microsoft.com/office/drawing/2014/main" id="{96878816-731F-D852-DD0C-D2146A31EE74}"/>
              </a:ext>
            </a:extLst>
          </p:cNvPr>
          <p:cNvSpPr>
            <a:spLocks noGrp="1"/>
          </p:cNvSpPr>
          <p:nvPr>
            <p:ph type="title"/>
          </p:nvPr>
        </p:nvSpPr>
        <p:spPr>
          <a:xfrm>
            <a:off x="584200" y="2142067"/>
            <a:ext cx="3412067" cy="2971801"/>
          </a:xfrm>
        </p:spPr>
        <p:txBody>
          <a:bodyPr vert="horz" lIns="91440" tIns="45720" rIns="91440" bIns="45720" rtlCol="0" anchor="b">
            <a:normAutofit/>
          </a:bodyPr>
          <a:lstStyle/>
          <a:p>
            <a:pPr>
              <a:lnSpc>
                <a:spcPct val="90000"/>
              </a:lnSpc>
            </a:pPr>
            <a:r>
              <a:rPr lang="en-US" sz="3300">
                <a:solidFill>
                  <a:schemeClr val="bg1"/>
                </a:solidFill>
              </a:rPr>
              <a:t>attitudes toward women's political participation by sex</a:t>
            </a:r>
          </a:p>
        </p:txBody>
      </p:sp>
    </p:spTree>
    <p:extLst>
      <p:ext uri="{BB962C8B-B14F-4D97-AF65-F5344CB8AC3E}">
        <p14:creationId xmlns:p14="http://schemas.microsoft.com/office/powerpoint/2010/main" val="309201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FDED4E-D3CC-12A8-3398-98F7EFBD78CC}"/>
            </a:ext>
          </a:extLst>
        </p:cNvPr>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A21E7785-3D2D-4FF8-9C82-42CE9DBD7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911E146-5AE8-4892-B0B5-42052873B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3194092"/>
            <a:ext cx="3705323" cy="32067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57975A86-AD0D-3055-9310-A47CDE384E2F}"/>
              </a:ext>
            </a:extLst>
          </p:cNvPr>
          <p:cNvSpPr>
            <a:spLocks noGrp="1"/>
          </p:cNvSpPr>
          <p:nvPr>
            <p:ph type="title"/>
          </p:nvPr>
        </p:nvSpPr>
        <p:spPr>
          <a:xfrm>
            <a:off x="593253" y="3425294"/>
            <a:ext cx="3397924" cy="2800478"/>
          </a:xfrm>
        </p:spPr>
        <p:txBody>
          <a:bodyPr vert="horz" lIns="91440" tIns="45720" rIns="91440" bIns="45720" rtlCol="0" anchor="ctr">
            <a:normAutofit/>
          </a:bodyPr>
          <a:lstStyle/>
          <a:p>
            <a:r>
              <a:rPr lang="en-US">
                <a:solidFill>
                  <a:srgbClr val="FFFFFF"/>
                </a:solidFill>
                <a:latin typeface="Tahoma" panose="020B0604030504040204" pitchFamily="34" charset="0"/>
                <a:ea typeface="Tahoma" panose="020B0604030504040204" pitchFamily="34" charset="0"/>
                <a:cs typeface="Tahoma" panose="020B0604030504040204" pitchFamily="34" charset="0"/>
              </a:rPr>
              <a:t>Main differences by sex</a:t>
            </a:r>
          </a:p>
        </p:txBody>
      </p:sp>
      <p:sp>
        <p:nvSpPr>
          <p:cNvPr id="99" name="Rectangle 98">
            <a:extLst>
              <a:ext uri="{FF2B5EF4-FFF2-40B4-BE49-F238E27FC236}">
                <a16:creationId xmlns:a16="http://schemas.microsoft.com/office/drawing/2014/main" id="{978A552A-290C-474C-9CC8-401379CD13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17" name="Rectangle 116">
            <a:extLst>
              <a:ext uri="{FF2B5EF4-FFF2-40B4-BE49-F238E27FC236}">
                <a16:creationId xmlns:a16="http://schemas.microsoft.com/office/drawing/2014/main" id="{57D8432A-7050-43CE-AC0E-48F00C7D52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3" name="Rectangle 102">
            <a:extLst>
              <a:ext uri="{FF2B5EF4-FFF2-40B4-BE49-F238E27FC236}">
                <a16:creationId xmlns:a16="http://schemas.microsoft.com/office/drawing/2014/main" id="{55B5BA19-E267-49E0-A8F7-3435C91189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5" name="Rectangle 104">
            <a:extLst>
              <a:ext uri="{FF2B5EF4-FFF2-40B4-BE49-F238E27FC236}">
                <a16:creationId xmlns:a16="http://schemas.microsoft.com/office/drawing/2014/main" id="{D19504FF-266B-4F6E-BAA1-DF9730E90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64F78D-891F-49EC-ADDE-5E581A66AC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312"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125488F-35F4-46B0-BDF0-AFAA36100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4D40D68-CB4B-AA6D-10BC-1B7C7B8E7EDC}"/>
              </a:ext>
            </a:extLst>
          </p:cNvPr>
          <p:cNvSpPr txBox="1"/>
          <p:nvPr/>
        </p:nvSpPr>
        <p:spPr>
          <a:xfrm>
            <a:off x="4240311" y="3183507"/>
            <a:ext cx="7505155" cy="3217293"/>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2"/>
              </a:buClr>
              <a:buSzPct val="92000"/>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The </a:t>
            </a:r>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perception of male leadership superiority </a:t>
            </a: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also remains an issue. 41% of men believe that “</a:t>
            </a:r>
            <a:r>
              <a:rPr lang="en-US" sz="1600" i="1" dirty="0">
                <a:solidFill>
                  <a:schemeClr val="tx2"/>
                </a:solidFill>
                <a:latin typeface="Tahoma" panose="020B0604030504040204" pitchFamily="34" charset="0"/>
                <a:ea typeface="Tahoma" panose="020B0604030504040204" pitchFamily="34" charset="0"/>
                <a:cs typeface="Tahoma" panose="020B0604030504040204" pitchFamily="34" charset="0"/>
              </a:rPr>
              <a:t>Men are better political leaders than women</a:t>
            </a: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compared to 30% of women. This difference highlights a gender gap in the perception of leadership capabilities, emphasizing the need for continued efforts to showcase and promote successful female leadership examples.</a:t>
            </a:r>
          </a:p>
          <a:p>
            <a:pPr>
              <a:lnSpc>
                <a:spcPct val="90000"/>
              </a:lnSpc>
              <a:spcBef>
                <a:spcPct val="20000"/>
              </a:spcBef>
              <a:spcAft>
                <a:spcPts val="600"/>
              </a:spcAft>
              <a:buClr>
                <a:schemeClr val="accent2"/>
              </a:buClr>
              <a:buSzPct val="92000"/>
            </a:pPr>
            <a:endParaRPr lang="en-US"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20000"/>
              </a:spcBef>
              <a:spcAft>
                <a:spcPts val="600"/>
              </a:spcAft>
              <a:buClr>
                <a:schemeClr val="accent2"/>
              </a:buClr>
              <a:buSzPct val="92000"/>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While 70% of women felt that “</a:t>
            </a:r>
            <a:r>
              <a:rPr lang="en-US" sz="1600" i="1" dirty="0">
                <a:solidFill>
                  <a:schemeClr val="tx2"/>
                </a:solidFill>
                <a:latin typeface="Tahoma" panose="020B0604030504040204" pitchFamily="34" charset="0"/>
                <a:ea typeface="Tahoma" panose="020B0604030504040204" pitchFamily="34" charset="0"/>
                <a:cs typeface="Tahoma" panose="020B0604030504040204" pitchFamily="34" charset="0"/>
              </a:rPr>
              <a:t>It is necessary to have legislated quotas for women in politics to bring about gender balance</a:t>
            </a: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only 59% of men felt the same. </a:t>
            </a:r>
          </a:p>
          <a:p>
            <a:pPr>
              <a:lnSpc>
                <a:spcPct val="90000"/>
              </a:lnSpc>
              <a:spcBef>
                <a:spcPct val="20000"/>
              </a:spcBef>
              <a:spcAft>
                <a:spcPts val="600"/>
              </a:spcAft>
              <a:buClr>
                <a:schemeClr val="accent2"/>
              </a:buClr>
              <a:buSzPct val="92000"/>
            </a:pPr>
            <a:endParaRPr lang="en-US" sz="16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20000"/>
              </a:spcBef>
              <a:spcAft>
                <a:spcPts val="600"/>
              </a:spcAft>
              <a:buClr>
                <a:schemeClr val="accent2"/>
              </a:buClr>
              <a:buSzPct val="92000"/>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Some </a:t>
            </a:r>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traditional and gender-biased attitudes persist</a:t>
            </a: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 especially among men. 26% of men believe that “Women should take care of the home, not venture into politics,” while only 15% of women share this view. </a:t>
            </a:r>
          </a:p>
        </p:txBody>
      </p:sp>
      <p:grpSp>
        <p:nvGrpSpPr>
          <p:cNvPr id="3" name="Group 2">
            <a:extLst>
              <a:ext uri="{FF2B5EF4-FFF2-40B4-BE49-F238E27FC236}">
                <a16:creationId xmlns:a16="http://schemas.microsoft.com/office/drawing/2014/main" id="{7BE0F65C-6CCC-D6F8-7D04-FDD3AFBA18B6}"/>
              </a:ext>
            </a:extLst>
          </p:cNvPr>
          <p:cNvGrpSpPr>
            <a:grpSpLocks/>
          </p:cNvGrpSpPr>
          <p:nvPr/>
        </p:nvGrpSpPr>
        <p:grpSpPr>
          <a:xfrm>
            <a:off x="647240" y="780711"/>
            <a:ext cx="3289947" cy="2167475"/>
            <a:chOff x="0" y="234950"/>
            <a:chExt cx="2565400" cy="1479550"/>
          </a:xfrm>
        </p:grpSpPr>
        <p:sp>
          <p:nvSpPr>
            <p:cNvPr id="4" name="Text Box 2">
              <a:extLst>
                <a:ext uri="{FF2B5EF4-FFF2-40B4-BE49-F238E27FC236}">
                  <a16:creationId xmlns:a16="http://schemas.microsoft.com/office/drawing/2014/main" id="{03E50730-A978-22CA-BA93-1170CD3C16F8}"/>
                </a:ext>
              </a:extLst>
            </p:cNvPr>
            <p:cNvSpPr txBox="1">
              <a:spLocks noChangeArrowheads="1"/>
            </p:cNvSpPr>
            <p:nvPr/>
          </p:nvSpPr>
          <p:spPr bwMode="auto">
            <a:xfrm>
              <a:off x="1301750" y="234950"/>
              <a:ext cx="1263650"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512521">
                <a:spcAft>
                  <a:spcPts val="570"/>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Male</a:t>
              </a:r>
              <a:endParaRPr lang="en-ZA"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512521">
                <a:spcAft>
                  <a:spcPts val="570"/>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26%</a:t>
              </a:r>
              <a:endParaRPr lang="en-ZA" sz="20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040D6869-62C8-8932-047A-9074E0CBFD48}"/>
                </a:ext>
              </a:extLst>
            </p:cNvPr>
            <p:cNvGrpSpPr/>
            <p:nvPr/>
          </p:nvGrpSpPr>
          <p:grpSpPr>
            <a:xfrm>
              <a:off x="0" y="234950"/>
              <a:ext cx="2565400" cy="1479550"/>
              <a:chOff x="-533400" y="-717550"/>
              <a:chExt cx="2438400" cy="1479550"/>
            </a:xfrm>
          </p:grpSpPr>
          <p:sp>
            <p:nvSpPr>
              <p:cNvPr id="6" name="Text Box 2">
                <a:extLst>
                  <a:ext uri="{FF2B5EF4-FFF2-40B4-BE49-F238E27FC236}">
                    <a16:creationId xmlns:a16="http://schemas.microsoft.com/office/drawing/2014/main" id="{469B67DD-5DC5-83CC-7CA6-EFECCEC5B797}"/>
                  </a:ext>
                </a:extLst>
              </p:cNvPr>
              <p:cNvSpPr txBox="1">
                <a:spLocks noChangeArrowheads="1"/>
              </p:cNvSpPr>
              <p:nvPr/>
            </p:nvSpPr>
            <p:spPr bwMode="auto">
              <a:xfrm>
                <a:off x="-533400" y="-184150"/>
                <a:ext cx="2438400" cy="9461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512521">
                  <a:spcAft>
                    <a:spcPts val="570"/>
                  </a:spcAft>
                </a:pPr>
                <a:r>
                  <a:rPr lang="en-GB" sz="1400" kern="1200" dirty="0">
                    <a:solidFill>
                      <a:srgbClr val="FFFFFF"/>
                    </a:solidFill>
                    <a:latin typeface="Tahoma" panose="020B0604030504040204" pitchFamily="34" charset="0"/>
                    <a:ea typeface="Tahoma" panose="020B0604030504040204" pitchFamily="34" charset="0"/>
                    <a:cs typeface="Tahoma" panose="020B0604030504040204" pitchFamily="34" charset="0"/>
                  </a:rPr>
                  <a:t>Agreed or strongly agreed with the statement:</a:t>
                </a:r>
                <a:endParaRPr lang="en-ZA"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512521">
                  <a:spcAft>
                    <a:spcPts val="570"/>
                  </a:spcAft>
                </a:pPr>
                <a:r>
                  <a:rPr lang="en-GB" sz="14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Women should take care of the home, not venture into politics</a:t>
                </a:r>
                <a:endParaRPr lang="en-ZA"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 Box 2">
                <a:extLst>
                  <a:ext uri="{FF2B5EF4-FFF2-40B4-BE49-F238E27FC236}">
                    <a16:creationId xmlns:a16="http://schemas.microsoft.com/office/drawing/2014/main" id="{FA72B146-9436-50F6-ADF9-2BAD818C2A98}"/>
                  </a:ext>
                </a:extLst>
              </p:cNvPr>
              <p:cNvSpPr txBox="1">
                <a:spLocks noChangeArrowheads="1"/>
              </p:cNvSpPr>
              <p:nvPr/>
            </p:nvSpPr>
            <p:spPr bwMode="auto">
              <a:xfrm>
                <a:off x="-533400" y="-717550"/>
                <a:ext cx="1237307"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512521">
                  <a:spcAft>
                    <a:spcPts val="570"/>
                  </a:spcAft>
                </a:pPr>
                <a:r>
                  <a:rPr lang="en-GB" sz="2000" b="1" kern="1200">
                    <a:solidFill>
                      <a:srgbClr val="085493"/>
                    </a:solidFill>
                    <a:latin typeface="Tahoma" panose="020B0604030504040204" pitchFamily="34" charset="0"/>
                    <a:ea typeface="Tahoma" panose="020B0604030504040204" pitchFamily="34" charset="0"/>
                    <a:cs typeface="Tahoma" panose="020B0604030504040204" pitchFamily="34" charset="0"/>
                  </a:rPr>
                  <a:t>Female</a:t>
                </a:r>
                <a:endParaRPr lang="en-ZA" sz="2000"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512521">
                  <a:spcAft>
                    <a:spcPts val="570"/>
                  </a:spcAft>
                </a:pPr>
                <a:r>
                  <a:rPr lang="en-GB" sz="2000" b="1" kern="1200">
                    <a:solidFill>
                      <a:srgbClr val="085493"/>
                    </a:solidFill>
                    <a:latin typeface="Tahoma" panose="020B0604030504040204" pitchFamily="34" charset="0"/>
                    <a:ea typeface="Tahoma" panose="020B0604030504040204" pitchFamily="34" charset="0"/>
                    <a:cs typeface="Tahoma" panose="020B0604030504040204" pitchFamily="34" charset="0"/>
                  </a:rPr>
                  <a:t>15%</a:t>
                </a:r>
                <a:endParaRPr lang="en-ZA" sz="2000">
                  <a:effectLst/>
                  <a:latin typeface="Tahoma" panose="020B0604030504040204" pitchFamily="34" charset="0"/>
                  <a:ea typeface="Tahoma" panose="020B0604030504040204" pitchFamily="34" charset="0"/>
                  <a:cs typeface="Tahoma" panose="020B0604030504040204" pitchFamily="34" charset="0"/>
                </a:endParaRPr>
              </a:p>
            </p:txBody>
          </p:sp>
        </p:grpSp>
      </p:grpSp>
      <p:grpSp>
        <p:nvGrpSpPr>
          <p:cNvPr id="8" name="Group 7">
            <a:extLst>
              <a:ext uri="{FF2B5EF4-FFF2-40B4-BE49-F238E27FC236}">
                <a16:creationId xmlns:a16="http://schemas.microsoft.com/office/drawing/2014/main" id="{2EEC7BB1-E399-844F-F812-AA6629F81C86}"/>
              </a:ext>
            </a:extLst>
          </p:cNvPr>
          <p:cNvGrpSpPr>
            <a:grpSpLocks/>
          </p:cNvGrpSpPr>
          <p:nvPr/>
        </p:nvGrpSpPr>
        <p:grpSpPr>
          <a:xfrm>
            <a:off x="4391187" y="846714"/>
            <a:ext cx="3397924" cy="2035468"/>
            <a:chOff x="0" y="234950"/>
            <a:chExt cx="2565400" cy="1479550"/>
          </a:xfrm>
        </p:grpSpPr>
        <p:sp>
          <p:nvSpPr>
            <p:cNvPr id="9" name="Text Box 2">
              <a:extLst>
                <a:ext uri="{FF2B5EF4-FFF2-40B4-BE49-F238E27FC236}">
                  <a16:creationId xmlns:a16="http://schemas.microsoft.com/office/drawing/2014/main" id="{9D6D2818-BED4-C164-E047-91ED5140D62C}"/>
                </a:ext>
              </a:extLst>
            </p:cNvPr>
            <p:cNvSpPr txBox="1">
              <a:spLocks noChangeArrowheads="1"/>
            </p:cNvSpPr>
            <p:nvPr/>
          </p:nvSpPr>
          <p:spPr bwMode="auto">
            <a:xfrm>
              <a:off x="1301750" y="234950"/>
              <a:ext cx="1263650"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Male</a:t>
              </a:r>
              <a:endParaRPr lang="en-ZA"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41%</a:t>
              </a:r>
              <a:endParaRPr lang="en-ZA" sz="20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D47EB4F8-A6CC-43AF-AE11-7BC07D54B275}"/>
                </a:ext>
              </a:extLst>
            </p:cNvPr>
            <p:cNvGrpSpPr/>
            <p:nvPr/>
          </p:nvGrpSpPr>
          <p:grpSpPr>
            <a:xfrm>
              <a:off x="0" y="234950"/>
              <a:ext cx="2565400" cy="1479550"/>
              <a:chOff x="-533400" y="-717550"/>
              <a:chExt cx="2438400" cy="1479550"/>
            </a:xfrm>
          </p:grpSpPr>
          <p:sp>
            <p:nvSpPr>
              <p:cNvPr id="11" name="Text Box 2">
                <a:extLst>
                  <a:ext uri="{FF2B5EF4-FFF2-40B4-BE49-F238E27FC236}">
                    <a16:creationId xmlns:a16="http://schemas.microsoft.com/office/drawing/2014/main" id="{9E88F96D-C762-949A-1FDA-3919F6E6A80A}"/>
                  </a:ext>
                </a:extLst>
              </p:cNvPr>
              <p:cNvSpPr txBox="1">
                <a:spLocks noChangeArrowheads="1"/>
              </p:cNvSpPr>
              <p:nvPr/>
            </p:nvSpPr>
            <p:spPr bwMode="auto">
              <a:xfrm>
                <a:off x="-533400" y="-184150"/>
                <a:ext cx="2438400" cy="9461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470733">
                  <a:spcAft>
                    <a:spcPts val="594"/>
                  </a:spcAft>
                </a:pPr>
                <a:r>
                  <a:rPr lang="en-GB" sz="1400" kern="1200" dirty="0">
                    <a:solidFill>
                      <a:srgbClr val="FFFFFF"/>
                    </a:solidFill>
                    <a:latin typeface="Tahoma" panose="020B0604030504040204" pitchFamily="34" charset="0"/>
                    <a:ea typeface="Tahoma" panose="020B0604030504040204" pitchFamily="34" charset="0"/>
                    <a:cs typeface="Tahoma" panose="020B0604030504040204" pitchFamily="34" charset="0"/>
                  </a:rPr>
                  <a:t>Agreed or strongly agreed with the statement:</a:t>
                </a:r>
                <a:endParaRPr lang="en-ZA"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14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Men are better political leaders than women</a:t>
                </a:r>
                <a:endParaRPr lang="en-ZA"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 Box 2">
                <a:extLst>
                  <a:ext uri="{FF2B5EF4-FFF2-40B4-BE49-F238E27FC236}">
                    <a16:creationId xmlns:a16="http://schemas.microsoft.com/office/drawing/2014/main" id="{FEAC8BCC-AD8D-986A-BF14-97490254B3E0}"/>
                  </a:ext>
                </a:extLst>
              </p:cNvPr>
              <p:cNvSpPr txBox="1">
                <a:spLocks noChangeArrowheads="1"/>
              </p:cNvSpPr>
              <p:nvPr/>
            </p:nvSpPr>
            <p:spPr bwMode="auto">
              <a:xfrm>
                <a:off x="-533400" y="-717550"/>
                <a:ext cx="1237307"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Female</a:t>
                </a:r>
                <a:endParaRPr lang="en-ZA"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30%</a:t>
                </a:r>
                <a:endParaRPr lang="en-ZA" sz="2000" dirty="0">
                  <a:effectLst/>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6" name="Group 15">
            <a:extLst>
              <a:ext uri="{FF2B5EF4-FFF2-40B4-BE49-F238E27FC236}">
                <a16:creationId xmlns:a16="http://schemas.microsoft.com/office/drawing/2014/main" id="{681C3BCE-904A-6B5B-CFF5-EA0FEB411066}"/>
              </a:ext>
            </a:extLst>
          </p:cNvPr>
          <p:cNvGrpSpPr>
            <a:grpSpLocks/>
          </p:cNvGrpSpPr>
          <p:nvPr/>
        </p:nvGrpSpPr>
        <p:grpSpPr>
          <a:xfrm>
            <a:off x="8188827" y="899199"/>
            <a:ext cx="3400442" cy="1947888"/>
            <a:chOff x="0" y="234950"/>
            <a:chExt cx="2565400" cy="1479550"/>
          </a:xfrm>
        </p:grpSpPr>
        <p:sp>
          <p:nvSpPr>
            <p:cNvPr id="17" name="Text Box 2">
              <a:extLst>
                <a:ext uri="{FF2B5EF4-FFF2-40B4-BE49-F238E27FC236}">
                  <a16:creationId xmlns:a16="http://schemas.microsoft.com/office/drawing/2014/main" id="{E9D494C0-E94F-BABD-1F3A-A808FAC001BF}"/>
                </a:ext>
              </a:extLst>
            </p:cNvPr>
            <p:cNvSpPr txBox="1">
              <a:spLocks noChangeArrowheads="1"/>
            </p:cNvSpPr>
            <p:nvPr/>
          </p:nvSpPr>
          <p:spPr bwMode="auto">
            <a:xfrm>
              <a:off x="1301750" y="234950"/>
              <a:ext cx="1263650"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Male</a:t>
              </a:r>
              <a:endParaRPr lang="en-ZA"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59%</a:t>
              </a:r>
              <a:endParaRPr lang="en-ZA" sz="20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a:extLst>
                <a:ext uri="{FF2B5EF4-FFF2-40B4-BE49-F238E27FC236}">
                  <a16:creationId xmlns:a16="http://schemas.microsoft.com/office/drawing/2014/main" id="{5488C3D9-932C-7152-E9FA-3699D219E835}"/>
                </a:ext>
              </a:extLst>
            </p:cNvPr>
            <p:cNvGrpSpPr/>
            <p:nvPr/>
          </p:nvGrpSpPr>
          <p:grpSpPr>
            <a:xfrm>
              <a:off x="0" y="234950"/>
              <a:ext cx="2565400" cy="1479550"/>
              <a:chOff x="-533400" y="-717550"/>
              <a:chExt cx="2438400" cy="1479550"/>
            </a:xfrm>
          </p:grpSpPr>
          <p:sp>
            <p:nvSpPr>
              <p:cNvPr id="19" name="Text Box 2">
                <a:extLst>
                  <a:ext uri="{FF2B5EF4-FFF2-40B4-BE49-F238E27FC236}">
                    <a16:creationId xmlns:a16="http://schemas.microsoft.com/office/drawing/2014/main" id="{D3B840D5-B8C4-8C11-3694-1436596471B4}"/>
                  </a:ext>
                </a:extLst>
              </p:cNvPr>
              <p:cNvSpPr txBox="1">
                <a:spLocks noChangeArrowheads="1"/>
              </p:cNvSpPr>
              <p:nvPr/>
            </p:nvSpPr>
            <p:spPr bwMode="auto">
              <a:xfrm>
                <a:off x="-533400" y="-184150"/>
                <a:ext cx="2438400" cy="9461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470733">
                  <a:spcAft>
                    <a:spcPts val="594"/>
                  </a:spcAft>
                </a:pPr>
                <a:r>
                  <a:rPr lang="en-GB" sz="1400" kern="1200" dirty="0">
                    <a:solidFill>
                      <a:srgbClr val="FFFFFF"/>
                    </a:solidFill>
                    <a:latin typeface="Tahoma" panose="020B0604030504040204" pitchFamily="34" charset="0"/>
                    <a:ea typeface="Tahoma" panose="020B0604030504040204" pitchFamily="34" charset="0"/>
                    <a:cs typeface="Tahoma" panose="020B0604030504040204" pitchFamily="34" charset="0"/>
                  </a:rPr>
                  <a:t>Agreed or strongly agreed with the statement:</a:t>
                </a:r>
                <a:endParaRPr lang="en-ZA"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14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It is necessary to have legislated quotas for women in politics to bring about gender balance</a:t>
                </a:r>
                <a:endParaRPr lang="en-ZA"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 Box 2">
                <a:extLst>
                  <a:ext uri="{FF2B5EF4-FFF2-40B4-BE49-F238E27FC236}">
                    <a16:creationId xmlns:a16="http://schemas.microsoft.com/office/drawing/2014/main" id="{C0DBEFDB-7947-0825-E9A9-7597266D7DC9}"/>
                  </a:ext>
                </a:extLst>
              </p:cNvPr>
              <p:cNvSpPr txBox="1">
                <a:spLocks noChangeArrowheads="1"/>
              </p:cNvSpPr>
              <p:nvPr/>
            </p:nvSpPr>
            <p:spPr bwMode="auto">
              <a:xfrm>
                <a:off x="-533400" y="-717550"/>
                <a:ext cx="1237307" cy="527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Female</a:t>
                </a:r>
                <a:endParaRPr lang="en-ZA"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defTabSz="470733">
                  <a:spcAft>
                    <a:spcPts val="594"/>
                  </a:spcAft>
                </a:pPr>
                <a:r>
                  <a:rPr lang="en-GB" sz="2000" b="1" kern="1200" dirty="0">
                    <a:solidFill>
                      <a:srgbClr val="085493"/>
                    </a:solidFill>
                    <a:latin typeface="Tahoma" panose="020B0604030504040204" pitchFamily="34" charset="0"/>
                    <a:ea typeface="Tahoma" panose="020B0604030504040204" pitchFamily="34" charset="0"/>
                    <a:cs typeface="Tahoma" panose="020B0604030504040204" pitchFamily="34" charset="0"/>
                  </a:rPr>
                  <a:t>70%</a:t>
                </a:r>
                <a:endParaRPr lang="en-ZA" sz="2000" dirty="0">
                  <a:effectLst/>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1873485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4928AF-679A-2151-649C-C7EB5006E96E}"/>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9D4B3BAD-BD08-C74A-722D-9A8DEE7B2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7" name="Rectangle 26">
            <a:extLst>
              <a:ext uri="{FF2B5EF4-FFF2-40B4-BE49-F238E27FC236}">
                <a16:creationId xmlns:a16="http://schemas.microsoft.com/office/drawing/2014/main" id="{5DFB55A4-3BCF-F6E8-B399-FCA1BA048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8" name="Rectangle 27">
            <a:extLst>
              <a:ext uri="{FF2B5EF4-FFF2-40B4-BE49-F238E27FC236}">
                <a16:creationId xmlns:a16="http://schemas.microsoft.com/office/drawing/2014/main" id="{3C5D4AB1-9F76-5F3A-46AF-C57C08F037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9" name="Rectangle 28">
            <a:extLst>
              <a:ext uri="{FF2B5EF4-FFF2-40B4-BE49-F238E27FC236}">
                <a16:creationId xmlns:a16="http://schemas.microsoft.com/office/drawing/2014/main" id="{21EB2CC5-8087-A9E7-A9DA-AC8630481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30" name="Rectangle 29">
            <a:extLst>
              <a:ext uri="{FF2B5EF4-FFF2-40B4-BE49-F238E27FC236}">
                <a16:creationId xmlns:a16="http://schemas.microsoft.com/office/drawing/2014/main" id="{FE3731B6-C081-8D43-4D89-CAADD77A00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50AB70-300A-C7A0-1352-8CD70D58D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800BD1D5-F433-18B5-9818-F7E087E3D8DE}"/>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a:solidFill>
                  <a:srgbClr val="FFFFFF"/>
                </a:solidFill>
              </a:rPr>
              <a:t>Agreement with each statement by sex</a:t>
            </a:r>
            <a:endParaRPr lang="en-US" sz="3600" dirty="0">
              <a:solidFill>
                <a:srgbClr val="FFFFFF"/>
              </a:solidFill>
            </a:endParaRPr>
          </a:p>
        </p:txBody>
      </p:sp>
      <p:graphicFrame>
        <p:nvGraphicFramePr>
          <p:cNvPr id="9" name="Table 8">
            <a:extLst>
              <a:ext uri="{FF2B5EF4-FFF2-40B4-BE49-F238E27FC236}">
                <a16:creationId xmlns:a16="http://schemas.microsoft.com/office/drawing/2014/main" id="{EB4D6044-7040-A0CA-0024-F600CB9A375B}"/>
              </a:ext>
            </a:extLst>
          </p:cNvPr>
          <p:cNvGraphicFramePr>
            <a:graphicFrameLocks noGrp="1"/>
          </p:cNvGraphicFramePr>
          <p:nvPr>
            <p:extLst>
              <p:ext uri="{D42A27DB-BD31-4B8C-83A1-F6EECF244321}">
                <p14:modId xmlns:p14="http://schemas.microsoft.com/office/powerpoint/2010/main" val="1471817358"/>
              </p:ext>
            </p:extLst>
          </p:nvPr>
        </p:nvGraphicFramePr>
        <p:xfrm>
          <a:off x="469024" y="830805"/>
          <a:ext cx="7446059" cy="5583936"/>
        </p:xfrm>
        <a:graphic>
          <a:graphicData uri="http://schemas.openxmlformats.org/drawingml/2006/table">
            <a:tbl>
              <a:tblPr firstRow="1" firstCol="1">
                <a:tableStyleId>{5C22544A-7EE6-4342-B048-85BDC9FD1C3A}</a:tableStyleId>
              </a:tblPr>
              <a:tblGrid>
                <a:gridCol w="5203535">
                  <a:extLst>
                    <a:ext uri="{9D8B030D-6E8A-4147-A177-3AD203B41FA5}">
                      <a16:colId xmlns:a16="http://schemas.microsoft.com/office/drawing/2014/main" val="257170878"/>
                    </a:ext>
                  </a:extLst>
                </a:gridCol>
                <a:gridCol w="1121262">
                  <a:extLst>
                    <a:ext uri="{9D8B030D-6E8A-4147-A177-3AD203B41FA5}">
                      <a16:colId xmlns:a16="http://schemas.microsoft.com/office/drawing/2014/main" val="671691658"/>
                    </a:ext>
                  </a:extLst>
                </a:gridCol>
                <a:gridCol w="1121262">
                  <a:extLst>
                    <a:ext uri="{9D8B030D-6E8A-4147-A177-3AD203B41FA5}">
                      <a16:colId xmlns:a16="http://schemas.microsoft.com/office/drawing/2014/main" val="2152627043"/>
                    </a:ext>
                  </a:extLst>
                </a:gridCol>
              </a:tblGrid>
              <a:tr h="53352">
                <a:tc rowSpan="2">
                  <a:txBody>
                    <a:bodyPr/>
                    <a:lstStyle/>
                    <a:p>
                      <a:pPr>
                        <a:lnSpc>
                          <a:spcPct val="115000"/>
                        </a:lnSpc>
                        <a:spcAft>
                          <a:spcPts val="800"/>
                        </a:spcAft>
                      </a:pPr>
                      <a:endParaRPr lang="en-ZA" sz="2000" b="0" kern="100" dirty="0">
                        <a:effectLst/>
                        <a:latin typeface="Tahoma" panose="020B0604030504040204" pitchFamily="34" charset="0"/>
                        <a:ea typeface="Tahoma" panose="020B0604030504040204" pitchFamily="34" charset="0"/>
                        <a:cs typeface="Tahoma" panose="020B0604030504040204" pitchFamily="34" charset="0"/>
                      </a:endParaRPr>
                    </a:p>
                  </a:txBody>
                  <a:tcPr marL="54540" marR="54540" marT="0" marB="0">
                    <a:lnL w="12700" cap="flat" cmpd="sng" algn="ctr">
                      <a:solidFill>
                        <a:schemeClr val="accent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gridSpan="2">
                  <a:txBody>
                    <a:bodyPr/>
                    <a:lstStyle/>
                    <a:p>
                      <a:pPr algn="ctr">
                        <a:lnSpc>
                          <a:spcPct val="115000"/>
                        </a:lnSpc>
                        <a:spcAft>
                          <a:spcPts val="800"/>
                        </a:spcAft>
                      </a:pPr>
                      <a:r>
                        <a:rPr lang="en-ZA" sz="1050" kern="0">
                          <a:effectLst/>
                          <a:latin typeface="Tahoma" panose="020B0604030504040204" pitchFamily="34" charset="0"/>
                          <a:ea typeface="Tahoma" panose="020B0604030504040204" pitchFamily="34" charset="0"/>
                          <a:cs typeface="Tahoma" panose="020B0604030504040204" pitchFamily="34" charset="0"/>
                        </a:rPr>
                        <a:t>Agreed or Strongly Agreed</a:t>
                      </a:r>
                      <a:endParaRPr lang="en-ZA" sz="1200" kern="100" dirty="0">
                        <a:effectLst/>
                        <a:latin typeface="Tahoma" panose="020B0604030504040204" pitchFamily="34" charset="0"/>
                        <a:ea typeface="Tahoma" panose="020B0604030504040204" pitchFamily="34" charset="0"/>
                        <a:cs typeface="Tahoma" panose="020B0604030504040204" pitchFamily="34" charset="0"/>
                      </a:endParaRPr>
                    </a:p>
                  </a:txBody>
                  <a:tcPr marL="54540" marR="5454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lnSpc>
                          <a:spcPct val="115000"/>
                        </a:lnSpc>
                        <a:spcAft>
                          <a:spcPts val="800"/>
                        </a:spcAft>
                      </a:pPr>
                      <a:endParaRPr lang="en-ZA" sz="1200" kern="100" dirty="0">
                        <a:effectLst/>
                        <a:latin typeface="Tahoma" panose="020B0604030504040204" pitchFamily="34" charset="0"/>
                        <a:ea typeface="Tahoma" panose="020B0604030504040204" pitchFamily="34" charset="0"/>
                        <a:cs typeface="Tahoma" panose="020B0604030504040204" pitchFamily="34" charset="0"/>
                      </a:endParaRPr>
                    </a:p>
                  </a:txBody>
                  <a:tcPr marL="54540" marR="5454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31353028"/>
                  </a:ext>
                </a:extLst>
              </a:tr>
              <a:tr h="53352">
                <a:tc vMerge="1">
                  <a:txBody>
                    <a:bodyPr/>
                    <a:lstStyle/>
                    <a:p>
                      <a:pPr>
                        <a:lnSpc>
                          <a:spcPct val="115000"/>
                        </a:lnSpc>
                        <a:spcAft>
                          <a:spcPts val="800"/>
                        </a:spcAft>
                      </a:pPr>
                      <a:endParaRPr lang="en-ZA" sz="1600" b="0" kern="100"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US" sz="1050" b="1" kern="0">
                          <a:solidFill>
                            <a:schemeClr val="lt1"/>
                          </a:solidFill>
                          <a:effectLst/>
                          <a:latin typeface="Tahoma" panose="020B0604030504040204" pitchFamily="34" charset="0"/>
                          <a:ea typeface="Tahoma" panose="020B0604030504040204" pitchFamily="34" charset="0"/>
                          <a:cs typeface="Tahoma" panose="020B0604030504040204" pitchFamily="34" charset="0"/>
                        </a:rPr>
                        <a:t>Female</a:t>
                      </a:r>
                      <a:endParaRPr lang="en-ZA" sz="1050" b="1" kern="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15000"/>
                        </a:lnSpc>
                        <a:spcAft>
                          <a:spcPts val="800"/>
                        </a:spcAft>
                      </a:pPr>
                      <a:r>
                        <a:rPr lang="en-US" sz="1050" b="1" kern="0">
                          <a:solidFill>
                            <a:schemeClr val="lt1"/>
                          </a:solidFill>
                          <a:effectLst/>
                          <a:latin typeface="Tahoma" panose="020B0604030504040204" pitchFamily="34" charset="0"/>
                          <a:ea typeface="Tahoma" panose="020B0604030504040204" pitchFamily="34" charset="0"/>
                          <a:cs typeface="Tahoma" panose="020B0604030504040204" pitchFamily="34" charset="0"/>
                        </a:rPr>
                        <a:t>Male</a:t>
                      </a:r>
                      <a:endParaRPr lang="en-ZA" sz="1050" b="1" kern="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737841093"/>
                  </a:ext>
                </a:extLst>
              </a:tr>
              <a:tr h="46286">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Women have no interest politics</a:t>
                      </a:r>
                      <a:endParaRPr lang="en-US"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19327020"/>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Women should take care of the home not venture into politics</a:t>
                      </a:r>
                      <a:endParaRPr lang="en-US"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26%</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88635660"/>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Women do not have the same chance of being elected to political office as men</a:t>
                      </a:r>
                      <a:endParaRPr lang="en-US"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43%</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43%</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77164517"/>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A woman needs permission from her family to take part in politics</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34%</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42%</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66166466"/>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Political parties are more likely to nominate women candidates for seats in which they are less likely to win than is the case for men</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49%</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44%</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00603606"/>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Men are better political leaders than women</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30%</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41%</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641105060"/>
                  </a:ext>
                </a:extLst>
              </a:tr>
              <a:tr h="69440">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Politicians should be treated the same whether they are male or female</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70%</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67%</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0855773"/>
                  </a:ext>
                </a:extLst>
              </a:tr>
              <a:tr h="90523">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If there was a choice between a female and a male politician with the same experience, the sex of the politician makes no difference​</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63%</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57%</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75699282"/>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It is necessary to have legislated quotas for women in politics to bring about gender balance</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70%</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59%</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4300492"/>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Having women in politics makes a positive difference to society</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74%</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66%</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45403724"/>
                  </a:ext>
                </a:extLst>
              </a:tr>
              <a:tr h="146698">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Women generally have less resources for political campaigns</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61%</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54%</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1902646"/>
                  </a:ext>
                </a:extLst>
              </a:tr>
              <a:tr h="69440">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Women in politics experience more gender-based violence compared to men</a:t>
                      </a:r>
                      <a:endParaRPr lang="en-US"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69%</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61%</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97024223"/>
                  </a:ext>
                </a:extLst>
              </a:tr>
              <a:tr h="90523">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The media is more interested in how women in politics dress and look than is the case with men in politics</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61%</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54%</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105482541"/>
                  </a:ext>
                </a:extLst>
              </a:tr>
              <a:tr h="69440">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The media is often unfair in its coverage of women in politics</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63%</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55%</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604394598"/>
                  </a:ext>
                </a:extLst>
              </a:tr>
              <a:tr h="69440">
                <a:tc>
                  <a:txBody>
                    <a:bodyPr/>
                    <a:lstStyle/>
                    <a:p>
                      <a:pPr algn="l" fontAlgn="ctr"/>
                      <a:r>
                        <a:rPr lang="en-US"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Female politicians are threatened and insulted on social media more than male politicians</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65%</a:t>
                      </a: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fontAlgn="ctr"/>
                      <a:r>
                        <a:rPr lang="en-ZA" sz="1400" b="0" i="0" u="none" strike="noStrike">
                          <a:solidFill>
                            <a:schemeClr val="accent1"/>
                          </a:solidFill>
                          <a:effectLst/>
                          <a:latin typeface="Tahoma" panose="020B0604030504040204" pitchFamily="34" charset="0"/>
                          <a:ea typeface="Tahoma" panose="020B0604030504040204" pitchFamily="34" charset="0"/>
                          <a:cs typeface="Tahoma" panose="020B0604030504040204" pitchFamily="34" charset="0"/>
                        </a:rPr>
                        <a:t>59%</a:t>
                      </a:r>
                      <a:endParaRPr lang="en-ZA" sz="1400" b="0" i="0" u="none" strike="noStrike" dirty="0">
                        <a:solidFill>
                          <a:schemeClr val="accent1"/>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78639673"/>
                  </a:ext>
                </a:extLst>
              </a:tr>
            </a:tbl>
          </a:graphicData>
        </a:graphic>
      </p:graphicFrame>
    </p:spTree>
    <p:extLst>
      <p:ext uri="{BB962C8B-B14F-4D97-AF65-F5344CB8AC3E}">
        <p14:creationId xmlns:p14="http://schemas.microsoft.com/office/powerpoint/2010/main" val="126054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9260B-0955-BCEA-D229-CD8DE9AC0FDA}"/>
            </a:ext>
          </a:extLst>
        </p:cNvPr>
        <p:cNvGrpSpPr/>
        <p:nvPr/>
      </p:nvGrpSpPr>
      <p:grpSpPr>
        <a:xfrm>
          <a:off x="0" y="0"/>
          <a:ext cx="0" cy="0"/>
          <a:chOff x="0" y="0"/>
          <a:chExt cx="0" cy="0"/>
        </a:xfrm>
      </p:grpSpPr>
      <p:sp>
        <p:nvSpPr>
          <p:cNvPr id="104" name="Rectangle 103">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6" name="Rectangle 105">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8" name="Rectangle 107">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10" name="Rectangle 109">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112" name="Rectangle 111">
            <a:extLst>
              <a:ext uri="{FF2B5EF4-FFF2-40B4-BE49-F238E27FC236}">
                <a16:creationId xmlns:a16="http://schemas.microsoft.com/office/drawing/2014/main" id="{379F11E2-8BA5-4C5C-AE7C-361E5EA011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Multiple hands illustration">
            <a:extLst>
              <a:ext uri="{FF2B5EF4-FFF2-40B4-BE49-F238E27FC236}">
                <a16:creationId xmlns:a16="http://schemas.microsoft.com/office/drawing/2014/main" id="{E592B071-B3B7-E914-AC5F-F7DB0EED3A62}"/>
              </a:ext>
            </a:extLst>
          </p:cNvPr>
          <p:cNvPicPr>
            <a:picLocks noChangeAspect="1"/>
          </p:cNvPicPr>
          <p:nvPr/>
        </p:nvPicPr>
        <p:blipFill>
          <a:blip r:embed="rId2"/>
          <a:srcRect t="21131" r="-1" b="9408"/>
          <a:stretch/>
        </p:blipFill>
        <p:spPr>
          <a:xfrm>
            <a:off x="446534" y="723899"/>
            <a:ext cx="7498616" cy="5676901"/>
          </a:xfrm>
          <a:prstGeom prst="rect">
            <a:avLst/>
          </a:prstGeom>
        </p:spPr>
      </p:pic>
      <p:sp>
        <p:nvSpPr>
          <p:cNvPr id="114" name="Rectangle 113">
            <a:extLst>
              <a:ext uri="{FF2B5EF4-FFF2-40B4-BE49-F238E27FC236}">
                <a16:creationId xmlns:a16="http://schemas.microsoft.com/office/drawing/2014/main" id="{7C00E1DA-EC7C-40FC-95E3-11FDCD2E42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A268461D-EDF5-EF50-DB88-9CFC5E8E83DD}"/>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sz="2500">
                <a:solidFill>
                  <a:srgbClr val="FFFFFF"/>
                </a:solidFill>
              </a:rPr>
              <a:t>attitudes toward women's political participation by AGE GROUP</a:t>
            </a:r>
          </a:p>
        </p:txBody>
      </p:sp>
      <p:grpSp>
        <p:nvGrpSpPr>
          <p:cNvPr id="116" name="Group 115">
            <a:extLst>
              <a:ext uri="{FF2B5EF4-FFF2-40B4-BE49-F238E27FC236}">
                <a16:creationId xmlns:a16="http://schemas.microsoft.com/office/drawing/2014/main" id="{9A421166-2996-41A7-B094-AE5316F347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17" name="Rectangle 116">
              <a:extLst>
                <a:ext uri="{FF2B5EF4-FFF2-40B4-BE49-F238E27FC236}">
                  <a16:creationId xmlns:a16="http://schemas.microsoft.com/office/drawing/2014/main" id="{FDBB1B92-A3EB-43E4-8FAB-D20E8ED14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18" name="Rectangle 117">
              <a:extLst>
                <a:ext uri="{FF2B5EF4-FFF2-40B4-BE49-F238E27FC236}">
                  <a16:creationId xmlns:a16="http://schemas.microsoft.com/office/drawing/2014/main" id="{3F3972F4-FE7E-48EA-AAD8-9BE5750A6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19" name="Rectangle 118">
              <a:extLst>
                <a:ext uri="{FF2B5EF4-FFF2-40B4-BE49-F238E27FC236}">
                  <a16:creationId xmlns:a16="http://schemas.microsoft.com/office/drawing/2014/main" id="{221614E5-870B-4D5E-A43B-8FF7E53234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grpSp>
    </p:spTree>
    <p:extLst>
      <p:ext uri="{BB962C8B-B14F-4D97-AF65-F5344CB8AC3E}">
        <p14:creationId xmlns:p14="http://schemas.microsoft.com/office/powerpoint/2010/main" val="77429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C51F14-F607-F9BC-886C-5B162B4BD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5236A-F6CF-5A10-0B5D-091B0279C870}"/>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Overall scores by age group</a:t>
            </a:r>
          </a:p>
        </p:txBody>
      </p:sp>
      <p:sp>
        <p:nvSpPr>
          <p:cNvPr id="13" name="Rectangle 12">
            <a:extLst>
              <a:ext uri="{FF2B5EF4-FFF2-40B4-BE49-F238E27FC236}">
                <a16:creationId xmlns:a16="http://schemas.microsoft.com/office/drawing/2014/main" id="{3FE9758B-E361-4084-8D9F-729FA6C4A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E77049-7C95-D2E8-9382-41DA0283E4AA}"/>
              </a:ext>
            </a:extLst>
          </p:cNvPr>
          <p:cNvSpPr txBox="1"/>
          <p:nvPr/>
        </p:nvSpPr>
        <p:spPr>
          <a:xfrm>
            <a:off x="6061863" y="1898074"/>
            <a:ext cx="5683604" cy="4328106"/>
          </a:xfrm>
          <a:prstGeom prst="rect">
            <a:avLst/>
          </a:prstGeom>
        </p:spPr>
        <p:txBody>
          <a:bodyPr vert="horz" lIns="91440" tIns="45720" rIns="91440" bIns="45720" rtlCol="0" anchor="ctr">
            <a:normAutofit fontScale="92500" lnSpcReduction="10000"/>
          </a:bodyPr>
          <a:lstStyle/>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Respondents aged 41-50 show the most supportive attitudes, with an average score of 65. </a:t>
            </a: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The 51-60 age group follows closely with a score of 64, indicating strong support as well. </a:t>
            </a: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Both the 26-40 and 60+ age groups have an average score of 63, reflecting moderately positive views. </a:t>
            </a: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Respondents aged 18-25 have a slightly lower score of 62, suggesting a somewhat less favourable but still supportive attitude. </a:t>
            </a: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The youngest group, those under 18, scored the lowest at 59, indicating that younger respondents may have more traditional or less developed views on women's roles in politics. </a:t>
            </a:r>
          </a:p>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Overall, support tends to be highest among those aged 41-60, with slight declines in both younger and older groups.</a:t>
            </a:r>
            <a:endParaRPr lang="en-US" dirty="0">
              <a:solidFill>
                <a:schemeClr val="tx2"/>
              </a:solidFill>
            </a:endParaRPr>
          </a:p>
        </p:txBody>
      </p:sp>
      <p:graphicFrame>
        <p:nvGraphicFramePr>
          <p:cNvPr id="3" name="Chart 2">
            <a:extLst>
              <a:ext uri="{FF2B5EF4-FFF2-40B4-BE49-F238E27FC236}">
                <a16:creationId xmlns:a16="http://schemas.microsoft.com/office/drawing/2014/main" id="{5A93E3E6-697F-603E-5082-CA8FD20F0002}"/>
              </a:ext>
            </a:extLst>
          </p:cNvPr>
          <p:cNvGraphicFramePr/>
          <p:nvPr>
            <p:extLst>
              <p:ext uri="{D42A27DB-BD31-4B8C-83A1-F6EECF244321}">
                <p14:modId xmlns:p14="http://schemas.microsoft.com/office/powerpoint/2010/main" val="2647399093"/>
              </p:ext>
            </p:extLst>
          </p:nvPr>
        </p:nvGraphicFramePr>
        <p:xfrm>
          <a:off x="657225" y="2361056"/>
          <a:ext cx="4962525" cy="36492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341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285BC1-FDF3-2E11-7B23-09AB25A0078A}"/>
            </a:ext>
          </a:extLst>
        </p:cNvPr>
        <p:cNvGrpSpPr/>
        <p:nvPr/>
      </p:nvGrpSpPr>
      <p:grpSpPr>
        <a:xfrm>
          <a:off x="0" y="0"/>
          <a:ext cx="0" cy="0"/>
          <a:chOff x="0" y="0"/>
          <a:chExt cx="0" cy="0"/>
        </a:xfrm>
      </p:grpSpPr>
      <p:sp>
        <p:nvSpPr>
          <p:cNvPr id="124" name="Rectangle 123">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26" name="Rectangle 125">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28" name="Rectangle 127">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30" name="Rectangle 129">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132" name="Rectangle 131">
            <a:extLst>
              <a:ext uri="{FF2B5EF4-FFF2-40B4-BE49-F238E27FC236}">
                <a16:creationId xmlns:a16="http://schemas.microsoft.com/office/drawing/2014/main" id="{28D511D2-9CF1-40DE-BB88-A5A48A0E8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Mortarboards pattern illustration">
            <a:extLst>
              <a:ext uri="{FF2B5EF4-FFF2-40B4-BE49-F238E27FC236}">
                <a16:creationId xmlns:a16="http://schemas.microsoft.com/office/drawing/2014/main" id="{73BD3EC1-ACD0-D116-217A-E39AB92C5E46}"/>
              </a:ext>
            </a:extLst>
          </p:cNvPr>
          <p:cNvPicPr>
            <a:picLocks noChangeAspect="1"/>
          </p:cNvPicPr>
          <p:nvPr/>
        </p:nvPicPr>
        <p:blipFill>
          <a:blip r:embed="rId2"/>
          <a:srcRect t="13532" r="9091" b="9860"/>
          <a:stretch/>
        </p:blipFill>
        <p:spPr>
          <a:xfrm>
            <a:off x="20" y="10"/>
            <a:ext cx="12191980" cy="6857990"/>
          </a:xfrm>
          <a:prstGeom prst="rect">
            <a:avLst/>
          </a:prstGeom>
        </p:spPr>
      </p:pic>
      <p:grpSp>
        <p:nvGrpSpPr>
          <p:cNvPr id="134" name="Group 133">
            <a:extLst>
              <a:ext uri="{FF2B5EF4-FFF2-40B4-BE49-F238E27FC236}">
                <a16:creationId xmlns:a16="http://schemas.microsoft.com/office/drawing/2014/main" id="{40ADCA80-A0B1-4379-94EC-0A1A73BE1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5" name="Rectangle 134">
              <a:extLst>
                <a:ext uri="{FF2B5EF4-FFF2-40B4-BE49-F238E27FC236}">
                  <a16:creationId xmlns:a16="http://schemas.microsoft.com/office/drawing/2014/main" id="{1EB4D79C-3A0E-4CB5-9A3D-BB816FD52C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36" name="Rectangle 135">
              <a:extLst>
                <a:ext uri="{FF2B5EF4-FFF2-40B4-BE49-F238E27FC236}">
                  <a16:creationId xmlns:a16="http://schemas.microsoft.com/office/drawing/2014/main" id="{3839C3D0-536E-4C48-A1C1-D9B718A84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grpSp>
      <p:sp>
        <p:nvSpPr>
          <p:cNvPr id="2" name="Title 1">
            <a:extLst>
              <a:ext uri="{FF2B5EF4-FFF2-40B4-BE49-F238E27FC236}">
                <a16:creationId xmlns:a16="http://schemas.microsoft.com/office/drawing/2014/main" id="{16E9D4B5-1C6F-F8E7-9F55-C5A4345CA0DC}"/>
              </a:ext>
            </a:extLst>
          </p:cNvPr>
          <p:cNvSpPr>
            <a:spLocks noGrp="1"/>
          </p:cNvSpPr>
          <p:nvPr>
            <p:ph type="title"/>
          </p:nvPr>
        </p:nvSpPr>
        <p:spPr>
          <a:xfrm>
            <a:off x="584200" y="2142067"/>
            <a:ext cx="3412067" cy="2971801"/>
          </a:xfrm>
        </p:spPr>
        <p:txBody>
          <a:bodyPr vert="horz" lIns="91440" tIns="45720" rIns="91440" bIns="45720" rtlCol="0" anchor="b">
            <a:normAutofit fontScale="90000"/>
          </a:bodyPr>
          <a:lstStyle/>
          <a:p>
            <a:pPr>
              <a:lnSpc>
                <a:spcPct val="90000"/>
              </a:lnSpc>
            </a:pPr>
            <a:r>
              <a:rPr lang="en-US" sz="3300" dirty="0">
                <a:solidFill>
                  <a:schemeClr val="bg1"/>
                </a:solidFill>
              </a:rPr>
              <a:t>attitudes toward women's political participation by level of education</a:t>
            </a:r>
          </a:p>
        </p:txBody>
      </p:sp>
    </p:spTree>
    <p:extLst>
      <p:ext uri="{BB962C8B-B14F-4D97-AF65-F5344CB8AC3E}">
        <p14:creationId xmlns:p14="http://schemas.microsoft.com/office/powerpoint/2010/main" val="2761039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ABC53E-2017-1C04-B115-3B05D7B03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7C47-39DB-2734-61F2-662D6F38520B}"/>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Overall scores by level of education</a:t>
            </a:r>
          </a:p>
        </p:txBody>
      </p:sp>
      <p:sp>
        <p:nvSpPr>
          <p:cNvPr id="23" name="Rectangle 22">
            <a:extLst>
              <a:ext uri="{FF2B5EF4-FFF2-40B4-BE49-F238E27FC236}">
                <a16:creationId xmlns:a16="http://schemas.microsoft.com/office/drawing/2014/main" id="{3FE9758B-E361-4084-8D9F-729FA6C4A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9367A4-1080-8E1A-BC8B-F76EB9F283A3}"/>
              </a:ext>
            </a:extLst>
          </p:cNvPr>
          <p:cNvSpPr txBox="1"/>
          <p:nvPr/>
        </p:nvSpPr>
        <p:spPr>
          <a:xfrm>
            <a:off x="6061865" y="2180496"/>
            <a:ext cx="5683602" cy="4045683"/>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The survey results indicate a </a:t>
            </a:r>
            <a:r>
              <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rPr>
              <a:t>clear relationship between education level and support for women’s political participation</a:t>
            </a: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Respondents with tertiary education have the highest average score of 66, suggesting that higher educational attainment is associated with more supportive attitudes toward gender equality in politics.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Those with secondary school education score slightly lower at 62, followed by individuals who completed adult literacy programs, who have an average score of 61.</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Respondents with primary school education and vocational education have the lowest scores, both at 59, indicating less </a:t>
            </a:r>
            <a:r>
              <a:rPr lang="en-US" sz="1400" dirty="0" err="1">
                <a:solidFill>
                  <a:schemeClr val="tx2"/>
                </a:solidFill>
                <a:latin typeface="Tahoma" panose="020B0604030504040204" pitchFamily="34" charset="0"/>
                <a:ea typeface="Tahoma" panose="020B0604030504040204" pitchFamily="34" charset="0"/>
                <a:cs typeface="Tahoma" panose="020B0604030504040204" pitchFamily="34" charset="0"/>
              </a:rPr>
              <a:t>favourable</a:t>
            </a: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 views compared to those with higher educational qualifications.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These findings highlight that </a:t>
            </a:r>
            <a:r>
              <a:rPr lang="en-US" sz="1400" b="1" dirty="0">
                <a:solidFill>
                  <a:schemeClr val="tx2"/>
                </a:solidFill>
                <a:latin typeface="Tahoma" panose="020B0604030504040204" pitchFamily="34" charset="0"/>
                <a:ea typeface="Tahoma" panose="020B0604030504040204" pitchFamily="34" charset="0"/>
                <a:cs typeface="Tahoma" panose="020B0604030504040204" pitchFamily="34" charset="0"/>
              </a:rPr>
              <a:t>individuals with higher levels of education are generally more supportive of women’s involvement in politics, while those with lower levels of education may hold more traditional or less progressive views</a:t>
            </a:r>
            <a:r>
              <a:rPr lang="en-US" sz="1400" dirty="0">
                <a:solidFill>
                  <a:schemeClr val="tx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4" name="Chart 3">
            <a:extLst>
              <a:ext uri="{FF2B5EF4-FFF2-40B4-BE49-F238E27FC236}">
                <a16:creationId xmlns:a16="http://schemas.microsoft.com/office/drawing/2014/main" id="{9DB0F3A7-25A5-D13D-B45C-3BF4EA1AA3B0}"/>
              </a:ext>
            </a:extLst>
          </p:cNvPr>
          <p:cNvGraphicFramePr/>
          <p:nvPr>
            <p:extLst>
              <p:ext uri="{D42A27DB-BD31-4B8C-83A1-F6EECF244321}">
                <p14:modId xmlns:p14="http://schemas.microsoft.com/office/powerpoint/2010/main" val="3259255784"/>
              </p:ext>
            </p:extLst>
          </p:nvPr>
        </p:nvGraphicFramePr>
        <p:xfrm>
          <a:off x="657225" y="2361056"/>
          <a:ext cx="4962525" cy="36492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508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EE87F1-B381-7EBE-D92D-7F4893F25367}"/>
            </a:ext>
          </a:extLst>
        </p:cNvPr>
        <p:cNvGrpSpPr/>
        <p:nvPr/>
      </p:nvGrpSpPr>
      <p:grpSpPr>
        <a:xfrm>
          <a:off x="0" y="0"/>
          <a:ext cx="0" cy="0"/>
          <a:chOff x="0" y="0"/>
          <a:chExt cx="0" cy="0"/>
        </a:xfrm>
      </p:grpSpPr>
      <p:sp>
        <p:nvSpPr>
          <p:cNvPr id="125" name="Rectangle 124">
            <a:extLst>
              <a:ext uri="{FF2B5EF4-FFF2-40B4-BE49-F238E27FC236}">
                <a16:creationId xmlns:a16="http://schemas.microsoft.com/office/drawing/2014/main"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26" name="Rectangle 125">
            <a:extLst>
              <a:ext uri="{FF2B5EF4-FFF2-40B4-BE49-F238E27FC236}">
                <a16:creationId xmlns:a16="http://schemas.microsoft.com/office/drawing/2014/main"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27" name="Rectangle 126">
            <a:extLst>
              <a:ext uri="{FF2B5EF4-FFF2-40B4-BE49-F238E27FC236}">
                <a16:creationId xmlns:a16="http://schemas.microsoft.com/office/drawing/2014/main"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28" name="Rectangle 127">
            <a:extLst>
              <a:ext uri="{FF2B5EF4-FFF2-40B4-BE49-F238E27FC236}">
                <a16:creationId xmlns:a16="http://schemas.microsoft.com/office/drawing/2014/main"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129" name="Rectangle 128">
            <a:extLst>
              <a:ext uri="{FF2B5EF4-FFF2-40B4-BE49-F238E27FC236}">
                <a16:creationId xmlns:a16="http://schemas.microsoft.com/office/drawing/2014/main" id="{99D7C13F-A74A-458C-BD0A-E94D29F59A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5B240723-E522-D75F-BD6A-73BBC541BE59}"/>
              </a:ext>
            </a:extLst>
          </p:cNvPr>
          <p:cNvPicPr>
            <a:picLocks noChangeAspect="1"/>
          </p:cNvPicPr>
          <p:nvPr/>
        </p:nvPicPr>
        <p:blipFill>
          <a:blip r:embed="rId2">
            <a:extLst>
              <a:ext uri="{837473B0-CC2E-450A-ABE3-18F120FF3D39}">
                <a1611:picAttrSrcUrl xmlns:a1611="http://schemas.microsoft.com/office/drawing/2016/11/main" xmlns="" r:id="rId3"/>
              </a:ext>
            </a:extLst>
          </a:blip>
          <a:srcRect r="2" b="-272"/>
          <a:stretch/>
        </p:blipFill>
        <p:spPr>
          <a:xfrm>
            <a:off x="1152518" y="1208531"/>
            <a:ext cx="4722129" cy="4735069"/>
          </a:xfrm>
          <a:prstGeom prst="rect">
            <a:avLst/>
          </a:prstGeom>
        </p:spPr>
      </p:pic>
      <p:sp>
        <p:nvSpPr>
          <p:cNvPr id="130" name="Rectangle 129">
            <a:extLst>
              <a:ext uri="{FF2B5EF4-FFF2-40B4-BE49-F238E27FC236}">
                <a16:creationId xmlns:a16="http://schemas.microsoft.com/office/drawing/2014/main" id="{4EA0D2BB-E66C-43E1-9553-F0782C7093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658A1409-08F7-5544-2006-98593411037C}"/>
              </a:ext>
            </a:extLst>
          </p:cNvPr>
          <p:cNvSpPr>
            <a:spLocks noGrp="1"/>
          </p:cNvSpPr>
          <p:nvPr>
            <p:ph type="title"/>
          </p:nvPr>
        </p:nvSpPr>
        <p:spPr>
          <a:xfrm>
            <a:off x="7261934" y="1419225"/>
            <a:ext cx="4115917" cy="2085869"/>
          </a:xfrm>
        </p:spPr>
        <p:txBody>
          <a:bodyPr vert="horz" lIns="91440" tIns="45720" rIns="91440" bIns="45720" rtlCol="0" anchor="b">
            <a:normAutofit/>
          </a:bodyPr>
          <a:lstStyle/>
          <a:p>
            <a:pPr>
              <a:lnSpc>
                <a:spcPct val="90000"/>
              </a:lnSpc>
            </a:pP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attitudes toward women's political participation by country</a:t>
            </a:r>
          </a:p>
        </p:txBody>
      </p:sp>
    </p:spTree>
    <p:extLst>
      <p:ext uri="{BB962C8B-B14F-4D97-AF65-F5344CB8AC3E}">
        <p14:creationId xmlns:p14="http://schemas.microsoft.com/office/powerpoint/2010/main" val="1226440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DF41-C9CB-22B4-0EA3-9D6FDBF68E3D}"/>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Results by country</a:t>
            </a:r>
          </a:p>
        </p:txBody>
      </p:sp>
      <p:sp>
        <p:nvSpPr>
          <p:cNvPr id="19" name="Rectangle 18">
            <a:extLst>
              <a:ext uri="{FF2B5EF4-FFF2-40B4-BE49-F238E27FC236}">
                <a16:creationId xmlns:a16="http://schemas.microsoft.com/office/drawing/2014/main" id="{3FE9758B-E361-4084-8D9F-729FA6C4A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81D954-3BED-0B62-EE6B-4D446043FA83}"/>
              </a:ext>
            </a:extLst>
          </p:cNvPr>
          <p:cNvSpPr txBox="1"/>
          <p:nvPr/>
        </p:nvSpPr>
        <p:spPr>
          <a:xfrm>
            <a:off x="6335805" y="2180496"/>
            <a:ext cx="5275001" cy="4045683"/>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2"/>
              </a:buClr>
              <a:buSzPct val="92000"/>
            </a:pP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The </a:t>
            </a:r>
            <a:r>
              <a:rPr lang="en-US" sz="1500" b="1">
                <a:solidFill>
                  <a:schemeClr val="tx2"/>
                </a:solidFill>
                <a:latin typeface="Tahoma" panose="020B0604030504040204" pitchFamily="34" charset="0"/>
                <a:ea typeface="Tahoma" panose="020B0604030504040204" pitchFamily="34" charset="0"/>
                <a:cs typeface="Tahoma" panose="020B0604030504040204" pitchFamily="34" charset="0"/>
              </a:rPr>
              <a:t>wide range of scores </a:t>
            </a: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across these countries illustrates the diverse landscape of gender attitudes in Southern Africa. The </a:t>
            </a:r>
            <a:r>
              <a:rPr lang="en-US" sz="1500" b="1">
                <a:solidFill>
                  <a:schemeClr val="tx2"/>
                </a:solidFill>
                <a:latin typeface="Tahoma" panose="020B0604030504040204" pitchFamily="34" charset="0"/>
                <a:ea typeface="Tahoma" panose="020B0604030504040204" pitchFamily="34" charset="0"/>
                <a:cs typeface="Tahoma" panose="020B0604030504040204" pitchFamily="34" charset="0"/>
              </a:rPr>
              <a:t>high scores in Mozambique, Zimbabwe, and Botswana are promising</a:t>
            </a: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 indicating that progress is being made in certain areas. However, the </a:t>
            </a:r>
            <a:r>
              <a:rPr lang="en-US" sz="1500" b="1">
                <a:solidFill>
                  <a:schemeClr val="tx2"/>
                </a:solidFill>
                <a:latin typeface="Tahoma" panose="020B0604030504040204" pitchFamily="34" charset="0"/>
                <a:ea typeface="Tahoma" panose="020B0604030504040204" pitchFamily="34" charset="0"/>
                <a:cs typeface="Tahoma" panose="020B0604030504040204" pitchFamily="34" charset="0"/>
              </a:rPr>
              <a:t>lower scores in countries like Lesotho, Namibia, and Angola </a:t>
            </a: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highlight the persistent need for gender-sensitive policies, increased representation of women in politics, and awareness campaigns to challenge traditional gender norms.</a:t>
            </a:r>
          </a:p>
          <a:p>
            <a:pPr>
              <a:lnSpc>
                <a:spcPct val="90000"/>
              </a:lnSpc>
              <a:spcBef>
                <a:spcPct val="20000"/>
              </a:spcBef>
              <a:spcAft>
                <a:spcPts val="600"/>
              </a:spcAft>
              <a:buClr>
                <a:schemeClr val="accent2"/>
              </a:buClr>
              <a:buSzPct val="92000"/>
            </a:pPr>
            <a:endParaRPr lang="en-US" sz="1500">
              <a:solidFill>
                <a:schemeClr val="tx2"/>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20000"/>
              </a:spcBef>
              <a:spcAft>
                <a:spcPts val="600"/>
              </a:spcAft>
              <a:buClr>
                <a:schemeClr val="accent2"/>
              </a:buClr>
              <a:buSzPct val="92000"/>
            </a:pP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The findings underscore the </a:t>
            </a:r>
            <a:r>
              <a:rPr lang="en-US" sz="1500" b="1">
                <a:solidFill>
                  <a:schemeClr val="tx2"/>
                </a:solidFill>
                <a:latin typeface="Tahoma" panose="020B0604030504040204" pitchFamily="34" charset="0"/>
                <a:ea typeface="Tahoma" panose="020B0604030504040204" pitchFamily="34" charset="0"/>
                <a:cs typeface="Tahoma" panose="020B0604030504040204" pitchFamily="34" charset="0"/>
              </a:rPr>
              <a:t>importance of a tailored approach to promoting gender equality in politics</a:t>
            </a:r>
            <a:r>
              <a:rPr lang="en-US" sz="1500">
                <a:solidFill>
                  <a:schemeClr val="tx2"/>
                </a:solidFill>
                <a:latin typeface="Tahoma" panose="020B0604030504040204" pitchFamily="34" charset="0"/>
                <a:ea typeface="Tahoma" panose="020B0604030504040204" pitchFamily="34" charset="0"/>
                <a:cs typeface="Tahoma" panose="020B0604030504040204" pitchFamily="34" charset="0"/>
              </a:rPr>
              <a:t>. In countries with higher scores, efforts should continue to sustain and build on existing support. In contrast, nations with lower scores may benefit from interventions such as education initiatives, leadership training for women, and advocacy efforts aimed at shifting cultural attitudes and creating more inclusive political environments.</a:t>
            </a:r>
            <a:endParaRPr lang="en-US" sz="15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AEC6414A-AEA7-EF45-AD24-F8C1E11A5D91}"/>
              </a:ext>
            </a:extLst>
          </p:cNvPr>
          <p:cNvGraphicFramePr>
            <a:graphicFrameLocks noGrp="1"/>
          </p:cNvGraphicFramePr>
          <p:nvPr>
            <p:ph idx="1"/>
            <p:extLst>
              <p:ext uri="{D42A27DB-BD31-4B8C-83A1-F6EECF244321}">
                <p14:modId xmlns:p14="http://schemas.microsoft.com/office/powerpoint/2010/main" val="1853094404"/>
              </p:ext>
            </p:extLst>
          </p:nvPr>
        </p:nvGraphicFramePr>
        <p:xfrm>
          <a:off x="657225" y="2361056"/>
          <a:ext cx="4962525" cy="36492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585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CDA6-2B4B-D794-F62C-B993C36E8ED5}"/>
              </a:ext>
            </a:extLst>
          </p:cNvPr>
          <p:cNvSpPr>
            <a:spLocks noGrp="1"/>
          </p:cNvSpPr>
          <p:nvPr>
            <p:ph type="title"/>
          </p:nvPr>
        </p:nvSpPr>
        <p:spPr>
          <a:xfrm>
            <a:off x="581192" y="702156"/>
            <a:ext cx="11029616" cy="101380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What is the attitudes towards Women’s Political Participation in Southern Africa Scale?</a:t>
            </a:r>
            <a:endParaRPr lang="en-ZA"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96879854-8065-7520-A11A-FBAE095D10B5}"/>
              </a:ext>
            </a:extLst>
          </p:cNvPr>
          <p:cNvSpPr>
            <a:spLocks noGrp="1"/>
          </p:cNvSpPr>
          <p:nvPr>
            <p:ph idx="1"/>
          </p:nvPr>
        </p:nvSpPr>
        <p:spPr>
          <a:xfrm>
            <a:off x="581192" y="2180496"/>
            <a:ext cx="7225075" cy="3678303"/>
          </a:xfrm>
        </p:spPr>
        <p:txBody>
          <a:bodyPr>
            <a:normAutofit lnSpcReduction="10000"/>
          </a:bodyPr>
          <a:lstStyle/>
          <a:p>
            <a:r>
              <a:rPr lang="en-US" sz="1600" dirty="0">
                <a:latin typeface="Tahoma" panose="020B0604030504040204" pitchFamily="34" charset="0"/>
                <a:ea typeface="Tahoma" panose="020B0604030504040204" pitchFamily="34" charset="0"/>
                <a:cs typeface="Tahoma" panose="020B0604030504040204" pitchFamily="34" charset="0"/>
              </a:rPr>
              <a:t>15 question survey to gauge attitudes towards women’s political participation </a:t>
            </a:r>
          </a:p>
          <a:p>
            <a:r>
              <a:rPr lang="en-US" sz="1600" dirty="0">
                <a:latin typeface="Tahoma" panose="020B0604030504040204" pitchFamily="34" charset="0"/>
                <a:ea typeface="Tahoma" panose="020B0604030504040204" pitchFamily="34" charset="0"/>
                <a:cs typeface="Tahoma" panose="020B0604030504040204" pitchFamily="34" charset="0"/>
              </a:rPr>
              <a:t>Gender Links developed this survey to better understand different attitudes towards women’s political participation </a:t>
            </a:r>
          </a:p>
          <a:p>
            <a:r>
              <a:rPr lang="en-US" sz="1600" dirty="0">
                <a:latin typeface="Tahoma" panose="020B0604030504040204" pitchFamily="34" charset="0"/>
                <a:ea typeface="Tahoma" panose="020B0604030504040204" pitchFamily="34" charset="0"/>
                <a:cs typeface="Tahoma" panose="020B0604030504040204" pitchFamily="34" charset="0"/>
              </a:rPr>
              <a:t>Includes questions on traditional gender roles and leadership perceptions, barriers and challenges to political participation, support for gender equality and recognition of women’s impact, and media representation and public perception in relation to women’s political participation</a:t>
            </a:r>
          </a:p>
          <a:p>
            <a:r>
              <a:rPr lang="en-ZA" sz="1600" dirty="0">
                <a:effectLst/>
                <a:latin typeface="Tahoma" panose="020B0604030504040204" pitchFamily="34" charset="0"/>
                <a:ea typeface="Calibri" panose="020F0502020204030204" pitchFamily="34" charset="0"/>
                <a:cs typeface="Arial" panose="020B0604020202020204" pitchFamily="34" charset="0"/>
              </a:rPr>
              <a:t>Gathered comprehensive insights from a total of 20,959 respondents across 16 countries</a:t>
            </a:r>
          </a:p>
          <a:p>
            <a:r>
              <a:rPr lang="en-US" sz="1600" dirty="0">
                <a:latin typeface="Tahoma" panose="020B0604030504040204" pitchFamily="34" charset="0"/>
                <a:ea typeface="Tahoma" panose="020B0604030504040204" pitchFamily="34" charset="0"/>
                <a:cs typeface="Tahoma" panose="020B0604030504040204" pitchFamily="34" charset="0"/>
              </a:rPr>
              <a:t>The survey covered 16 countries in Southern Africa, including South Africa, Mozambique, Madagascar, the Democratic Republic of the Congo (DRC), Angola, Tanzania, Malawi, Zimbabwe, Zambia, the Comoros Islands, Botswana, Lesotho, Eswatini, Namibia, Mauritius, and Seychelles</a:t>
            </a:r>
          </a:p>
        </p:txBody>
      </p:sp>
      <p:pic>
        <p:nvPicPr>
          <p:cNvPr id="5" name="Picture 4" descr="Cartoon checklist and pencil">
            <a:extLst>
              <a:ext uri="{FF2B5EF4-FFF2-40B4-BE49-F238E27FC236}">
                <a16:creationId xmlns:a16="http://schemas.microsoft.com/office/drawing/2014/main" id="{8FCA9CAF-11BA-1EA5-BE39-B4C41729D42D}"/>
              </a:ext>
            </a:extLst>
          </p:cNvPr>
          <p:cNvPicPr>
            <a:picLocks noChangeAspect="1"/>
          </p:cNvPicPr>
          <p:nvPr/>
        </p:nvPicPr>
        <p:blipFill>
          <a:blip r:embed="rId2"/>
          <a:srcRect l="22471" r="16203" b="-1"/>
          <a:stretch/>
        </p:blipFill>
        <p:spPr>
          <a:xfrm>
            <a:off x="8051799" y="1871133"/>
            <a:ext cx="3683001" cy="4504267"/>
          </a:xfrm>
          <a:prstGeom prst="rect">
            <a:avLst/>
          </a:prstGeom>
        </p:spPr>
      </p:pic>
    </p:spTree>
    <p:extLst>
      <p:ext uri="{BB962C8B-B14F-4D97-AF65-F5344CB8AC3E}">
        <p14:creationId xmlns:p14="http://schemas.microsoft.com/office/powerpoint/2010/main" val="2946015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6E75-6E65-0BBE-D4CC-5A35397D4172}"/>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conclusion</a:t>
            </a:r>
            <a:endParaRPr lang="en-ZA"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ontent Placeholder 2">
            <a:extLst>
              <a:ext uri="{FF2B5EF4-FFF2-40B4-BE49-F238E27FC236}">
                <a16:creationId xmlns:a16="http://schemas.microsoft.com/office/drawing/2014/main" id="{8C627EB4-D475-798A-E79A-BBDC547D6BDF}"/>
              </a:ext>
            </a:extLst>
          </p:cNvPr>
          <p:cNvGraphicFramePr>
            <a:graphicFrameLocks noGrp="1"/>
          </p:cNvGraphicFramePr>
          <p:nvPr>
            <p:ph idx="1"/>
            <p:extLst>
              <p:ext uri="{D42A27DB-BD31-4B8C-83A1-F6EECF244321}">
                <p14:modId xmlns:p14="http://schemas.microsoft.com/office/powerpoint/2010/main" val="269784579"/>
              </p:ext>
            </p:extLst>
          </p:nvPr>
        </p:nvGraphicFramePr>
        <p:xfrm>
          <a:off x="581192" y="2180496"/>
          <a:ext cx="11029615" cy="4331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82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62" name="Rectangle 61">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64" name="Rectangle 63">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66" name="Rectangle 65">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68" name="Rectangle 67">
            <a:extLst>
              <a:ext uri="{FF2B5EF4-FFF2-40B4-BE49-F238E27FC236}">
                <a16:creationId xmlns:a16="http://schemas.microsoft.com/office/drawing/2014/main" id="{1858541D-2420-42BA-AE82-6F4C2C9532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78305D22-9D29-496C-9D4A-9ED19F72DA2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72" name="Rectangle 71">
              <a:extLst>
                <a:ext uri="{FF2B5EF4-FFF2-40B4-BE49-F238E27FC236}">
                  <a16:creationId xmlns:a16="http://schemas.microsoft.com/office/drawing/2014/main" id="{A27040C2-2DE8-458B-B7BC-1ED5AE84A7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4" name="Rectangle 73">
              <a:extLst>
                <a:ext uri="{FF2B5EF4-FFF2-40B4-BE49-F238E27FC236}">
                  <a16:creationId xmlns:a16="http://schemas.microsoft.com/office/drawing/2014/main" id="{199BD303-D1E8-4AF0-AB64-E765E7F09F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59" name="Rectangle 58">
              <a:extLst>
                <a:ext uri="{FF2B5EF4-FFF2-40B4-BE49-F238E27FC236}">
                  <a16:creationId xmlns:a16="http://schemas.microsoft.com/office/drawing/2014/main" id="{713A7C3E-79D5-4261-ACEF-01D0DA633E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60" name="Rectangle 59">
              <a:extLst>
                <a:ext uri="{FF2B5EF4-FFF2-40B4-BE49-F238E27FC236}">
                  <a16:creationId xmlns:a16="http://schemas.microsoft.com/office/drawing/2014/main" id="{C198D765-9CF7-454B-A89D-67139D11E2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grpSp>
      <p:sp>
        <p:nvSpPr>
          <p:cNvPr id="2" name="Title 1">
            <a:extLst>
              <a:ext uri="{FF2B5EF4-FFF2-40B4-BE49-F238E27FC236}">
                <a16:creationId xmlns:a16="http://schemas.microsoft.com/office/drawing/2014/main" id="{46F6E171-A651-37AE-2876-E9D179BFFAB8}"/>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a:solidFill>
                  <a:schemeClr val="bg1"/>
                </a:solidFill>
              </a:rPr>
              <a:t>sample</a:t>
            </a:r>
          </a:p>
        </p:txBody>
      </p:sp>
      <p:pic>
        <p:nvPicPr>
          <p:cNvPr id="7" name="Picture 6" descr="Crowd of people">
            <a:extLst>
              <a:ext uri="{FF2B5EF4-FFF2-40B4-BE49-F238E27FC236}">
                <a16:creationId xmlns:a16="http://schemas.microsoft.com/office/drawing/2014/main" id="{F8822F03-BFAF-DDD3-1B1D-F89093DD36DC}"/>
              </a:ext>
            </a:extLst>
          </p:cNvPr>
          <p:cNvPicPr>
            <a:picLocks noChangeAspect="1"/>
          </p:cNvPicPr>
          <p:nvPr/>
        </p:nvPicPr>
        <p:blipFill>
          <a:blip r:embed="rId2"/>
          <a:srcRect t="11200" r="-1" b="21773"/>
          <a:stretch/>
        </p:blipFill>
        <p:spPr>
          <a:xfrm>
            <a:off x="446532" y="599725"/>
            <a:ext cx="11292143" cy="3557252"/>
          </a:xfrm>
          <a:prstGeom prst="rect">
            <a:avLst/>
          </a:prstGeom>
        </p:spPr>
      </p:pic>
    </p:spTree>
    <p:extLst>
      <p:ext uri="{BB962C8B-B14F-4D97-AF65-F5344CB8AC3E}">
        <p14:creationId xmlns:p14="http://schemas.microsoft.com/office/powerpoint/2010/main" val="3368890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A1AD-67AD-9923-0353-143EB6B85BC1}"/>
              </a:ext>
            </a:extLst>
          </p:cNvPr>
          <p:cNvSpPr>
            <a:spLocks noGrp="1"/>
          </p:cNvSpPr>
          <p:nvPr>
            <p:ph type="title"/>
          </p:nvPr>
        </p:nvSpPr>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sample</a:t>
            </a:r>
            <a:endParaRPr lang="en-ZA"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hart 4">
            <a:extLst>
              <a:ext uri="{FF2B5EF4-FFF2-40B4-BE49-F238E27FC236}">
                <a16:creationId xmlns:a16="http://schemas.microsoft.com/office/drawing/2014/main" id="{D5941C3C-2876-47D0-EB62-CE5D04C9A112}"/>
              </a:ext>
            </a:extLst>
          </p:cNvPr>
          <p:cNvGraphicFramePr/>
          <p:nvPr>
            <p:extLst>
              <p:ext uri="{D42A27DB-BD31-4B8C-83A1-F6EECF244321}">
                <p14:modId xmlns:p14="http://schemas.microsoft.com/office/powerpoint/2010/main" val="2356961877"/>
              </p:ext>
            </p:extLst>
          </p:nvPr>
        </p:nvGraphicFramePr>
        <p:xfrm>
          <a:off x="5889339" y="2057714"/>
          <a:ext cx="5992987" cy="2088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7156E714-8905-12DB-FF76-B5A381987B90}"/>
              </a:ext>
            </a:extLst>
          </p:cNvPr>
          <p:cNvGraphicFramePr>
            <a:graphicFrameLocks noGrp="1"/>
          </p:cNvGraphicFramePr>
          <p:nvPr>
            <p:extLst>
              <p:ext uri="{D42A27DB-BD31-4B8C-83A1-F6EECF244321}">
                <p14:modId xmlns:p14="http://schemas.microsoft.com/office/powerpoint/2010/main" val="402581168"/>
              </p:ext>
            </p:extLst>
          </p:nvPr>
        </p:nvGraphicFramePr>
        <p:xfrm>
          <a:off x="6901841" y="943967"/>
          <a:ext cx="4521896" cy="530177"/>
        </p:xfrm>
        <a:graphic>
          <a:graphicData uri="http://schemas.openxmlformats.org/drawingml/2006/table">
            <a:tbl>
              <a:tblPr bandRow="1">
                <a:tableStyleId>{D113A9D2-9D6B-4929-AA2D-F23B5EE8CBE7}</a:tableStyleId>
              </a:tblPr>
              <a:tblGrid>
                <a:gridCol w="2566089">
                  <a:extLst>
                    <a:ext uri="{9D8B030D-6E8A-4147-A177-3AD203B41FA5}">
                      <a16:colId xmlns:a16="http://schemas.microsoft.com/office/drawing/2014/main" val="3972953989"/>
                    </a:ext>
                  </a:extLst>
                </a:gridCol>
                <a:gridCol w="1955807">
                  <a:extLst>
                    <a:ext uri="{9D8B030D-6E8A-4147-A177-3AD203B41FA5}">
                      <a16:colId xmlns:a16="http://schemas.microsoft.com/office/drawing/2014/main" val="1085072876"/>
                    </a:ext>
                  </a:extLst>
                </a:gridCol>
              </a:tblGrid>
              <a:tr h="5301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Tahoma" panose="020B0604030504040204" pitchFamily="34" charset="0"/>
                          <a:ea typeface="Tahoma" panose="020B0604030504040204" pitchFamily="34" charset="0"/>
                          <a:cs typeface="Tahoma" panose="020B0604030504040204" pitchFamily="34" charset="0"/>
                        </a:rPr>
                        <a:t>Total</a:t>
                      </a:r>
                      <a:r>
                        <a:rPr lang="en-US" sz="2800" b="1" dirty="0">
                          <a:latin typeface="Tahoma" panose="020B0604030504040204" pitchFamily="34" charset="0"/>
                          <a:ea typeface="Tahoma" panose="020B0604030504040204" pitchFamily="34" charset="0"/>
                          <a:cs typeface="Tahoma" panose="020B0604030504040204" pitchFamily="34" charset="0"/>
                        </a:rPr>
                        <a:t> sample</a:t>
                      </a:r>
                      <a:endParaRPr lang="en-ZA" sz="2800" b="1"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sz="2800" dirty="0">
                          <a:effectLst/>
                          <a:latin typeface="Tahoma" panose="020B0604030504040204" pitchFamily="34" charset="0"/>
                          <a:ea typeface="Tahoma" panose="020B0604030504040204" pitchFamily="34" charset="0"/>
                          <a:cs typeface="Tahoma" panose="020B0604030504040204" pitchFamily="34" charset="0"/>
                        </a:rPr>
                        <a:t>20,959</a:t>
                      </a:r>
                      <a:endParaRPr lang="en-ZA"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5121533"/>
                  </a:ext>
                </a:extLst>
              </a:tr>
            </a:tbl>
          </a:graphicData>
        </a:graphic>
      </p:graphicFrame>
      <p:graphicFrame>
        <p:nvGraphicFramePr>
          <p:cNvPr id="7" name="Chart 6">
            <a:extLst>
              <a:ext uri="{FF2B5EF4-FFF2-40B4-BE49-F238E27FC236}">
                <a16:creationId xmlns:a16="http://schemas.microsoft.com/office/drawing/2014/main" id="{BEAC5D0B-06F3-38D3-1F4F-48930A39CA8A}"/>
              </a:ext>
            </a:extLst>
          </p:cNvPr>
          <p:cNvGraphicFramePr/>
          <p:nvPr>
            <p:extLst>
              <p:ext uri="{D42A27DB-BD31-4B8C-83A1-F6EECF244321}">
                <p14:modId xmlns:p14="http://schemas.microsoft.com/office/powerpoint/2010/main" val="4180478321"/>
              </p:ext>
            </p:extLst>
          </p:nvPr>
        </p:nvGraphicFramePr>
        <p:xfrm>
          <a:off x="455728" y="1907566"/>
          <a:ext cx="5118354" cy="31030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0A8552D8-4444-F3CA-4FD8-D5370308387F}"/>
              </a:ext>
            </a:extLst>
          </p:cNvPr>
          <p:cNvGraphicFramePr/>
          <p:nvPr>
            <p:extLst>
              <p:ext uri="{D42A27DB-BD31-4B8C-83A1-F6EECF244321}">
                <p14:modId xmlns:p14="http://schemas.microsoft.com/office/powerpoint/2010/main" val="2350703852"/>
              </p:ext>
            </p:extLst>
          </p:nvPr>
        </p:nvGraphicFramePr>
        <p:xfrm>
          <a:off x="5889340" y="4487927"/>
          <a:ext cx="5992987" cy="20884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a:extLst>
              <a:ext uri="{FF2B5EF4-FFF2-40B4-BE49-F238E27FC236}">
                <a16:creationId xmlns:a16="http://schemas.microsoft.com/office/drawing/2014/main" id="{6EC2D8F1-4F40-791D-3D5C-6D96D91FF35F}"/>
              </a:ext>
            </a:extLst>
          </p:cNvPr>
          <p:cNvGraphicFramePr>
            <a:graphicFrameLocks noGrp="1"/>
          </p:cNvGraphicFramePr>
          <p:nvPr>
            <p:extLst>
              <p:ext uri="{D42A27DB-BD31-4B8C-83A1-F6EECF244321}">
                <p14:modId xmlns:p14="http://schemas.microsoft.com/office/powerpoint/2010/main" val="1936790126"/>
              </p:ext>
            </p:extLst>
          </p:nvPr>
        </p:nvGraphicFramePr>
        <p:xfrm>
          <a:off x="753957" y="5665718"/>
          <a:ext cx="4521896" cy="365760"/>
        </p:xfrm>
        <a:graphic>
          <a:graphicData uri="http://schemas.openxmlformats.org/drawingml/2006/table">
            <a:tbl>
              <a:tblPr bandRow="1">
                <a:tableStyleId>{D113A9D2-9D6B-4929-AA2D-F23B5EE8CBE7}</a:tableStyleId>
              </a:tblPr>
              <a:tblGrid>
                <a:gridCol w="3066481">
                  <a:extLst>
                    <a:ext uri="{9D8B030D-6E8A-4147-A177-3AD203B41FA5}">
                      <a16:colId xmlns:a16="http://schemas.microsoft.com/office/drawing/2014/main" val="3972953989"/>
                    </a:ext>
                  </a:extLst>
                </a:gridCol>
                <a:gridCol w="1455415">
                  <a:extLst>
                    <a:ext uri="{9D8B030D-6E8A-4147-A177-3AD203B41FA5}">
                      <a16:colId xmlns:a16="http://schemas.microsoft.com/office/drawing/2014/main" val="1085072876"/>
                    </a:ext>
                  </a:extLst>
                </a:gridCol>
              </a:tblGrid>
              <a:tr h="3587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lt1"/>
                          </a:solidFill>
                          <a:latin typeface="Tahoma" panose="020B0604030504040204" pitchFamily="34" charset="0"/>
                          <a:ea typeface="Tahoma" panose="020B0604030504040204" pitchFamily="34" charset="0"/>
                          <a:cs typeface="Tahoma" panose="020B0604030504040204" pitchFamily="34" charset="0"/>
                        </a:rPr>
                        <a:t>Living with a disability</a:t>
                      </a:r>
                      <a:endParaRPr lang="en-ZA" sz="1800"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5493"/>
                    </a:solidFill>
                  </a:tcPr>
                </a:tc>
                <a:tc>
                  <a:txBody>
                    <a:bodyPr/>
                    <a:lstStyle/>
                    <a:p>
                      <a:pPr algn="ctr"/>
                      <a:r>
                        <a:rPr lang="en-ZA" sz="1800" b="0" dirty="0">
                          <a:effectLst/>
                          <a:latin typeface="Tahoma" panose="020B0604030504040204" pitchFamily="34" charset="0"/>
                          <a:ea typeface="Tahoma" panose="020B0604030504040204" pitchFamily="34" charset="0"/>
                          <a:cs typeface="Tahoma" panose="020B0604030504040204" pitchFamily="34" charset="0"/>
                        </a:rPr>
                        <a:t>7%</a:t>
                      </a:r>
                      <a:endParaRPr lang="en-ZA" sz="1800"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85493">
                        <a:alpha val="20000"/>
                      </a:srgbClr>
                    </a:solidFill>
                  </a:tcPr>
                </a:tc>
                <a:extLst>
                  <a:ext uri="{0D108BD9-81ED-4DB2-BD59-A6C34878D82A}">
                    <a16:rowId xmlns:a16="http://schemas.microsoft.com/office/drawing/2014/main" val="585121533"/>
                  </a:ext>
                </a:extLst>
              </a:tr>
            </a:tbl>
          </a:graphicData>
        </a:graphic>
      </p:graphicFrame>
    </p:spTree>
    <p:extLst>
      <p:ext uri="{BB962C8B-B14F-4D97-AF65-F5344CB8AC3E}">
        <p14:creationId xmlns:p14="http://schemas.microsoft.com/office/powerpoint/2010/main" val="266303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5FB8-1113-D475-CDBE-E2E0DBCAA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B3E14-0751-733D-4ECB-64400237F7E8}"/>
              </a:ext>
            </a:extLst>
          </p:cNvPr>
          <p:cNvSpPr>
            <a:spLocks noGrp="1"/>
          </p:cNvSpPr>
          <p:nvPr>
            <p:ph type="title"/>
          </p:nvPr>
        </p:nvSpPr>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sample</a:t>
            </a:r>
            <a:endParaRPr lang="en-ZA"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08AC3FD7-1A8B-A481-D354-9C65DAE9FE5F}"/>
              </a:ext>
            </a:extLst>
          </p:cNvPr>
          <p:cNvGraphicFramePr>
            <a:graphicFrameLocks noGrp="1"/>
          </p:cNvGraphicFramePr>
          <p:nvPr/>
        </p:nvGraphicFramePr>
        <p:xfrm>
          <a:off x="6901841" y="943967"/>
          <a:ext cx="4521896" cy="530177"/>
        </p:xfrm>
        <a:graphic>
          <a:graphicData uri="http://schemas.openxmlformats.org/drawingml/2006/table">
            <a:tbl>
              <a:tblPr bandRow="1">
                <a:tableStyleId>{D113A9D2-9D6B-4929-AA2D-F23B5EE8CBE7}</a:tableStyleId>
              </a:tblPr>
              <a:tblGrid>
                <a:gridCol w="2566089">
                  <a:extLst>
                    <a:ext uri="{9D8B030D-6E8A-4147-A177-3AD203B41FA5}">
                      <a16:colId xmlns:a16="http://schemas.microsoft.com/office/drawing/2014/main" val="3972953989"/>
                    </a:ext>
                  </a:extLst>
                </a:gridCol>
                <a:gridCol w="1955807">
                  <a:extLst>
                    <a:ext uri="{9D8B030D-6E8A-4147-A177-3AD203B41FA5}">
                      <a16:colId xmlns:a16="http://schemas.microsoft.com/office/drawing/2014/main" val="1085072876"/>
                    </a:ext>
                  </a:extLst>
                </a:gridCol>
              </a:tblGrid>
              <a:tr h="5301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Tahoma" panose="020B0604030504040204" pitchFamily="34" charset="0"/>
                          <a:ea typeface="Tahoma" panose="020B0604030504040204" pitchFamily="34" charset="0"/>
                          <a:cs typeface="Tahoma" panose="020B0604030504040204" pitchFamily="34" charset="0"/>
                        </a:rPr>
                        <a:t>Total</a:t>
                      </a:r>
                      <a:r>
                        <a:rPr lang="en-US" sz="2800" b="1" dirty="0">
                          <a:latin typeface="Tahoma" panose="020B0604030504040204" pitchFamily="34" charset="0"/>
                          <a:ea typeface="Tahoma" panose="020B0604030504040204" pitchFamily="34" charset="0"/>
                          <a:cs typeface="Tahoma" panose="020B0604030504040204" pitchFamily="34" charset="0"/>
                        </a:rPr>
                        <a:t> sample</a:t>
                      </a:r>
                      <a:endParaRPr lang="en-ZA" sz="2800" b="1"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sz="2800" dirty="0">
                          <a:effectLst/>
                          <a:latin typeface="Tahoma" panose="020B0604030504040204" pitchFamily="34" charset="0"/>
                          <a:ea typeface="Tahoma" panose="020B0604030504040204" pitchFamily="34" charset="0"/>
                          <a:cs typeface="Tahoma" panose="020B0604030504040204" pitchFamily="34" charset="0"/>
                        </a:rPr>
                        <a:t>20,959</a:t>
                      </a:r>
                      <a:endParaRPr lang="en-ZA"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5121533"/>
                  </a:ext>
                </a:extLst>
              </a:tr>
            </a:tbl>
          </a:graphicData>
        </a:graphic>
      </p:graphicFrame>
      <p:sp>
        <p:nvSpPr>
          <p:cNvPr id="10" name="TextBox 9">
            <a:extLst>
              <a:ext uri="{FF2B5EF4-FFF2-40B4-BE49-F238E27FC236}">
                <a16:creationId xmlns:a16="http://schemas.microsoft.com/office/drawing/2014/main" id="{8FD563DD-E2FE-33F4-E5CF-259E435201A3}"/>
              </a:ext>
            </a:extLst>
          </p:cNvPr>
          <p:cNvSpPr txBox="1"/>
          <p:nvPr/>
        </p:nvSpPr>
        <p:spPr>
          <a:xfrm>
            <a:off x="6901841" y="2496996"/>
            <a:ext cx="4874522" cy="3693319"/>
          </a:xfrm>
          <a:prstGeom prst="rect">
            <a:avLst/>
          </a:prstGeom>
          <a:noFill/>
        </p:spPr>
        <p:txBody>
          <a:bodyPr wrap="square">
            <a:spAutoFit/>
          </a:bodyPr>
          <a:lstStyle/>
          <a:p>
            <a:r>
              <a:rPr lang="en-GB" b="1" dirty="0">
                <a:effectLst/>
                <a:latin typeface="Tahoma" panose="020B0604030504040204" pitchFamily="34" charset="0"/>
                <a:ea typeface="Tahoma" panose="020B0604030504040204" pitchFamily="34" charset="0"/>
                <a:cs typeface="Tahoma" panose="020B0604030504040204" pitchFamily="34" charset="0"/>
              </a:rPr>
              <a:t>South Africa </a:t>
            </a:r>
            <a:r>
              <a:rPr lang="en-GB" dirty="0">
                <a:effectLst/>
                <a:latin typeface="Tahoma" panose="020B0604030504040204" pitchFamily="34" charset="0"/>
                <a:ea typeface="Tahoma" panose="020B0604030504040204" pitchFamily="34" charset="0"/>
                <a:cs typeface="Tahoma" panose="020B0604030504040204" pitchFamily="34" charset="0"/>
              </a:rPr>
              <a:t>had the highest number of responses at 2,221, followed closely by </a:t>
            </a:r>
            <a:r>
              <a:rPr lang="en-GB" b="1" dirty="0">
                <a:effectLst/>
                <a:latin typeface="Tahoma" panose="020B0604030504040204" pitchFamily="34" charset="0"/>
                <a:ea typeface="Tahoma" panose="020B0604030504040204" pitchFamily="34" charset="0"/>
                <a:cs typeface="Tahoma" panose="020B0604030504040204" pitchFamily="34" charset="0"/>
              </a:rPr>
              <a:t>Mozambique</a:t>
            </a:r>
            <a:r>
              <a:rPr lang="en-GB" dirty="0">
                <a:effectLst/>
                <a:latin typeface="Tahoma" panose="020B0604030504040204" pitchFamily="34" charset="0"/>
                <a:ea typeface="Tahoma" panose="020B0604030504040204" pitchFamily="34" charset="0"/>
                <a:cs typeface="Tahoma" panose="020B0604030504040204" pitchFamily="34" charset="0"/>
              </a:rPr>
              <a:t> with 2,189 and </a:t>
            </a:r>
            <a:r>
              <a:rPr lang="en-GB" b="1" dirty="0">
                <a:effectLst/>
                <a:latin typeface="Tahoma" panose="020B0604030504040204" pitchFamily="34" charset="0"/>
                <a:ea typeface="Tahoma" panose="020B0604030504040204" pitchFamily="34" charset="0"/>
                <a:cs typeface="Tahoma" panose="020B0604030504040204" pitchFamily="34" charset="0"/>
              </a:rPr>
              <a:t>Madagascar</a:t>
            </a:r>
            <a:r>
              <a:rPr lang="en-GB" dirty="0">
                <a:effectLst/>
                <a:latin typeface="Tahoma" panose="020B0604030504040204" pitchFamily="34" charset="0"/>
                <a:ea typeface="Tahoma" panose="020B0604030504040204" pitchFamily="34" charset="0"/>
                <a:cs typeface="Tahoma" panose="020B0604030504040204" pitchFamily="34" charset="0"/>
              </a:rPr>
              <a:t> with 2,105.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effectLst/>
                <a:latin typeface="Tahoma" panose="020B0604030504040204" pitchFamily="34" charset="0"/>
                <a:ea typeface="Tahoma" panose="020B0604030504040204" pitchFamily="34" charset="0"/>
                <a:cs typeface="Tahoma" panose="020B0604030504040204" pitchFamily="34" charset="0"/>
              </a:rPr>
              <a:t>The </a:t>
            </a:r>
            <a:r>
              <a:rPr lang="en-GB" b="1" dirty="0">
                <a:effectLst/>
                <a:latin typeface="Tahoma" panose="020B0604030504040204" pitchFamily="34" charset="0"/>
                <a:ea typeface="Tahoma" panose="020B0604030504040204" pitchFamily="34" charset="0"/>
                <a:cs typeface="Tahoma" panose="020B0604030504040204" pitchFamily="34" charset="0"/>
              </a:rPr>
              <a:t>Democratic Republic of the Congo </a:t>
            </a:r>
            <a:r>
              <a:rPr lang="en-GB" dirty="0">
                <a:effectLst/>
                <a:latin typeface="Tahoma" panose="020B0604030504040204" pitchFamily="34" charset="0"/>
                <a:ea typeface="Tahoma" panose="020B0604030504040204" pitchFamily="34" charset="0"/>
                <a:cs typeface="Tahoma" panose="020B0604030504040204" pitchFamily="34" charset="0"/>
              </a:rPr>
              <a:t>(DRC) and </a:t>
            </a:r>
            <a:r>
              <a:rPr lang="en-GB" b="1" dirty="0">
                <a:effectLst/>
                <a:latin typeface="Tahoma" panose="020B0604030504040204" pitchFamily="34" charset="0"/>
                <a:ea typeface="Tahoma" panose="020B0604030504040204" pitchFamily="34" charset="0"/>
                <a:cs typeface="Tahoma" panose="020B0604030504040204" pitchFamily="34" charset="0"/>
              </a:rPr>
              <a:t>Angola</a:t>
            </a:r>
            <a:r>
              <a:rPr lang="en-GB" dirty="0">
                <a:effectLst/>
                <a:latin typeface="Tahoma" panose="020B0604030504040204" pitchFamily="34" charset="0"/>
                <a:ea typeface="Tahoma" panose="020B0604030504040204" pitchFamily="34" charset="0"/>
                <a:cs typeface="Tahoma" panose="020B0604030504040204" pitchFamily="34" charset="0"/>
              </a:rPr>
              <a:t> also had significant participation, with 2,050 and 2,011 entries, respectively.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effectLst/>
                <a:latin typeface="Tahoma" panose="020B0604030504040204" pitchFamily="34" charset="0"/>
                <a:ea typeface="Tahoma" panose="020B0604030504040204" pitchFamily="34" charset="0"/>
                <a:cs typeface="Tahoma" panose="020B0604030504040204" pitchFamily="34" charset="0"/>
              </a:rPr>
              <a:t>In contrast, smaller island nations like </a:t>
            </a:r>
            <a:r>
              <a:rPr lang="en-GB" b="1" dirty="0">
                <a:effectLst/>
                <a:latin typeface="Tahoma" panose="020B0604030504040204" pitchFamily="34" charset="0"/>
                <a:ea typeface="Tahoma" panose="020B0604030504040204" pitchFamily="34" charset="0"/>
                <a:cs typeface="Tahoma" panose="020B0604030504040204" pitchFamily="34" charset="0"/>
              </a:rPr>
              <a:t>Seychelles</a:t>
            </a:r>
            <a:r>
              <a:rPr lang="en-GB" dirty="0">
                <a:effectLst/>
                <a:latin typeface="Tahoma" panose="020B0604030504040204" pitchFamily="34" charset="0"/>
                <a:ea typeface="Tahoma" panose="020B0604030504040204" pitchFamily="34" charset="0"/>
                <a:cs typeface="Tahoma" panose="020B0604030504040204" pitchFamily="34" charset="0"/>
              </a:rPr>
              <a:t> recorded fewer responses, with 81 entries, while </a:t>
            </a:r>
            <a:r>
              <a:rPr lang="en-GB" b="1" dirty="0">
                <a:effectLst/>
                <a:latin typeface="Tahoma" panose="020B0604030504040204" pitchFamily="34" charset="0"/>
                <a:ea typeface="Tahoma" panose="020B0604030504040204" pitchFamily="34" charset="0"/>
                <a:cs typeface="Tahoma" panose="020B0604030504040204" pitchFamily="34" charset="0"/>
              </a:rPr>
              <a:t>Mauritius</a:t>
            </a:r>
            <a:r>
              <a:rPr lang="en-GB" dirty="0">
                <a:effectLst/>
                <a:latin typeface="Tahoma" panose="020B0604030504040204" pitchFamily="34" charset="0"/>
                <a:ea typeface="Tahoma" panose="020B0604030504040204" pitchFamily="34" charset="0"/>
                <a:cs typeface="Tahoma" panose="020B0604030504040204" pitchFamily="34" charset="0"/>
              </a:rPr>
              <a:t> had 543. </a:t>
            </a:r>
            <a:endParaRPr lang="en-ZA"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99154478-30F2-78F4-06A4-038B290CFBA4}"/>
              </a:ext>
            </a:extLst>
          </p:cNvPr>
          <p:cNvPicPr>
            <a:picLocks noChangeAspect="1"/>
          </p:cNvPicPr>
          <p:nvPr/>
        </p:nvPicPr>
        <p:blipFill>
          <a:blip r:embed="rId3"/>
          <a:stretch>
            <a:fillRect/>
          </a:stretch>
        </p:blipFill>
        <p:spPr>
          <a:xfrm>
            <a:off x="415637" y="1860215"/>
            <a:ext cx="6109854" cy="4966882"/>
          </a:xfrm>
          <a:prstGeom prst="rect">
            <a:avLst/>
          </a:prstGeom>
        </p:spPr>
      </p:pic>
    </p:spTree>
    <p:extLst>
      <p:ext uri="{BB962C8B-B14F-4D97-AF65-F5344CB8AC3E}">
        <p14:creationId xmlns:p14="http://schemas.microsoft.com/office/powerpoint/2010/main" val="147671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E7277-DCB6-B9F9-5380-8CDAD48EA8BB}"/>
            </a:ext>
          </a:extLst>
        </p:cNvPr>
        <p:cNvGrpSpPr/>
        <p:nvPr/>
      </p:nvGrpSpPr>
      <p:grpSpPr>
        <a:xfrm>
          <a:off x="0" y="0"/>
          <a:ext cx="0" cy="0"/>
          <a:chOff x="0" y="0"/>
          <a:chExt cx="0" cy="0"/>
        </a:xfrm>
      </p:grpSpPr>
      <p:sp>
        <p:nvSpPr>
          <p:cNvPr id="100" name="Rectangle 99">
            <a:extLst>
              <a:ext uri="{FF2B5EF4-FFF2-40B4-BE49-F238E27FC236}">
                <a16:creationId xmlns:a16="http://schemas.microsoft.com/office/drawing/2014/main" id="{A078A52F-85EA-4C0B-962B-D9D9DD4DD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1" name="Rectangle 100">
            <a:extLst>
              <a:ext uri="{FF2B5EF4-FFF2-40B4-BE49-F238E27FC236}">
                <a16:creationId xmlns:a16="http://schemas.microsoft.com/office/drawing/2014/main" id="{919797D5-5700-4683-B30A-5B4D56CB82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2" name="Rectangle 101">
            <a:extLst>
              <a:ext uri="{FF2B5EF4-FFF2-40B4-BE49-F238E27FC236}">
                <a16:creationId xmlns:a16="http://schemas.microsoft.com/office/drawing/2014/main" id="{4856A7B9-9801-42EC-A4C9-7E22A56EF5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03" name="Rectangle 102">
            <a:extLst>
              <a:ext uri="{FF2B5EF4-FFF2-40B4-BE49-F238E27FC236}">
                <a16:creationId xmlns:a16="http://schemas.microsoft.com/office/drawing/2014/main" id="{8AD54DB8-C150-4290-85D6-F5B0262BFE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104" name="Rectangle 103">
            <a:extLst>
              <a:ext uri="{FF2B5EF4-FFF2-40B4-BE49-F238E27FC236}">
                <a16:creationId xmlns:a16="http://schemas.microsoft.com/office/drawing/2014/main" id="{202E9D7B-AC8A-4860-BD41-E04FC6559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 name="Rectangle 104">
            <a:extLst>
              <a:ext uri="{FF2B5EF4-FFF2-40B4-BE49-F238E27FC236}">
                <a16:creationId xmlns:a16="http://schemas.microsoft.com/office/drawing/2014/main" id="{697B8C9C-91DF-4F8D-94A0-2C0C660301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DECBB1-7EE7-B443-FAFA-6E1085E05A0F}"/>
              </a:ext>
            </a:extLst>
          </p:cNvPr>
          <p:cNvPicPr>
            <a:picLocks noChangeAspect="1"/>
          </p:cNvPicPr>
          <p:nvPr/>
        </p:nvPicPr>
        <p:blipFill>
          <a:blip r:embed="rId2">
            <a:extLst>
              <a:ext uri="{837473B0-CC2E-450A-ABE3-18F120FF3D39}">
                <a1611:picAttrSrcUrl xmlns:a1611="http://schemas.microsoft.com/office/drawing/2016/11/main" xmlns="" r:id="rId3"/>
              </a:ext>
            </a:extLst>
          </a:blip>
          <a:srcRect l="10217" r="16715" b="-2"/>
          <a:stretch/>
        </p:blipFill>
        <p:spPr>
          <a:xfrm>
            <a:off x="446533" y="723899"/>
            <a:ext cx="6202841" cy="5666666"/>
          </a:xfrm>
          <a:prstGeom prst="rect">
            <a:avLst/>
          </a:prstGeom>
        </p:spPr>
      </p:pic>
      <p:sp>
        <p:nvSpPr>
          <p:cNvPr id="106" name="Rectangle 105">
            <a:extLst>
              <a:ext uri="{FF2B5EF4-FFF2-40B4-BE49-F238E27FC236}">
                <a16:creationId xmlns:a16="http://schemas.microsoft.com/office/drawing/2014/main" id="{54D43BDD-ED29-4BE9-AEA1-6D0AE5A061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2" name="Title 1">
            <a:extLst>
              <a:ext uri="{FF2B5EF4-FFF2-40B4-BE49-F238E27FC236}">
                <a16:creationId xmlns:a16="http://schemas.microsoft.com/office/drawing/2014/main" id="{2D1AA2A0-000A-4A96-7E23-94B249F2C349}"/>
              </a:ext>
            </a:extLst>
          </p:cNvPr>
          <p:cNvSpPr>
            <a:spLocks noGrp="1"/>
          </p:cNvSpPr>
          <p:nvPr>
            <p:ph type="title"/>
          </p:nvPr>
        </p:nvSpPr>
        <p:spPr>
          <a:xfrm>
            <a:off x="7261934" y="1419225"/>
            <a:ext cx="4115917" cy="2085869"/>
          </a:xfrm>
        </p:spPr>
        <p:txBody>
          <a:bodyPr vert="horz" lIns="91440" tIns="45720" rIns="91440" bIns="45720" rtlCol="0" anchor="b">
            <a:normAutofit/>
          </a:bodyPr>
          <a:lstStyle/>
          <a:p>
            <a:pPr>
              <a:lnSpc>
                <a:spcPct val="90000"/>
              </a:lnSpc>
            </a:pPr>
            <a:r>
              <a:rPr lang="en-US" sz="3300">
                <a:solidFill>
                  <a:srgbClr val="FFFFFF"/>
                </a:solidFill>
              </a:rPr>
              <a:t>Overall attitudes toward women's political participation </a:t>
            </a:r>
          </a:p>
        </p:txBody>
      </p:sp>
      <p:grpSp>
        <p:nvGrpSpPr>
          <p:cNvPr id="107" name="Group 106">
            <a:extLst>
              <a:ext uri="{FF2B5EF4-FFF2-40B4-BE49-F238E27FC236}">
                <a16:creationId xmlns:a16="http://schemas.microsoft.com/office/drawing/2014/main" id="{D87A5CD2-E3CD-4870-957C-173AD2C8735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97" name="Rectangle 96">
              <a:extLst>
                <a:ext uri="{FF2B5EF4-FFF2-40B4-BE49-F238E27FC236}">
                  <a16:creationId xmlns:a16="http://schemas.microsoft.com/office/drawing/2014/main" id="{00BF2A26-F7CA-4E8B-BC24-1AF436CD5E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98" name="Rectangle 97">
              <a:extLst>
                <a:ext uri="{FF2B5EF4-FFF2-40B4-BE49-F238E27FC236}">
                  <a16:creationId xmlns:a16="http://schemas.microsoft.com/office/drawing/2014/main" id="{5B21A4B9-14CF-4CA1-9ECF-0DE52B2910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99" name="Rectangle 98">
              <a:extLst>
                <a:ext uri="{FF2B5EF4-FFF2-40B4-BE49-F238E27FC236}">
                  <a16:creationId xmlns:a16="http://schemas.microsoft.com/office/drawing/2014/main" id="{C6DADA72-F9FE-48F9-9DAD-B379AE2BC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grpSp>
    </p:spTree>
    <p:extLst>
      <p:ext uri="{BB962C8B-B14F-4D97-AF65-F5344CB8AC3E}">
        <p14:creationId xmlns:p14="http://schemas.microsoft.com/office/powerpoint/2010/main" val="396324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60C8-69E1-FE6D-DA0B-2E429E49600A}"/>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Overall scores</a:t>
            </a:r>
            <a:endParaRPr lang="en-ZA"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33B907DA-A816-2D0E-6DDE-B292C779E04A}"/>
              </a:ext>
            </a:extLst>
          </p:cNvPr>
          <p:cNvGraphicFramePr>
            <a:graphicFrameLocks noGrp="1"/>
          </p:cNvGraphicFramePr>
          <p:nvPr>
            <p:extLst>
              <p:ext uri="{D42A27DB-BD31-4B8C-83A1-F6EECF244321}">
                <p14:modId xmlns:p14="http://schemas.microsoft.com/office/powerpoint/2010/main" val="711210915"/>
              </p:ext>
            </p:extLst>
          </p:nvPr>
        </p:nvGraphicFramePr>
        <p:xfrm>
          <a:off x="479085" y="2271359"/>
          <a:ext cx="4084600" cy="530177"/>
        </p:xfrm>
        <a:graphic>
          <a:graphicData uri="http://schemas.openxmlformats.org/drawingml/2006/table">
            <a:tbl>
              <a:tblPr>
                <a:solidFill>
                  <a:schemeClr val="bg1"/>
                </a:solidFill>
                <a:effectLst/>
                <a:tableStyleId>{D113A9D2-9D6B-4929-AA2D-F23B5EE8CBE7}</a:tableStyleId>
              </a:tblPr>
              <a:tblGrid>
                <a:gridCol w="2808605">
                  <a:extLst>
                    <a:ext uri="{9D8B030D-6E8A-4147-A177-3AD203B41FA5}">
                      <a16:colId xmlns:a16="http://schemas.microsoft.com/office/drawing/2014/main" val="3972953989"/>
                    </a:ext>
                  </a:extLst>
                </a:gridCol>
                <a:gridCol w="1275995">
                  <a:extLst>
                    <a:ext uri="{9D8B030D-6E8A-4147-A177-3AD203B41FA5}">
                      <a16:colId xmlns:a16="http://schemas.microsoft.com/office/drawing/2014/main" val="1085072876"/>
                    </a:ext>
                  </a:extLst>
                </a:gridCol>
              </a:tblGrid>
              <a:tr h="5301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Tahoma" panose="020B0604030504040204" pitchFamily="34" charset="0"/>
                          <a:ea typeface="Tahoma" panose="020B0604030504040204" pitchFamily="34" charset="0"/>
                          <a:cs typeface="Tahoma" panose="020B0604030504040204" pitchFamily="34" charset="0"/>
                        </a:rPr>
                        <a:t>Average score</a:t>
                      </a:r>
                      <a:endParaRPr lang="en-ZA" sz="2800" b="1"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85493"/>
                      </a:solidFill>
                      <a:prstDash val="solid"/>
                      <a:round/>
                      <a:headEnd type="none" w="med" len="med"/>
                      <a:tailEnd type="none" w="med" len="med"/>
                    </a:lnL>
                    <a:lnR w="12700" cap="flat" cmpd="sng" algn="ctr">
                      <a:solidFill>
                        <a:srgbClr val="085493"/>
                      </a:solidFill>
                      <a:prstDash val="solid"/>
                      <a:round/>
                      <a:headEnd type="none" w="med" len="med"/>
                      <a:tailEnd type="none" w="med" len="med"/>
                    </a:lnR>
                    <a:lnT w="12700" cap="flat" cmpd="sng" algn="ctr">
                      <a:solidFill>
                        <a:srgbClr val="085493"/>
                      </a:solidFill>
                      <a:prstDash val="solid"/>
                      <a:round/>
                      <a:headEnd type="none" w="med" len="med"/>
                      <a:tailEnd type="none" w="med" len="med"/>
                    </a:lnT>
                    <a:lnB w="12700" cap="flat" cmpd="sng" algn="ctr">
                      <a:solidFill>
                        <a:srgbClr val="085493"/>
                      </a:solidFill>
                      <a:prstDash val="solid"/>
                      <a:round/>
                      <a:headEnd type="none" w="med" len="med"/>
                      <a:tailEnd type="none" w="med" len="med"/>
                    </a:lnB>
                    <a:lnTlToBr w="12700" cmpd="sng">
                      <a:noFill/>
                      <a:prstDash val="solid"/>
                    </a:lnTlToBr>
                    <a:lnBlToTr w="12700" cmpd="sng">
                      <a:noFill/>
                      <a:prstDash val="solid"/>
                    </a:lnBlToTr>
                    <a:solidFill>
                      <a:srgbClr val="085493"/>
                    </a:solidFill>
                  </a:tcPr>
                </a:tc>
                <a:tc>
                  <a:txBody>
                    <a:bodyPr/>
                    <a:lstStyle/>
                    <a:p>
                      <a:pPr algn="ctr"/>
                      <a:r>
                        <a:rPr lang="en-ZA" sz="2800" b="1" dirty="0">
                          <a:solidFill>
                            <a:srgbClr val="085493"/>
                          </a:solidFill>
                          <a:effectLst/>
                          <a:latin typeface="Tahoma" panose="020B0604030504040204" pitchFamily="34" charset="0"/>
                          <a:ea typeface="Tahoma" panose="020B0604030504040204" pitchFamily="34" charset="0"/>
                          <a:cs typeface="Tahoma" panose="020B0604030504040204" pitchFamily="34" charset="0"/>
                        </a:rPr>
                        <a:t>63</a:t>
                      </a:r>
                      <a:endParaRPr lang="en-ZA" sz="2800" b="1" dirty="0">
                        <a:solidFill>
                          <a:srgbClr val="085493"/>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85493"/>
                      </a:solidFill>
                      <a:prstDash val="solid"/>
                      <a:round/>
                      <a:headEnd type="none" w="med" len="med"/>
                      <a:tailEnd type="none" w="med" len="med"/>
                    </a:lnL>
                    <a:lnR w="12700" cap="flat" cmpd="sng" algn="ctr">
                      <a:solidFill>
                        <a:srgbClr val="085493"/>
                      </a:solidFill>
                      <a:prstDash val="solid"/>
                      <a:round/>
                      <a:headEnd type="none" w="med" len="med"/>
                      <a:tailEnd type="none" w="med" len="med"/>
                    </a:lnR>
                    <a:lnT w="12700" cap="flat" cmpd="sng" algn="ctr">
                      <a:solidFill>
                        <a:srgbClr val="085493"/>
                      </a:solidFill>
                      <a:prstDash val="solid"/>
                      <a:round/>
                      <a:headEnd type="none" w="med" len="med"/>
                      <a:tailEnd type="none" w="med" len="med"/>
                    </a:lnT>
                    <a:lnB w="12700" cap="flat" cmpd="sng" algn="ctr">
                      <a:solidFill>
                        <a:srgbClr val="085493"/>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585121533"/>
                  </a:ext>
                </a:extLst>
              </a:tr>
            </a:tbl>
          </a:graphicData>
        </a:graphic>
      </p:graphicFrame>
      <p:graphicFrame>
        <p:nvGraphicFramePr>
          <p:cNvPr id="5" name="Chart 4">
            <a:extLst>
              <a:ext uri="{FF2B5EF4-FFF2-40B4-BE49-F238E27FC236}">
                <a16:creationId xmlns:a16="http://schemas.microsoft.com/office/drawing/2014/main" id="{83546386-1DF6-504D-E8E5-AA9378EC2540}"/>
              </a:ext>
            </a:extLst>
          </p:cNvPr>
          <p:cNvGraphicFramePr/>
          <p:nvPr>
            <p:extLst>
              <p:ext uri="{D42A27DB-BD31-4B8C-83A1-F6EECF244321}">
                <p14:modId xmlns:p14="http://schemas.microsoft.com/office/powerpoint/2010/main" val="3865318299"/>
              </p:ext>
            </p:extLst>
          </p:nvPr>
        </p:nvGraphicFramePr>
        <p:xfrm>
          <a:off x="5098093" y="3356940"/>
          <a:ext cx="6623138" cy="31898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C1A1411-05C6-CD16-479A-AAE896EC0301}"/>
              </a:ext>
            </a:extLst>
          </p:cNvPr>
          <p:cNvSpPr txBox="1"/>
          <p:nvPr/>
        </p:nvSpPr>
        <p:spPr>
          <a:xfrm>
            <a:off x="4922730" y="1997839"/>
            <a:ext cx="6798502" cy="1077218"/>
          </a:xfrm>
          <a:prstGeom prst="rect">
            <a:avLst/>
          </a:prstGeom>
          <a:noFill/>
        </p:spPr>
        <p:txBody>
          <a:bodyPr wrap="square" rtlCol="0">
            <a:spAutoFit/>
          </a:bodyPr>
          <a:lstStyle/>
          <a:p>
            <a:r>
              <a:rPr lang="en-GB" sz="1600" dirty="0">
                <a:effectLst/>
                <a:latin typeface="Tahoma" panose="020B0604030504040204" pitchFamily="34" charset="0"/>
                <a:ea typeface="Tahoma" panose="020B0604030504040204" pitchFamily="34" charset="0"/>
                <a:cs typeface="Tahoma" panose="020B0604030504040204" pitchFamily="34" charset="0"/>
              </a:rPr>
              <a:t>The overall average score of 63 indicates a </a:t>
            </a:r>
            <a:r>
              <a:rPr lang="en-GB" sz="1600" b="1" dirty="0">
                <a:effectLst/>
                <a:latin typeface="Tahoma" panose="020B0604030504040204" pitchFamily="34" charset="0"/>
                <a:ea typeface="Tahoma" panose="020B0604030504040204" pitchFamily="34" charset="0"/>
                <a:cs typeface="Tahoma" panose="020B0604030504040204" pitchFamily="34" charset="0"/>
              </a:rPr>
              <a:t>generally positive attitude </a:t>
            </a:r>
            <a:r>
              <a:rPr lang="en-GB" sz="1600" dirty="0">
                <a:effectLst/>
                <a:latin typeface="Tahoma" panose="020B0604030504040204" pitchFamily="34" charset="0"/>
                <a:ea typeface="Tahoma" panose="020B0604030504040204" pitchFamily="34" charset="0"/>
                <a:cs typeface="Tahoma" panose="020B0604030504040204" pitchFamily="34" charset="0"/>
              </a:rPr>
              <a:t>toward women's political participation in Southern Africa. This average suggests that while there is substantial support for gender equality in politics, </a:t>
            </a:r>
            <a:r>
              <a:rPr lang="en-GB" sz="1600" b="1" dirty="0">
                <a:effectLst/>
                <a:latin typeface="Tahoma" panose="020B0604030504040204" pitchFamily="34" charset="0"/>
                <a:ea typeface="Tahoma" panose="020B0604030504040204" pitchFamily="34" charset="0"/>
                <a:cs typeface="Tahoma" panose="020B0604030504040204" pitchFamily="34" charset="0"/>
              </a:rPr>
              <a:t>there are still areas where attitudes could be improved</a:t>
            </a:r>
            <a:r>
              <a:rPr lang="en-GB" sz="1600" dirty="0">
                <a:effectLst/>
                <a:latin typeface="Tahoma" panose="020B0604030504040204" pitchFamily="34" charset="0"/>
                <a:ea typeface="Tahoma" panose="020B0604030504040204" pitchFamily="34" charset="0"/>
                <a:cs typeface="Tahoma" panose="020B0604030504040204" pitchFamily="34" charset="0"/>
              </a:rPr>
              <a:t>. </a:t>
            </a:r>
          </a:p>
        </p:txBody>
      </p:sp>
      <p:sp>
        <p:nvSpPr>
          <p:cNvPr id="8" name="TextBox 7">
            <a:extLst>
              <a:ext uri="{FF2B5EF4-FFF2-40B4-BE49-F238E27FC236}">
                <a16:creationId xmlns:a16="http://schemas.microsoft.com/office/drawing/2014/main" id="{0E9BDB16-E5FC-17FD-98EB-445CBCA319B1}"/>
              </a:ext>
            </a:extLst>
          </p:cNvPr>
          <p:cNvSpPr txBox="1"/>
          <p:nvPr/>
        </p:nvSpPr>
        <p:spPr>
          <a:xfrm>
            <a:off x="295406" y="3305252"/>
            <a:ext cx="4802687" cy="3293209"/>
          </a:xfrm>
          <a:prstGeom prst="rect">
            <a:avLst/>
          </a:prstGeom>
          <a:no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On average, </a:t>
            </a:r>
            <a:r>
              <a:rPr lang="en-US" sz="1600" b="1" dirty="0">
                <a:latin typeface="Tahoma" panose="020B0604030504040204" pitchFamily="34" charset="0"/>
                <a:ea typeface="Tahoma" panose="020B0604030504040204" pitchFamily="34" charset="0"/>
                <a:cs typeface="Tahoma" panose="020B0604030504040204" pitchFamily="34" charset="0"/>
              </a:rPr>
              <a:t>women</a:t>
            </a:r>
            <a:r>
              <a:rPr lang="en-US" sz="1600" dirty="0">
                <a:latin typeface="Tahoma" panose="020B0604030504040204" pitchFamily="34" charset="0"/>
                <a:ea typeface="Tahoma" panose="020B0604030504040204" pitchFamily="34" charset="0"/>
                <a:cs typeface="Tahoma" panose="020B0604030504040204" pitchFamily="34" charset="0"/>
              </a:rPr>
              <a:t> have a more positive view, scoring 66 out of 100, with scores ranging from a minimum of 18 to a maximum of 100. </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Men</a:t>
            </a:r>
            <a:r>
              <a:rPr lang="en-US" sz="1600" dirty="0">
                <a:latin typeface="Tahoma" panose="020B0604030504040204" pitchFamily="34" charset="0"/>
                <a:ea typeface="Tahoma" panose="020B0604030504040204" pitchFamily="34" charset="0"/>
                <a:cs typeface="Tahoma" panose="020B0604030504040204" pitchFamily="34" charset="0"/>
              </a:rPr>
              <a:t>, on the other hand, have a slightly lower average score of 60, with a broader range spanning from 0 to 100, indicating more variability in their attitudes. </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Respondents who identify as another sex or gender </a:t>
            </a:r>
            <a:r>
              <a:rPr lang="en-US" sz="1600" dirty="0">
                <a:latin typeface="Tahoma" panose="020B0604030504040204" pitchFamily="34" charset="0"/>
                <a:ea typeface="Tahoma" panose="020B0604030504040204" pitchFamily="34" charset="0"/>
                <a:cs typeface="Tahoma" panose="020B0604030504040204" pitchFamily="34" charset="0"/>
              </a:rPr>
              <a:t>identity show the highest average score of 67, with a narrower range from 33 to 100, suggesting a generally more supportive stance. </a:t>
            </a:r>
            <a:endParaRPr lang="en-ZA"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865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AA425D-6501-4EB3-8D63-CF89C9412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3" name="Rectangle 72">
            <a:extLst>
              <a:ext uri="{FF2B5EF4-FFF2-40B4-BE49-F238E27FC236}">
                <a16:creationId xmlns:a16="http://schemas.microsoft.com/office/drawing/2014/main" id="{96D69A94-D183-49E0-B81C-09B31CEBCE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4" name="Rectangle 73">
            <a:extLst>
              <a:ext uri="{FF2B5EF4-FFF2-40B4-BE49-F238E27FC236}">
                <a16:creationId xmlns:a16="http://schemas.microsoft.com/office/drawing/2014/main" id="{1C2A700A-2259-465D-AAD8-28740D011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5" name="Rectangle 74">
            <a:extLst>
              <a:ext uri="{FF2B5EF4-FFF2-40B4-BE49-F238E27FC236}">
                <a16:creationId xmlns:a16="http://schemas.microsoft.com/office/drawing/2014/main" id="{F04F4639-D3EB-4CC3-8C16-606EB8F2E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76" name="Rectangle 75">
            <a:extLst>
              <a:ext uri="{FF2B5EF4-FFF2-40B4-BE49-F238E27FC236}">
                <a16:creationId xmlns:a16="http://schemas.microsoft.com/office/drawing/2014/main" id="{6BB30D4F-9BAD-446A-B8F1-986A6B7802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EC198AF-881D-4DB6-825F-D314BEB487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033" y="4020816"/>
            <a:ext cx="7082623" cy="2296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62442-8082-696D-8F69-5CAA799BD6FA}"/>
              </a:ext>
            </a:extLst>
          </p:cNvPr>
          <p:cNvSpPr>
            <a:spLocks noGrp="1"/>
          </p:cNvSpPr>
          <p:nvPr>
            <p:ph type="title"/>
          </p:nvPr>
        </p:nvSpPr>
        <p:spPr>
          <a:xfrm>
            <a:off x="671016" y="4522212"/>
            <a:ext cx="6637536" cy="1293327"/>
          </a:xfrm>
        </p:spPr>
        <p:txBody>
          <a:bodyPr vert="horz" lIns="91440" tIns="45720" rIns="91440" bIns="45720" rtlCol="0" anchor="b">
            <a:normAutofit/>
          </a:bodyPr>
          <a:lstStyle/>
          <a:p>
            <a:r>
              <a:rPr lang="en-US" sz="3600" dirty="0">
                <a:solidFill>
                  <a:srgbClr val="FFFFFF"/>
                </a:solidFill>
              </a:rPr>
              <a:t>Most encouraging  findings</a:t>
            </a:r>
          </a:p>
        </p:txBody>
      </p:sp>
      <p:sp>
        <p:nvSpPr>
          <p:cNvPr id="78" name="Rectangle 77">
            <a:extLst>
              <a:ext uri="{FF2B5EF4-FFF2-40B4-BE49-F238E27FC236}">
                <a16:creationId xmlns:a16="http://schemas.microsoft.com/office/drawing/2014/main" id="{C870D505-CDDA-4867-83B5-2D2DF4D97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7088122"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9" name="Rectangle 78">
            <a:extLst>
              <a:ext uri="{FF2B5EF4-FFF2-40B4-BE49-F238E27FC236}">
                <a16:creationId xmlns:a16="http://schemas.microsoft.com/office/drawing/2014/main" id="{C24BA496-947A-41E9-BE02-589A5C6FB2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1620" y="453643"/>
            <a:ext cx="4083847"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80" name="Rectangle 79">
            <a:extLst>
              <a:ext uri="{FF2B5EF4-FFF2-40B4-BE49-F238E27FC236}">
                <a16:creationId xmlns:a16="http://schemas.microsoft.com/office/drawing/2014/main" id="{855480F9-E274-4083-80C7-6260765C0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39" y="640722"/>
            <a:ext cx="231291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FF95DFC-8E88-4618-8A25-3EBFA0A535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1351" y="632070"/>
            <a:ext cx="225687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1ACC33-882B-4A3D-BEF0-B8CBB1EC2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1747" y="645048"/>
            <a:ext cx="231291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496D7F9-63E0-4D75-A8D6-D57F803BB3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1620" y="636396"/>
            <a:ext cx="4083847" cy="5680540"/>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EBB1EA1-EB9D-6847-C07F-A4A83F921454}"/>
              </a:ext>
            </a:extLst>
          </p:cNvPr>
          <p:cNvGrpSpPr>
            <a:grpSpLocks/>
          </p:cNvGrpSpPr>
          <p:nvPr/>
        </p:nvGrpSpPr>
        <p:grpSpPr>
          <a:xfrm>
            <a:off x="607065" y="904730"/>
            <a:ext cx="2008399" cy="2725671"/>
            <a:chOff x="-533400" y="-558800"/>
            <a:chExt cx="2438400" cy="1320800"/>
          </a:xfrm>
        </p:grpSpPr>
        <p:sp>
          <p:nvSpPr>
            <p:cNvPr id="13" name="Text Box 2">
              <a:extLst>
                <a:ext uri="{FF2B5EF4-FFF2-40B4-BE49-F238E27FC236}">
                  <a16:creationId xmlns:a16="http://schemas.microsoft.com/office/drawing/2014/main" id="{8948498E-C47C-58A3-A6F4-CCCF3179BBC4}"/>
                </a:ext>
              </a:extLst>
            </p:cNvPr>
            <p:cNvSpPr txBox="1">
              <a:spLocks noChangeArrowheads="1"/>
            </p:cNvSpPr>
            <p:nvPr/>
          </p:nvSpPr>
          <p:spPr bwMode="auto">
            <a:xfrm>
              <a:off x="-533400" y="-269750"/>
              <a:ext cx="2438400"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Having women in politics makes a positive difference to society</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4" name="Text Box 2">
              <a:extLst>
                <a:ext uri="{FF2B5EF4-FFF2-40B4-BE49-F238E27FC236}">
                  <a16:creationId xmlns:a16="http://schemas.microsoft.com/office/drawing/2014/main" id="{5C73EE59-B9C1-F23F-BC91-EF93EDF7D776}"/>
                </a:ext>
              </a:extLst>
            </p:cNvPr>
            <p:cNvSpPr txBox="1">
              <a:spLocks noChangeArrowheads="1"/>
            </p:cNvSpPr>
            <p:nvPr/>
          </p:nvSpPr>
          <p:spPr bwMode="auto">
            <a:xfrm>
              <a:off x="-533400" y="-55880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70%</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20" name="Group 19">
            <a:extLst>
              <a:ext uri="{FF2B5EF4-FFF2-40B4-BE49-F238E27FC236}">
                <a16:creationId xmlns:a16="http://schemas.microsoft.com/office/drawing/2014/main" id="{4D2ACC37-6523-B926-A6B8-C0F98A2A1882}"/>
              </a:ext>
            </a:extLst>
          </p:cNvPr>
          <p:cNvGrpSpPr>
            <a:grpSpLocks/>
          </p:cNvGrpSpPr>
          <p:nvPr/>
        </p:nvGrpSpPr>
        <p:grpSpPr>
          <a:xfrm>
            <a:off x="2976725" y="913381"/>
            <a:ext cx="2017259" cy="2725672"/>
            <a:chOff x="-544158" y="-558800"/>
            <a:chExt cx="2449157" cy="1320800"/>
          </a:xfrm>
        </p:grpSpPr>
        <p:sp>
          <p:nvSpPr>
            <p:cNvPr id="22" name="Text Box 2">
              <a:extLst>
                <a:ext uri="{FF2B5EF4-FFF2-40B4-BE49-F238E27FC236}">
                  <a16:creationId xmlns:a16="http://schemas.microsoft.com/office/drawing/2014/main" id="{CB6DDF47-5AEC-49C8-05AA-B97092C2895F}"/>
                </a:ext>
              </a:extLst>
            </p:cNvPr>
            <p:cNvSpPr txBox="1">
              <a:spLocks noChangeArrowheads="1"/>
            </p:cNvSpPr>
            <p:nvPr/>
          </p:nvSpPr>
          <p:spPr bwMode="auto">
            <a:xfrm>
              <a:off x="-544158" y="-558800"/>
              <a:ext cx="2438401"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Women in politics experience more gender-based violence compared to men</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4" name="Text Box 2">
              <a:extLst>
                <a:ext uri="{FF2B5EF4-FFF2-40B4-BE49-F238E27FC236}">
                  <a16:creationId xmlns:a16="http://schemas.microsoft.com/office/drawing/2014/main" id="{D6F465EE-CC6A-73D7-3F0E-C0F26D7846CD}"/>
                </a:ext>
              </a:extLst>
            </p:cNvPr>
            <p:cNvSpPr txBox="1">
              <a:spLocks noChangeArrowheads="1"/>
            </p:cNvSpPr>
            <p:nvPr/>
          </p:nvSpPr>
          <p:spPr bwMode="auto">
            <a:xfrm>
              <a:off x="-533401" y="47295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66%</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A7A810C9-3BB0-D412-722C-B7C8C764E562}"/>
              </a:ext>
            </a:extLst>
          </p:cNvPr>
          <p:cNvGrpSpPr>
            <a:grpSpLocks/>
          </p:cNvGrpSpPr>
          <p:nvPr/>
        </p:nvGrpSpPr>
        <p:grpSpPr>
          <a:xfrm>
            <a:off x="5353153" y="930661"/>
            <a:ext cx="2008399" cy="2725671"/>
            <a:chOff x="-533400" y="-558800"/>
            <a:chExt cx="2438400" cy="1320800"/>
          </a:xfrm>
        </p:grpSpPr>
        <p:sp>
          <p:nvSpPr>
            <p:cNvPr id="28" name="Text Box 2">
              <a:extLst>
                <a:ext uri="{FF2B5EF4-FFF2-40B4-BE49-F238E27FC236}">
                  <a16:creationId xmlns:a16="http://schemas.microsoft.com/office/drawing/2014/main" id="{D9AE2665-7F46-5300-C298-18B53E74F553}"/>
                </a:ext>
              </a:extLst>
            </p:cNvPr>
            <p:cNvSpPr txBox="1">
              <a:spLocks noChangeArrowheads="1"/>
            </p:cNvSpPr>
            <p:nvPr/>
          </p:nvSpPr>
          <p:spPr bwMode="auto">
            <a:xfrm>
              <a:off x="-533400" y="-269750"/>
              <a:ext cx="2438400"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It is necessary to have legislated quotas for women in politics to bring about gender balance</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30" name="Text Box 2">
              <a:extLst>
                <a:ext uri="{FF2B5EF4-FFF2-40B4-BE49-F238E27FC236}">
                  <a16:creationId xmlns:a16="http://schemas.microsoft.com/office/drawing/2014/main" id="{8D8408DD-AA38-01BC-A645-5BD63352EC3C}"/>
                </a:ext>
              </a:extLst>
            </p:cNvPr>
            <p:cNvSpPr txBox="1">
              <a:spLocks noChangeArrowheads="1"/>
            </p:cNvSpPr>
            <p:nvPr/>
          </p:nvSpPr>
          <p:spPr bwMode="auto">
            <a:xfrm>
              <a:off x="-533400" y="-55880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65%</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sp>
        <p:nvSpPr>
          <p:cNvPr id="32" name="TextBox 31">
            <a:extLst>
              <a:ext uri="{FF2B5EF4-FFF2-40B4-BE49-F238E27FC236}">
                <a16:creationId xmlns:a16="http://schemas.microsoft.com/office/drawing/2014/main" id="{87A5B470-53BC-0ACC-8FFF-FC1E0C8EDE98}"/>
              </a:ext>
            </a:extLst>
          </p:cNvPr>
          <p:cNvSpPr txBox="1"/>
          <p:nvPr/>
        </p:nvSpPr>
        <p:spPr>
          <a:xfrm>
            <a:off x="7835848" y="727607"/>
            <a:ext cx="3749088" cy="5016758"/>
          </a:xfrm>
          <a:prstGeom prst="rect">
            <a:avLst/>
          </a:prstGeom>
          <a:noFill/>
        </p:spPr>
        <p:txBody>
          <a:bodyPr wrap="square">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Encouragingly</a:t>
            </a:r>
            <a:r>
              <a:rPr lang="en-US" sz="1600" dirty="0">
                <a:latin typeface="Tahoma" panose="020B0604030504040204" pitchFamily="34" charset="0"/>
                <a:ea typeface="Tahoma" panose="020B0604030504040204" pitchFamily="34" charset="0"/>
                <a:cs typeface="Tahoma" panose="020B0604030504040204" pitchFamily="34" charset="0"/>
              </a:rPr>
              <a:t>, the survey revealed broad recognition of the value of women in politics. 70% of respondents agreed that “</a:t>
            </a:r>
            <a:r>
              <a:rPr lang="en-US" sz="1600" i="1" dirty="0">
                <a:latin typeface="Tahoma" panose="020B0604030504040204" pitchFamily="34" charset="0"/>
                <a:ea typeface="Tahoma" panose="020B0604030504040204" pitchFamily="34" charset="0"/>
                <a:cs typeface="Tahoma" panose="020B0604030504040204" pitchFamily="34" charset="0"/>
              </a:rPr>
              <a:t>Having women in politics makes a positive difference to society</a:t>
            </a:r>
            <a:r>
              <a:rPr lang="en-US" sz="1600" dirty="0">
                <a:latin typeface="Tahoma" panose="020B0604030504040204" pitchFamily="34" charset="0"/>
                <a:ea typeface="Tahoma" panose="020B0604030504040204" pitchFamily="34" charset="0"/>
                <a:cs typeface="Tahoma" panose="020B0604030504040204" pitchFamily="34" charset="0"/>
              </a:rPr>
              <a:t>,” reflecting a societal shift toward gender inclusivity.</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There was also an </a:t>
            </a:r>
            <a:r>
              <a:rPr lang="en-US" sz="1600" b="1" dirty="0">
                <a:latin typeface="Tahoma" panose="020B0604030504040204" pitchFamily="34" charset="0"/>
                <a:ea typeface="Tahoma" panose="020B0604030504040204" pitchFamily="34" charset="0"/>
                <a:cs typeface="Tahoma" panose="020B0604030504040204" pitchFamily="34" charset="0"/>
              </a:rPr>
              <a:t>acknowledgement of the challenges</a:t>
            </a:r>
            <a:r>
              <a:rPr lang="en-US" sz="1600" dirty="0">
                <a:latin typeface="Tahoma" panose="020B0604030504040204" pitchFamily="34" charset="0"/>
                <a:ea typeface="Tahoma" panose="020B0604030504040204" pitchFamily="34" charset="0"/>
                <a:cs typeface="Tahoma" panose="020B0604030504040204" pitchFamily="34" charset="0"/>
              </a:rPr>
              <a:t> women in politics experience, with 66% of respondents agreeing that “</a:t>
            </a:r>
            <a:r>
              <a:rPr lang="en-US" sz="1600" i="1" dirty="0">
                <a:latin typeface="Tahoma" panose="020B0604030504040204" pitchFamily="34" charset="0"/>
                <a:ea typeface="Tahoma" panose="020B0604030504040204" pitchFamily="34" charset="0"/>
                <a:cs typeface="Tahoma" panose="020B0604030504040204" pitchFamily="34" charset="0"/>
              </a:rPr>
              <a:t>Women in politics experience more gender-based violence compared to men</a:t>
            </a:r>
            <a:r>
              <a:rPr lang="en-US" sz="1600" dirty="0">
                <a:latin typeface="Tahoma" panose="020B0604030504040204" pitchFamily="34" charset="0"/>
                <a:ea typeface="Tahoma" panose="020B0604030504040204" pitchFamily="34" charset="0"/>
                <a:cs typeface="Tahoma" panose="020B0604030504040204" pitchFamily="34" charset="0"/>
              </a:rPr>
              <a:t>”.</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Furthermore, there is substantial agreement (65%) on the </a:t>
            </a:r>
            <a:r>
              <a:rPr lang="en-US" sz="1600" b="1" dirty="0">
                <a:latin typeface="Tahoma" panose="020B0604030504040204" pitchFamily="34" charset="0"/>
                <a:ea typeface="Tahoma" panose="020B0604030504040204" pitchFamily="34" charset="0"/>
                <a:cs typeface="Tahoma" panose="020B0604030504040204" pitchFamily="34" charset="0"/>
              </a:rPr>
              <a:t>necessity of legislated quotas</a:t>
            </a:r>
            <a:r>
              <a:rPr lang="en-US" sz="1600" dirty="0">
                <a:latin typeface="Tahoma" panose="020B0604030504040204" pitchFamily="34" charset="0"/>
                <a:ea typeface="Tahoma" panose="020B0604030504040204" pitchFamily="34" charset="0"/>
                <a:cs typeface="Tahoma" panose="020B0604030504040204" pitchFamily="34" charset="0"/>
              </a:rPr>
              <a:t> for women in politics to achieve gender balance.</a:t>
            </a:r>
            <a:endParaRPr lang="en-ZA"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228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4E75EC-D1F5-7538-FF75-792DA25AFAFD}"/>
            </a:ext>
          </a:extLst>
        </p:cNvPr>
        <p:cNvGrpSpPr/>
        <p:nvPr/>
      </p:nvGrpSpPr>
      <p:grpSpPr>
        <a:xfrm>
          <a:off x="0" y="0"/>
          <a:ext cx="0" cy="0"/>
          <a:chOff x="0" y="0"/>
          <a:chExt cx="0" cy="0"/>
        </a:xfrm>
      </p:grpSpPr>
      <p:sp>
        <p:nvSpPr>
          <p:cNvPr id="71" name="Rectangle 70">
            <a:extLst>
              <a:ext uri="{FF2B5EF4-FFF2-40B4-BE49-F238E27FC236}">
                <a16:creationId xmlns:a16="http://schemas.microsoft.com/office/drawing/2014/main" id="{7D7158A9-1849-DEFD-CD30-86AA1CB780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3" name="Rectangle 72">
            <a:extLst>
              <a:ext uri="{FF2B5EF4-FFF2-40B4-BE49-F238E27FC236}">
                <a16:creationId xmlns:a16="http://schemas.microsoft.com/office/drawing/2014/main" id="{32681901-C00A-9232-1186-E89EFD2109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4" name="Rectangle 73">
            <a:extLst>
              <a:ext uri="{FF2B5EF4-FFF2-40B4-BE49-F238E27FC236}">
                <a16:creationId xmlns:a16="http://schemas.microsoft.com/office/drawing/2014/main" id="{F4E8D1F8-34E1-1EFB-E9FF-A0A9C36A3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5" name="Rectangle 74">
            <a:extLst>
              <a:ext uri="{FF2B5EF4-FFF2-40B4-BE49-F238E27FC236}">
                <a16:creationId xmlns:a16="http://schemas.microsoft.com/office/drawing/2014/main" id="{76D92F97-3FB3-3A9D-9A9E-99D25DF9EE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useBgFill="1">
        <p:nvSpPr>
          <p:cNvPr id="76" name="Rectangle 75">
            <a:extLst>
              <a:ext uri="{FF2B5EF4-FFF2-40B4-BE49-F238E27FC236}">
                <a16:creationId xmlns:a16="http://schemas.microsoft.com/office/drawing/2014/main" id="{0355983C-4194-6F40-56F3-211C79CB0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C0B2665-2C33-C329-4657-EDD0F40E41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033" y="4020816"/>
            <a:ext cx="7082623" cy="2296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DAA57-6957-5C8E-FBEB-C82052E0DC48}"/>
              </a:ext>
            </a:extLst>
          </p:cNvPr>
          <p:cNvSpPr>
            <a:spLocks noGrp="1"/>
          </p:cNvSpPr>
          <p:nvPr>
            <p:ph type="title"/>
          </p:nvPr>
        </p:nvSpPr>
        <p:spPr>
          <a:xfrm>
            <a:off x="773766" y="4202502"/>
            <a:ext cx="6637536" cy="1293327"/>
          </a:xfrm>
        </p:spPr>
        <p:txBody>
          <a:bodyPr vert="horz" lIns="91440" tIns="45720" rIns="91440" bIns="45720" rtlCol="0" anchor="b">
            <a:normAutofit/>
          </a:bodyPr>
          <a:lstStyle/>
          <a:p>
            <a:r>
              <a:rPr lang="en-US" sz="3600" dirty="0">
                <a:solidFill>
                  <a:srgbClr val="FFFFFF"/>
                </a:solidFill>
              </a:rPr>
              <a:t>Areas in need of focus</a:t>
            </a:r>
          </a:p>
        </p:txBody>
      </p:sp>
      <p:sp>
        <p:nvSpPr>
          <p:cNvPr id="78" name="Rectangle 77">
            <a:extLst>
              <a:ext uri="{FF2B5EF4-FFF2-40B4-BE49-F238E27FC236}">
                <a16:creationId xmlns:a16="http://schemas.microsoft.com/office/drawing/2014/main" id="{7DC2B87F-D9D6-06D8-9497-8E12238355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7088122"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79" name="Rectangle 78">
            <a:extLst>
              <a:ext uri="{FF2B5EF4-FFF2-40B4-BE49-F238E27FC236}">
                <a16:creationId xmlns:a16="http://schemas.microsoft.com/office/drawing/2014/main" id="{DC42A6EE-7CF3-AB72-3663-91E4D5BC8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1620" y="453643"/>
            <a:ext cx="4083847"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80" name="Rectangle 79">
            <a:extLst>
              <a:ext uri="{FF2B5EF4-FFF2-40B4-BE49-F238E27FC236}">
                <a16:creationId xmlns:a16="http://schemas.microsoft.com/office/drawing/2014/main" id="{385F7A2F-54BB-08A9-8DE2-001CF35456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39" y="640722"/>
            <a:ext cx="231291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86BED8D-C011-422D-D951-54469C3F1F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1351" y="632070"/>
            <a:ext cx="225687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9860C02-8FC4-1E68-9A0C-1C956F410F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1747" y="645048"/>
            <a:ext cx="2312910" cy="327099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BB8C7E2-83FC-7A19-4D79-930BAC76B2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1620" y="636396"/>
            <a:ext cx="4083847" cy="5680540"/>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92F74A5-F07E-2C2D-2067-DBC081066BAA}"/>
              </a:ext>
            </a:extLst>
          </p:cNvPr>
          <p:cNvGrpSpPr>
            <a:grpSpLocks/>
          </p:cNvGrpSpPr>
          <p:nvPr/>
        </p:nvGrpSpPr>
        <p:grpSpPr>
          <a:xfrm>
            <a:off x="607065" y="904730"/>
            <a:ext cx="2008399" cy="2725671"/>
            <a:chOff x="-533400" y="-558800"/>
            <a:chExt cx="2438400" cy="1320800"/>
          </a:xfrm>
        </p:grpSpPr>
        <p:sp>
          <p:nvSpPr>
            <p:cNvPr id="13" name="Text Box 2">
              <a:extLst>
                <a:ext uri="{FF2B5EF4-FFF2-40B4-BE49-F238E27FC236}">
                  <a16:creationId xmlns:a16="http://schemas.microsoft.com/office/drawing/2014/main" id="{8FDEC2AB-9F38-4E59-4CEF-29F892FA8CDD}"/>
                </a:ext>
              </a:extLst>
            </p:cNvPr>
            <p:cNvSpPr txBox="1">
              <a:spLocks noChangeArrowheads="1"/>
            </p:cNvSpPr>
            <p:nvPr/>
          </p:nvSpPr>
          <p:spPr bwMode="auto">
            <a:xfrm>
              <a:off x="-533400" y="-269750"/>
              <a:ext cx="2438400"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Political parties are more likely to nominate women for seats in which they are less likely to win</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4" name="Text Box 2">
              <a:extLst>
                <a:ext uri="{FF2B5EF4-FFF2-40B4-BE49-F238E27FC236}">
                  <a16:creationId xmlns:a16="http://schemas.microsoft.com/office/drawing/2014/main" id="{7D5036D8-0275-FF2E-1EC9-09B4BC0193A5}"/>
                </a:ext>
              </a:extLst>
            </p:cNvPr>
            <p:cNvSpPr txBox="1">
              <a:spLocks noChangeArrowheads="1"/>
            </p:cNvSpPr>
            <p:nvPr/>
          </p:nvSpPr>
          <p:spPr bwMode="auto">
            <a:xfrm>
              <a:off x="-533400" y="-55880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46%</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20" name="Group 19">
            <a:extLst>
              <a:ext uri="{FF2B5EF4-FFF2-40B4-BE49-F238E27FC236}">
                <a16:creationId xmlns:a16="http://schemas.microsoft.com/office/drawing/2014/main" id="{300CD4A9-6E18-E1B1-D613-F0C361CDF282}"/>
              </a:ext>
            </a:extLst>
          </p:cNvPr>
          <p:cNvGrpSpPr>
            <a:grpSpLocks/>
          </p:cNvGrpSpPr>
          <p:nvPr/>
        </p:nvGrpSpPr>
        <p:grpSpPr>
          <a:xfrm>
            <a:off x="2976725" y="913381"/>
            <a:ext cx="2017259" cy="2725672"/>
            <a:chOff x="-544158" y="-558800"/>
            <a:chExt cx="2449157" cy="1320800"/>
          </a:xfrm>
        </p:grpSpPr>
        <p:sp>
          <p:nvSpPr>
            <p:cNvPr id="22" name="Text Box 2">
              <a:extLst>
                <a:ext uri="{FF2B5EF4-FFF2-40B4-BE49-F238E27FC236}">
                  <a16:creationId xmlns:a16="http://schemas.microsoft.com/office/drawing/2014/main" id="{36040009-4BC8-C45F-DFE4-5603CFF8381F}"/>
                </a:ext>
              </a:extLst>
            </p:cNvPr>
            <p:cNvSpPr txBox="1">
              <a:spLocks noChangeArrowheads="1"/>
            </p:cNvSpPr>
            <p:nvPr/>
          </p:nvSpPr>
          <p:spPr bwMode="auto">
            <a:xfrm>
              <a:off x="-544158" y="-558800"/>
              <a:ext cx="2438401"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Women do not have the same chance of being elected to political office as men</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4" name="Text Box 2">
              <a:extLst>
                <a:ext uri="{FF2B5EF4-FFF2-40B4-BE49-F238E27FC236}">
                  <a16:creationId xmlns:a16="http://schemas.microsoft.com/office/drawing/2014/main" id="{17D9C6D9-3934-1A69-CCB9-080B14D87017}"/>
                </a:ext>
              </a:extLst>
            </p:cNvPr>
            <p:cNvSpPr txBox="1">
              <a:spLocks noChangeArrowheads="1"/>
            </p:cNvSpPr>
            <p:nvPr/>
          </p:nvSpPr>
          <p:spPr bwMode="auto">
            <a:xfrm>
              <a:off x="-533401" y="47295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43%</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78840DE0-B78A-BF4D-CC79-50226E06EB3C}"/>
              </a:ext>
            </a:extLst>
          </p:cNvPr>
          <p:cNvGrpSpPr>
            <a:grpSpLocks/>
          </p:cNvGrpSpPr>
          <p:nvPr/>
        </p:nvGrpSpPr>
        <p:grpSpPr>
          <a:xfrm>
            <a:off x="5353153" y="930661"/>
            <a:ext cx="2008399" cy="2725671"/>
            <a:chOff x="-533400" y="-558800"/>
            <a:chExt cx="2438400" cy="1320800"/>
          </a:xfrm>
        </p:grpSpPr>
        <p:sp>
          <p:nvSpPr>
            <p:cNvPr id="28" name="Text Box 2">
              <a:extLst>
                <a:ext uri="{FF2B5EF4-FFF2-40B4-BE49-F238E27FC236}">
                  <a16:creationId xmlns:a16="http://schemas.microsoft.com/office/drawing/2014/main" id="{140EF93B-DA9A-1B79-A97D-CAB4336FCDB3}"/>
                </a:ext>
              </a:extLst>
            </p:cNvPr>
            <p:cNvSpPr txBox="1">
              <a:spLocks noChangeArrowheads="1"/>
            </p:cNvSpPr>
            <p:nvPr/>
          </p:nvSpPr>
          <p:spPr bwMode="auto">
            <a:xfrm>
              <a:off x="-533400" y="-269750"/>
              <a:ext cx="2438400" cy="1031750"/>
            </a:xfrm>
            <a:prstGeom prst="rect">
              <a:avLst/>
            </a:prstGeom>
            <a:solidFill>
              <a:srgbClr val="085493"/>
            </a:solidFill>
            <a:ln w="12700" cap="flat" cmpd="sng" algn="ctr">
              <a:solidFill>
                <a:srgbClr val="085493"/>
              </a:solidFill>
              <a:prstDash val="solid"/>
              <a:miter lim="800000"/>
              <a:headEnd/>
              <a:tailEnd/>
            </a:ln>
            <a:effectLst>
              <a:outerShdw blurRad="57785" dist="33020" dir="3180000" algn="ctr">
                <a:srgbClr val="000000">
                  <a:alpha val="30000"/>
                </a:srgbClr>
              </a:outerShdw>
            </a:effectLst>
          </p:spPr>
          <p:txBody>
            <a:bodyPr rot="0" vert="horz" wrap="square" lIns="91440" tIns="45720" rIns="91440" bIns="45720" anchor="ctr" anchorCtr="0">
              <a:noAutofit/>
            </a:bodyPr>
            <a:lstStyle/>
            <a:p>
              <a:pPr algn="ctr" defTabSz="265176">
                <a:spcAft>
                  <a:spcPts val="600"/>
                </a:spcAft>
              </a:pPr>
              <a:r>
                <a:rPr lang="en-GB" sz="1400"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Agreed or strongly agreed with the statement:</a:t>
              </a:r>
              <a:endParaRPr lang="en-ZA" sz="1400" kern="1200"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a:p>
              <a:pPr algn="ctr" defTabSz="265176">
                <a:spcAft>
                  <a:spcPts val="600"/>
                </a:spcAft>
              </a:pPr>
              <a:r>
                <a:rPr lang="en-US" sz="1400" b="1" kern="1200" dirty="0">
                  <a:solidFill>
                    <a:schemeClr val="bg1"/>
                  </a:solidFill>
                  <a:latin typeface="Tahoma" panose="020B0604030504040204" pitchFamily="34" charset="0"/>
                  <a:ea typeface="MS Mincho" panose="02020609040205080304" pitchFamily="49" charset="-128"/>
                  <a:cs typeface="Times New Roman" panose="02020603050405020304" pitchFamily="18" charset="0"/>
                </a:rPr>
                <a:t>The media is often unfair in its coverage of women in politics</a:t>
              </a:r>
              <a:endParaRPr lang="en-ZA" sz="14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30" name="Text Box 2">
              <a:extLst>
                <a:ext uri="{FF2B5EF4-FFF2-40B4-BE49-F238E27FC236}">
                  <a16:creationId xmlns:a16="http://schemas.microsoft.com/office/drawing/2014/main" id="{B11C60C6-2D28-1682-2084-5B1817DEDF75}"/>
                </a:ext>
              </a:extLst>
            </p:cNvPr>
            <p:cNvSpPr txBox="1">
              <a:spLocks noChangeArrowheads="1"/>
            </p:cNvSpPr>
            <p:nvPr/>
          </p:nvSpPr>
          <p:spPr bwMode="auto">
            <a:xfrm>
              <a:off x="-533400" y="-558800"/>
              <a:ext cx="2438400" cy="289050"/>
            </a:xfrm>
            <a:prstGeom prst="rect">
              <a:avLst/>
            </a:prstGeom>
            <a:solidFill>
              <a:schemeClr val="bg1"/>
            </a:solidFill>
            <a:ln w="12700" cap="flat" cmpd="sng" algn="ctr">
              <a:solidFill>
                <a:srgbClr val="085493"/>
              </a:solidFill>
              <a:prstDash val="solid"/>
              <a:miter lim="800000"/>
              <a:headEnd/>
              <a:tailEnd/>
            </a:ln>
            <a:effectLst/>
          </p:spPr>
          <p:txBody>
            <a:bodyPr rot="0" vert="horz" wrap="square" lIns="91440" tIns="45720" rIns="91440" bIns="45720" anchor="ctr" anchorCtr="0">
              <a:noAutofit/>
            </a:bodyPr>
            <a:lstStyle/>
            <a:p>
              <a:pPr algn="ctr" defTabSz="265176">
                <a:spcAft>
                  <a:spcPts val="600"/>
                </a:spcAft>
              </a:pPr>
              <a:r>
                <a:rPr lang="en-GB" sz="3200" b="1" kern="1200" dirty="0">
                  <a:solidFill>
                    <a:srgbClr val="085493"/>
                  </a:solidFill>
                  <a:latin typeface="Tahoma" panose="020B0604030504040204" pitchFamily="34" charset="0"/>
                  <a:ea typeface="MS Mincho" panose="02020609040205080304" pitchFamily="49" charset="-128"/>
                  <a:cs typeface="Times New Roman" panose="02020603050405020304" pitchFamily="18" charset="0"/>
                </a:rPr>
                <a:t>59%</a:t>
              </a:r>
              <a:endParaRPr lang="en-ZA" sz="3200" dirty="0">
                <a:solidFill>
                  <a:srgbClr val="085493"/>
                </a:solidFill>
                <a:effectLst/>
                <a:latin typeface="Cambria" panose="02040503050406030204" pitchFamily="18" charset="0"/>
                <a:ea typeface="MS Mincho" panose="02020609040205080304" pitchFamily="49" charset="-128"/>
                <a:cs typeface="Times New Roman" panose="02020603050405020304" pitchFamily="18" charset="0"/>
              </a:endParaRPr>
            </a:p>
          </p:txBody>
        </p:sp>
      </p:grpSp>
      <p:sp>
        <p:nvSpPr>
          <p:cNvPr id="32" name="TextBox 31">
            <a:extLst>
              <a:ext uri="{FF2B5EF4-FFF2-40B4-BE49-F238E27FC236}">
                <a16:creationId xmlns:a16="http://schemas.microsoft.com/office/drawing/2014/main" id="{06B2F9F2-F407-7BEE-359A-45F0B08F4E8C}"/>
              </a:ext>
            </a:extLst>
          </p:cNvPr>
          <p:cNvSpPr txBox="1"/>
          <p:nvPr/>
        </p:nvSpPr>
        <p:spPr>
          <a:xfrm>
            <a:off x="7828999" y="1091397"/>
            <a:ext cx="3749088" cy="4770537"/>
          </a:xfrm>
          <a:prstGeom prst="rect">
            <a:avLst/>
          </a:prstGeom>
          <a:noFill/>
        </p:spPr>
        <p:txBody>
          <a:bodyPr wrap="square">
            <a:spAutoFit/>
          </a:bodyPr>
          <a:lstStyle/>
          <a:p>
            <a:r>
              <a:rPr lang="en-ZA" sz="1600" dirty="0">
                <a:effectLst/>
                <a:latin typeface="Tahoma" panose="020B0604030504040204" pitchFamily="34" charset="0"/>
                <a:ea typeface="Tahoma" panose="020B0604030504040204" pitchFamily="34" charset="0"/>
                <a:cs typeface="Tahoma" panose="020B0604030504040204" pitchFamily="34" charset="0"/>
              </a:rPr>
              <a:t>The survey reveals that 43% agree that “</a:t>
            </a:r>
            <a:r>
              <a:rPr lang="en-ZA" sz="1600" i="1" dirty="0">
                <a:effectLst/>
                <a:latin typeface="Tahoma" panose="020B0604030504040204" pitchFamily="34" charset="0"/>
                <a:ea typeface="Tahoma" panose="020B0604030504040204" pitchFamily="34" charset="0"/>
                <a:cs typeface="Tahoma" panose="020B0604030504040204" pitchFamily="34" charset="0"/>
              </a:rPr>
              <a:t>Women do not have the same chance of being elected to political office as men</a:t>
            </a:r>
            <a:r>
              <a:rPr lang="en-ZA" sz="1600" dirty="0">
                <a:effectLst/>
                <a:latin typeface="Tahoma" panose="020B0604030504040204" pitchFamily="34" charset="0"/>
                <a:ea typeface="Tahoma" panose="020B0604030504040204" pitchFamily="34" charset="0"/>
                <a:cs typeface="Tahoma" panose="020B0604030504040204" pitchFamily="34" charset="0"/>
              </a:rPr>
              <a:t>” and 46% believe that “</a:t>
            </a:r>
            <a:r>
              <a:rPr lang="en-ZA" sz="1600" i="1" dirty="0">
                <a:effectLst/>
                <a:latin typeface="Tahoma" panose="020B0604030504040204" pitchFamily="34" charset="0"/>
                <a:ea typeface="Tahoma" panose="020B0604030504040204" pitchFamily="34" charset="0"/>
                <a:cs typeface="Tahoma" panose="020B0604030504040204" pitchFamily="34" charset="0"/>
              </a:rPr>
              <a:t>Political parties are more likely to nominate women for seats in which they are less likely to win</a:t>
            </a:r>
            <a:r>
              <a:rPr lang="en-ZA" sz="1600" dirty="0">
                <a:effectLst/>
                <a:latin typeface="Tahoma" panose="020B0604030504040204" pitchFamily="34" charset="0"/>
                <a:ea typeface="Tahoma" panose="020B0604030504040204" pitchFamily="34" charset="0"/>
                <a:cs typeface="Tahoma" panose="020B0604030504040204" pitchFamily="34" charset="0"/>
              </a:rPr>
              <a:t>.” </a:t>
            </a:r>
          </a:p>
          <a:p>
            <a:endParaRPr lang="en-ZA" sz="1600" dirty="0">
              <a:latin typeface="Tahoma" panose="020B0604030504040204" pitchFamily="34" charset="0"/>
              <a:ea typeface="Tahoma" panose="020B0604030504040204" pitchFamily="34" charset="0"/>
              <a:cs typeface="Tahoma" panose="020B0604030504040204" pitchFamily="34" charset="0"/>
            </a:endParaRPr>
          </a:p>
          <a:p>
            <a:r>
              <a:rPr lang="en-ZA" sz="1600" dirty="0">
                <a:effectLst/>
                <a:latin typeface="Tahoma" panose="020B0604030504040204" pitchFamily="34" charset="0"/>
                <a:ea typeface="Tahoma" panose="020B0604030504040204" pitchFamily="34" charset="0"/>
                <a:cs typeface="Tahoma" panose="020B0604030504040204" pitchFamily="34" charset="0"/>
              </a:rPr>
              <a:t>These responses highlight</a:t>
            </a:r>
            <a:r>
              <a:rPr lang="en-ZA" sz="1600" b="1" dirty="0">
                <a:effectLst/>
                <a:latin typeface="Tahoma" panose="020B0604030504040204" pitchFamily="34" charset="0"/>
                <a:ea typeface="Tahoma" panose="020B0604030504040204" pitchFamily="34" charset="0"/>
                <a:cs typeface="Tahoma" panose="020B0604030504040204" pitchFamily="34" charset="0"/>
              </a:rPr>
              <a:t> structural and institutional barriers</a:t>
            </a:r>
            <a:r>
              <a:rPr lang="en-ZA" sz="1600" dirty="0">
                <a:effectLst/>
                <a:latin typeface="Tahoma" panose="020B0604030504040204" pitchFamily="34" charset="0"/>
                <a:ea typeface="Tahoma" panose="020B0604030504040204" pitchFamily="34" charset="0"/>
                <a:cs typeface="Tahoma" panose="020B0604030504040204" pitchFamily="34" charset="0"/>
              </a:rPr>
              <a:t> that require policy reforms and efforts to create a level playing field for women in politics.</a:t>
            </a:r>
          </a:p>
          <a:p>
            <a:r>
              <a:rPr lang="en-ZA" sz="1600" dirty="0">
                <a:effectLst/>
                <a:latin typeface="Tahoma" panose="020B0604030504040204" pitchFamily="34" charset="0"/>
                <a:ea typeface="Tahoma" panose="020B0604030504040204" pitchFamily="34" charset="0"/>
                <a:cs typeface="Tahoma" panose="020B0604030504040204" pitchFamily="34" charset="0"/>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p>
            <a:r>
              <a:rPr lang="en-US" sz="1600" dirty="0">
                <a:latin typeface="Tahoma" panose="020B0604030504040204" pitchFamily="34" charset="0"/>
                <a:ea typeface="Tahoma" panose="020B0604030504040204" pitchFamily="34" charset="0"/>
                <a:cs typeface="Tahoma" panose="020B0604030504040204" pitchFamily="34" charset="0"/>
              </a:rPr>
              <a:t>59% feel that “The media is often unfair in its coverage of women in politics,” suggesting the</a:t>
            </a:r>
            <a:r>
              <a:rPr lang="en-US" sz="1600" b="1" dirty="0">
                <a:latin typeface="Tahoma" panose="020B0604030504040204" pitchFamily="34" charset="0"/>
                <a:ea typeface="Tahoma" panose="020B0604030504040204" pitchFamily="34" charset="0"/>
                <a:cs typeface="Tahoma" panose="020B0604030504040204" pitchFamily="34" charset="0"/>
              </a:rPr>
              <a:t> need for media accountability and training </a:t>
            </a:r>
            <a:r>
              <a:rPr lang="en-US" sz="1600" dirty="0">
                <a:latin typeface="Tahoma" panose="020B0604030504040204" pitchFamily="34" charset="0"/>
                <a:ea typeface="Tahoma" panose="020B0604030504040204" pitchFamily="34" charset="0"/>
                <a:cs typeface="Tahoma" panose="020B0604030504040204" pitchFamily="34" charset="0"/>
              </a:rPr>
              <a:t>to ensure fair and unbiased reporting.</a:t>
            </a:r>
          </a:p>
        </p:txBody>
      </p:sp>
    </p:spTree>
    <p:extLst>
      <p:ext uri="{BB962C8B-B14F-4D97-AF65-F5344CB8AC3E}">
        <p14:creationId xmlns:p14="http://schemas.microsoft.com/office/powerpoint/2010/main" val="78663357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160E7A2C9C824F977032442FF5297B" ma:contentTypeVersion="18" ma:contentTypeDescription="Create a new document." ma:contentTypeScope="" ma:versionID="6d8963466774445da4e1780e80b60979">
  <xsd:schema xmlns:xsd="http://www.w3.org/2001/XMLSchema" xmlns:xs="http://www.w3.org/2001/XMLSchema" xmlns:p="http://schemas.microsoft.com/office/2006/metadata/properties" xmlns:ns2="1681f6f0-63fb-43ee-8452-b7a04c4cf786" xmlns:ns3="5c72703c-1067-4fa7-89cc-ef245258de7b" targetNamespace="http://schemas.microsoft.com/office/2006/metadata/properties" ma:root="true" ma:fieldsID="6c2e60a3d90b25c76f4427748ec3fbde" ns2:_="" ns3:_="">
    <xsd:import namespace="1681f6f0-63fb-43ee-8452-b7a04c4cf786"/>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81f6f0-63fb-43ee-8452-b7a04c4cf7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81f6f0-63fb-43ee-8452-b7a04c4cf786">
      <Terms xmlns="http://schemas.microsoft.com/office/infopath/2007/PartnerControls"/>
    </lcf76f155ced4ddcb4097134ff3c332f>
    <TaxCatchAll xmlns="5c72703c-1067-4fa7-89cc-ef245258de7b" xsi:nil="true"/>
  </documentManagement>
</p:properties>
</file>

<file path=customXml/itemProps1.xml><?xml version="1.0" encoding="utf-8"?>
<ds:datastoreItem xmlns:ds="http://schemas.openxmlformats.org/officeDocument/2006/customXml" ds:itemID="{38A1BCAB-D5B1-4D13-A41B-72C5843BDA33}"/>
</file>

<file path=customXml/itemProps2.xml><?xml version="1.0" encoding="utf-8"?>
<ds:datastoreItem xmlns:ds="http://schemas.openxmlformats.org/officeDocument/2006/customXml" ds:itemID="{6E004801-2654-4BCD-90BE-B39959A60DE7}"/>
</file>

<file path=customXml/itemProps3.xml><?xml version="1.0" encoding="utf-8"?>
<ds:datastoreItem xmlns:ds="http://schemas.openxmlformats.org/officeDocument/2006/customXml" ds:itemID="{4820CEB9-FDE2-47CB-9DC3-A1B17E66557E}"/>
</file>

<file path=docProps/app.xml><?xml version="1.0" encoding="utf-8"?>
<Properties xmlns="http://schemas.openxmlformats.org/officeDocument/2006/extended-properties" xmlns:vt="http://schemas.openxmlformats.org/officeDocument/2006/docPropsVTypes">
  <Template>Dividend</Template>
  <TotalTime>1196</TotalTime>
  <Words>2368</Words>
  <Application>Microsoft Office PowerPoint</Application>
  <PresentationFormat>Widescreen</PresentationFormat>
  <Paragraphs>212</Paragraphs>
  <Slides>20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Calibri</vt:lpstr>
      <vt:lpstr>Cambria</vt:lpstr>
      <vt:lpstr>Gill Sans MT</vt:lpstr>
      <vt:lpstr>MS Mincho</vt:lpstr>
      <vt:lpstr>Tahoma</vt:lpstr>
      <vt:lpstr>Times New Roman</vt:lpstr>
      <vt:lpstr>Wingdings 2</vt:lpstr>
      <vt:lpstr>Dividend</vt:lpstr>
      <vt:lpstr>Attitudes towards Women’s Political Participation in Southern Africa</vt:lpstr>
      <vt:lpstr>What is the attitudes towards Women’s Political Participation in Southern Africa Scale?</vt:lpstr>
      <vt:lpstr>sample</vt:lpstr>
      <vt:lpstr>sample</vt:lpstr>
      <vt:lpstr>sample</vt:lpstr>
      <vt:lpstr>Overall attitudes toward women's political participation </vt:lpstr>
      <vt:lpstr>Overall scores</vt:lpstr>
      <vt:lpstr>Most encouraging  findings</vt:lpstr>
      <vt:lpstr>Areas in need of focus</vt:lpstr>
      <vt:lpstr>Agreement with each statement</vt:lpstr>
      <vt:lpstr>attitudes toward women's political participation by sex</vt:lpstr>
      <vt:lpstr>Main differences by sex</vt:lpstr>
      <vt:lpstr>Agreement with each statement by sex</vt:lpstr>
      <vt:lpstr>attitudes toward women's political participation by AGE GROUP</vt:lpstr>
      <vt:lpstr>Overall scores by age group</vt:lpstr>
      <vt:lpstr>attitudes toward women's political participation by level of education</vt:lpstr>
      <vt:lpstr>Overall scores by level of education</vt:lpstr>
      <vt:lpstr>attitudes toward women's political participation by country</vt:lpstr>
      <vt:lpstr>Results by country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Attitudes towards Women’s Political Participation in Southern Africa</dc:title>
  <dc:creator>Monica Bandeira</dc:creator>
  <cp:lastModifiedBy>Manteboheleng Mabetha</cp:lastModifiedBy>
  <cp:revision>5</cp:revision>
  <dcterms:created xsi:type="dcterms:W3CDTF">2024-11-07T14:34:35Z</dcterms:created>
  <dcterms:modified xsi:type="dcterms:W3CDTF">2024-11-20T13:43:28Z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0x0101000B160E7A2C9C824F977032442FF5297B</vt:lpwstr>
  </property>
</Properties>
</file>