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147483111" r:id="rId6"/>
    <p:sldId id="266" r:id="rId7"/>
    <p:sldId id="270" r:id="rId8"/>
    <p:sldId id="258" r:id="rId9"/>
    <p:sldId id="259" r:id="rId10"/>
    <p:sldId id="2147483097" r:id="rId11"/>
    <p:sldId id="260" r:id="rId12"/>
    <p:sldId id="261" r:id="rId13"/>
    <p:sldId id="2147483098" r:id="rId14"/>
    <p:sldId id="2147483100" r:id="rId15"/>
    <p:sldId id="269" r:id="rId16"/>
    <p:sldId id="2147483095" r:id="rId17"/>
    <p:sldId id="262" r:id="rId18"/>
    <p:sldId id="2147483101" r:id="rId19"/>
    <p:sldId id="263" r:id="rId20"/>
    <p:sldId id="2147483096" r:id="rId21"/>
    <p:sldId id="267" r:id="rId22"/>
    <p:sldId id="264" r:id="rId23"/>
    <p:sldId id="265" r:id="rId24"/>
    <p:sldId id="2147483094" r:id="rId25"/>
    <p:sldId id="2147483089" r:id="rId26"/>
    <p:sldId id="2147483108" r:id="rId27"/>
    <p:sldId id="2147483109" r:id="rId28"/>
    <p:sldId id="2147483103" r:id="rId29"/>
    <p:sldId id="2147483104" r:id="rId30"/>
    <p:sldId id="2147483106" r:id="rId31"/>
    <p:sldId id="2147483105" r:id="rId32"/>
    <p:sldId id="21474831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BF3"/>
    <a:srgbClr val="7B293E"/>
    <a:srgbClr val="7C2940"/>
    <a:srgbClr val="DDEBF9"/>
    <a:srgbClr val="DAF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0B449-654E-5544-A9F6-456D08563ADC}" v="5" dt="2025-10-10T19:47:58.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4" autoAdjust="0"/>
    <p:restoredTop sz="94649"/>
  </p:normalViewPr>
  <p:slideViewPr>
    <p:cSldViewPr snapToGrid="0">
      <p:cViewPr varScale="1">
        <p:scale>
          <a:sx n="182" d="100"/>
          <a:sy n="182" d="100"/>
        </p:scale>
        <p:origin x="11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14A67-D414-AB49-9B55-A432D4D2AAA7}" type="doc">
      <dgm:prSet loTypeId="urn:microsoft.com/office/officeart/2005/8/layout/pyramid4" loCatId="" qsTypeId="urn:microsoft.com/office/officeart/2005/8/quickstyle/3d2" qsCatId="3D" csTypeId="urn:microsoft.com/office/officeart/2005/8/colors/colorful1" csCatId="colorful" phldr="1"/>
      <dgm:spPr/>
      <dgm:t>
        <a:bodyPr/>
        <a:lstStyle/>
        <a:p>
          <a:endParaRPr lang="en-GB"/>
        </a:p>
      </dgm:t>
    </dgm:pt>
    <dgm:pt modelId="{3A195D84-4C7D-B54B-A5F2-0EDF1B1AEC29}">
      <dgm:prSet phldrT="[Text]"/>
      <dgm:spPr>
        <a:solidFill>
          <a:srgbClr val="7B293E"/>
        </a:solidFill>
      </dgm:spPr>
      <dgm:t>
        <a:bodyPr/>
        <a:lstStyle/>
        <a:p>
          <a:r>
            <a:rPr lang="en-GB" dirty="0"/>
            <a:t>Programmes</a:t>
          </a:r>
        </a:p>
      </dgm:t>
    </dgm:pt>
    <dgm:pt modelId="{410CD8FF-16A5-4C4C-9F38-3531C7E6F25F}" type="parTrans" cxnId="{F7B03B98-51F9-2D4F-8101-A1FDEC17FDD5}">
      <dgm:prSet/>
      <dgm:spPr/>
      <dgm:t>
        <a:bodyPr/>
        <a:lstStyle/>
        <a:p>
          <a:endParaRPr lang="en-GB"/>
        </a:p>
      </dgm:t>
    </dgm:pt>
    <dgm:pt modelId="{7F518224-BC00-5F41-A267-C31596CE9F72}" type="sibTrans" cxnId="{F7B03B98-51F9-2D4F-8101-A1FDEC17FDD5}">
      <dgm:prSet/>
      <dgm:spPr/>
      <dgm:t>
        <a:bodyPr/>
        <a:lstStyle/>
        <a:p>
          <a:endParaRPr lang="en-GB"/>
        </a:p>
      </dgm:t>
    </dgm:pt>
    <dgm:pt modelId="{DBB32DDA-EEC2-4E44-87E4-BF429C083B3F}">
      <dgm:prSet phldrT="[Text]"/>
      <dgm:spPr>
        <a:solidFill>
          <a:srgbClr val="7B293E"/>
        </a:solidFill>
      </dgm:spPr>
      <dgm:t>
        <a:bodyPr/>
        <a:lstStyle/>
        <a:p>
          <a:r>
            <a:rPr lang="en-GB" dirty="0"/>
            <a:t>Comms</a:t>
          </a:r>
        </a:p>
      </dgm:t>
    </dgm:pt>
    <dgm:pt modelId="{BA9B9796-51E2-3246-8171-6121B19D1CB6}" type="parTrans" cxnId="{D8F28FC8-C818-B84E-8C15-7F3A77821C07}">
      <dgm:prSet/>
      <dgm:spPr/>
      <dgm:t>
        <a:bodyPr/>
        <a:lstStyle/>
        <a:p>
          <a:endParaRPr lang="en-GB"/>
        </a:p>
      </dgm:t>
    </dgm:pt>
    <dgm:pt modelId="{8F3B642C-D8A5-A249-95FA-F5C2B625898F}" type="sibTrans" cxnId="{D8F28FC8-C818-B84E-8C15-7F3A77821C07}">
      <dgm:prSet/>
      <dgm:spPr/>
      <dgm:t>
        <a:bodyPr/>
        <a:lstStyle/>
        <a:p>
          <a:endParaRPr lang="en-GB"/>
        </a:p>
      </dgm:t>
    </dgm:pt>
    <dgm:pt modelId="{C5A32F4A-6401-9A42-8D35-659E8EB270C4}">
      <dgm:prSet phldrT="[Text]"/>
      <dgm:spPr>
        <a:solidFill>
          <a:srgbClr val="F6DBF3"/>
        </a:solidFill>
      </dgm:spPr>
      <dgm:t>
        <a:bodyPr/>
        <a:lstStyle/>
        <a:p>
          <a:r>
            <a:rPr lang="en-GB" dirty="0">
              <a:solidFill>
                <a:schemeClr val="tx1"/>
              </a:solidFill>
            </a:rPr>
            <a:t>Impact and Change</a:t>
          </a:r>
        </a:p>
      </dgm:t>
    </dgm:pt>
    <dgm:pt modelId="{0AC3979D-2749-C346-A531-05066BE6FAC9}" type="parTrans" cxnId="{05C6BEC8-A1C2-E74A-B0CD-E10AC814FA65}">
      <dgm:prSet/>
      <dgm:spPr/>
      <dgm:t>
        <a:bodyPr/>
        <a:lstStyle/>
        <a:p>
          <a:endParaRPr lang="en-GB"/>
        </a:p>
      </dgm:t>
    </dgm:pt>
    <dgm:pt modelId="{E01C704C-EF30-4447-BBB1-5C5F6A81F0AD}" type="sibTrans" cxnId="{05C6BEC8-A1C2-E74A-B0CD-E10AC814FA65}">
      <dgm:prSet/>
      <dgm:spPr/>
      <dgm:t>
        <a:bodyPr/>
        <a:lstStyle/>
        <a:p>
          <a:endParaRPr lang="en-GB"/>
        </a:p>
      </dgm:t>
    </dgm:pt>
    <dgm:pt modelId="{5F5D0E72-B3AC-CF43-9D17-FE7B816B78FE}">
      <dgm:prSet phldrT="[Text]"/>
      <dgm:spPr>
        <a:solidFill>
          <a:srgbClr val="7B293E"/>
        </a:solidFill>
      </dgm:spPr>
      <dgm:t>
        <a:bodyPr/>
        <a:lstStyle/>
        <a:p>
          <a:r>
            <a:rPr lang="en-GB" dirty="0"/>
            <a:t>MEL</a:t>
          </a:r>
        </a:p>
      </dgm:t>
    </dgm:pt>
    <dgm:pt modelId="{245FEDD8-B374-BC46-A132-8D2F8E2127CD}" type="parTrans" cxnId="{BAFEF3FF-3062-004B-B124-3F6E0F948D85}">
      <dgm:prSet/>
      <dgm:spPr/>
      <dgm:t>
        <a:bodyPr/>
        <a:lstStyle/>
        <a:p>
          <a:endParaRPr lang="en-GB"/>
        </a:p>
      </dgm:t>
    </dgm:pt>
    <dgm:pt modelId="{5F7A38A7-B778-1A4A-97FE-4841CD3AD977}" type="sibTrans" cxnId="{BAFEF3FF-3062-004B-B124-3F6E0F948D85}">
      <dgm:prSet/>
      <dgm:spPr/>
      <dgm:t>
        <a:bodyPr/>
        <a:lstStyle/>
        <a:p>
          <a:endParaRPr lang="en-GB"/>
        </a:p>
      </dgm:t>
    </dgm:pt>
    <dgm:pt modelId="{4B6E8232-16AB-2641-9660-04F262D22D47}" type="pres">
      <dgm:prSet presAssocID="{F0E14A67-D414-AB49-9B55-A432D4D2AAA7}" presName="compositeShape" presStyleCnt="0">
        <dgm:presLayoutVars>
          <dgm:chMax val="9"/>
          <dgm:dir/>
          <dgm:resizeHandles val="exact"/>
        </dgm:presLayoutVars>
      </dgm:prSet>
      <dgm:spPr/>
    </dgm:pt>
    <dgm:pt modelId="{E4C5928D-A1ED-BD49-AF5D-D4BAE1663007}" type="pres">
      <dgm:prSet presAssocID="{F0E14A67-D414-AB49-9B55-A432D4D2AAA7}" presName="triangle1" presStyleLbl="node1" presStyleIdx="0" presStyleCnt="4">
        <dgm:presLayoutVars>
          <dgm:bulletEnabled val="1"/>
        </dgm:presLayoutVars>
      </dgm:prSet>
      <dgm:spPr/>
    </dgm:pt>
    <dgm:pt modelId="{1E19D354-CF83-A44E-A0E8-70E38423F34B}" type="pres">
      <dgm:prSet presAssocID="{F0E14A67-D414-AB49-9B55-A432D4D2AAA7}" presName="triangle2" presStyleLbl="node1" presStyleIdx="1" presStyleCnt="4">
        <dgm:presLayoutVars>
          <dgm:bulletEnabled val="1"/>
        </dgm:presLayoutVars>
      </dgm:prSet>
      <dgm:spPr/>
    </dgm:pt>
    <dgm:pt modelId="{F3726DC6-7915-094A-B2AB-AA7416696D76}" type="pres">
      <dgm:prSet presAssocID="{F0E14A67-D414-AB49-9B55-A432D4D2AAA7}" presName="triangle3" presStyleLbl="node1" presStyleIdx="2" presStyleCnt="4">
        <dgm:presLayoutVars>
          <dgm:bulletEnabled val="1"/>
        </dgm:presLayoutVars>
      </dgm:prSet>
      <dgm:spPr/>
    </dgm:pt>
    <dgm:pt modelId="{360C8CD6-DD18-D04C-9167-0752411F3B16}" type="pres">
      <dgm:prSet presAssocID="{F0E14A67-D414-AB49-9B55-A432D4D2AAA7}" presName="triangle4" presStyleLbl="node1" presStyleIdx="3" presStyleCnt="4">
        <dgm:presLayoutVars>
          <dgm:bulletEnabled val="1"/>
        </dgm:presLayoutVars>
      </dgm:prSet>
      <dgm:spPr/>
    </dgm:pt>
  </dgm:ptLst>
  <dgm:cxnLst>
    <dgm:cxn modelId="{046B737C-D223-7346-8400-8F6C70999BD2}" type="presOf" srcId="{C5A32F4A-6401-9A42-8D35-659E8EB270C4}" destId="{F3726DC6-7915-094A-B2AB-AA7416696D76}" srcOrd="0" destOrd="0" presId="urn:microsoft.com/office/officeart/2005/8/layout/pyramid4"/>
    <dgm:cxn modelId="{33DB7997-85B3-D041-BDEC-834C29028ED5}" type="presOf" srcId="{DBB32DDA-EEC2-4E44-87E4-BF429C083B3F}" destId="{1E19D354-CF83-A44E-A0E8-70E38423F34B}" srcOrd="0" destOrd="0" presId="urn:microsoft.com/office/officeart/2005/8/layout/pyramid4"/>
    <dgm:cxn modelId="{F7B03B98-51F9-2D4F-8101-A1FDEC17FDD5}" srcId="{F0E14A67-D414-AB49-9B55-A432D4D2AAA7}" destId="{3A195D84-4C7D-B54B-A5F2-0EDF1B1AEC29}" srcOrd="0" destOrd="0" parTransId="{410CD8FF-16A5-4C4C-9F38-3531C7E6F25F}" sibTransId="{7F518224-BC00-5F41-A267-C31596CE9F72}"/>
    <dgm:cxn modelId="{578C63A3-9482-E64B-99DB-966B4AFCE49A}" type="presOf" srcId="{F0E14A67-D414-AB49-9B55-A432D4D2AAA7}" destId="{4B6E8232-16AB-2641-9660-04F262D22D47}" srcOrd="0" destOrd="0" presId="urn:microsoft.com/office/officeart/2005/8/layout/pyramid4"/>
    <dgm:cxn modelId="{D8F28FC8-C818-B84E-8C15-7F3A77821C07}" srcId="{F0E14A67-D414-AB49-9B55-A432D4D2AAA7}" destId="{DBB32DDA-EEC2-4E44-87E4-BF429C083B3F}" srcOrd="1" destOrd="0" parTransId="{BA9B9796-51E2-3246-8171-6121B19D1CB6}" sibTransId="{8F3B642C-D8A5-A249-95FA-F5C2B625898F}"/>
    <dgm:cxn modelId="{05C6BEC8-A1C2-E74A-B0CD-E10AC814FA65}" srcId="{F0E14A67-D414-AB49-9B55-A432D4D2AAA7}" destId="{C5A32F4A-6401-9A42-8D35-659E8EB270C4}" srcOrd="2" destOrd="0" parTransId="{0AC3979D-2749-C346-A531-05066BE6FAC9}" sibTransId="{E01C704C-EF30-4447-BBB1-5C5F6A81F0AD}"/>
    <dgm:cxn modelId="{EA2DACD7-3144-C649-ABB0-0F325F7FB84A}" type="presOf" srcId="{3A195D84-4C7D-B54B-A5F2-0EDF1B1AEC29}" destId="{E4C5928D-A1ED-BD49-AF5D-D4BAE1663007}" srcOrd="0" destOrd="0" presId="urn:microsoft.com/office/officeart/2005/8/layout/pyramid4"/>
    <dgm:cxn modelId="{B229D7EC-0D8C-4D49-8E12-FCBA6FA2FE7C}" type="presOf" srcId="{5F5D0E72-B3AC-CF43-9D17-FE7B816B78FE}" destId="{360C8CD6-DD18-D04C-9167-0752411F3B16}" srcOrd="0" destOrd="0" presId="urn:microsoft.com/office/officeart/2005/8/layout/pyramid4"/>
    <dgm:cxn modelId="{BAFEF3FF-3062-004B-B124-3F6E0F948D85}" srcId="{F0E14A67-D414-AB49-9B55-A432D4D2AAA7}" destId="{5F5D0E72-B3AC-CF43-9D17-FE7B816B78FE}" srcOrd="3" destOrd="0" parTransId="{245FEDD8-B374-BC46-A132-8D2F8E2127CD}" sibTransId="{5F7A38A7-B778-1A4A-97FE-4841CD3AD977}"/>
    <dgm:cxn modelId="{4C42868D-EF62-4247-8F23-62C8997E84DF}" type="presParOf" srcId="{4B6E8232-16AB-2641-9660-04F262D22D47}" destId="{E4C5928D-A1ED-BD49-AF5D-D4BAE1663007}" srcOrd="0" destOrd="0" presId="urn:microsoft.com/office/officeart/2005/8/layout/pyramid4"/>
    <dgm:cxn modelId="{47EB6681-A596-BB42-A2C4-96C41F1FBDB7}" type="presParOf" srcId="{4B6E8232-16AB-2641-9660-04F262D22D47}" destId="{1E19D354-CF83-A44E-A0E8-70E38423F34B}" srcOrd="1" destOrd="0" presId="urn:microsoft.com/office/officeart/2005/8/layout/pyramid4"/>
    <dgm:cxn modelId="{2103C197-ECF0-6B40-B8EB-1DD5FFEC4333}" type="presParOf" srcId="{4B6E8232-16AB-2641-9660-04F262D22D47}" destId="{F3726DC6-7915-094A-B2AB-AA7416696D76}" srcOrd="2" destOrd="0" presId="urn:microsoft.com/office/officeart/2005/8/layout/pyramid4"/>
    <dgm:cxn modelId="{8BB9708A-5796-A847-BDEE-6357CCBFBA8F}" type="presParOf" srcId="{4B6E8232-16AB-2641-9660-04F262D22D47}" destId="{360C8CD6-DD18-D04C-9167-0752411F3B1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ED30E1-D7F0-4F55-9B8D-5D5F7FDEAA14}"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6CD2B5A6-A089-4142-91A0-D4C24D4FB6B5}">
      <dgm:prSet phldrT="[Text]"/>
      <dgm:spPr>
        <a:xfrm>
          <a:off x="4229964" y="931792"/>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GL Board </a:t>
          </a:r>
        </a:p>
      </dgm:t>
    </dgm:pt>
    <dgm:pt modelId="{A2FF766C-CC0C-4E86-A8CF-9B9745DCC96C}" type="parTrans" cxnId="{117152E5-A3C6-4930-984E-6EEAB8FB9DF6}">
      <dgm:prSet/>
      <dgm:spPr/>
      <dgm:t>
        <a:bodyPr/>
        <a:lstStyle/>
        <a:p>
          <a:endParaRPr lang="en-US"/>
        </a:p>
      </dgm:t>
    </dgm:pt>
    <dgm:pt modelId="{908B0746-8AD2-48DA-8AAD-4C5BAC60FE7A}" type="sibTrans" cxnId="{117152E5-A3C6-4930-984E-6EEAB8FB9DF6}">
      <dgm:prSet/>
      <dgm:spPr/>
      <dgm:t>
        <a:bodyPr/>
        <a:lstStyle/>
        <a:p>
          <a:endParaRPr lang="en-US"/>
        </a:p>
      </dgm:t>
    </dgm:pt>
    <dgm:pt modelId="{F2B0111F-07CA-410F-A074-1CF810BEE645}" type="asst">
      <dgm:prSet phldrT="[Text]"/>
      <dgm:spPr>
        <a:xfrm>
          <a:off x="3384595" y="1923877"/>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DRH</a:t>
          </a:r>
        </a:p>
      </dgm:t>
    </dgm:pt>
    <dgm:pt modelId="{9F25B760-32C1-4337-B6B8-D82D68B02DAF}" type="parTrans" cxnId="{D1B584AB-7658-4896-8CE4-596C3C5E2FD1}">
      <dgm:prSet/>
      <dgm:spPr>
        <a:xfrm>
          <a:off x="4781899" y="1630443"/>
          <a:ext cx="146716" cy="642759"/>
        </a:xfrm>
        <a:custGeom>
          <a:avLst/>
          <a:gdLst/>
          <a:ahLst/>
          <a:cxnLst/>
          <a:rect l="0" t="0" r="0" b="0"/>
          <a:pathLst>
            <a:path>
              <a:moveTo>
                <a:pt x="146716" y="0"/>
              </a:moveTo>
              <a:lnTo>
                <a:pt x="146716" y="642759"/>
              </a:lnTo>
              <a:lnTo>
                <a:pt x="0" y="64275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1325E282-5926-4053-BB65-568D3E5E9802}" type="sibTrans" cxnId="{D1B584AB-7658-4896-8CE4-596C3C5E2FD1}">
      <dgm:prSet/>
      <dgm:spPr/>
      <dgm:t>
        <a:bodyPr/>
        <a:lstStyle/>
        <a:p>
          <a:endParaRPr lang="en-US"/>
        </a:p>
      </dgm:t>
    </dgm:pt>
    <dgm:pt modelId="{E0FBC360-4B96-4200-80F8-68F6F1013C4F}">
      <dgm:prSet phldrT="[Text]"/>
      <dgm:spPr>
        <a:xfrm>
          <a:off x="3120"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Country Directors </a:t>
          </a:r>
        </a:p>
      </dgm:t>
    </dgm:pt>
    <dgm:pt modelId="{85827468-EFAB-4D79-848A-0E702919E06D}" type="parTrans" cxnId="{9851F2BC-291B-41AD-A615-62F0002DB970}">
      <dgm:prSet/>
      <dgm:spPr>
        <a:xfrm>
          <a:off x="701772" y="1630443"/>
          <a:ext cx="4226843" cy="1285519"/>
        </a:xfrm>
        <a:custGeom>
          <a:avLst/>
          <a:gdLst/>
          <a:ahLst/>
          <a:cxnLst/>
          <a:rect l="0" t="0" r="0" b="0"/>
          <a:pathLst>
            <a:path>
              <a:moveTo>
                <a:pt x="4226843" y="0"/>
              </a:moveTo>
              <a:lnTo>
                <a:pt x="4226843"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7334CE3D-5E2C-4249-9B75-B3E0174725EF}" type="sibTrans" cxnId="{9851F2BC-291B-41AD-A615-62F0002DB970}">
      <dgm:prSet/>
      <dgm:spPr/>
      <dgm:t>
        <a:bodyPr/>
        <a:lstStyle/>
        <a:p>
          <a:endParaRPr lang="en-US"/>
        </a:p>
      </dgm:t>
    </dgm:pt>
    <dgm:pt modelId="{25CF010C-B055-47BD-AEE6-2B7791B8724A}">
      <dgm:prSet phldrT="[Text]"/>
      <dgm:spPr>
        <a:xfrm>
          <a:off x="3384595"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Corporate Services (Finance, HR, IT) </a:t>
          </a:r>
        </a:p>
      </dgm:t>
    </dgm:pt>
    <dgm:pt modelId="{58A3F394-44D8-4E4D-8382-A1C1770C4C32}" type="parTrans" cxnId="{08687214-29E3-4001-A215-10EAB3BE5335}">
      <dgm:prSet/>
      <dgm:spPr>
        <a:xfrm>
          <a:off x="4083247" y="1630443"/>
          <a:ext cx="845368" cy="1285519"/>
        </a:xfrm>
        <a:custGeom>
          <a:avLst/>
          <a:gdLst/>
          <a:ahLst/>
          <a:cxnLst/>
          <a:rect l="0" t="0" r="0" b="0"/>
          <a:pathLst>
            <a:path>
              <a:moveTo>
                <a:pt x="845368" y="0"/>
              </a:moveTo>
              <a:lnTo>
                <a:pt x="845368"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BB5729F6-2906-4C0C-95B5-9032590DFAC3}" type="sibTrans" cxnId="{08687214-29E3-4001-A215-10EAB3BE5335}">
      <dgm:prSet/>
      <dgm:spPr/>
      <dgm:t>
        <a:bodyPr/>
        <a:lstStyle/>
        <a:p>
          <a:endParaRPr lang="en-US"/>
        </a:p>
      </dgm:t>
    </dgm:pt>
    <dgm:pt modelId="{25CB41E3-D08C-4177-A9EA-DE37ADF04361}">
      <dgm:prSet phldrT="[Text]"/>
      <dgm:spPr>
        <a:xfrm>
          <a:off x="5075332"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GMU </a:t>
          </a:r>
        </a:p>
      </dgm:t>
    </dgm:pt>
    <dgm:pt modelId="{19C14724-BD02-4AA3-BABD-321400CB1AE7}" type="parTrans" cxnId="{B6276671-9830-41E1-A07D-443D5EB16B69}">
      <dgm:prSet/>
      <dgm:spPr>
        <a:xfrm>
          <a:off x="4928616" y="1630443"/>
          <a:ext cx="845368" cy="1285519"/>
        </a:xfrm>
        <a:custGeom>
          <a:avLst/>
          <a:gdLst/>
          <a:ahLst/>
          <a:cxnLst/>
          <a:rect l="0" t="0" r="0" b="0"/>
          <a:pathLst>
            <a:path>
              <a:moveTo>
                <a:pt x="0" y="0"/>
              </a:moveTo>
              <a:lnTo>
                <a:pt x="0" y="1138802"/>
              </a:lnTo>
              <a:lnTo>
                <a:pt x="845368" y="1138802"/>
              </a:lnTo>
              <a:lnTo>
                <a:pt x="845368"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CF95659F-1303-43C2-8E04-86341AE9ED0A}" type="sibTrans" cxnId="{B6276671-9830-41E1-A07D-443D5EB16B69}">
      <dgm:prSet/>
      <dgm:spPr/>
      <dgm:t>
        <a:bodyPr/>
        <a:lstStyle/>
        <a:p>
          <a:endParaRPr lang="en-US"/>
        </a:p>
      </dgm:t>
    </dgm:pt>
    <dgm:pt modelId="{A2523C4D-96F2-4A1F-AA45-6E06784A9F28}" type="asst">
      <dgm:prSet/>
      <dgm:spPr>
        <a:xfrm>
          <a:off x="5075332" y="1923877"/>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Special Advisor </a:t>
          </a:r>
        </a:p>
      </dgm:t>
    </dgm:pt>
    <dgm:pt modelId="{D0FCA648-D4C4-462A-9A9B-8000576C6A2D}" type="parTrans" cxnId="{D208CC80-29A5-4B3C-9661-4A42FB0A6122}">
      <dgm:prSet/>
      <dgm:spPr>
        <a:xfrm>
          <a:off x="4928616" y="1630443"/>
          <a:ext cx="146716" cy="642759"/>
        </a:xfrm>
        <a:custGeom>
          <a:avLst/>
          <a:gdLst/>
          <a:ahLst/>
          <a:cxnLst/>
          <a:rect l="0" t="0" r="0" b="0"/>
          <a:pathLst>
            <a:path>
              <a:moveTo>
                <a:pt x="0" y="0"/>
              </a:moveTo>
              <a:lnTo>
                <a:pt x="0" y="642759"/>
              </a:lnTo>
              <a:lnTo>
                <a:pt x="146716" y="64275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28107D54-1D9D-42E5-893E-0127CD538196}" type="sibTrans" cxnId="{D208CC80-29A5-4B3C-9661-4A42FB0A6122}">
      <dgm:prSet/>
      <dgm:spPr/>
      <dgm:t>
        <a:bodyPr/>
        <a:lstStyle/>
        <a:p>
          <a:endParaRPr lang="en-US"/>
        </a:p>
      </dgm:t>
    </dgm:pt>
    <dgm:pt modelId="{B17A24F9-6BB8-4747-9531-951CF8395AAF}">
      <dgm:prSet/>
      <dgm:spPr>
        <a:xfrm>
          <a:off x="8456807"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GLS/ GLC </a:t>
          </a:r>
        </a:p>
      </dgm:t>
    </dgm:pt>
    <dgm:pt modelId="{22B75713-98DF-4ED8-B003-10339FA81D77}" type="parTrans" cxnId="{752D435C-97C8-45BD-AAD4-BFA8AF9EFD19}">
      <dgm:prSet/>
      <dgm:spPr>
        <a:xfrm>
          <a:off x="4928616" y="1630443"/>
          <a:ext cx="4226843" cy="1285519"/>
        </a:xfrm>
        <a:custGeom>
          <a:avLst/>
          <a:gdLst/>
          <a:ahLst/>
          <a:cxnLst/>
          <a:rect l="0" t="0" r="0" b="0"/>
          <a:pathLst>
            <a:path>
              <a:moveTo>
                <a:pt x="0" y="0"/>
              </a:moveTo>
              <a:lnTo>
                <a:pt x="0" y="1138802"/>
              </a:lnTo>
              <a:lnTo>
                <a:pt x="4226843" y="1138802"/>
              </a:lnTo>
              <a:lnTo>
                <a:pt x="4226843"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90CE8922-3674-4EBB-BDA6-92F3BFA3C385}" type="sibTrans" cxnId="{752D435C-97C8-45BD-AAD4-BFA8AF9EFD19}">
      <dgm:prSet/>
      <dgm:spPr/>
      <dgm:t>
        <a:bodyPr/>
        <a:lstStyle/>
        <a:p>
          <a:endParaRPr lang="en-US"/>
        </a:p>
      </dgm:t>
    </dgm:pt>
    <dgm:pt modelId="{9732E959-6128-4D5C-B571-DCDBA515CC73}">
      <dgm:prSet/>
      <dgm:spPr>
        <a:xfrm>
          <a:off x="6766070"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WOSSO</a:t>
          </a:r>
        </a:p>
      </dgm:t>
    </dgm:pt>
    <dgm:pt modelId="{D0D27384-2140-42E0-B5FF-F581708FE38A}" type="parTrans" cxnId="{A2F2B10B-0B66-4E6B-B666-D5DFFE913997}">
      <dgm:prSet/>
      <dgm:spPr>
        <a:xfrm>
          <a:off x="4928616" y="1630443"/>
          <a:ext cx="2536105" cy="1285519"/>
        </a:xfrm>
        <a:custGeom>
          <a:avLst/>
          <a:gdLst/>
          <a:ahLst/>
          <a:cxnLst/>
          <a:rect l="0" t="0" r="0" b="0"/>
          <a:pathLst>
            <a:path>
              <a:moveTo>
                <a:pt x="0" y="0"/>
              </a:moveTo>
              <a:lnTo>
                <a:pt x="0" y="1138802"/>
              </a:lnTo>
              <a:lnTo>
                <a:pt x="2536105" y="1138802"/>
              </a:lnTo>
              <a:lnTo>
                <a:pt x="2536105"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0B05960C-781C-4690-B1F5-F9F47E4B5C98}" type="sibTrans" cxnId="{A2F2B10B-0B66-4E6B-B666-D5DFFE913997}">
      <dgm:prSet/>
      <dgm:spPr/>
      <dgm:t>
        <a:bodyPr/>
        <a:lstStyle/>
        <a:p>
          <a:endParaRPr lang="en-US"/>
        </a:p>
      </dgm:t>
    </dgm:pt>
    <dgm:pt modelId="{ED804C3D-68EE-4318-9B7E-2A1B02984C50}">
      <dgm:prSet/>
      <dgm:spPr>
        <a:xfrm>
          <a:off x="1693858"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Regional </a:t>
          </a:r>
          <a:r>
            <a:rPr lang="en-US" dirty="0" err="1">
              <a:solidFill>
                <a:sysClr val="window" lastClr="FFFFFF"/>
              </a:solidFill>
              <a:latin typeface="Calibri" panose="020F0502020204030204"/>
              <a:ea typeface="+mn-ea"/>
              <a:cs typeface="+mn-cs"/>
            </a:rPr>
            <a:t>programmes</a:t>
          </a:r>
          <a:r>
            <a:rPr lang="en-US" dirty="0">
              <a:solidFill>
                <a:sysClr val="window" lastClr="FFFFFF"/>
              </a:solidFill>
              <a:latin typeface="Calibri" panose="020F0502020204030204"/>
              <a:ea typeface="+mn-ea"/>
              <a:cs typeface="+mn-cs"/>
            </a:rPr>
            <a:t> </a:t>
          </a:r>
        </a:p>
      </dgm:t>
    </dgm:pt>
    <dgm:pt modelId="{95851FCD-2EAD-42F8-BAF4-68083025F686}" type="parTrans" cxnId="{FDA1C672-221B-401F-81EE-44CA28970A84}">
      <dgm:prSet/>
      <dgm:spPr>
        <a:xfrm>
          <a:off x="2392510" y="1630443"/>
          <a:ext cx="2536105" cy="1285519"/>
        </a:xfrm>
        <a:custGeom>
          <a:avLst/>
          <a:gdLst/>
          <a:ahLst/>
          <a:cxnLst/>
          <a:rect l="0" t="0" r="0" b="0"/>
          <a:pathLst>
            <a:path>
              <a:moveTo>
                <a:pt x="2536105" y="0"/>
              </a:moveTo>
              <a:lnTo>
                <a:pt x="2536105"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BE2E02AD-DB81-46EE-AD73-DD364083BA3B}" type="sibTrans" cxnId="{FDA1C672-221B-401F-81EE-44CA28970A84}">
      <dgm:prSet/>
      <dgm:spPr/>
      <dgm:t>
        <a:bodyPr/>
        <a:lstStyle/>
        <a:p>
          <a:endParaRPr lang="en-US"/>
        </a:p>
      </dgm:t>
    </dgm:pt>
    <dgm:pt modelId="{4A828F08-07FB-4495-AB28-CF9751D2E2CD}" type="pres">
      <dgm:prSet presAssocID="{B6ED30E1-D7F0-4F55-9B8D-5D5F7FDEAA14}" presName="hierChild1" presStyleCnt="0">
        <dgm:presLayoutVars>
          <dgm:orgChart val="1"/>
          <dgm:chPref val="1"/>
          <dgm:dir/>
          <dgm:animOne val="branch"/>
          <dgm:animLvl val="lvl"/>
          <dgm:resizeHandles/>
        </dgm:presLayoutVars>
      </dgm:prSet>
      <dgm:spPr/>
    </dgm:pt>
    <dgm:pt modelId="{58AEB182-8644-4C4D-ACFB-EE6E968F609E}" type="pres">
      <dgm:prSet presAssocID="{6CD2B5A6-A089-4142-91A0-D4C24D4FB6B5}" presName="hierRoot1" presStyleCnt="0">
        <dgm:presLayoutVars>
          <dgm:hierBranch val="init"/>
        </dgm:presLayoutVars>
      </dgm:prSet>
      <dgm:spPr/>
    </dgm:pt>
    <dgm:pt modelId="{A3109BCF-B3EB-49F4-8FCF-BA0960917168}" type="pres">
      <dgm:prSet presAssocID="{6CD2B5A6-A089-4142-91A0-D4C24D4FB6B5}" presName="rootComposite1" presStyleCnt="0"/>
      <dgm:spPr/>
    </dgm:pt>
    <dgm:pt modelId="{CFF90AA2-414C-4ACA-BDB1-CF91B04E3AA2}" type="pres">
      <dgm:prSet presAssocID="{6CD2B5A6-A089-4142-91A0-D4C24D4FB6B5}" presName="rootText1" presStyleLbl="node0" presStyleIdx="0" presStyleCnt="1">
        <dgm:presLayoutVars>
          <dgm:chPref val="3"/>
        </dgm:presLayoutVars>
      </dgm:prSet>
      <dgm:spPr/>
    </dgm:pt>
    <dgm:pt modelId="{59626C50-2194-440B-8CEF-5B43D312DB6F}" type="pres">
      <dgm:prSet presAssocID="{6CD2B5A6-A089-4142-91A0-D4C24D4FB6B5}" presName="rootPict1" presStyleLbl="alignImgPlace1" presStyleIdx="0" presStyleCnt="9"/>
      <dgm:spPr>
        <a:xfrm>
          <a:off x="4299829" y="1001657"/>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CE21A25B-65A0-43A3-AD4A-A7C5100A1704}" type="pres">
      <dgm:prSet presAssocID="{6CD2B5A6-A089-4142-91A0-D4C24D4FB6B5}" presName="rootConnector1" presStyleLbl="node1" presStyleIdx="0" presStyleCnt="0"/>
      <dgm:spPr/>
    </dgm:pt>
    <dgm:pt modelId="{6E45E439-881C-4D1A-9205-1DE0F18FBD82}" type="pres">
      <dgm:prSet presAssocID="{6CD2B5A6-A089-4142-91A0-D4C24D4FB6B5}" presName="hierChild2" presStyleCnt="0"/>
      <dgm:spPr/>
    </dgm:pt>
    <dgm:pt modelId="{667EE223-AF55-45BC-B716-147DBACAF015}" type="pres">
      <dgm:prSet presAssocID="{85827468-EFAB-4D79-848A-0E702919E06D}" presName="Name37" presStyleLbl="parChTrans1D2" presStyleIdx="0" presStyleCnt="8"/>
      <dgm:spPr/>
    </dgm:pt>
    <dgm:pt modelId="{D4B09788-8394-45A2-BB5E-9754A26C69D8}" type="pres">
      <dgm:prSet presAssocID="{E0FBC360-4B96-4200-80F8-68F6F1013C4F}" presName="hierRoot2" presStyleCnt="0">
        <dgm:presLayoutVars>
          <dgm:hierBranch val="init"/>
        </dgm:presLayoutVars>
      </dgm:prSet>
      <dgm:spPr/>
    </dgm:pt>
    <dgm:pt modelId="{4E1EEB41-3BB7-4D72-82F2-4E002C81FBF2}" type="pres">
      <dgm:prSet presAssocID="{E0FBC360-4B96-4200-80F8-68F6F1013C4F}" presName="rootComposite" presStyleCnt="0"/>
      <dgm:spPr/>
    </dgm:pt>
    <dgm:pt modelId="{2BE6C84F-FC95-4698-8150-95F007777A93}" type="pres">
      <dgm:prSet presAssocID="{E0FBC360-4B96-4200-80F8-68F6F1013C4F}" presName="rootText" presStyleLbl="node2" presStyleIdx="0" presStyleCnt="6">
        <dgm:presLayoutVars>
          <dgm:chPref val="3"/>
        </dgm:presLayoutVars>
      </dgm:prSet>
      <dgm:spPr/>
    </dgm:pt>
    <dgm:pt modelId="{A08B5CDA-0D17-4C04-935A-A3486F7B4296}" type="pres">
      <dgm:prSet presAssocID="{E0FBC360-4B96-4200-80F8-68F6F1013C4F}" presName="rootPict" presStyleLbl="alignImgPlace1" presStyleIdx="1" presStyleCnt="9"/>
      <dgm:spPr>
        <a:xfrm>
          <a:off x="72986"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03C9F6EE-4186-4A19-9E03-0EE23362CF51}" type="pres">
      <dgm:prSet presAssocID="{E0FBC360-4B96-4200-80F8-68F6F1013C4F}" presName="rootConnector" presStyleLbl="node2" presStyleIdx="0" presStyleCnt="6"/>
      <dgm:spPr/>
    </dgm:pt>
    <dgm:pt modelId="{EC697648-F3C1-4720-8D4B-F0FA9D4A6E86}" type="pres">
      <dgm:prSet presAssocID="{E0FBC360-4B96-4200-80F8-68F6F1013C4F}" presName="hierChild4" presStyleCnt="0"/>
      <dgm:spPr/>
    </dgm:pt>
    <dgm:pt modelId="{2CFB2D5F-D0CB-4A4F-AE8D-C9D1F1739DE6}" type="pres">
      <dgm:prSet presAssocID="{E0FBC360-4B96-4200-80F8-68F6F1013C4F}" presName="hierChild5" presStyleCnt="0"/>
      <dgm:spPr/>
    </dgm:pt>
    <dgm:pt modelId="{3E9BCB20-07BD-445A-96C2-E583A6973DCF}" type="pres">
      <dgm:prSet presAssocID="{95851FCD-2EAD-42F8-BAF4-68083025F686}" presName="Name37" presStyleLbl="parChTrans1D2" presStyleIdx="1" presStyleCnt="8"/>
      <dgm:spPr/>
    </dgm:pt>
    <dgm:pt modelId="{55D0C61E-4909-4076-B3BC-C8638D13B048}" type="pres">
      <dgm:prSet presAssocID="{ED804C3D-68EE-4318-9B7E-2A1B02984C50}" presName="hierRoot2" presStyleCnt="0">
        <dgm:presLayoutVars>
          <dgm:hierBranch val="init"/>
        </dgm:presLayoutVars>
      </dgm:prSet>
      <dgm:spPr/>
    </dgm:pt>
    <dgm:pt modelId="{7FE9A987-6848-45DF-AA2A-858981732EEA}" type="pres">
      <dgm:prSet presAssocID="{ED804C3D-68EE-4318-9B7E-2A1B02984C50}" presName="rootComposite" presStyleCnt="0"/>
      <dgm:spPr/>
    </dgm:pt>
    <dgm:pt modelId="{28921271-06B8-437A-B705-0E05E7FFEF3A}" type="pres">
      <dgm:prSet presAssocID="{ED804C3D-68EE-4318-9B7E-2A1B02984C50}" presName="rootText" presStyleLbl="node2" presStyleIdx="1" presStyleCnt="6">
        <dgm:presLayoutVars>
          <dgm:chPref val="3"/>
        </dgm:presLayoutVars>
      </dgm:prSet>
      <dgm:spPr/>
    </dgm:pt>
    <dgm:pt modelId="{D04051FD-12C1-47A3-9590-2D7CD2DCA0E6}" type="pres">
      <dgm:prSet presAssocID="{ED804C3D-68EE-4318-9B7E-2A1B02984C50}" presName="rootPict" presStyleLbl="alignImgPlace1" presStyleIdx="2" presStyleCnt="9"/>
      <dgm:spPr>
        <a:xfrm>
          <a:off x="1763723"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8C39E937-B035-4D44-BA90-172D1A881AC3}" type="pres">
      <dgm:prSet presAssocID="{ED804C3D-68EE-4318-9B7E-2A1B02984C50}" presName="rootConnector" presStyleLbl="node2" presStyleIdx="1" presStyleCnt="6"/>
      <dgm:spPr/>
    </dgm:pt>
    <dgm:pt modelId="{42AF86EE-EAC2-40FA-9813-B141FB62F123}" type="pres">
      <dgm:prSet presAssocID="{ED804C3D-68EE-4318-9B7E-2A1B02984C50}" presName="hierChild4" presStyleCnt="0"/>
      <dgm:spPr/>
    </dgm:pt>
    <dgm:pt modelId="{601AD9E9-ED29-4D21-9F87-2A6696A1765A}" type="pres">
      <dgm:prSet presAssocID="{ED804C3D-68EE-4318-9B7E-2A1B02984C50}" presName="hierChild5" presStyleCnt="0"/>
      <dgm:spPr/>
    </dgm:pt>
    <dgm:pt modelId="{E275EBD1-2FFF-47B4-B9E6-7A07171D8A4C}" type="pres">
      <dgm:prSet presAssocID="{58A3F394-44D8-4E4D-8382-A1C1770C4C32}" presName="Name37" presStyleLbl="parChTrans1D2" presStyleIdx="2" presStyleCnt="8"/>
      <dgm:spPr/>
    </dgm:pt>
    <dgm:pt modelId="{E7A04597-9E5B-4232-8BA9-DDD681B28A46}" type="pres">
      <dgm:prSet presAssocID="{25CF010C-B055-47BD-AEE6-2B7791B8724A}" presName="hierRoot2" presStyleCnt="0">
        <dgm:presLayoutVars>
          <dgm:hierBranch val="init"/>
        </dgm:presLayoutVars>
      </dgm:prSet>
      <dgm:spPr/>
    </dgm:pt>
    <dgm:pt modelId="{D0763A56-0097-4C2A-A895-A09D3E949355}" type="pres">
      <dgm:prSet presAssocID="{25CF010C-B055-47BD-AEE6-2B7791B8724A}" presName="rootComposite" presStyleCnt="0"/>
      <dgm:spPr/>
    </dgm:pt>
    <dgm:pt modelId="{A226965E-31BF-49E2-A94B-46C6723D4D0B}" type="pres">
      <dgm:prSet presAssocID="{25CF010C-B055-47BD-AEE6-2B7791B8724A}" presName="rootText" presStyleLbl="node2" presStyleIdx="2" presStyleCnt="6">
        <dgm:presLayoutVars>
          <dgm:chPref val="3"/>
        </dgm:presLayoutVars>
      </dgm:prSet>
      <dgm:spPr/>
    </dgm:pt>
    <dgm:pt modelId="{C074B7C7-5CAD-4F4B-AC41-27A6882304BA}" type="pres">
      <dgm:prSet presAssocID="{25CF010C-B055-47BD-AEE6-2B7791B8724A}" presName="rootPict" presStyleLbl="alignImgPlace1" presStyleIdx="3" presStyleCnt="9"/>
      <dgm:spPr>
        <a:xfrm>
          <a:off x="3454460"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C614477B-2770-45D4-9530-8BD681C27211}" type="pres">
      <dgm:prSet presAssocID="{25CF010C-B055-47BD-AEE6-2B7791B8724A}" presName="rootConnector" presStyleLbl="node2" presStyleIdx="2" presStyleCnt="6"/>
      <dgm:spPr/>
    </dgm:pt>
    <dgm:pt modelId="{7ABC1EA9-637B-4B64-95D9-DBA937D6C31A}" type="pres">
      <dgm:prSet presAssocID="{25CF010C-B055-47BD-AEE6-2B7791B8724A}" presName="hierChild4" presStyleCnt="0"/>
      <dgm:spPr/>
    </dgm:pt>
    <dgm:pt modelId="{05F47F4D-4B94-4F64-AADE-5455D9BB0714}" type="pres">
      <dgm:prSet presAssocID="{25CF010C-B055-47BD-AEE6-2B7791B8724A}" presName="hierChild5" presStyleCnt="0"/>
      <dgm:spPr/>
    </dgm:pt>
    <dgm:pt modelId="{4755603D-12C9-4C46-A5A5-ABF3D38085E9}" type="pres">
      <dgm:prSet presAssocID="{19C14724-BD02-4AA3-BABD-321400CB1AE7}" presName="Name37" presStyleLbl="parChTrans1D2" presStyleIdx="3" presStyleCnt="8"/>
      <dgm:spPr/>
    </dgm:pt>
    <dgm:pt modelId="{3345BFE6-561A-44B5-9FA9-69A959EB54C8}" type="pres">
      <dgm:prSet presAssocID="{25CB41E3-D08C-4177-A9EA-DE37ADF04361}" presName="hierRoot2" presStyleCnt="0">
        <dgm:presLayoutVars>
          <dgm:hierBranch val="init"/>
        </dgm:presLayoutVars>
      </dgm:prSet>
      <dgm:spPr/>
    </dgm:pt>
    <dgm:pt modelId="{25B13918-BF6F-4773-9BDA-0050485ACFB8}" type="pres">
      <dgm:prSet presAssocID="{25CB41E3-D08C-4177-A9EA-DE37ADF04361}" presName="rootComposite" presStyleCnt="0"/>
      <dgm:spPr/>
    </dgm:pt>
    <dgm:pt modelId="{8B00BA8C-C3D3-4AFF-BE83-A02D9CE597E0}" type="pres">
      <dgm:prSet presAssocID="{25CB41E3-D08C-4177-A9EA-DE37ADF04361}" presName="rootText" presStyleLbl="node2" presStyleIdx="3" presStyleCnt="6">
        <dgm:presLayoutVars>
          <dgm:chPref val="3"/>
        </dgm:presLayoutVars>
      </dgm:prSet>
      <dgm:spPr/>
    </dgm:pt>
    <dgm:pt modelId="{96B20F04-1D4C-4D54-892E-395F65B9D658}" type="pres">
      <dgm:prSet presAssocID="{25CB41E3-D08C-4177-A9EA-DE37ADF04361}" presName="rootPict" presStyleLbl="alignImgPlace1" presStyleIdx="4" presStyleCnt="9"/>
      <dgm:spPr>
        <a:xfrm>
          <a:off x="5145198"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5112330C-30EE-4BA7-82BF-D0849BC91284}" type="pres">
      <dgm:prSet presAssocID="{25CB41E3-D08C-4177-A9EA-DE37ADF04361}" presName="rootConnector" presStyleLbl="node2" presStyleIdx="3" presStyleCnt="6"/>
      <dgm:spPr/>
    </dgm:pt>
    <dgm:pt modelId="{4389ACF0-8CD9-4E09-80F8-D0849FF6CBEF}" type="pres">
      <dgm:prSet presAssocID="{25CB41E3-D08C-4177-A9EA-DE37ADF04361}" presName="hierChild4" presStyleCnt="0"/>
      <dgm:spPr/>
    </dgm:pt>
    <dgm:pt modelId="{EF0F1364-B247-4563-AFD4-06455AFBC2C0}" type="pres">
      <dgm:prSet presAssocID="{25CB41E3-D08C-4177-A9EA-DE37ADF04361}" presName="hierChild5" presStyleCnt="0"/>
      <dgm:spPr/>
    </dgm:pt>
    <dgm:pt modelId="{3AB31B81-201A-4142-8F57-E6C4264CF636}" type="pres">
      <dgm:prSet presAssocID="{D0D27384-2140-42E0-B5FF-F581708FE38A}" presName="Name37" presStyleLbl="parChTrans1D2" presStyleIdx="4" presStyleCnt="8"/>
      <dgm:spPr/>
    </dgm:pt>
    <dgm:pt modelId="{549CF880-668D-4DED-9FAD-198B8580A70D}" type="pres">
      <dgm:prSet presAssocID="{9732E959-6128-4D5C-B571-DCDBA515CC73}" presName="hierRoot2" presStyleCnt="0">
        <dgm:presLayoutVars>
          <dgm:hierBranch val="init"/>
        </dgm:presLayoutVars>
      </dgm:prSet>
      <dgm:spPr/>
    </dgm:pt>
    <dgm:pt modelId="{7ADF25C1-047C-42CB-B421-00CC059E1695}" type="pres">
      <dgm:prSet presAssocID="{9732E959-6128-4D5C-B571-DCDBA515CC73}" presName="rootComposite" presStyleCnt="0"/>
      <dgm:spPr/>
    </dgm:pt>
    <dgm:pt modelId="{FAC80F06-D9D2-40F5-A73A-3F5D3639E31A}" type="pres">
      <dgm:prSet presAssocID="{9732E959-6128-4D5C-B571-DCDBA515CC73}" presName="rootText" presStyleLbl="node2" presStyleIdx="4" presStyleCnt="6">
        <dgm:presLayoutVars>
          <dgm:chPref val="3"/>
        </dgm:presLayoutVars>
      </dgm:prSet>
      <dgm:spPr/>
    </dgm:pt>
    <dgm:pt modelId="{5449AAEA-3167-4257-837F-0086ECC4A50C}" type="pres">
      <dgm:prSet presAssocID="{9732E959-6128-4D5C-B571-DCDBA515CC73}" presName="rootPict" presStyleLbl="alignImgPlace1" presStyleIdx="5" presStyleCnt="9"/>
      <dgm:spPr>
        <a:xfrm>
          <a:off x="6835935"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E88366A6-40D0-4DD3-82F5-B2A3655F2274}" type="pres">
      <dgm:prSet presAssocID="{9732E959-6128-4D5C-B571-DCDBA515CC73}" presName="rootConnector" presStyleLbl="node2" presStyleIdx="4" presStyleCnt="6"/>
      <dgm:spPr/>
    </dgm:pt>
    <dgm:pt modelId="{3EB88DA1-2F33-4CD8-A384-007906CBF67A}" type="pres">
      <dgm:prSet presAssocID="{9732E959-6128-4D5C-B571-DCDBA515CC73}" presName="hierChild4" presStyleCnt="0"/>
      <dgm:spPr/>
    </dgm:pt>
    <dgm:pt modelId="{316BD4BE-92FD-4F47-8A47-68F79B16EADA}" type="pres">
      <dgm:prSet presAssocID="{9732E959-6128-4D5C-B571-DCDBA515CC73}" presName="hierChild5" presStyleCnt="0"/>
      <dgm:spPr/>
    </dgm:pt>
    <dgm:pt modelId="{8313554F-5E52-4459-8A39-5E979D325FE6}" type="pres">
      <dgm:prSet presAssocID="{22B75713-98DF-4ED8-B003-10339FA81D77}" presName="Name37" presStyleLbl="parChTrans1D2" presStyleIdx="5" presStyleCnt="8"/>
      <dgm:spPr/>
    </dgm:pt>
    <dgm:pt modelId="{30C16300-70B8-4490-87AC-C81191E8072A}" type="pres">
      <dgm:prSet presAssocID="{B17A24F9-6BB8-4747-9531-951CF8395AAF}" presName="hierRoot2" presStyleCnt="0">
        <dgm:presLayoutVars>
          <dgm:hierBranch val="init"/>
        </dgm:presLayoutVars>
      </dgm:prSet>
      <dgm:spPr/>
    </dgm:pt>
    <dgm:pt modelId="{0BACBAE1-1C68-4F6B-9093-D4679472A031}" type="pres">
      <dgm:prSet presAssocID="{B17A24F9-6BB8-4747-9531-951CF8395AAF}" presName="rootComposite" presStyleCnt="0"/>
      <dgm:spPr/>
    </dgm:pt>
    <dgm:pt modelId="{CF8298DF-E29B-4F78-9E9F-04E07556C62A}" type="pres">
      <dgm:prSet presAssocID="{B17A24F9-6BB8-4747-9531-951CF8395AAF}" presName="rootText" presStyleLbl="node2" presStyleIdx="5" presStyleCnt="6">
        <dgm:presLayoutVars>
          <dgm:chPref val="3"/>
        </dgm:presLayoutVars>
      </dgm:prSet>
      <dgm:spPr/>
    </dgm:pt>
    <dgm:pt modelId="{106DF4D0-B877-4BB2-8AA7-134A6C0BC17B}" type="pres">
      <dgm:prSet presAssocID="{B17A24F9-6BB8-4747-9531-951CF8395AAF}" presName="rootPict" presStyleLbl="alignImgPlace1" presStyleIdx="6" presStyleCnt="9"/>
      <dgm:spPr>
        <a:xfrm>
          <a:off x="8526672"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29134F35-AD6F-472F-BE24-60809F7182BB}" type="pres">
      <dgm:prSet presAssocID="{B17A24F9-6BB8-4747-9531-951CF8395AAF}" presName="rootConnector" presStyleLbl="node2" presStyleIdx="5" presStyleCnt="6"/>
      <dgm:spPr/>
    </dgm:pt>
    <dgm:pt modelId="{346682D2-F3F9-4912-881E-28377FDDC175}" type="pres">
      <dgm:prSet presAssocID="{B17A24F9-6BB8-4747-9531-951CF8395AAF}" presName="hierChild4" presStyleCnt="0"/>
      <dgm:spPr/>
    </dgm:pt>
    <dgm:pt modelId="{42945A46-BD2F-4D57-A65D-D941E37A3DBF}" type="pres">
      <dgm:prSet presAssocID="{B17A24F9-6BB8-4747-9531-951CF8395AAF}" presName="hierChild5" presStyleCnt="0"/>
      <dgm:spPr/>
    </dgm:pt>
    <dgm:pt modelId="{919FBD62-A6EC-4618-88D4-F9CC06B70FF5}" type="pres">
      <dgm:prSet presAssocID="{6CD2B5A6-A089-4142-91A0-D4C24D4FB6B5}" presName="hierChild3" presStyleCnt="0"/>
      <dgm:spPr/>
    </dgm:pt>
    <dgm:pt modelId="{8F37BB73-A5BF-42DE-94E0-07F65954F6F3}" type="pres">
      <dgm:prSet presAssocID="{9F25B760-32C1-4337-B6B8-D82D68B02DAF}" presName="Name111" presStyleLbl="parChTrans1D2" presStyleIdx="6" presStyleCnt="8"/>
      <dgm:spPr/>
    </dgm:pt>
    <dgm:pt modelId="{2BC5E9E0-710B-4367-A607-CC91DF7D5605}" type="pres">
      <dgm:prSet presAssocID="{F2B0111F-07CA-410F-A074-1CF810BEE645}" presName="hierRoot3" presStyleCnt="0">
        <dgm:presLayoutVars>
          <dgm:hierBranch val="init"/>
        </dgm:presLayoutVars>
      </dgm:prSet>
      <dgm:spPr/>
    </dgm:pt>
    <dgm:pt modelId="{3B95D934-5AB7-4FFC-8830-5DA9CC825963}" type="pres">
      <dgm:prSet presAssocID="{F2B0111F-07CA-410F-A074-1CF810BEE645}" presName="rootComposite3" presStyleCnt="0"/>
      <dgm:spPr/>
    </dgm:pt>
    <dgm:pt modelId="{430862AC-F3F1-42C5-BCA0-6F90B0104691}" type="pres">
      <dgm:prSet presAssocID="{F2B0111F-07CA-410F-A074-1CF810BEE645}" presName="rootText3" presStyleLbl="asst1" presStyleIdx="0" presStyleCnt="2">
        <dgm:presLayoutVars>
          <dgm:chPref val="3"/>
        </dgm:presLayoutVars>
      </dgm:prSet>
      <dgm:spPr/>
    </dgm:pt>
    <dgm:pt modelId="{FF44A3BF-CFB9-44EC-B62C-8FD4CEB6B1B4}" type="pres">
      <dgm:prSet presAssocID="{F2B0111F-07CA-410F-A074-1CF810BEE645}" presName="rootPict3" presStyleLbl="alignImgPlace1" presStyleIdx="7" presStyleCnt="9"/>
      <dgm:spPr>
        <a:xfrm>
          <a:off x="3454460" y="1993742"/>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31091942-3042-4483-A2D5-F6EAFA28A220}" type="pres">
      <dgm:prSet presAssocID="{F2B0111F-07CA-410F-A074-1CF810BEE645}" presName="rootConnector3" presStyleLbl="asst1" presStyleIdx="0" presStyleCnt="2"/>
      <dgm:spPr/>
    </dgm:pt>
    <dgm:pt modelId="{1D4EE078-9244-4250-B9E2-E117545FA3D5}" type="pres">
      <dgm:prSet presAssocID="{F2B0111F-07CA-410F-A074-1CF810BEE645}" presName="hierChild6" presStyleCnt="0"/>
      <dgm:spPr/>
    </dgm:pt>
    <dgm:pt modelId="{210A4575-AD6A-4596-887E-02DA15D9DAD1}" type="pres">
      <dgm:prSet presAssocID="{F2B0111F-07CA-410F-A074-1CF810BEE645}" presName="hierChild7" presStyleCnt="0"/>
      <dgm:spPr/>
    </dgm:pt>
    <dgm:pt modelId="{A90F3F52-2E04-4E9C-8586-18CE4B14659E}" type="pres">
      <dgm:prSet presAssocID="{D0FCA648-D4C4-462A-9A9B-8000576C6A2D}" presName="Name111" presStyleLbl="parChTrans1D2" presStyleIdx="7" presStyleCnt="8"/>
      <dgm:spPr/>
    </dgm:pt>
    <dgm:pt modelId="{9FEE5990-7AD5-4D9C-ABC3-D7F02D9EEAC6}" type="pres">
      <dgm:prSet presAssocID="{A2523C4D-96F2-4A1F-AA45-6E06784A9F28}" presName="hierRoot3" presStyleCnt="0">
        <dgm:presLayoutVars>
          <dgm:hierBranch val="init"/>
        </dgm:presLayoutVars>
      </dgm:prSet>
      <dgm:spPr/>
    </dgm:pt>
    <dgm:pt modelId="{98F5A91B-36DF-44CF-8F53-50676381C123}" type="pres">
      <dgm:prSet presAssocID="{A2523C4D-96F2-4A1F-AA45-6E06784A9F28}" presName="rootComposite3" presStyleCnt="0"/>
      <dgm:spPr/>
    </dgm:pt>
    <dgm:pt modelId="{CE7CB63E-EF3D-4EC6-A8D0-DB55A52FDC3F}" type="pres">
      <dgm:prSet presAssocID="{A2523C4D-96F2-4A1F-AA45-6E06784A9F28}" presName="rootText3" presStyleLbl="asst1" presStyleIdx="1" presStyleCnt="2">
        <dgm:presLayoutVars>
          <dgm:chPref val="3"/>
        </dgm:presLayoutVars>
      </dgm:prSet>
      <dgm:spPr/>
    </dgm:pt>
    <dgm:pt modelId="{682AB0C8-B312-4A3F-A2F0-C3B3F3B8CD4A}" type="pres">
      <dgm:prSet presAssocID="{A2523C4D-96F2-4A1F-AA45-6E06784A9F28}" presName="rootPict3" presStyleLbl="alignImgPlace1" presStyleIdx="8" presStyleCnt="9"/>
      <dgm:spPr>
        <a:xfrm>
          <a:off x="5145198" y="1993742"/>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08C20B35-D42E-49E3-98DB-16029852CDAE}" type="pres">
      <dgm:prSet presAssocID="{A2523C4D-96F2-4A1F-AA45-6E06784A9F28}" presName="rootConnector3" presStyleLbl="asst1" presStyleIdx="1" presStyleCnt="2"/>
      <dgm:spPr/>
    </dgm:pt>
    <dgm:pt modelId="{A9F50A41-67E0-4E6F-AB82-07B50C476572}" type="pres">
      <dgm:prSet presAssocID="{A2523C4D-96F2-4A1F-AA45-6E06784A9F28}" presName="hierChild6" presStyleCnt="0"/>
      <dgm:spPr/>
    </dgm:pt>
    <dgm:pt modelId="{0BE454B8-A608-455E-81D4-229C0B26BABD}" type="pres">
      <dgm:prSet presAssocID="{A2523C4D-96F2-4A1F-AA45-6E06784A9F28}" presName="hierChild7" presStyleCnt="0"/>
      <dgm:spPr/>
    </dgm:pt>
  </dgm:ptLst>
  <dgm:cxnLst>
    <dgm:cxn modelId="{A2F2B10B-0B66-4E6B-B666-D5DFFE913997}" srcId="{6CD2B5A6-A089-4142-91A0-D4C24D4FB6B5}" destId="{9732E959-6128-4D5C-B571-DCDBA515CC73}" srcOrd="6" destOrd="0" parTransId="{D0D27384-2140-42E0-B5FF-F581708FE38A}" sibTransId="{0B05960C-781C-4690-B1F5-F9F47E4B5C98}"/>
    <dgm:cxn modelId="{D3FCA70C-E186-44C3-B199-4DC5FBCAE9DA}" type="presOf" srcId="{B6ED30E1-D7F0-4F55-9B8D-5D5F7FDEAA14}" destId="{4A828F08-07FB-4495-AB28-CF9751D2E2CD}" srcOrd="0" destOrd="0" presId="urn:microsoft.com/office/officeart/2005/8/layout/pictureOrgChart+Icon"/>
    <dgm:cxn modelId="{5CA1C710-E737-4EDB-B01C-2E77E2638FA4}" type="presOf" srcId="{9732E959-6128-4D5C-B571-DCDBA515CC73}" destId="{FAC80F06-D9D2-40F5-A73A-3F5D3639E31A}" srcOrd="0" destOrd="0" presId="urn:microsoft.com/office/officeart/2005/8/layout/pictureOrgChart+Icon"/>
    <dgm:cxn modelId="{08687214-29E3-4001-A215-10EAB3BE5335}" srcId="{6CD2B5A6-A089-4142-91A0-D4C24D4FB6B5}" destId="{25CF010C-B055-47BD-AEE6-2B7791B8724A}" srcOrd="4" destOrd="0" parTransId="{58A3F394-44D8-4E4D-8382-A1C1770C4C32}" sibTransId="{BB5729F6-2906-4C0C-95B5-9032590DFAC3}"/>
    <dgm:cxn modelId="{50DB9E27-42F7-4C8D-BFBD-1E2EC790BF39}" type="presOf" srcId="{D0D27384-2140-42E0-B5FF-F581708FE38A}" destId="{3AB31B81-201A-4142-8F57-E6C4264CF636}" srcOrd="0" destOrd="0" presId="urn:microsoft.com/office/officeart/2005/8/layout/pictureOrgChart+Icon"/>
    <dgm:cxn modelId="{AA1A762C-81C9-4F3D-83A2-207A07A3E8EC}" type="presOf" srcId="{ED804C3D-68EE-4318-9B7E-2A1B02984C50}" destId="{8C39E937-B035-4D44-BA90-172D1A881AC3}" srcOrd="1" destOrd="0" presId="urn:microsoft.com/office/officeart/2005/8/layout/pictureOrgChart+Icon"/>
    <dgm:cxn modelId="{D2A60238-8941-4DBB-99F0-F5C68B9E40AC}" type="presOf" srcId="{D0FCA648-D4C4-462A-9A9B-8000576C6A2D}" destId="{A90F3F52-2E04-4E9C-8586-18CE4B14659E}" srcOrd="0" destOrd="0" presId="urn:microsoft.com/office/officeart/2005/8/layout/pictureOrgChart+Icon"/>
    <dgm:cxn modelId="{EDC1084D-C60D-4C75-AFBD-414AE51BC24F}" type="presOf" srcId="{25CB41E3-D08C-4177-A9EA-DE37ADF04361}" destId="{8B00BA8C-C3D3-4AFF-BE83-A02D9CE597E0}" srcOrd="0" destOrd="0" presId="urn:microsoft.com/office/officeart/2005/8/layout/pictureOrgChart+Icon"/>
    <dgm:cxn modelId="{752D435C-97C8-45BD-AAD4-BFA8AF9EFD19}" srcId="{6CD2B5A6-A089-4142-91A0-D4C24D4FB6B5}" destId="{B17A24F9-6BB8-4747-9531-951CF8395AAF}" srcOrd="7" destOrd="0" parTransId="{22B75713-98DF-4ED8-B003-10339FA81D77}" sibTransId="{90CE8922-3674-4EBB-BDA6-92F3BFA3C385}"/>
    <dgm:cxn modelId="{2E69E26B-A420-4689-B5BD-773C8481E945}" type="presOf" srcId="{9F25B760-32C1-4337-B6B8-D82D68B02DAF}" destId="{8F37BB73-A5BF-42DE-94E0-07F65954F6F3}" srcOrd="0" destOrd="0" presId="urn:microsoft.com/office/officeart/2005/8/layout/pictureOrgChart+Icon"/>
    <dgm:cxn modelId="{B6276671-9830-41E1-A07D-443D5EB16B69}" srcId="{6CD2B5A6-A089-4142-91A0-D4C24D4FB6B5}" destId="{25CB41E3-D08C-4177-A9EA-DE37ADF04361}" srcOrd="5" destOrd="0" parTransId="{19C14724-BD02-4AA3-BABD-321400CB1AE7}" sibTransId="{CF95659F-1303-43C2-8E04-86341AE9ED0A}"/>
    <dgm:cxn modelId="{FDA1C672-221B-401F-81EE-44CA28970A84}" srcId="{6CD2B5A6-A089-4142-91A0-D4C24D4FB6B5}" destId="{ED804C3D-68EE-4318-9B7E-2A1B02984C50}" srcOrd="3" destOrd="0" parTransId="{95851FCD-2EAD-42F8-BAF4-68083025F686}" sibTransId="{BE2E02AD-DB81-46EE-AD73-DD364083BA3B}"/>
    <dgm:cxn modelId="{F1D8FC77-5AAA-491E-9D50-AE0F754F8F5E}" type="presOf" srcId="{B17A24F9-6BB8-4747-9531-951CF8395AAF}" destId="{29134F35-AD6F-472F-BE24-60809F7182BB}" srcOrd="1" destOrd="0" presId="urn:microsoft.com/office/officeart/2005/8/layout/pictureOrgChart+Icon"/>
    <dgm:cxn modelId="{09CA8580-D531-4C66-A1D4-1FB772D69858}" type="presOf" srcId="{E0FBC360-4B96-4200-80F8-68F6F1013C4F}" destId="{2BE6C84F-FC95-4698-8150-95F007777A93}" srcOrd="0" destOrd="0" presId="urn:microsoft.com/office/officeart/2005/8/layout/pictureOrgChart+Icon"/>
    <dgm:cxn modelId="{D208CC80-29A5-4B3C-9661-4A42FB0A6122}" srcId="{6CD2B5A6-A089-4142-91A0-D4C24D4FB6B5}" destId="{A2523C4D-96F2-4A1F-AA45-6E06784A9F28}" srcOrd="1" destOrd="0" parTransId="{D0FCA648-D4C4-462A-9A9B-8000576C6A2D}" sibTransId="{28107D54-1D9D-42E5-893E-0127CD538196}"/>
    <dgm:cxn modelId="{75D67982-B670-4C66-8A33-7F8B4781B7C0}" type="presOf" srcId="{58A3F394-44D8-4E4D-8382-A1C1770C4C32}" destId="{E275EBD1-2FFF-47B4-B9E6-7A07171D8A4C}" srcOrd="0" destOrd="0" presId="urn:microsoft.com/office/officeart/2005/8/layout/pictureOrgChart+Icon"/>
    <dgm:cxn modelId="{85468695-1BBB-4F46-A3E7-C08B0DA53057}" type="presOf" srcId="{25CF010C-B055-47BD-AEE6-2B7791B8724A}" destId="{C614477B-2770-45D4-9530-8BD681C27211}" srcOrd="1" destOrd="0" presId="urn:microsoft.com/office/officeart/2005/8/layout/pictureOrgChart+Icon"/>
    <dgm:cxn modelId="{D5241C99-52E0-4172-94E6-4C34A9837826}" type="presOf" srcId="{25CB41E3-D08C-4177-A9EA-DE37ADF04361}" destId="{5112330C-30EE-4BA7-82BF-D0849BC91284}" srcOrd="1" destOrd="0" presId="urn:microsoft.com/office/officeart/2005/8/layout/pictureOrgChart+Icon"/>
    <dgm:cxn modelId="{48DDD89D-1B07-4B29-B760-C17AD6E2F136}" type="presOf" srcId="{19C14724-BD02-4AA3-BABD-321400CB1AE7}" destId="{4755603D-12C9-4C46-A5A5-ABF3D38085E9}" srcOrd="0" destOrd="0" presId="urn:microsoft.com/office/officeart/2005/8/layout/pictureOrgChart+Icon"/>
    <dgm:cxn modelId="{ABE845A0-F189-4865-BF94-FF1D38FD081F}" type="presOf" srcId="{B17A24F9-6BB8-4747-9531-951CF8395AAF}" destId="{CF8298DF-E29B-4F78-9E9F-04E07556C62A}" srcOrd="0" destOrd="0" presId="urn:microsoft.com/office/officeart/2005/8/layout/pictureOrgChart+Icon"/>
    <dgm:cxn modelId="{D1B584AB-7658-4896-8CE4-596C3C5E2FD1}" srcId="{6CD2B5A6-A089-4142-91A0-D4C24D4FB6B5}" destId="{F2B0111F-07CA-410F-A074-1CF810BEE645}" srcOrd="0" destOrd="0" parTransId="{9F25B760-32C1-4337-B6B8-D82D68B02DAF}" sibTransId="{1325E282-5926-4053-BB65-568D3E5E9802}"/>
    <dgm:cxn modelId="{8E4FF9B6-F10A-4388-BDF1-D553DFF2310E}" type="presOf" srcId="{6CD2B5A6-A089-4142-91A0-D4C24D4FB6B5}" destId="{CFF90AA2-414C-4ACA-BDB1-CF91B04E3AA2}" srcOrd="0" destOrd="0" presId="urn:microsoft.com/office/officeart/2005/8/layout/pictureOrgChart+Icon"/>
    <dgm:cxn modelId="{9851F2BC-291B-41AD-A615-62F0002DB970}" srcId="{6CD2B5A6-A089-4142-91A0-D4C24D4FB6B5}" destId="{E0FBC360-4B96-4200-80F8-68F6F1013C4F}" srcOrd="2" destOrd="0" parTransId="{85827468-EFAB-4D79-848A-0E702919E06D}" sibTransId="{7334CE3D-5E2C-4249-9B75-B3E0174725EF}"/>
    <dgm:cxn modelId="{545199BF-B746-4344-BE06-35EF5D05445B}" type="presOf" srcId="{A2523C4D-96F2-4A1F-AA45-6E06784A9F28}" destId="{08C20B35-D42E-49E3-98DB-16029852CDAE}" srcOrd="1" destOrd="0" presId="urn:microsoft.com/office/officeart/2005/8/layout/pictureOrgChart+Icon"/>
    <dgm:cxn modelId="{9A4686C0-AC10-46D6-B320-B1F9061B2D2C}" type="presOf" srcId="{F2B0111F-07CA-410F-A074-1CF810BEE645}" destId="{31091942-3042-4483-A2D5-F6EAFA28A220}" srcOrd="1" destOrd="0" presId="urn:microsoft.com/office/officeart/2005/8/layout/pictureOrgChart+Icon"/>
    <dgm:cxn modelId="{3847FEC2-0808-429B-95DA-FAC8990D1C6D}" type="presOf" srcId="{F2B0111F-07CA-410F-A074-1CF810BEE645}" destId="{430862AC-F3F1-42C5-BCA0-6F90B0104691}" srcOrd="0" destOrd="0" presId="urn:microsoft.com/office/officeart/2005/8/layout/pictureOrgChart+Icon"/>
    <dgm:cxn modelId="{020318C9-4876-45DB-988B-31D1C671DDD4}" type="presOf" srcId="{E0FBC360-4B96-4200-80F8-68F6F1013C4F}" destId="{03C9F6EE-4186-4A19-9E03-0EE23362CF51}" srcOrd="1" destOrd="0" presId="urn:microsoft.com/office/officeart/2005/8/layout/pictureOrgChart+Icon"/>
    <dgm:cxn modelId="{A8FBC3CA-4D37-43D3-8868-397466FF95BB}" type="presOf" srcId="{6CD2B5A6-A089-4142-91A0-D4C24D4FB6B5}" destId="{CE21A25B-65A0-43A3-AD4A-A7C5100A1704}" srcOrd="1" destOrd="0" presId="urn:microsoft.com/office/officeart/2005/8/layout/pictureOrgChart+Icon"/>
    <dgm:cxn modelId="{6CDDDDCE-8157-4FDA-89FB-0D6544F4E385}" type="presOf" srcId="{9732E959-6128-4D5C-B571-DCDBA515CC73}" destId="{E88366A6-40D0-4DD3-82F5-B2A3655F2274}" srcOrd="1" destOrd="0" presId="urn:microsoft.com/office/officeart/2005/8/layout/pictureOrgChart+Icon"/>
    <dgm:cxn modelId="{56CEC6D3-BAF7-4553-BEFC-00B308D21864}" type="presOf" srcId="{22B75713-98DF-4ED8-B003-10339FA81D77}" destId="{8313554F-5E52-4459-8A39-5E979D325FE6}" srcOrd="0" destOrd="0" presId="urn:microsoft.com/office/officeart/2005/8/layout/pictureOrgChart+Icon"/>
    <dgm:cxn modelId="{FDBC19E0-3928-4732-A23C-D4B74D4AD20C}" type="presOf" srcId="{ED804C3D-68EE-4318-9B7E-2A1B02984C50}" destId="{28921271-06B8-437A-B705-0E05E7FFEF3A}" srcOrd="0" destOrd="0" presId="urn:microsoft.com/office/officeart/2005/8/layout/pictureOrgChart+Icon"/>
    <dgm:cxn modelId="{117152E5-A3C6-4930-984E-6EEAB8FB9DF6}" srcId="{B6ED30E1-D7F0-4F55-9B8D-5D5F7FDEAA14}" destId="{6CD2B5A6-A089-4142-91A0-D4C24D4FB6B5}" srcOrd="0" destOrd="0" parTransId="{A2FF766C-CC0C-4E86-A8CF-9B9745DCC96C}" sibTransId="{908B0746-8AD2-48DA-8AAD-4C5BAC60FE7A}"/>
    <dgm:cxn modelId="{61C6AFE6-0D89-4496-91C2-F983421E5C14}" type="presOf" srcId="{A2523C4D-96F2-4A1F-AA45-6E06784A9F28}" destId="{CE7CB63E-EF3D-4EC6-A8D0-DB55A52FDC3F}" srcOrd="0" destOrd="0" presId="urn:microsoft.com/office/officeart/2005/8/layout/pictureOrgChart+Icon"/>
    <dgm:cxn modelId="{D0B727EB-CF0A-4DCC-96CD-0D2005620326}" type="presOf" srcId="{85827468-EFAB-4D79-848A-0E702919E06D}" destId="{667EE223-AF55-45BC-B716-147DBACAF015}" srcOrd="0" destOrd="0" presId="urn:microsoft.com/office/officeart/2005/8/layout/pictureOrgChart+Icon"/>
    <dgm:cxn modelId="{12E91AEC-51CF-47E7-87DA-0B989094B167}" type="presOf" srcId="{25CF010C-B055-47BD-AEE6-2B7791B8724A}" destId="{A226965E-31BF-49E2-A94B-46C6723D4D0B}" srcOrd="0" destOrd="0" presId="urn:microsoft.com/office/officeart/2005/8/layout/pictureOrgChart+Icon"/>
    <dgm:cxn modelId="{356ABEEE-53C4-47CD-8EAC-7C7D5E3E3855}" type="presOf" srcId="{95851FCD-2EAD-42F8-BAF4-68083025F686}" destId="{3E9BCB20-07BD-445A-96C2-E583A6973DCF}" srcOrd="0" destOrd="0" presId="urn:microsoft.com/office/officeart/2005/8/layout/pictureOrgChart+Icon"/>
    <dgm:cxn modelId="{90B2B47B-7A11-4DB7-A4CB-7A62C845771B}" type="presParOf" srcId="{4A828F08-07FB-4495-AB28-CF9751D2E2CD}" destId="{58AEB182-8644-4C4D-ACFB-EE6E968F609E}" srcOrd="0" destOrd="0" presId="urn:microsoft.com/office/officeart/2005/8/layout/pictureOrgChart+Icon"/>
    <dgm:cxn modelId="{443B36C3-B961-42D2-8B97-F43C689156FE}" type="presParOf" srcId="{58AEB182-8644-4C4D-ACFB-EE6E968F609E}" destId="{A3109BCF-B3EB-49F4-8FCF-BA0960917168}" srcOrd="0" destOrd="0" presId="urn:microsoft.com/office/officeart/2005/8/layout/pictureOrgChart+Icon"/>
    <dgm:cxn modelId="{54CD65A1-2922-4F03-888F-74CFFF74A2E0}" type="presParOf" srcId="{A3109BCF-B3EB-49F4-8FCF-BA0960917168}" destId="{CFF90AA2-414C-4ACA-BDB1-CF91B04E3AA2}" srcOrd="0" destOrd="0" presId="urn:microsoft.com/office/officeart/2005/8/layout/pictureOrgChart+Icon"/>
    <dgm:cxn modelId="{15CBD38E-A107-45EF-B346-314A541D5E5A}" type="presParOf" srcId="{A3109BCF-B3EB-49F4-8FCF-BA0960917168}" destId="{59626C50-2194-440B-8CEF-5B43D312DB6F}" srcOrd="1" destOrd="0" presId="urn:microsoft.com/office/officeart/2005/8/layout/pictureOrgChart+Icon"/>
    <dgm:cxn modelId="{75C5C0B1-92D0-4FD8-97D6-5A86811AC312}" type="presParOf" srcId="{A3109BCF-B3EB-49F4-8FCF-BA0960917168}" destId="{CE21A25B-65A0-43A3-AD4A-A7C5100A1704}" srcOrd="2" destOrd="0" presId="urn:microsoft.com/office/officeart/2005/8/layout/pictureOrgChart+Icon"/>
    <dgm:cxn modelId="{F372D77B-2F66-462B-A3FE-CB6B7D13EC26}" type="presParOf" srcId="{58AEB182-8644-4C4D-ACFB-EE6E968F609E}" destId="{6E45E439-881C-4D1A-9205-1DE0F18FBD82}" srcOrd="1" destOrd="0" presId="urn:microsoft.com/office/officeart/2005/8/layout/pictureOrgChart+Icon"/>
    <dgm:cxn modelId="{2D7FF69B-B954-4BDC-86DB-2E3BECB87537}" type="presParOf" srcId="{6E45E439-881C-4D1A-9205-1DE0F18FBD82}" destId="{667EE223-AF55-45BC-B716-147DBACAF015}" srcOrd="0" destOrd="0" presId="urn:microsoft.com/office/officeart/2005/8/layout/pictureOrgChart+Icon"/>
    <dgm:cxn modelId="{0E3CD56D-9D3D-4D79-BFFB-5AF50F20C468}" type="presParOf" srcId="{6E45E439-881C-4D1A-9205-1DE0F18FBD82}" destId="{D4B09788-8394-45A2-BB5E-9754A26C69D8}" srcOrd="1" destOrd="0" presId="urn:microsoft.com/office/officeart/2005/8/layout/pictureOrgChart+Icon"/>
    <dgm:cxn modelId="{42DBAFD7-D5D4-4D3A-8FB5-D4697EE966DF}" type="presParOf" srcId="{D4B09788-8394-45A2-BB5E-9754A26C69D8}" destId="{4E1EEB41-3BB7-4D72-82F2-4E002C81FBF2}" srcOrd="0" destOrd="0" presId="urn:microsoft.com/office/officeart/2005/8/layout/pictureOrgChart+Icon"/>
    <dgm:cxn modelId="{4D8A6450-761E-4D78-AF89-47A3466C5AAE}" type="presParOf" srcId="{4E1EEB41-3BB7-4D72-82F2-4E002C81FBF2}" destId="{2BE6C84F-FC95-4698-8150-95F007777A93}" srcOrd="0" destOrd="0" presId="urn:microsoft.com/office/officeart/2005/8/layout/pictureOrgChart+Icon"/>
    <dgm:cxn modelId="{69761186-17BE-4A3D-8CDC-D7E6E64F3980}" type="presParOf" srcId="{4E1EEB41-3BB7-4D72-82F2-4E002C81FBF2}" destId="{A08B5CDA-0D17-4C04-935A-A3486F7B4296}" srcOrd="1" destOrd="0" presId="urn:microsoft.com/office/officeart/2005/8/layout/pictureOrgChart+Icon"/>
    <dgm:cxn modelId="{DC60EE7C-FC32-464F-82F0-1207D7AE5C23}" type="presParOf" srcId="{4E1EEB41-3BB7-4D72-82F2-4E002C81FBF2}" destId="{03C9F6EE-4186-4A19-9E03-0EE23362CF51}" srcOrd="2" destOrd="0" presId="urn:microsoft.com/office/officeart/2005/8/layout/pictureOrgChart+Icon"/>
    <dgm:cxn modelId="{7B6EEE5E-0420-40CD-A74D-1D702D7F258A}" type="presParOf" srcId="{D4B09788-8394-45A2-BB5E-9754A26C69D8}" destId="{EC697648-F3C1-4720-8D4B-F0FA9D4A6E86}" srcOrd="1" destOrd="0" presId="urn:microsoft.com/office/officeart/2005/8/layout/pictureOrgChart+Icon"/>
    <dgm:cxn modelId="{8F9E9C14-1CBD-4F99-9553-36FB5619AE61}" type="presParOf" srcId="{D4B09788-8394-45A2-BB5E-9754A26C69D8}" destId="{2CFB2D5F-D0CB-4A4F-AE8D-C9D1F1739DE6}" srcOrd="2" destOrd="0" presId="urn:microsoft.com/office/officeart/2005/8/layout/pictureOrgChart+Icon"/>
    <dgm:cxn modelId="{BCBB3BCB-2DA5-4161-A5D6-110102B9BE00}" type="presParOf" srcId="{6E45E439-881C-4D1A-9205-1DE0F18FBD82}" destId="{3E9BCB20-07BD-445A-96C2-E583A6973DCF}" srcOrd="2" destOrd="0" presId="urn:microsoft.com/office/officeart/2005/8/layout/pictureOrgChart+Icon"/>
    <dgm:cxn modelId="{61821A37-8DD3-45AD-AE62-C0609FE7DD1D}" type="presParOf" srcId="{6E45E439-881C-4D1A-9205-1DE0F18FBD82}" destId="{55D0C61E-4909-4076-B3BC-C8638D13B048}" srcOrd="3" destOrd="0" presId="urn:microsoft.com/office/officeart/2005/8/layout/pictureOrgChart+Icon"/>
    <dgm:cxn modelId="{B7870D61-3A70-405F-8077-C12DEF7CC99E}" type="presParOf" srcId="{55D0C61E-4909-4076-B3BC-C8638D13B048}" destId="{7FE9A987-6848-45DF-AA2A-858981732EEA}" srcOrd="0" destOrd="0" presId="urn:microsoft.com/office/officeart/2005/8/layout/pictureOrgChart+Icon"/>
    <dgm:cxn modelId="{89E208ED-8701-4505-ADBC-887EC433357C}" type="presParOf" srcId="{7FE9A987-6848-45DF-AA2A-858981732EEA}" destId="{28921271-06B8-437A-B705-0E05E7FFEF3A}" srcOrd="0" destOrd="0" presId="urn:microsoft.com/office/officeart/2005/8/layout/pictureOrgChart+Icon"/>
    <dgm:cxn modelId="{342BAA15-F87F-4119-AD7E-9B5B88C9D48E}" type="presParOf" srcId="{7FE9A987-6848-45DF-AA2A-858981732EEA}" destId="{D04051FD-12C1-47A3-9590-2D7CD2DCA0E6}" srcOrd="1" destOrd="0" presId="urn:microsoft.com/office/officeart/2005/8/layout/pictureOrgChart+Icon"/>
    <dgm:cxn modelId="{7265008E-EAA7-438C-B9BE-2D1FED5F400B}" type="presParOf" srcId="{7FE9A987-6848-45DF-AA2A-858981732EEA}" destId="{8C39E937-B035-4D44-BA90-172D1A881AC3}" srcOrd="2" destOrd="0" presId="urn:microsoft.com/office/officeart/2005/8/layout/pictureOrgChart+Icon"/>
    <dgm:cxn modelId="{BA1DF371-46DB-4187-A9BF-A589E8617C46}" type="presParOf" srcId="{55D0C61E-4909-4076-B3BC-C8638D13B048}" destId="{42AF86EE-EAC2-40FA-9813-B141FB62F123}" srcOrd="1" destOrd="0" presId="urn:microsoft.com/office/officeart/2005/8/layout/pictureOrgChart+Icon"/>
    <dgm:cxn modelId="{062C4593-5992-4C2D-9881-D0B8F82E6721}" type="presParOf" srcId="{55D0C61E-4909-4076-B3BC-C8638D13B048}" destId="{601AD9E9-ED29-4D21-9F87-2A6696A1765A}" srcOrd="2" destOrd="0" presId="urn:microsoft.com/office/officeart/2005/8/layout/pictureOrgChart+Icon"/>
    <dgm:cxn modelId="{6DEA0794-00EF-47ED-A6DF-B7E269746062}" type="presParOf" srcId="{6E45E439-881C-4D1A-9205-1DE0F18FBD82}" destId="{E275EBD1-2FFF-47B4-B9E6-7A07171D8A4C}" srcOrd="4" destOrd="0" presId="urn:microsoft.com/office/officeart/2005/8/layout/pictureOrgChart+Icon"/>
    <dgm:cxn modelId="{782684E3-FDFA-4D22-95E3-C930E9C4192C}" type="presParOf" srcId="{6E45E439-881C-4D1A-9205-1DE0F18FBD82}" destId="{E7A04597-9E5B-4232-8BA9-DDD681B28A46}" srcOrd="5" destOrd="0" presId="urn:microsoft.com/office/officeart/2005/8/layout/pictureOrgChart+Icon"/>
    <dgm:cxn modelId="{B178CCB1-61D1-44C4-9EEA-00E2211B8E2D}" type="presParOf" srcId="{E7A04597-9E5B-4232-8BA9-DDD681B28A46}" destId="{D0763A56-0097-4C2A-A895-A09D3E949355}" srcOrd="0" destOrd="0" presId="urn:microsoft.com/office/officeart/2005/8/layout/pictureOrgChart+Icon"/>
    <dgm:cxn modelId="{E54432F9-E4CF-44EB-A8EA-641F243AFF66}" type="presParOf" srcId="{D0763A56-0097-4C2A-A895-A09D3E949355}" destId="{A226965E-31BF-49E2-A94B-46C6723D4D0B}" srcOrd="0" destOrd="0" presId="urn:microsoft.com/office/officeart/2005/8/layout/pictureOrgChart+Icon"/>
    <dgm:cxn modelId="{350BAE54-C30D-49EC-AC90-24CDC6CFE012}" type="presParOf" srcId="{D0763A56-0097-4C2A-A895-A09D3E949355}" destId="{C074B7C7-5CAD-4F4B-AC41-27A6882304BA}" srcOrd="1" destOrd="0" presId="urn:microsoft.com/office/officeart/2005/8/layout/pictureOrgChart+Icon"/>
    <dgm:cxn modelId="{9B6F2169-8AB9-4AC8-A445-9A77C05A1110}" type="presParOf" srcId="{D0763A56-0097-4C2A-A895-A09D3E949355}" destId="{C614477B-2770-45D4-9530-8BD681C27211}" srcOrd="2" destOrd="0" presId="urn:microsoft.com/office/officeart/2005/8/layout/pictureOrgChart+Icon"/>
    <dgm:cxn modelId="{B896E6B8-F8E5-49D1-BED8-7A55D14EF2EE}" type="presParOf" srcId="{E7A04597-9E5B-4232-8BA9-DDD681B28A46}" destId="{7ABC1EA9-637B-4B64-95D9-DBA937D6C31A}" srcOrd="1" destOrd="0" presId="urn:microsoft.com/office/officeart/2005/8/layout/pictureOrgChart+Icon"/>
    <dgm:cxn modelId="{F554C76F-3D07-47FF-A382-066F4D24BFDC}" type="presParOf" srcId="{E7A04597-9E5B-4232-8BA9-DDD681B28A46}" destId="{05F47F4D-4B94-4F64-AADE-5455D9BB0714}" srcOrd="2" destOrd="0" presId="urn:microsoft.com/office/officeart/2005/8/layout/pictureOrgChart+Icon"/>
    <dgm:cxn modelId="{EAA7F6B9-0C89-4D7A-91BD-4F9B32641C87}" type="presParOf" srcId="{6E45E439-881C-4D1A-9205-1DE0F18FBD82}" destId="{4755603D-12C9-4C46-A5A5-ABF3D38085E9}" srcOrd="6" destOrd="0" presId="urn:microsoft.com/office/officeart/2005/8/layout/pictureOrgChart+Icon"/>
    <dgm:cxn modelId="{8A1C8394-150F-4C8F-8F45-FB313305976C}" type="presParOf" srcId="{6E45E439-881C-4D1A-9205-1DE0F18FBD82}" destId="{3345BFE6-561A-44B5-9FA9-69A959EB54C8}" srcOrd="7" destOrd="0" presId="urn:microsoft.com/office/officeart/2005/8/layout/pictureOrgChart+Icon"/>
    <dgm:cxn modelId="{1DD548CF-737E-4919-A206-7B787C0A2109}" type="presParOf" srcId="{3345BFE6-561A-44B5-9FA9-69A959EB54C8}" destId="{25B13918-BF6F-4773-9BDA-0050485ACFB8}" srcOrd="0" destOrd="0" presId="urn:microsoft.com/office/officeart/2005/8/layout/pictureOrgChart+Icon"/>
    <dgm:cxn modelId="{616A684C-ECD7-4060-BD6E-D50D47FACCA7}" type="presParOf" srcId="{25B13918-BF6F-4773-9BDA-0050485ACFB8}" destId="{8B00BA8C-C3D3-4AFF-BE83-A02D9CE597E0}" srcOrd="0" destOrd="0" presId="urn:microsoft.com/office/officeart/2005/8/layout/pictureOrgChart+Icon"/>
    <dgm:cxn modelId="{67AEA825-E669-4C9B-B500-BE76B409B230}" type="presParOf" srcId="{25B13918-BF6F-4773-9BDA-0050485ACFB8}" destId="{96B20F04-1D4C-4D54-892E-395F65B9D658}" srcOrd="1" destOrd="0" presId="urn:microsoft.com/office/officeart/2005/8/layout/pictureOrgChart+Icon"/>
    <dgm:cxn modelId="{9963C468-6FC9-4D09-86A6-8352A20D9B52}" type="presParOf" srcId="{25B13918-BF6F-4773-9BDA-0050485ACFB8}" destId="{5112330C-30EE-4BA7-82BF-D0849BC91284}" srcOrd="2" destOrd="0" presId="urn:microsoft.com/office/officeart/2005/8/layout/pictureOrgChart+Icon"/>
    <dgm:cxn modelId="{EA24231E-D508-43BB-B932-1726F10D5AB3}" type="presParOf" srcId="{3345BFE6-561A-44B5-9FA9-69A959EB54C8}" destId="{4389ACF0-8CD9-4E09-80F8-D0849FF6CBEF}" srcOrd="1" destOrd="0" presId="urn:microsoft.com/office/officeart/2005/8/layout/pictureOrgChart+Icon"/>
    <dgm:cxn modelId="{C4B2EDC4-D6E4-4C5F-AAFC-17C18749BE7F}" type="presParOf" srcId="{3345BFE6-561A-44B5-9FA9-69A959EB54C8}" destId="{EF0F1364-B247-4563-AFD4-06455AFBC2C0}" srcOrd="2" destOrd="0" presId="urn:microsoft.com/office/officeart/2005/8/layout/pictureOrgChart+Icon"/>
    <dgm:cxn modelId="{162995B4-9CB5-4D4D-85FF-91689ED84DD9}" type="presParOf" srcId="{6E45E439-881C-4D1A-9205-1DE0F18FBD82}" destId="{3AB31B81-201A-4142-8F57-E6C4264CF636}" srcOrd="8" destOrd="0" presId="urn:microsoft.com/office/officeart/2005/8/layout/pictureOrgChart+Icon"/>
    <dgm:cxn modelId="{14C30520-869C-4568-8887-BA100FC94F60}" type="presParOf" srcId="{6E45E439-881C-4D1A-9205-1DE0F18FBD82}" destId="{549CF880-668D-4DED-9FAD-198B8580A70D}" srcOrd="9" destOrd="0" presId="urn:microsoft.com/office/officeart/2005/8/layout/pictureOrgChart+Icon"/>
    <dgm:cxn modelId="{CDDF41DB-8445-4220-BD3B-4564386E5BFF}" type="presParOf" srcId="{549CF880-668D-4DED-9FAD-198B8580A70D}" destId="{7ADF25C1-047C-42CB-B421-00CC059E1695}" srcOrd="0" destOrd="0" presId="urn:microsoft.com/office/officeart/2005/8/layout/pictureOrgChart+Icon"/>
    <dgm:cxn modelId="{E64F3FD3-7FD2-4DBB-8CD2-F48298940CDA}" type="presParOf" srcId="{7ADF25C1-047C-42CB-B421-00CC059E1695}" destId="{FAC80F06-D9D2-40F5-A73A-3F5D3639E31A}" srcOrd="0" destOrd="0" presId="urn:microsoft.com/office/officeart/2005/8/layout/pictureOrgChart+Icon"/>
    <dgm:cxn modelId="{F3A86C7A-CEB0-4871-B97F-792AD66583F3}" type="presParOf" srcId="{7ADF25C1-047C-42CB-B421-00CC059E1695}" destId="{5449AAEA-3167-4257-837F-0086ECC4A50C}" srcOrd="1" destOrd="0" presId="urn:microsoft.com/office/officeart/2005/8/layout/pictureOrgChart+Icon"/>
    <dgm:cxn modelId="{E9323897-0FD8-4EBD-A977-D75C5EF881E6}" type="presParOf" srcId="{7ADF25C1-047C-42CB-B421-00CC059E1695}" destId="{E88366A6-40D0-4DD3-82F5-B2A3655F2274}" srcOrd="2" destOrd="0" presId="urn:microsoft.com/office/officeart/2005/8/layout/pictureOrgChart+Icon"/>
    <dgm:cxn modelId="{B07132B3-A818-4B46-865B-B0B6D6F7FDAE}" type="presParOf" srcId="{549CF880-668D-4DED-9FAD-198B8580A70D}" destId="{3EB88DA1-2F33-4CD8-A384-007906CBF67A}" srcOrd="1" destOrd="0" presId="urn:microsoft.com/office/officeart/2005/8/layout/pictureOrgChart+Icon"/>
    <dgm:cxn modelId="{A2B61F69-C28C-451D-83D7-7ADA5E7162D6}" type="presParOf" srcId="{549CF880-668D-4DED-9FAD-198B8580A70D}" destId="{316BD4BE-92FD-4F47-8A47-68F79B16EADA}" srcOrd="2" destOrd="0" presId="urn:microsoft.com/office/officeart/2005/8/layout/pictureOrgChart+Icon"/>
    <dgm:cxn modelId="{A7ECF3C0-3622-4198-8348-4C088AEB458D}" type="presParOf" srcId="{6E45E439-881C-4D1A-9205-1DE0F18FBD82}" destId="{8313554F-5E52-4459-8A39-5E979D325FE6}" srcOrd="10" destOrd="0" presId="urn:microsoft.com/office/officeart/2005/8/layout/pictureOrgChart+Icon"/>
    <dgm:cxn modelId="{834F790F-8DDC-47A8-833C-2EA5E0752650}" type="presParOf" srcId="{6E45E439-881C-4D1A-9205-1DE0F18FBD82}" destId="{30C16300-70B8-4490-87AC-C81191E8072A}" srcOrd="11" destOrd="0" presId="urn:microsoft.com/office/officeart/2005/8/layout/pictureOrgChart+Icon"/>
    <dgm:cxn modelId="{35619315-0392-4CF3-8D8E-566DF4E084B9}" type="presParOf" srcId="{30C16300-70B8-4490-87AC-C81191E8072A}" destId="{0BACBAE1-1C68-4F6B-9093-D4679472A031}" srcOrd="0" destOrd="0" presId="urn:microsoft.com/office/officeart/2005/8/layout/pictureOrgChart+Icon"/>
    <dgm:cxn modelId="{5997A01B-BBD2-4896-9FBA-E38A82A0996C}" type="presParOf" srcId="{0BACBAE1-1C68-4F6B-9093-D4679472A031}" destId="{CF8298DF-E29B-4F78-9E9F-04E07556C62A}" srcOrd="0" destOrd="0" presId="urn:microsoft.com/office/officeart/2005/8/layout/pictureOrgChart+Icon"/>
    <dgm:cxn modelId="{53740930-1FDD-48D2-A982-E06ED35C580F}" type="presParOf" srcId="{0BACBAE1-1C68-4F6B-9093-D4679472A031}" destId="{106DF4D0-B877-4BB2-8AA7-134A6C0BC17B}" srcOrd="1" destOrd="0" presId="urn:microsoft.com/office/officeart/2005/8/layout/pictureOrgChart+Icon"/>
    <dgm:cxn modelId="{17771381-3EC0-41E1-8F29-0B91C8B3B4D0}" type="presParOf" srcId="{0BACBAE1-1C68-4F6B-9093-D4679472A031}" destId="{29134F35-AD6F-472F-BE24-60809F7182BB}" srcOrd="2" destOrd="0" presId="urn:microsoft.com/office/officeart/2005/8/layout/pictureOrgChart+Icon"/>
    <dgm:cxn modelId="{90E0CFE1-BBAF-4980-BB44-9E59FA7D952A}" type="presParOf" srcId="{30C16300-70B8-4490-87AC-C81191E8072A}" destId="{346682D2-F3F9-4912-881E-28377FDDC175}" srcOrd="1" destOrd="0" presId="urn:microsoft.com/office/officeart/2005/8/layout/pictureOrgChart+Icon"/>
    <dgm:cxn modelId="{7EE205E7-C6E8-4B66-9AC9-3F183C0B1BFC}" type="presParOf" srcId="{30C16300-70B8-4490-87AC-C81191E8072A}" destId="{42945A46-BD2F-4D57-A65D-D941E37A3DBF}" srcOrd="2" destOrd="0" presId="urn:microsoft.com/office/officeart/2005/8/layout/pictureOrgChart+Icon"/>
    <dgm:cxn modelId="{00FACEE9-7408-449F-976F-392A6F22A736}" type="presParOf" srcId="{58AEB182-8644-4C4D-ACFB-EE6E968F609E}" destId="{919FBD62-A6EC-4618-88D4-F9CC06B70FF5}" srcOrd="2" destOrd="0" presId="urn:microsoft.com/office/officeart/2005/8/layout/pictureOrgChart+Icon"/>
    <dgm:cxn modelId="{5A9FCCD1-9AE8-47B9-B78D-4BAE8205F67E}" type="presParOf" srcId="{919FBD62-A6EC-4618-88D4-F9CC06B70FF5}" destId="{8F37BB73-A5BF-42DE-94E0-07F65954F6F3}" srcOrd="0" destOrd="0" presId="urn:microsoft.com/office/officeart/2005/8/layout/pictureOrgChart+Icon"/>
    <dgm:cxn modelId="{F8C4364B-FA07-4517-87C1-44DEBA0A192C}" type="presParOf" srcId="{919FBD62-A6EC-4618-88D4-F9CC06B70FF5}" destId="{2BC5E9E0-710B-4367-A607-CC91DF7D5605}" srcOrd="1" destOrd="0" presId="urn:microsoft.com/office/officeart/2005/8/layout/pictureOrgChart+Icon"/>
    <dgm:cxn modelId="{CD76A6AB-BFAF-4E2B-85C9-69ACD404C01E}" type="presParOf" srcId="{2BC5E9E0-710B-4367-A607-CC91DF7D5605}" destId="{3B95D934-5AB7-4FFC-8830-5DA9CC825963}" srcOrd="0" destOrd="0" presId="urn:microsoft.com/office/officeart/2005/8/layout/pictureOrgChart+Icon"/>
    <dgm:cxn modelId="{5F54DB83-FF0D-4100-933B-DFC10C01D612}" type="presParOf" srcId="{3B95D934-5AB7-4FFC-8830-5DA9CC825963}" destId="{430862AC-F3F1-42C5-BCA0-6F90B0104691}" srcOrd="0" destOrd="0" presId="urn:microsoft.com/office/officeart/2005/8/layout/pictureOrgChart+Icon"/>
    <dgm:cxn modelId="{96A2BDDD-36CE-40FE-A4A3-B9ABDE450333}" type="presParOf" srcId="{3B95D934-5AB7-4FFC-8830-5DA9CC825963}" destId="{FF44A3BF-CFB9-44EC-B62C-8FD4CEB6B1B4}" srcOrd="1" destOrd="0" presId="urn:microsoft.com/office/officeart/2005/8/layout/pictureOrgChart+Icon"/>
    <dgm:cxn modelId="{B38DF231-55D5-4189-9A84-B1EE4D961016}" type="presParOf" srcId="{3B95D934-5AB7-4FFC-8830-5DA9CC825963}" destId="{31091942-3042-4483-A2D5-F6EAFA28A220}" srcOrd="2" destOrd="0" presId="urn:microsoft.com/office/officeart/2005/8/layout/pictureOrgChart+Icon"/>
    <dgm:cxn modelId="{296CAEBC-9056-4EF2-9FCF-CB41C5DD055F}" type="presParOf" srcId="{2BC5E9E0-710B-4367-A607-CC91DF7D5605}" destId="{1D4EE078-9244-4250-B9E2-E117545FA3D5}" srcOrd="1" destOrd="0" presId="urn:microsoft.com/office/officeart/2005/8/layout/pictureOrgChart+Icon"/>
    <dgm:cxn modelId="{0E4366D8-318A-4FBD-AC11-AF77BEB06F1B}" type="presParOf" srcId="{2BC5E9E0-710B-4367-A607-CC91DF7D5605}" destId="{210A4575-AD6A-4596-887E-02DA15D9DAD1}" srcOrd="2" destOrd="0" presId="urn:microsoft.com/office/officeart/2005/8/layout/pictureOrgChart+Icon"/>
    <dgm:cxn modelId="{4AAF7C53-2BCC-4C45-BFFF-CB013CCE9A32}" type="presParOf" srcId="{919FBD62-A6EC-4618-88D4-F9CC06B70FF5}" destId="{A90F3F52-2E04-4E9C-8586-18CE4B14659E}" srcOrd="2" destOrd="0" presId="urn:microsoft.com/office/officeart/2005/8/layout/pictureOrgChart+Icon"/>
    <dgm:cxn modelId="{267F2DD9-ADF6-4612-9081-17FEE245BCF3}" type="presParOf" srcId="{919FBD62-A6EC-4618-88D4-F9CC06B70FF5}" destId="{9FEE5990-7AD5-4D9C-ABC3-D7F02D9EEAC6}" srcOrd="3" destOrd="0" presId="urn:microsoft.com/office/officeart/2005/8/layout/pictureOrgChart+Icon"/>
    <dgm:cxn modelId="{876F0C09-A793-460E-A9B2-3EBBFE05CF9D}" type="presParOf" srcId="{9FEE5990-7AD5-4D9C-ABC3-D7F02D9EEAC6}" destId="{98F5A91B-36DF-44CF-8F53-50676381C123}" srcOrd="0" destOrd="0" presId="urn:microsoft.com/office/officeart/2005/8/layout/pictureOrgChart+Icon"/>
    <dgm:cxn modelId="{F4DC5667-82A3-41F0-9D18-66CEF8F63DF6}" type="presParOf" srcId="{98F5A91B-36DF-44CF-8F53-50676381C123}" destId="{CE7CB63E-EF3D-4EC6-A8D0-DB55A52FDC3F}" srcOrd="0" destOrd="0" presId="urn:microsoft.com/office/officeart/2005/8/layout/pictureOrgChart+Icon"/>
    <dgm:cxn modelId="{DC2BB524-749D-484E-9744-5A969533D02F}" type="presParOf" srcId="{98F5A91B-36DF-44CF-8F53-50676381C123}" destId="{682AB0C8-B312-4A3F-A2F0-C3B3F3B8CD4A}" srcOrd="1" destOrd="0" presId="urn:microsoft.com/office/officeart/2005/8/layout/pictureOrgChart+Icon"/>
    <dgm:cxn modelId="{6006BBE3-58AF-461E-8047-6E7995B3A6DB}" type="presParOf" srcId="{98F5A91B-36DF-44CF-8F53-50676381C123}" destId="{08C20B35-D42E-49E3-98DB-16029852CDAE}" srcOrd="2" destOrd="0" presId="urn:microsoft.com/office/officeart/2005/8/layout/pictureOrgChart+Icon"/>
    <dgm:cxn modelId="{9D6DC70C-8C24-47D5-847C-91544C81B7DA}" type="presParOf" srcId="{9FEE5990-7AD5-4D9C-ABC3-D7F02D9EEAC6}" destId="{A9F50A41-67E0-4E6F-AB82-07B50C476572}" srcOrd="1" destOrd="0" presId="urn:microsoft.com/office/officeart/2005/8/layout/pictureOrgChart+Icon"/>
    <dgm:cxn modelId="{8575E6A3-576D-4E53-963C-CA96AE25DA05}" type="presParOf" srcId="{9FEE5990-7AD5-4D9C-ABC3-D7F02D9EEAC6}" destId="{0BE454B8-A608-455E-81D4-229C0B26BABD}" srcOrd="2" destOrd="0" presId="urn:microsoft.com/office/officeart/2005/8/layout/pictureOrgChar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D30E1-D7F0-4F55-9B8D-5D5F7FDEAA14}"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6CD2B5A6-A089-4142-91A0-D4C24D4FB6B5}">
      <dgm:prSet phldrT="[Text]"/>
      <dgm:spPr>
        <a:xfrm>
          <a:off x="4332242" y="28131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GL Board </a:t>
          </a:r>
        </a:p>
      </dgm:t>
    </dgm:pt>
    <dgm:pt modelId="{A2FF766C-CC0C-4E86-A8CF-9B9745DCC96C}" type="parTrans" cxnId="{117152E5-A3C6-4930-984E-6EEAB8FB9DF6}">
      <dgm:prSet/>
      <dgm:spPr/>
      <dgm:t>
        <a:bodyPr/>
        <a:lstStyle/>
        <a:p>
          <a:endParaRPr lang="en-US"/>
        </a:p>
      </dgm:t>
    </dgm:pt>
    <dgm:pt modelId="{908B0746-8AD2-48DA-8AAD-4C5BAC60FE7A}" type="sibTrans" cxnId="{117152E5-A3C6-4930-984E-6EEAB8FB9DF6}">
      <dgm:prSet/>
      <dgm:spPr/>
      <dgm:t>
        <a:bodyPr/>
        <a:lstStyle/>
        <a:p>
          <a:endParaRPr lang="en-US"/>
        </a:p>
      </dgm:t>
    </dgm:pt>
    <dgm:pt modelId="{F2B0111F-07CA-410F-A074-1CF810BEE645}" type="asst">
      <dgm:prSet phldrT="[Text]"/>
      <dgm:spPr>
        <a:xfrm>
          <a:off x="3312444" y="112816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DRH</a:t>
          </a:r>
        </a:p>
      </dgm:t>
    </dgm:pt>
    <dgm:pt modelId="{9F25B760-32C1-4337-B6B8-D82D68B02DAF}" type="parTrans" cxnId="{D1B584AB-7658-4896-8CE4-596C3C5E2FD1}">
      <dgm:prSet/>
      <dgm:spPr>
        <a:xfrm>
          <a:off x="4505190" y="877689"/>
          <a:ext cx="423425" cy="548663"/>
        </a:xfrm>
        <a:custGeom>
          <a:avLst/>
          <a:gdLst/>
          <a:ahLst/>
          <a:cxnLst/>
          <a:rect l="0" t="0" r="0" b="0"/>
          <a:pathLst>
            <a:path>
              <a:moveTo>
                <a:pt x="423425" y="0"/>
              </a:moveTo>
              <a:lnTo>
                <a:pt x="423425" y="548663"/>
              </a:lnTo>
              <a:lnTo>
                <a:pt x="0" y="54866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1325E282-5926-4053-BB65-568D3E5E9802}" type="sibTrans" cxnId="{D1B584AB-7658-4896-8CE4-596C3C5E2FD1}">
      <dgm:prSet/>
      <dgm:spPr/>
      <dgm:t>
        <a:bodyPr/>
        <a:lstStyle/>
        <a:p>
          <a:endParaRPr lang="en-US"/>
        </a:p>
      </dgm:t>
    </dgm:pt>
    <dgm:pt modelId="{E0FBC360-4B96-4200-80F8-68F6F1013C4F}">
      <dgm:prSet phldrT="[Text]"/>
      <dgm:spPr>
        <a:xfrm>
          <a:off x="2572"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Zimbabwe </a:t>
          </a:r>
        </a:p>
      </dgm:t>
    </dgm:pt>
    <dgm:pt modelId="{85827468-EFAB-4D79-848A-0E702919E06D}" type="parTrans" cxnId="{9851F2BC-291B-41AD-A615-62F0002DB970}">
      <dgm:prSet/>
      <dgm:spPr>
        <a:xfrm>
          <a:off x="598945" y="877689"/>
          <a:ext cx="4329670" cy="2791027"/>
        </a:xfrm>
        <a:custGeom>
          <a:avLst/>
          <a:gdLst/>
          <a:ahLst/>
          <a:cxnLst/>
          <a:rect l="0" t="0" r="0" b="0"/>
          <a:pathLst>
            <a:path>
              <a:moveTo>
                <a:pt x="4329670" y="0"/>
              </a:moveTo>
              <a:lnTo>
                <a:pt x="4329670"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7334CE3D-5E2C-4249-9B75-B3E0174725EF}" type="sibTrans" cxnId="{9851F2BC-291B-41AD-A615-62F0002DB970}">
      <dgm:prSet/>
      <dgm:spPr/>
      <dgm:t>
        <a:bodyPr/>
        <a:lstStyle/>
        <a:p>
          <a:endParaRPr lang="en-US"/>
        </a:p>
      </dgm:t>
    </dgm:pt>
    <dgm:pt modelId="{25CF010C-B055-47BD-AEE6-2B7791B8724A}">
      <dgm:prSet phldrT="[Text]"/>
      <dgm:spPr>
        <a:xfrm>
          <a:off x="4332242"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Madagascar </a:t>
          </a:r>
        </a:p>
      </dgm:t>
    </dgm:pt>
    <dgm:pt modelId="{58A3F394-44D8-4E4D-8382-A1C1770C4C32}" type="parTrans" cxnId="{08687214-29E3-4001-A215-10EAB3BE5335}">
      <dgm:prSet/>
      <dgm:spPr>
        <a:xfrm>
          <a:off x="4882896" y="877689"/>
          <a:ext cx="91440" cy="2791027"/>
        </a:xfrm>
        <a:custGeom>
          <a:avLst/>
          <a:gdLst/>
          <a:ahLst/>
          <a:cxnLst/>
          <a:rect l="0" t="0" r="0" b="0"/>
          <a:pathLst>
            <a:path>
              <a:moveTo>
                <a:pt x="45720" y="0"/>
              </a:moveTo>
              <a:lnTo>
                <a:pt x="45720"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BB5729F6-2906-4C0C-95B5-9032590DFAC3}" type="sibTrans" cxnId="{08687214-29E3-4001-A215-10EAB3BE5335}">
      <dgm:prSet/>
      <dgm:spPr/>
      <dgm:t>
        <a:bodyPr/>
        <a:lstStyle/>
        <a:p>
          <a:endParaRPr lang="en-US"/>
        </a:p>
      </dgm:t>
    </dgm:pt>
    <dgm:pt modelId="{B17A24F9-6BB8-4747-9531-951CF8395AAF}">
      <dgm:prSet/>
      <dgm:spPr>
        <a:xfrm>
          <a:off x="8661913"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GL Services </a:t>
          </a:r>
        </a:p>
      </dgm:t>
    </dgm:pt>
    <dgm:pt modelId="{22B75713-98DF-4ED8-B003-10339FA81D77}" type="parTrans" cxnId="{752D435C-97C8-45BD-AAD4-BFA8AF9EFD19}">
      <dgm:prSet/>
      <dgm:spPr>
        <a:xfrm>
          <a:off x="4928616" y="877689"/>
          <a:ext cx="4329670" cy="2791027"/>
        </a:xfrm>
        <a:custGeom>
          <a:avLst/>
          <a:gdLst/>
          <a:ahLst/>
          <a:cxnLst/>
          <a:rect l="0" t="0" r="0" b="0"/>
          <a:pathLst>
            <a:path>
              <a:moveTo>
                <a:pt x="0" y="0"/>
              </a:moveTo>
              <a:lnTo>
                <a:pt x="0" y="2665788"/>
              </a:lnTo>
              <a:lnTo>
                <a:pt x="4329670" y="2665788"/>
              </a:lnTo>
              <a:lnTo>
                <a:pt x="4329670"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90CE8922-3674-4EBB-BDA6-92F3BFA3C385}" type="sibTrans" cxnId="{752D435C-97C8-45BD-AAD4-BFA8AF9EFD19}">
      <dgm:prSet/>
      <dgm:spPr/>
      <dgm:t>
        <a:bodyPr/>
        <a:lstStyle/>
        <a:p>
          <a:endParaRPr lang="en-US"/>
        </a:p>
      </dgm:t>
    </dgm:pt>
    <dgm:pt modelId="{9732E959-6128-4D5C-B571-DCDBA515CC73}">
      <dgm:prSet/>
      <dgm:spPr>
        <a:xfrm>
          <a:off x="7218689"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Grants and fellowships</a:t>
          </a:r>
        </a:p>
      </dgm:t>
    </dgm:pt>
    <dgm:pt modelId="{D0D27384-2140-42E0-B5FF-F581708FE38A}" type="parTrans" cxnId="{A2F2B10B-0B66-4E6B-B666-D5DFFE913997}">
      <dgm:prSet/>
      <dgm:spPr>
        <a:xfrm>
          <a:off x="4928616" y="877689"/>
          <a:ext cx="2886447" cy="2791027"/>
        </a:xfrm>
        <a:custGeom>
          <a:avLst/>
          <a:gdLst/>
          <a:ahLst/>
          <a:cxnLst/>
          <a:rect l="0" t="0" r="0" b="0"/>
          <a:pathLst>
            <a:path>
              <a:moveTo>
                <a:pt x="0" y="0"/>
              </a:moveTo>
              <a:lnTo>
                <a:pt x="0" y="2665788"/>
              </a:lnTo>
              <a:lnTo>
                <a:pt x="2886447" y="2665788"/>
              </a:lnTo>
              <a:lnTo>
                <a:pt x="2886447"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0B05960C-781C-4690-B1F5-F9F47E4B5C98}" type="sibTrans" cxnId="{A2F2B10B-0B66-4E6B-B666-D5DFFE913997}">
      <dgm:prSet/>
      <dgm:spPr/>
      <dgm:t>
        <a:bodyPr/>
        <a:lstStyle/>
        <a:p>
          <a:endParaRPr lang="en-US"/>
        </a:p>
      </dgm:t>
    </dgm:pt>
    <dgm:pt modelId="{ED804C3D-68EE-4318-9B7E-2A1B02984C50}">
      <dgm:prSet/>
      <dgm:spPr>
        <a:xfrm>
          <a:off x="2889019"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Lesotho </a:t>
          </a:r>
        </a:p>
      </dgm:t>
    </dgm:pt>
    <dgm:pt modelId="{95851FCD-2EAD-42F8-BAF4-68083025F686}" type="parTrans" cxnId="{FDA1C672-221B-401F-81EE-44CA28970A84}">
      <dgm:prSet/>
      <dgm:spPr>
        <a:xfrm>
          <a:off x="3485392" y="877689"/>
          <a:ext cx="1443223" cy="2791027"/>
        </a:xfrm>
        <a:custGeom>
          <a:avLst/>
          <a:gdLst/>
          <a:ahLst/>
          <a:cxnLst/>
          <a:rect l="0" t="0" r="0" b="0"/>
          <a:pathLst>
            <a:path>
              <a:moveTo>
                <a:pt x="1443223" y="0"/>
              </a:moveTo>
              <a:lnTo>
                <a:pt x="1443223"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BE2E02AD-DB81-46EE-AD73-DD364083BA3B}" type="sibTrans" cxnId="{FDA1C672-221B-401F-81EE-44CA28970A84}">
      <dgm:prSet/>
      <dgm:spPr/>
      <dgm:t>
        <a:bodyPr/>
        <a:lstStyle/>
        <a:p>
          <a:endParaRPr lang="en-US"/>
        </a:p>
      </dgm:t>
    </dgm:pt>
    <dgm:pt modelId="{31C2C4E1-2D64-41E9-9F69-7AD2C2FA4A39}" type="asst">
      <dgm:prSet/>
      <dgm:spPr>
        <a:xfrm>
          <a:off x="5053854" y="112816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Director of Programs </a:t>
          </a:r>
        </a:p>
      </dgm:t>
    </dgm:pt>
    <dgm:pt modelId="{919B6A32-4599-4961-8976-67EBF1119BEB}" type="parTrans" cxnId="{5F99496F-F1C8-4B49-9148-49CB6F397922}">
      <dgm:prSet/>
      <dgm:spPr>
        <a:xfrm>
          <a:off x="4928616" y="877689"/>
          <a:ext cx="125238" cy="548663"/>
        </a:xfrm>
        <a:custGeom>
          <a:avLst/>
          <a:gdLst/>
          <a:ahLst/>
          <a:cxnLst/>
          <a:rect l="0" t="0" r="0" b="0"/>
          <a:pathLst>
            <a:path>
              <a:moveTo>
                <a:pt x="0" y="0"/>
              </a:moveTo>
              <a:lnTo>
                <a:pt x="0" y="548663"/>
              </a:lnTo>
              <a:lnTo>
                <a:pt x="125238" y="548663"/>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B81B4D6A-FFF9-4B43-9AC8-F35097CAD3DA}" type="sibTrans" cxnId="{5F99496F-F1C8-4B49-9148-49CB6F397922}">
      <dgm:prSet/>
      <dgm:spPr/>
      <dgm:t>
        <a:bodyPr/>
        <a:lstStyle/>
        <a:p>
          <a:endParaRPr lang="en-US"/>
        </a:p>
      </dgm:t>
    </dgm:pt>
    <dgm:pt modelId="{C2D312F5-DAD9-460A-88BF-4F05D37E32C7}">
      <dgm:prSet/>
      <dgm:spPr>
        <a:xfrm>
          <a:off x="5775466"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Regional Programmes </a:t>
          </a:r>
        </a:p>
      </dgm:t>
    </dgm:pt>
    <dgm:pt modelId="{3E0291E5-F7FD-4FBA-B237-A9A15F241ED4}" type="parTrans" cxnId="{94C08824-4FC3-4CC3-B4C2-40D1F2913324}">
      <dgm:prSet/>
      <dgm:spPr>
        <a:xfrm>
          <a:off x="4928616" y="877689"/>
          <a:ext cx="1443223" cy="2791027"/>
        </a:xfrm>
        <a:custGeom>
          <a:avLst/>
          <a:gdLst/>
          <a:ahLst/>
          <a:cxnLst/>
          <a:rect l="0" t="0" r="0" b="0"/>
          <a:pathLst>
            <a:path>
              <a:moveTo>
                <a:pt x="0" y="0"/>
              </a:moveTo>
              <a:lnTo>
                <a:pt x="0" y="2665788"/>
              </a:lnTo>
              <a:lnTo>
                <a:pt x="1443223" y="2665788"/>
              </a:lnTo>
              <a:lnTo>
                <a:pt x="1443223"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96BB6AF7-082B-4955-8C36-0AA88AD5906E}" type="sibTrans" cxnId="{94C08824-4FC3-4CC3-B4C2-40D1F2913324}">
      <dgm:prSet/>
      <dgm:spPr/>
      <dgm:t>
        <a:bodyPr/>
        <a:lstStyle/>
        <a:p>
          <a:endParaRPr lang="en-US"/>
        </a:p>
      </dgm:t>
    </dgm:pt>
    <dgm:pt modelId="{54A91EB1-0F32-4099-93DF-A55605660B17}">
      <dgm:prSet/>
      <dgm:spPr>
        <a:xfrm>
          <a:off x="5829139" y="197501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MEL </a:t>
          </a:r>
        </a:p>
      </dgm:t>
    </dgm:pt>
    <dgm:pt modelId="{7E7CB65A-3975-4D94-A082-792DFBB96470}" type="parTrans" cxnId="{469A18CE-313E-46EC-B046-A3B038846163}">
      <dgm:prSet/>
      <dgm:spPr>
        <a:xfrm>
          <a:off x="5650227" y="1724540"/>
          <a:ext cx="178912" cy="548663"/>
        </a:xfrm>
        <a:custGeom>
          <a:avLst/>
          <a:gdLst/>
          <a:ahLst/>
          <a:cxnLst/>
          <a:rect l="0" t="0" r="0" b="0"/>
          <a:pathLst>
            <a:path>
              <a:moveTo>
                <a:pt x="0" y="0"/>
              </a:moveTo>
              <a:lnTo>
                <a:pt x="0" y="548663"/>
              </a:lnTo>
              <a:lnTo>
                <a:pt x="178912" y="54866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4E1C4B7-4609-4E2B-8041-98BB3C205A90}" type="sibTrans" cxnId="{469A18CE-313E-46EC-B046-A3B038846163}">
      <dgm:prSet/>
      <dgm:spPr/>
      <dgm:t>
        <a:bodyPr/>
        <a:lstStyle/>
        <a:p>
          <a:endParaRPr lang="en-US"/>
        </a:p>
      </dgm:t>
    </dgm:pt>
    <dgm:pt modelId="{AE0C6A7B-13D3-4B38-8699-4A5AF01B092B}">
      <dgm:prSet/>
      <dgm:spPr>
        <a:xfrm>
          <a:off x="5829139" y="2821866"/>
          <a:ext cx="1660589"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Communications  </a:t>
          </a:r>
        </a:p>
      </dgm:t>
    </dgm:pt>
    <dgm:pt modelId="{F5C1C441-4CA5-4E49-BFCD-12800CD70F09}" type="parTrans" cxnId="{3807B43A-7E83-42DE-BAD1-767C80473B4F}">
      <dgm:prSet/>
      <dgm:spPr>
        <a:xfrm>
          <a:off x="5650227" y="1724540"/>
          <a:ext cx="178912" cy="1395513"/>
        </a:xfrm>
        <a:custGeom>
          <a:avLst/>
          <a:gdLst/>
          <a:ahLst/>
          <a:cxnLst/>
          <a:rect l="0" t="0" r="0" b="0"/>
          <a:pathLst>
            <a:path>
              <a:moveTo>
                <a:pt x="0" y="0"/>
              </a:moveTo>
              <a:lnTo>
                <a:pt x="0" y="1395513"/>
              </a:lnTo>
              <a:lnTo>
                <a:pt x="178912" y="139551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1BBBD95E-1FBA-4F0B-8956-2C19FB7811FE}" type="sibTrans" cxnId="{3807B43A-7E83-42DE-BAD1-767C80473B4F}">
      <dgm:prSet/>
      <dgm:spPr/>
      <dgm:t>
        <a:bodyPr/>
        <a:lstStyle/>
        <a:p>
          <a:endParaRPr lang="en-US"/>
        </a:p>
      </dgm:t>
    </dgm:pt>
    <dgm:pt modelId="{E87A559E-EFE8-4FF7-A18D-AF5B35CF91AE}">
      <dgm:prSet/>
      <dgm:spPr>
        <a:xfrm>
          <a:off x="3312444" y="197501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dirty="0">
              <a:solidFill>
                <a:sysClr val="window" lastClr="FFFFFF"/>
              </a:solidFill>
              <a:latin typeface="Calibri" panose="020F0502020204030204"/>
              <a:ea typeface="+mn-ea"/>
              <a:cs typeface="+mn-cs"/>
            </a:rPr>
            <a:t>Finance, Governance  and IT </a:t>
          </a:r>
        </a:p>
      </dgm:t>
    </dgm:pt>
    <dgm:pt modelId="{6ABB2FE7-4A7C-4AEE-A858-3D2285882C8D}" type="parTrans" cxnId="{7DA60305-533B-4688-A2C4-F51EADE4C0DF}">
      <dgm:prSet/>
      <dgm:spPr>
        <a:xfrm>
          <a:off x="3863097" y="1724540"/>
          <a:ext cx="91440" cy="250476"/>
        </a:xfrm>
        <a:custGeom>
          <a:avLst/>
          <a:gdLst/>
          <a:ahLst/>
          <a:cxnLst/>
          <a:rect l="0" t="0" r="0" b="0"/>
          <a:pathLst>
            <a:path>
              <a:moveTo>
                <a:pt x="45720" y="0"/>
              </a:moveTo>
              <a:lnTo>
                <a:pt x="45720" y="250476"/>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ZA"/>
        </a:p>
      </dgm:t>
    </dgm:pt>
    <dgm:pt modelId="{7D2E5C62-B6E9-499C-AFA5-4CBF28E37EA0}" type="sibTrans" cxnId="{7DA60305-533B-4688-A2C4-F51EADE4C0DF}">
      <dgm:prSet/>
      <dgm:spPr/>
      <dgm:t>
        <a:bodyPr/>
        <a:lstStyle/>
        <a:p>
          <a:endParaRPr lang="en-ZA"/>
        </a:p>
      </dgm:t>
    </dgm:pt>
    <dgm:pt modelId="{200924E2-FB6F-449E-87D5-7C1FC97A86AB}">
      <dgm:prSet/>
      <dgm:spPr>
        <a:xfrm>
          <a:off x="3610630" y="282186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dirty="0">
              <a:solidFill>
                <a:sysClr val="window" lastClr="FFFFFF"/>
              </a:solidFill>
              <a:latin typeface="Calibri" panose="020F0502020204030204"/>
              <a:ea typeface="+mn-ea"/>
              <a:cs typeface="+mn-cs"/>
            </a:rPr>
            <a:t>HR </a:t>
          </a:r>
        </a:p>
      </dgm:t>
    </dgm:pt>
    <dgm:pt modelId="{CFFDE414-DC78-4D1D-BC9D-8DAC108D65B7}" type="parTrans" cxnId="{6F9AFDDB-D883-4F18-8B3D-E8BBAB03BEDC}">
      <dgm:prSet/>
      <dgm:spPr>
        <a:xfrm>
          <a:off x="3431718" y="2571390"/>
          <a:ext cx="178912" cy="548663"/>
        </a:xfrm>
        <a:custGeom>
          <a:avLst/>
          <a:gdLst/>
          <a:ahLst/>
          <a:cxnLst/>
          <a:rect l="0" t="0" r="0" b="0"/>
          <a:pathLst>
            <a:path>
              <a:moveTo>
                <a:pt x="0" y="0"/>
              </a:moveTo>
              <a:lnTo>
                <a:pt x="0" y="548663"/>
              </a:lnTo>
              <a:lnTo>
                <a:pt x="178912" y="548663"/>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ZA"/>
        </a:p>
      </dgm:t>
    </dgm:pt>
    <dgm:pt modelId="{DF5A9FEF-4E9C-41A3-A2DB-3C3F3C1DAD69}" type="sibTrans" cxnId="{6F9AFDDB-D883-4F18-8B3D-E8BBAB03BEDC}">
      <dgm:prSet/>
      <dgm:spPr/>
      <dgm:t>
        <a:bodyPr/>
        <a:lstStyle/>
        <a:p>
          <a:endParaRPr lang="en-ZA"/>
        </a:p>
      </dgm:t>
    </dgm:pt>
    <dgm:pt modelId="{0199D15A-CF76-406D-89C9-1C0E2ECB7DD3}">
      <dgm:prSet/>
      <dgm:spPr>
        <a:xfrm>
          <a:off x="1445795" y="3668717"/>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dirty="0">
              <a:solidFill>
                <a:sysClr val="window" lastClr="FFFFFF"/>
              </a:solidFill>
              <a:latin typeface="Calibri" panose="020F0502020204030204"/>
              <a:ea typeface="+mn-ea"/>
              <a:cs typeface="+mn-cs"/>
            </a:rPr>
            <a:t>Mauritius </a:t>
          </a:r>
        </a:p>
      </dgm:t>
    </dgm:pt>
    <dgm:pt modelId="{C4EB6881-BE1A-4162-8820-4D3A4960E2FE}" type="parTrans" cxnId="{862A3B46-55A7-4FA1-A9BF-4943EE2B954F}">
      <dgm:prSet/>
      <dgm:spPr>
        <a:xfrm>
          <a:off x="2042168" y="877689"/>
          <a:ext cx="2886447" cy="2791027"/>
        </a:xfrm>
        <a:custGeom>
          <a:avLst/>
          <a:gdLst/>
          <a:ahLst/>
          <a:cxnLst/>
          <a:rect l="0" t="0" r="0" b="0"/>
          <a:pathLst>
            <a:path>
              <a:moveTo>
                <a:pt x="2886447" y="0"/>
              </a:moveTo>
              <a:lnTo>
                <a:pt x="2886447"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ZA"/>
        </a:p>
      </dgm:t>
    </dgm:pt>
    <dgm:pt modelId="{5178ADE5-0AC5-4F38-9C6D-DB2F386E7538}" type="sibTrans" cxnId="{862A3B46-55A7-4FA1-A9BF-4943EE2B954F}">
      <dgm:prSet/>
      <dgm:spPr/>
      <dgm:t>
        <a:bodyPr/>
        <a:lstStyle/>
        <a:p>
          <a:endParaRPr lang="en-ZA"/>
        </a:p>
      </dgm:t>
    </dgm:pt>
    <dgm:pt modelId="{4A828F08-07FB-4495-AB28-CF9751D2E2CD}" type="pres">
      <dgm:prSet presAssocID="{B6ED30E1-D7F0-4F55-9B8D-5D5F7FDEAA14}" presName="hierChild1" presStyleCnt="0">
        <dgm:presLayoutVars>
          <dgm:orgChart val="1"/>
          <dgm:chPref val="1"/>
          <dgm:dir/>
          <dgm:animOne val="branch"/>
          <dgm:animLvl val="lvl"/>
          <dgm:resizeHandles/>
        </dgm:presLayoutVars>
      </dgm:prSet>
      <dgm:spPr/>
    </dgm:pt>
    <dgm:pt modelId="{58AEB182-8644-4C4D-ACFB-EE6E968F609E}" type="pres">
      <dgm:prSet presAssocID="{6CD2B5A6-A089-4142-91A0-D4C24D4FB6B5}" presName="hierRoot1" presStyleCnt="0">
        <dgm:presLayoutVars>
          <dgm:hierBranch val="init"/>
        </dgm:presLayoutVars>
      </dgm:prSet>
      <dgm:spPr/>
    </dgm:pt>
    <dgm:pt modelId="{A3109BCF-B3EB-49F4-8FCF-BA0960917168}" type="pres">
      <dgm:prSet presAssocID="{6CD2B5A6-A089-4142-91A0-D4C24D4FB6B5}" presName="rootComposite1" presStyleCnt="0"/>
      <dgm:spPr/>
    </dgm:pt>
    <dgm:pt modelId="{CFF90AA2-414C-4ACA-BDB1-CF91B04E3AA2}" type="pres">
      <dgm:prSet presAssocID="{6CD2B5A6-A089-4142-91A0-D4C24D4FB6B5}" presName="rootText1" presStyleLbl="node0" presStyleIdx="0" presStyleCnt="1">
        <dgm:presLayoutVars>
          <dgm:chPref val="3"/>
        </dgm:presLayoutVars>
      </dgm:prSet>
      <dgm:spPr/>
    </dgm:pt>
    <dgm:pt modelId="{59626C50-2194-440B-8CEF-5B43D312DB6F}" type="pres">
      <dgm:prSet presAssocID="{6CD2B5A6-A089-4142-91A0-D4C24D4FB6B5}" presName="rootPict1" presStyleLbl="alignImgPlace1" presStyleIdx="0" presStyleCnt="14"/>
      <dgm:spPr>
        <a:xfrm>
          <a:off x="4391879" y="34095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CE21A25B-65A0-43A3-AD4A-A7C5100A1704}" type="pres">
      <dgm:prSet presAssocID="{6CD2B5A6-A089-4142-91A0-D4C24D4FB6B5}" presName="rootConnector1" presStyleLbl="node1" presStyleIdx="0" presStyleCnt="0"/>
      <dgm:spPr/>
    </dgm:pt>
    <dgm:pt modelId="{6E45E439-881C-4D1A-9205-1DE0F18FBD82}" type="pres">
      <dgm:prSet presAssocID="{6CD2B5A6-A089-4142-91A0-D4C24D4FB6B5}" presName="hierChild2" presStyleCnt="0"/>
      <dgm:spPr/>
    </dgm:pt>
    <dgm:pt modelId="{667EE223-AF55-45BC-B716-147DBACAF015}" type="pres">
      <dgm:prSet presAssocID="{85827468-EFAB-4D79-848A-0E702919E06D}" presName="Name37" presStyleLbl="parChTrans1D2" presStyleIdx="0" presStyleCnt="9"/>
      <dgm:spPr/>
    </dgm:pt>
    <dgm:pt modelId="{D4B09788-8394-45A2-BB5E-9754A26C69D8}" type="pres">
      <dgm:prSet presAssocID="{E0FBC360-4B96-4200-80F8-68F6F1013C4F}" presName="hierRoot2" presStyleCnt="0">
        <dgm:presLayoutVars>
          <dgm:hierBranch val="init"/>
        </dgm:presLayoutVars>
      </dgm:prSet>
      <dgm:spPr/>
    </dgm:pt>
    <dgm:pt modelId="{4E1EEB41-3BB7-4D72-82F2-4E002C81FBF2}" type="pres">
      <dgm:prSet presAssocID="{E0FBC360-4B96-4200-80F8-68F6F1013C4F}" presName="rootComposite" presStyleCnt="0"/>
      <dgm:spPr/>
    </dgm:pt>
    <dgm:pt modelId="{2BE6C84F-FC95-4698-8150-95F007777A93}" type="pres">
      <dgm:prSet presAssocID="{E0FBC360-4B96-4200-80F8-68F6F1013C4F}" presName="rootText" presStyleLbl="node2" presStyleIdx="0" presStyleCnt="7">
        <dgm:presLayoutVars>
          <dgm:chPref val="3"/>
        </dgm:presLayoutVars>
      </dgm:prSet>
      <dgm:spPr/>
    </dgm:pt>
    <dgm:pt modelId="{A08B5CDA-0D17-4C04-935A-A3486F7B4296}" type="pres">
      <dgm:prSet presAssocID="{E0FBC360-4B96-4200-80F8-68F6F1013C4F}" presName="rootPict" presStyleLbl="alignImgPlace1" presStyleIdx="1" presStyleCnt="14"/>
      <dgm:spPr>
        <a:xfrm>
          <a:off x="62209"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03C9F6EE-4186-4A19-9E03-0EE23362CF51}" type="pres">
      <dgm:prSet presAssocID="{E0FBC360-4B96-4200-80F8-68F6F1013C4F}" presName="rootConnector" presStyleLbl="node2" presStyleIdx="0" presStyleCnt="7"/>
      <dgm:spPr/>
    </dgm:pt>
    <dgm:pt modelId="{EC697648-F3C1-4720-8D4B-F0FA9D4A6E86}" type="pres">
      <dgm:prSet presAssocID="{E0FBC360-4B96-4200-80F8-68F6F1013C4F}" presName="hierChild4" presStyleCnt="0"/>
      <dgm:spPr/>
    </dgm:pt>
    <dgm:pt modelId="{2CFB2D5F-D0CB-4A4F-AE8D-C9D1F1739DE6}" type="pres">
      <dgm:prSet presAssocID="{E0FBC360-4B96-4200-80F8-68F6F1013C4F}" presName="hierChild5" presStyleCnt="0"/>
      <dgm:spPr/>
    </dgm:pt>
    <dgm:pt modelId="{1C7E3DBB-D1A5-41CC-8DDB-FCFF9047D43C}" type="pres">
      <dgm:prSet presAssocID="{C4EB6881-BE1A-4162-8820-4D3A4960E2FE}" presName="Name37" presStyleLbl="parChTrans1D2" presStyleIdx="1" presStyleCnt="9"/>
      <dgm:spPr/>
    </dgm:pt>
    <dgm:pt modelId="{91816B6E-92A0-4F8D-9549-AF82A8442488}" type="pres">
      <dgm:prSet presAssocID="{0199D15A-CF76-406D-89C9-1C0E2ECB7DD3}" presName="hierRoot2" presStyleCnt="0">
        <dgm:presLayoutVars>
          <dgm:hierBranch val="init"/>
        </dgm:presLayoutVars>
      </dgm:prSet>
      <dgm:spPr/>
    </dgm:pt>
    <dgm:pt modelId="{DBB85506-C13C-465B-8F7D-DE6E81EB1189}" type="pres">
      <dgm:prSet presAssocID="{0199D15A-CF76-406D-89C9-1C0E2ECB7DD3}" presName="rootComposite" presStyleCnt="0"/>
      <dgm:spPr/>
    </dgm:pt>
    <dgm:pt modelId="{BD6C2D33-2459-49C7-88A4-7FD1D9681611}" type="pres">
      <dgm:prSet presAssocID="{0199D15A-CF76-406D-89C9-1C0E2ECB7DD3}" presName="rootText" presStyleLbl="node2" presStyleIdx="1" presStyleCnt="7">
        <dgm:presLayoutVars>
          <dgm:chPref val="3"/>
        </dgm:presLayoutVars>
      </dgm:prSet>
      <dgm:spPr/>
    </dgm:pt>
    <dgm:pt modelId="{0C6997BE-B090-44AD-97B2-BB6E2A36239F}" type="pres">
      <dgm:prSet presAssocID="{0199D15A-CF76-406D-89C9-1C0E2ECB7DD3}" presName="rootPict" presStyleLbl="alignImgPlace1" presStyleIdx="2" presStyleCnt="14"/>
      <dgm:spPr>
        <a:xfrm>
          <a:off x="1505432"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2487C173-845A-4FFB-91BA-F5907AC89E85}" type="pres">
      <dgm:prSet presAssocID="{0199D15A-CF76-406D-89C9-1C0E2ECB7DD3}" presName="rootConnector" presStyleLbl="node2" presStyleIdx="1" presStyleCnt="7"/>
      <dgm:spPr/>
    </dgm:pt>
    <dgm:pt modelId="{BFE670B0-F7DD-40A3-836C-5662BF81AFCE}" type="pres">
      <dgm:prSet presAssocID="{0199D15A-CF76-406D-89C9-1C0E2ECB7DD3}" presName="hierChild4" presStyleCnt="0"/>
      <dgm:spPr/>
    </dgm:pt>
    <dgm:pt modelId="{8204B724-D96A-40A4-A194-66A5465E2E3C}" type="pres">
      <dgm:prSet presAssocID="{0199D15A-CF76-406D-89C9-1C0E2ECB7DD3}" presName="hierChild5" presStyleCnt="0"/>
      <dgm:spPr/>
    </dgm:pt>
    <dgm:pt modelId="{3E9BCB20-07BD-445A-96C2-E583A6973DCF}" type="pres">
      <dgm:prSet presAssocID="{95851FCD-2EAD-42F8-BAF4-68083025F686}" presName="Name37" presStyleLbl="parChTrans1D2" presStyleIdx="2" presStyleCnt="9"/>
      <dgm:spPr/>
    </dgm:pt>
    <dgm:pt modelId="{55D0C61E-4909-4076-B3BC-C8638D13B048}" type="pres">
      <dgm:prSet presAssocID="{ED804C3D-68EE-4318-9B7E-2A1B02984C50}" presName="hierRoot2" presStyleCnt="0">
        <dgm:presLayoutVars>
          <dgm:hierBranch val="init"/>
        </dgm:presLayoutVars>
      </dgm:prSet>
      <dgm:spPr/>
    </dgm:pt>
    <dgm:pt modelId="{7FE9A987-6848-45DF-AA2A-858981732EEA}" type="pres">
      <dgm:prSet presAssocID="{ED804C3D-68EE-4318-9B7E-2A1B02984C50}" presName="rootComposite" presStyleCnt="0"/>
      <dgm:spPr/>
    </dgm:pt>
    <dgm:pt modelId="{28921271-06B8-437A-B705-0E05E7FFEF3A}" type="pres">
      <dgm:prSet presAssocID="{ED804C3D-68EE-4318-9B7E-2A1B02984C50}" presName="rootText" presStyleLbl="node2" presStyleIdx="2" presStyleCnt="7">
        <dgm:presLayoutVars>
          <dgm:chPref val="3"/>
        </dgm:presLayoutVars>
      </dgm:prSet>
      <dgm:spPr/>
    </dgm:pt>
    <dgm:pt modelId="{D04051FD-12C1-47A3-9590-2D7CD2DCA0E6}" type="pres">
      <dgm:prSet presAssocID="{ED804C3D-68EE-4318-9B7E-2A1B02984C50}" presName="rootPict" presStyleLbl="alignImgPlace1" presStyleIdx="3" presStyleCnt="14"/>
      <dgm:spPr>
        <a:xfrm>
          <a:off x="2948656"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8C39E937-B035-4D44-BA90-172D1A881AC3}" type="pres">
      <dgm:prSet presAssocID="{ED804C3D-68EE-4318-9B7E-2A1B02984C50}" presName="rootConnector" presStyleLbl="node2" presStyleIdx="2" presStyleCnt="7"/>
      <dgm:spPr/>
    </dgm:pt>
    <dgm:pt modelId="{42AF86EE-EAC2-40FA-9813-B141FB62F123}" type="pres">
      <dgm:prSet presAssocID="{ED804C3D-68EE-4318-9B7E-2A1B02984C50}" presName="hierChild4" presStyleCnt="0"/>
      <dgm:spPr/>
    </dgm:pt>
    <dgm:pt modelId="{601AD9E9-ED29-4D21-9F87-2A6696A1765A}" type="pres">
      <dgm:prSet presAssocID="{ED804C3D-68EE-4318-9B7E-2A1B02984C50}" presName="hierChild5" presStyleCnt="0"/>
      <dgm:spPr/>
    </dgm:pt>
    <dgm:pt modelId="{E275EBD1-2FFF-47B4-B9E6-7A07171D8A4C}" type="pres">
      <dgm:prSet presAssocID="{58A3F394-44D8-4E4D-8382-A1C1770C4C32}" presName="Name37" presStyleLbl="parChTrans1D2" presStyleIdx="3" presStyleCnt="9"/>
      <dgm:spPr/>
    </dgm:pt>
    <dgm:pt modelId="{E7A04597-9E5B-4232-8BA9-DDD681B28A46}" type="pres">
      <dgm:prSet presAssocID="{25CF010C-B055-47BD-AEE6-2B7791B8724A}" presName="hierRoot2" presStyleCnt="0">
        <dgm:presLayoutVars>
          <dgm:hierBranch val="init"/>
        </dgm:presLayoutVars>
      </dgm:prSet>
      <dgm:spPr/>
    </dgm:pt>
    <dgm:pt modelId="{D0763A56-0097-4C2A-A895-A09D3E949355}" type="pres">
      <dgm:prSet presAssocID="{25CF010C-B055-47BD-AEE6-2B7791B8724A}" presName="rootComposite" presStyleCnt="0"/>
      <dgm:spPr/>
    </dgm:pt>
    <dgm:pt modelId="{A226965E-31BF-49E2-A94B-46C6723D4D0B}" type="pres">
      <dgm:prSet presAssocID="{25CF010C-B055-47BD-AEE6-2B7791B8724A}" presName="rootText" presStyleLbl="node2" presStyleIdx="3" presStyleCnt="7">
        <dgm:presLayoutVars>
          <dgm:chPref val="3"/>
        </dgm:presLayoutVars>
      </dgm:prSet>
      <dgm:spPr/>
    </dgm:pt>
    <dgm:pt modelId="{C074B7C7-5CAD-4F4B-AC41-27A6882304BA}" type="pres">
      <dgm:prSet presAssocID="{25CF010C-B055-47BD-AEE6-2B7791B8724A}" presName="rootPict" presStyleLbl="alignImgPlace1" presStyleIdx="4" presStyleCnt="14"/>
      <dgm:spPr>
        <a:xfrm>
          <a:off x="4391879"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C614477B-2770-45D4-9530-8BD681C27211}" type="pres">
      <dgm:prSet presAssocID="{25CF010C-B055-47BD-AEE6-2B7791B8724A}" presName="rootConnector" presStyleLbl="node2" presStyleIdx="3" presStyleCnt="7"/>
      <dgm:spPr/>
    </dgm:pt>
    <dgm:pt modelId="{7ABC1EA9-637B-4B64-95D9-DBA937D6C31A}" type="pres">
      <dgm:prSet presAssocID="{25CF010C-B055-47BD-AEE6-2B7791B8724A}" presName="hierChild4" presStyleCnt="0"/>
      <dgm:spPr/>
    </dgm:pt>
    <dgm:pt modelId="{05F47F4D-4B94-4F64-AADE-5455D9BB0714}" type="pres">
      <dgm:prSet presAssocID="{25CF010C-B055-47BD-AEE6-2B7791B8724A}" presName="hierChild5" presStyleCnt="0"/>
      <dgm:spPr/>
    </dgm:pt>
    <dgm:pt modelId="{CD04D636-7A8F-4267-8FBC-42E05A84B03E}" type="pres">
      <dgm:prSet presAssocID="{3E0291E5-F7FD-4FBA-B237-A9A15F241ED4}" presName="Name37" presStyleLbl="parChTrans1D2" presStyleIdx="4" presStyleCnt="9"/>
      <dgm:spPr/>
    </dgm:pt>
    <dgm:pt modelId="{0ECEE642-DC10-449F-B009-75D3154D5BAA}" type="pres">
      <dgm:prSet presAssocID="{C2D312F5-DAD9-460A-88BF-4F05D37E32C7}" presName="hierRoot2" presStyleCnt="0">
        <dgm:presLayoutVars>
          <dgm:hierBranch val="init"/>
        </dgm:presLayoutVars>
      </dgm:prSet>
      <dgm:spPr/>
    </dgm:pt>
    <dgm:pt modelId="{4DF7D478-777F-41FE-A1DC-153A664D3806}" type="pres">
      <dgm:prSet presAssocID="{C2D312F5-DAD9-460A-88BF-4F05D37E32C7}" presName="rootComposite" presStyleCnt="0"/>
      <dgm:spPr/>
    </dgm:pt>
    <dgm:pt modelId="{57AA30F3-4BD6-4551-ABEF-E2956F0C86A4}" type="pres">
      <dgm:prSet presAssocID="{C2D312F5-DAD9-460A-88BF-4F05D37E32C7}" presName="rootText" presStyleLbl="node2" presStyleIdx="4" presStyleCnt="7">
        <dgm:presLayoutVars>
          <dgm:chPref val="3"/>
        </dgm:presLayoutVars>
      </dgm:prSet>
      <dgm:spPr/>
    </dgm:pt>
    <dgm:pt modelId="{232AEFB3-64A0-42BD-97DE-41012F58F118}" type="pres">
      <dgm:prSet presAssocID="{C2D312F5-DAD9-460A-88BF-4F05D37E32C7}" presName="rootPict" presStyleLbl="alignImgPlace1" presStyleIdx="5" presStyleCnt="14"/>
      <dgm:spPr>
        <a:xfrm>
          <a:off x="5835103"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BBAF4A73-6BCB-4F3F-B839-F90500F55B14}" type="pres">
      <dgm:prSet presAssocID="{C2D312F5-DAD9-460A-88BF-4F05D37E32C7}" presName="rootConnector" presStyleLbl="node2" presStyleIdx="4" presStyleCnt="7"/>
      <dgm:spPr/>
    </dgm:pt>
    <dgm:pt modelId="{49BFE325-2483-4959-B13F-C1D172FA1DB2}" type="pres">
      <dgm:prSet presAssocID="{C2D312F5-DAD9-460A-88BF-4F05D37E32C7}" presName="hierChild4" presStyleCnt="0"/>
      <dgm:spPr/>
    </dgm:pt>
    <dgm:pt modelId="{66E227B0-DEFB-4FEB-B91C-4EEC9339A61D}" type="pres">
      <dgm:prSet presAssocID="{C2D312F5-DAD9-460A-88BF-4F05D37E32C7}" presName="hierChild5" presStyleCnt="0"/>
      <dgm:spPr/>
    </dgm:pt>
    <dgm:pt modelId="{3AB31B81-201A-4142-8F57-E6C4264CF636}" type="pres">
      <dgm:prSet presAssocID="{D0D27384-2140-42E0-B5FF-F581708FE38A}" presName="Name37" presStyleLbl="parChTrans1D2" presStyleIdx="5" presStyleCnt="9"/>
      <dgm:spPr/>
    </dgm:pt>
    <dgm:pt modelId="{549CF880-668D-4DED-9FAD-198B8580A70D}" type="pres">
      <dgm:prSet presAssocID="{9732E959-6128-4D5C-B571-DCDBA515CC73}" presName="hierRoot2" presStyleCnt="0">
        <dgm:presLayoutVars>
          <dgm:hierBranch val="init"/>
        </dgm:presLayoutVars>
      </dgm:prSet>
      <dgm:spPr/>
    </dgm:pt>
    <dgm:pt modelId="{7ADF25C1-047C-42CB-B421-00CC059E1695}" type="pres">
      <dgm:prSet presAssocID="{9732E959-6128-4D5C-B571-DCDBA515CC73}" presName="rootComposite" presStyleCnt="0"/>
      <dgm:spPr/>
    </dgm:pt>
    <dgm:pt modelId="{FAC80F06-D9D2-40F5-A73A-3F5D3639E31A}" type="pres">
      <dgm:prSet presAssocID="{9732E959-6128-4D5C-B571-DCDBA515CC73}" presName="rootText" presStyleLbl="node2" presStyleIdx="5" presStyleCnt="7">
        <dgm:presLayoutVars>
          <dgm:chPref val="3"/>
        </dgm:presLayoutVars>
      </dgm:prSet>
      <dgm:spPr/>
    </dgm:pt>
    <dgm:pt modelId="{5449AAEA-3167-4257-837F-0086ECC4A50C}" type="pres">
      <dgm:prSet presAssocID="{9732E959-6128-4D5C-B571-DCDBA515CC73}" presName="rootPict" presStyleLbl="alignImgPlace1" presStyleIdx="6" presStyleCnt="14"/>
      <dgm:spPr>
        <a:xfrm>
          <a:off x="7278327"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E88366A6-40D0-4DD3-82F5-B2A3655F2274}" type="pres">
      <dgm:prSet presAssocID="{9732E959-6128-4D5C-B571-DCDBA515CC73}" presName="rootConnector" presStyleLbl="node2" presStyleIdx="5" presStyleCnt="7"/>
      <dgm:spPr/>
    </dgm:pt>
    <dgm:pt modelId="{3EB88DA1-2F33-4CD8-A384-007906CBF67A}" type="pres">
      <dgm:prSet presAssocID="{9732E959-6128-4D5C-B571-DCDBA515CC73}" presName="hierChild4" presStyleCnt="0"/>
      <dgm:spPr/>
    </dgm:pt>
    <dgm:pt modelId="{316BD4BE-92FD-4F47-8A47-68F79B16EADA}" type="pres">
      <dgm:prSet presAssocID="{9732E959-6128-4D5C-B571-DCDBA515CC73}" presName="hierChild5" presStyleCnt="0"/>
      <dgm:spPr/>
    </dgm:pt>
    <dgm:pt modelId="{8313554F-5E52-4459-8A39-5E979D325FE6}" type="pres">
      <dgm:prSet presAssocID="{22B75713-98DF-4ED8-B003-10339FA81D77}" presName="Name37" presStyleLbl="parChTrans1D2" presStyleIdx="6" presStyleCnt="9"/>
      <dgm:spPr/>
    </dgm:pt>
    <dgm:pt modelId="{30C16300-70B8-4490-87AC-C81191E8072A}" type="pres">
      <dgm:prSet presAssocID="{B17A24F9-6BB8-4747-9531-951CF8395AAF}" presName="hierRoot2" presStyleCnt="0">
        <dgm:presLayoutVars>
          <dgm:hierBranch val="init"/>
        </dgm:presLayoutVars>
      </dgm:prSet>
      <dgm:spPr/>
    </dgm:pt>
    <dgm:pt modelId="{0BACBAE1-1C68-4F6B-9093-D4679472A031}" type="pres">
      <dgm:prSet presAssocID="{B17A24F9-6BB8-4747-9531-951CF8395AAF}" presName="rootComposite" presStyleCnt="0"/>
      <dgm:spPr/>
    </dgm:pt>
    <dgm:pt modelId="{CF8298DF-E29B-4F78-9E9F-04E07556C62A}" type="pres">
      <dgm:prSet presAssocID="{B17A24F9-6BB8-4747-9531-951CF8395AAF}" presName="rootText" presStyleLbl="node2" presStyleIdx="6" presStyleCnt="7">
        <dgm:presLayoutVars>
          <dgm:chPref val="3"/>
        </dgm:presLayoutVars>
      </dgm:prSet>
      <dgm:spPr/>
    </dgm:pt>
    <dgm:pt modelId="{106DF4D0-B877-4BB2-8AA7-134A6C0BC17B}" type="pres">
      <dgm:prSet presAssocID="{B17A24F9-6BB8-4747-9531-951CF8395AAF}" presName="rootPict" presStyleLbl="alignImgPlace1" presStyleIdx="7" presStyleCnt="14"/>
      <dgm:spPr>
        <a:xfrm>
          <a:off x="8721550" y="37283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29134F35-AD6F-472F-BE24-60809F7182BB}" type="pres">
      <dgm:prSet presAssocID="{B17A24F9-6BB8-4747-9531-951CF8395AAF}" presName="rootConnector" presStyleLbl="node2" presStyleIdx="6" presStyleCnt="7"/>
      <dgm:spPr/>
    </dgm:pt>
    <dgm:pt modelId="{346682D2-F3F9-4912-881E-28377FDDC175}" type="pres">
      <dgm:prSet presAssocID="{B17A24F9-6BB8-4747-9531-951CF8395AAF}" presName="hierChild4" presStyleCnt="0"/>
      <dgm:spPr/>
    </dgm:pt>
    <dgm:pt modelId="{42945A46-BD2F-4D57-A65D-D941E37A3DBF}" type="pres">
      <dgm:prSet presAssocID="{B17A24F9-6BB8-4747-9531-951CF8395AAF}" presName="hierChild5" presStyleCnt="0"/>
      <dgm:spPr/>
    </dgm:pt>
    <dgm:pt modelId="{919FBD62-A6EC-4618-88D4-F9CC06B70FF5}" type="pres">
      <dgm:prSet presAssocID="{6CD2B5A6-A089-4142-91A0-D4C24D4FB6B5}" presName="hierChild3" presStyleCnt="0"/>
      <dgm:spPr/>
    </dgm:pt>
    <dgm:pt modelId="{8F37BB73-A5BF-42DE-94E0-07F65954F6F3}" type="pres">
      <dgm:prSet presAssocID="{9F25B760-32C1-4337-B6B8-D82D68B02DAF}" presName="Name111" presStyleLbl="parChTrans1D2" presStyleIdx="7" presStyleCnt="9"/>
      <dgm:spPr/>
    </dgm:pt>
    <dgm:pt modelId="{2BC5E9E0-710B-4367-A607-CC91DF7D5605}" type="pres">
      <dgm:prSet presAssocID="{F2B0111F-07CA-410F-A074-1CF810BEE645}" presName="hierRoot3" presStyleCnt="0">
        <dgm:presLayoutVars>
          <dgm:hierBranch val="init"/>
        </dgm:presLayoutVars>
      </dgm:prSet>
      <dgm:spPr/>
    </dgm:pt>
    <dgm:pt modelId="{3B95D934-5AB7-4FFC-8830-5DA9CC825963}" type="pres">
      <dgm:prSet presAssocID="{F2B0111F-07CA-410F-A074-1CF810BEE645}" presName="rootComposite3" presStyleCnt="0"/>
      <dgm:spPr/>
    </dgm:pt>
    <dgm:pt modelId="{430862AC-F3F1-42C5-BCA0-6F90B0104691}" type="pres">
      <dgm:prSet presAssocID="{F2B0111F-07CA-410F-A074-1CF810BEE645}" presName="rootText3" presStyleLbl="asst1" presStyleIdx="0" presStyleCnt="2">
        <dgm:presLayoutVars>
          <dgm:chPref val="3"/>
        </dgm:presLayoutVars>
      </dgm:prSet>
      <dgm:spPr/>
    </dgm:pt>
    <dgm:pt modelId="{FF44A3BF-CFB9-44EC-B62C-8FD4CEB6B1B4}" type="pres">
      <dgm:prSet presAssocID="{F2B0111F-07CA-410F-A074-1CF810BEE645}" presName="rootPict3" presStyleLbl="alignImgPlace1" presStyleIdx="8" presStyleCnt="14"/>
      <dgm:spPr>
        <a:xfrm>
          <a:off x="3372081" y="118780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31091942-3042-4483-A2D5-F6EAFA28A220}" type="pres">
      <dgm:prSet presAssocID="{F2B0111F-07CA-410F-A074-1CF810BEE645}" presName="rootConnector3" presStyleLbl="asst1" presStyleIdx="0" presStyleCnt="2"/>
      <dgm:spPr/>
    </dgm:pt>
    <dgm:pt modelId="{1D4EE078-9244-4250-B9E2-E117545FA3D5}" type="pres">
      <dgm:prSet presAssocID="{F2B0111F-07CA-410F-A074-1CF810BEE645}" presName="hierChild6" presStyleCnt="0"/>
      <dgm:spPr/>
    </dgm:pt>
    <dgm:pt modelId="{C06A50FF-E0E4-40F6-96EA-4459CD14FF15}" type="pres">
      <dgm:prSet presAssocID="{6ABB2FE7-4A7C-4AEE-A858-3D2285882C8D}" presName="Name37" presStyleLbl="parChTrans1D3" presStyleIdx="0" presStyleCnt="3"/>
      <dgm:spPr/>
    </dgm:pt>
    <dgm:pt modelId="{FFF5F654-A305-49FD-95DE-A146CDAB4FED}" type="pres">
      <dgm:prSet presAssocID="{E87A559E-EFE8-4FF7-A18D-AF5B35CF91AE}" presName="hierRoot2" presStyleCnt="0">
        <dgm:presLayoutVars>
          <dgm:hierBranch val="init"/>
        </dgm:presLayoutVars>
      </dgm:prSet>
      <dgm:spPr/>
    </dgm:pt>
    <dgm:pt modelId="{A3D0377C-8C32-455A-9B9C-9250CBF86477}" type="pres">
      <dgm:prSet presAssocID="{E87A559E-EFE8-4FF7-A18D-AF5B35CF91AE}" presName="rootComposite" presStyleCnt="0"/>
      <dgm:spPr/>
    </dgm:pt>
    <dgm:pt modelId="{85FFC099-1260-4B61-ABCF-849B87EF8812}" type="pres">
      <dgm:prSet presAssocID="{E87A559E-EFE8-4FF7-A18D-AF5B35CF91AE}" presName="rootText" presStyleLbl="node3" presStyleIdx="0" presStyleCnt="3">
        <dgm:presLayoutVars>
          <dgm:chPref val="3"/>
        </dgm:presLayoutVars>
      </dgm:prSet>
      <dgm:spPr/>
    </dgm:pt>
    <dgm:pt modelId="{C2993215-B843-4C03-AFB3-BEE7E2145AAF}" type="pres">
      <dgm:prSet presAssocID="{E87A559E-EFE8-4FF7-A18D-AF5B35CF91AE}" presName="rootPict" presStyleLbl="alignImgPlace1" presStyleIdx="9" presStyleCnt="14"/>
      <dgm:spPr>
        <a:xfrm>
          <a:off x="3372081" y="20346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E2652BD4-943B-4A48-B731-C495D479541D}" type="pres">
      <dgm:prSet presAssocID="{E87A559E-EFE8-4FF7-A18D-AF5B35CF91AE}" presName="rootConnector" presStyleLbl="node3" presStyleIdx="0" presStyleCnt="3"/>
      <dgm:spPr/>
    </dgm:pt>
    <dgm:pt modelId="{0373BCA2-6403-418D-A47C-A6775E4F9AC0}" type="pres">
      <dgm:prSet presAssocID="{E87A559E-EFE8-4FF7-A18D-AF5B35CF91AE}" presName="hierChild4" presStyleCnt="0"/>
      <dgm:spPr/>
    </dgm:pt>
    <dgm:pt modelId="{601044DF-A349-44C3-B522-BA6F884F717D}" type="pres">
      <dgm:prSet presAssocID="{CFFDE414-DC78-4D1D-BC9D-8DAC108D65B7}" presName="Name37" presStyleLbl="parChTrans1D4" presStyleIdx="0" presStyleCnt="1"/>
      <dgm:spPr/>
    </dgm:pt>
    <dgm:pt modelId="{FC51C735-70BD-44B8-8C33-D3BCE5DDCBF3}" type="pres">
      <dgm:prSet presAssocID="{200924E2-FB6F-449E-87D5-7C1FC97A86AB}" presName="hierRoot2" presStyleCnt="0">
        <dgm:presLayoutVars>
          <dgm:hierBranch val="init"/>
        </dgm:presLayoutVars>
      </dgm:prSet>
      <dgm:spPr/>
    </dgm:pt>
    <dgm:pt modelId="{76D1E9C7-E1A8-4843-B397-03C22567D986}" type="pres">
      <dgm:prSet presAssocID="{200924E2-FB6F-449E-87D5-7C1FC97A86AB}" presName="rootComposite" presStyleCnt="0"/>
      <dgm:spPr/>
    </dgm:pt>
    <dgm:pt modelId="{8E523329-BB8B-4607-8702-E12AA91B29B9}" type="pres">
      <dgm:prSet presAssocID="{200924E2-FB6F-449E-87D5-7C1FC97A86AB}" presName="rootText" presStyleLbl="node4" presStyleIdx="0" presStyleCnt="1">
        <dgm:presLayoutVars>
          <dgm:chPref val="3"/>
        </dgm:presLayoutVars>
      </dgm:prSet>
      <dgm:spPr/>
    </dgm:pt>
    <dgm:pt modelId="{913AFAA5-512F-4605-8A1B-B7D9D94F9AFA}" type="pres">
      <dgm:prSet presAssocID="{200924E2-FB6F-449E-87D5-7C1FC97A86AB}" presName="rootPict" presStyleLbl="alignImgPlace1" presStyleIdx="10" presStyleCnt="14"/>
      <dgm:spPr>
        <a:xfrm>
          <a:off x="3670268" y="288150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F118CC7B-A28B-47E3-B45D-A2912BC93BA5}" type="pres">
      <dgm:prSet presAssocID="{200924E2-FB6F-449E-87D5-7C1FC97A86AB}" presName="rootConnector" presStyleLbl="node4" presStyleIdx="0" presStyleCnt="1"/>
      <dgm:spPr/>
    </dgm:pt>
    <dgm:pt modelId="{7A9290A5-7108-45F2-B669-E5C89060142D}" type="pres">
      <dgm:prSet presAssocID="{200924E2-FB6F-449E-87D5-7C1FC97A86AB}" presName="hierChild4" presStyleCnt="0"/>
      <dgm:spPr/>
    </dgm:pt>
    <dgm:pt modelId="{AC512D43-5194-42A0-9850-0082140ACBAB}" type="pres">
      <dgm:prSet presAssocID="{200924E2-FB6F-449E-87D5-7C1FC97A86AB}" presName="hierChild5" presStyleCnt="0"/>
      <dgm:spPr/>
    </dgm:pt>
    <dgm:pt modelId="{1867E94F-5C8C-407D-9C6E-7F9CD87C5A67}" type="pres">
      <dgm:prSet presAssocID="{E87A559E-EFE8-4FF7-A18D-AF5B35CF91AE}" presName="hierChild5" presStyleCnt="0"/>
      <dgm:spPr/>
    </dgm:pt>
    <dgm:pt modelId="{210A4575-AD6A-4596-887E-02DA15D9DAD1}" type="pres">
      <dgm:prSet presAssocID="{F2B0111F-07CA-410F-A074-1CF810BEE645}" presName="hierChild7" presStyleCnt="0"/>
      <dgm:spPr/>
    </dgm:pt>
    <dgm:pt modelId="{774935DA-5761-4B6F-81AC-33C2F4E8FEED}" type="pres">
      <dgm:prSet presAssocID="{919B6A32-4599-4961-8976-67EBF1119BEB}" presName="Name111" presStyleLbl="parChTrans1D2" presStyleIdx="8" presStyleCnt="9"/>
      <dgm:spPr/>
    </dgm:pt>
    <dgm:pt modelId="{D04D4E88-F998-42C2-B4DC-8F1EF8331430}" type="pres">
      <dgm:prSet presAssocID="{31C2C4E1-2D64-41E9-9F69-7AD2C2FA4A39}" presName="hierRoot3" presStyleCnt="0">
        <dgm:presLayoutVars>
          <dgm:hierBranch val="init"/>
        </dgm:presLayoutVars>
      </dgm:prSet>
      <dgm:spPr/>
    </dgm:pt>
    <dgm:pt modelId="{97683CCF-95D0-436B-A4F1-9E6D3FE33827}" type="pres">
      <dgm:prSet presAssocID="{31C2C4E1-2D64-41E9-9F69-7AD2C2FA4A39}" presName="rootComposite3" presStyleCnt="0"/>
      <dgm:spPr/>
    </dgm:pt>
    <dgm:pt modelId="{220FFA4B-9FB3-4599-8682-D5FE01BF647C}" type="pres">
      <dgm:prSet presAssocID="{31C2C4E1-2D64-41E9-9F69-7AD2C2FA4A39}" presName="rootText3" presStyleLbl="asst1" presStyleIdx="1" presStyleCnt="2">
        <dgm:presLayoutVars>
          <dgm:chPref val="3"/>
        </dgm:presLayoutVars>
      </dgm:prSet>
      <dgm:spPr/>
    </dgm:pt>
    <dgm:pt modelId="{6A773FB2-6FD2-4FE2-B25A-12A97F936FB5}" type="pres">
      <dgm:prSet presAssocID="{31C2C4E1-2D64-41E9-9F69-7AD2C2FA4A39}" presName="rootPict3" presStyleLbl="alignImgPlace1" presStyleIdx="11" presStyleCnt="14"/>
      <dgm:spPr>
        <a:xfrm>
          <a:off x="5113491" y="118780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28E2F5B7-8110-45D5-9ABC-A4A7DBF8797C}" type="pres">
      <dgm:prSet presAssocID="{31C2C4E1-2D64-41E9-9F69-7AD2C2FA4A39}" presName="rootConnector3" presStyleLbl="asst1" presStyleIdx="1" presStyleCnt="2"/>
      <dgm:spPr/>
    </dgm:pt>
    <dgm:pt modelId="{100CB79A-7399-43B7-BB21-0CFF147CD310}" type="pres">
      <dgm:prSet presAssocID="{31C2C4E1-2D64-41E9-9F69-7AD2C2FA4A39}" presName="hierChild6" presStyleCnt="0"/>
      <dgm:spPr/>
    </dgm:pt>
    <dgm:pt modelId="{36909CF0-59EE-4FED-854D-67419CF3A6A7}" type="pres">
      <dgm:prSet presAssocID="{7E7CB65A-3975-4D94-A082-792DFBB96470}" presName="Name37" presStyleLbl="parChTrans1D3" presStyleIdx="1" presStyleCnt="3"/>
      <dgm:spPr/>
    </dgm:pt>
    <dgm:pt modelId="{CA354BF9-8C64-4591-84F5-22383FDFCD61}" type="pres">
      <dgm:prSet presAssocID="{54A91EB1-0F32-4099-93DF-A55605660B17}" presName="hierRoot2" presStyleCnt="0">
        <dgm:presLayoutVars>
          <dgm:hierBranch val="init"/>
        </dgm:presLayoutVars>
      </dgm:prSet>
      <dgm:spPr/>
    </dgm:pt>
    <dgm:pt modelId="{A6B4B636-ABFD-4F97-A075-494246B3A03C}" type="pres">
      <dgm:prSet presAssocID="{54A91EB1-0F32-4099-93DF-A55605660B17}" presName="rootComposite" presStyleCnt="0"/>
      <dgm:spPr/>
    </dgm:pt>
    <dgm:pt modelId="{3D1DB457-A806-492D-AB5B-C49BB0B8179B}" type="pres">
      <dgm:prSet presAssocID="{54A91EB1-0F32-4099-93DF-A55605660B17}" presName="rootText" presStyleLbl="node3" presStyleIdx="1" presStyleCnt="3">
        <dgm:presLayoutVars>
          <dgm:chPref val="3"/>
        </dgm:presLayoutVars>
      </dgm:prSet>
      <dgm:spPr/>
    </dgm:pt>
    <dgm:pt modelId="{7F9A991B-9A1E-42C2-BA86-07867A5F607A}" type="pres">
      <dgm:prSet presAssocID="{54A91EB1-0F32-4099-93DF-A55605660B17}" presName="rootPict" presStyleLbl="alignImgPlace1" presStyleIdx="12" presStyleCnt="14"/>
      <dgm:spPr>
        <a:xfrm>
          <a:off x="5888777" y="203465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03A9ECBA-E3FF-4057-85F8-2C87CF330BDC}" type="pres">
      <dgm:prSet presAssocID="{54A91EB1-0F32-4099-93DF-A55605660B17}" presName="rootConnector" presStyleLbl="node3" presStyleIdx="1" presStyleCnt="3"/>
      <dgm:spPr/>
    </dgm:pt>
    <dgm:pt modelId="{6971084B-510A-44BE-BAF4-3F851DFB3633}" type="pres">
      <dgm:prSet presAssocID="{54A91EB1-0F32-4099-93DF-A55605660B17}" presName="hierChild4" presStyleCnt="0"/>
      <dgm:spPr/>
    </dgm:pt>
    <dgm:pt modelId="{05E4D3BC-7E2D-4767-871A-83C014AEF915}" type="pres">
      <dgm:prSet presAssocID="{54A91EB1-0F32-4099-93DF-A55605660B17}" presName="hierChild5" presStyleCnt="0"/>
      <dgm:spPr/>
    </dgm:pt>
    <dgm:pt modelId="{AD8E609E-07D5-4BBC-860F-45860C0BC0FB}" type="pres">
      <dgm:prSet presAssocID="{F5C1C441-4CA5-4E49-BFCD-12800CD70F09}" presName="Name37" presStyleLbl="parChTrans1D3" presStyleIdx="2" presStyleCnt="3"/>
      <dgm:spPr/>
    </dgm:pt>
    <dgm:pt modelId="{04AB2DFF-2780-4F9B-8817-2C2095A2D03A}" type="pres">
      <dgm:prSet presAssocID="{AE0C6A7B-13D3-4B38-8699-4A5AF01B092B}" presName="hierRoot2" presStyleCnt="0">
        <dgm:presLayoutVars>
          <dgm:hierBranch val="init"/>
        </dgm:presLayoutVars>
      </dgm:prSet>
      <dgm:spPr/>
    </dgm:pt>
    <dgm:pt modelId="{5C4830D2-7611-46D4-A0A3-63E82BE279A6}" type="pres">
      <dgm:prSet presAssocID="{AE0C6A7B-13D3-4B38-8699-4A5AF01B092B}" presName="rootComposite" presStyleCnt="0"/>
      <dgm:spPr/>
    </dgm:pt>
    <dgm:pt modelId="{AA289390-138B-448A-93CB-2ED18674EBE8}" type="pres">
      <dgm:prSet presAssocID="{AE0C6A7B-13D3-4B38-8699-4A5AF01B092B}" presName="rootText" presStyleLbl="node3" presStyleIdx="2" presStyleCnt="3" custScaleX="139224">
        <dgm:presLayoutVars>
          <dgm:chPref val="3"/>
        </dgm:presLayoutVars>
      </dgm:prSet>
      <dgm:spPr/>
    </dgm:pt>
    <dgm:pt modelId="{4509A25C-60BC-4130-88E8-F9A1F7361DB4}" type="pres">
      <dgm:prSet presAssocID="{AE0C6A7B-13D3-4B38-8699-4A5AF01B092B}" presName="rootPict" presStyleLbl="alignImgPlace1" presStyleIdx="13" presStyleCnt="14"/>
      <dgm:spPr>
        <a:xfrm>
          <a:off x="6122698" y="288150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gm:spPr>
    </dgm:pt>
    <dgm:pt modelId="{C1A62026-6B36-467B-8557-F5C9311464D0}" type="pres">
      <dgm:prSet presAssocID="{AE0C6A7B-13D3-4B38-8699-4A5AF01B092B}" presName="rootConnector" presStyleLbl="node3" presStyleIdx="2" presStyleCnt="3"/>
      <dgm:spPr/>
    </dgm:pt>
    <dgm:pt modelId="{F942A95E-A2D7-468F-802D-E36B99EF4181}" type="pres">
      <dgm:prSet presAssocID="{AE0C6A7B-13D3-4B38-8699-4A5AF01B092B}" presName="hierChild4" presStyleCnt="0"/>
      <dgm:spPr/>
    </dgm:pt>
    <dgm:pt modelId="{985C8529-94F0-456B-972E-ECE414B2EE4D}" type="pres">
      <dgm:prSet presAssocID="{AE0C6A7B-13D3-4B38-8699-4A5AF01B092B}" presName="hierChild5" presStyleCnt="0"/>
      <dgm:spPr/>
    </dgm:pt>
    <dgm:pt modelId="{A6D186A1-0266-49C4-A88D-FD0EC63E7048}" type="pres">
      <dgm:prSet presAssocID="{31C2C4E1-2D64-41E9-9F69-7AD2C2FA4A39}" presName="hierChild7" presStyleCnt="0"/>
      <dgm:spPr/>
    </dgm:pt>
  </dgm:ptLst>
  <dgm:cxnLst>
    <dgm:cxn modelId="{EA600701-17B3-49D1-BDC7-4A8F9A7CC9B7}" type="presOf" srcId="{54A91EB1-0F32-4099-93DF-A55605660B17}" destId="{3D1DB457-A806-492D-AB5B-C49BB0B8179B}" srcOrd="0" destOrd="0" presId="urn:microsoft.com/office/officeart/2005/8/layout/pictureOrgChart+Icon"/>
    <dgm:cxn modelId="{7DA60305-533B-4688-A2C4-F51EADE4C0DF}" srcId="{F2B0111F-07CA-410F-A074-1CF810BEE645}" destId="{E87A559E-EFE8-4FF7-A18D-AF5B35CF91AE}" srcOrd="0" destOrd="0" parTransId="{6ABB2FE7-4A7C-4AEE-A858-3D2285882C8D}" sibTransId="{7D2E5C62-B6E9-499C-AFA5-4CBF28E37EA0}"/>
    <dgm:cxn modelId="{A2F2B10B-0B66-4E6B-B666-D5DFFE913997}" srcId="{6CD2B5A6-A089-4142-91A0-D4C24D4FB6B5}" destId="{9732E959-6128-4D5C-B571-DCDBA515CC73}" srcOrd="7" destOrd="0" parTransId="{D0D27384-2140-42E0-B5FF-F581708FE38A}" sibTransId="{0B05960C-781C-4690-B1F5-F9F47E4B5C98}"/>
    <dgm:cxn modelId="{D3FCA70C-E186-44C3-B199-4DC5FBCAE9DA}" type="presOf" srcId="{B6ED30E1-D7F0-4F55-9B8D-5D5F7FDEAA14}" destId="{4A828F08-07FB-4495-AB28-CF9751D2E2CD}" srcOrd="0" destOrd="0" presId="urn:microsoft.com/office/officeart/2005/8/layout/pictureOrgChart+Icon"/>
    <dgm:cxn modelId="{9AF27B10-59B3-443C-8AAD-679693017FEB}" type="presOf" srcId="{7E7CB65A-3975-4D94-A082-792DFBB96470}" destId="{36909CF0-59EE-4FED-854D-67419CF3A6A7}" srcOrd="0" destOrd="0" presId="urn:microsoft.com/office/officeart/2005/8/layout/pictureOrgChart+Icon"/>
    <dgm:cxn modelId="{5CA1C710-E737-4EDB-B01C-2E77E2638FA4}" type="presOf" srcId="{9732E959-6128-4D5C-B571-DCDBA515CC73}" destId="{FAC80F06-D9D2-40F5-A73A-3F5D3639E31A}" srcOrd="0" destOrd="0" presId="urn:microsoft.com/office/officeart/2005/8/layout/pictureOrgChart+Icon"/>
    <dgm:cxn modelId="{08687214-29E3-4001-A215-10EAB3BE5335}" srcId="{6CD2B5A6-A089-4142-91A0-D4C24D4FB6B5}" destId="{25CF010C-B055-47BD-AEE6-2B7791B8724A}" srcOrd="5" destOrd="0" parTransId="{58A3F394-44D8-4E4D-8382-A1C1770C4C32}" sibTransId="{BB5729F6-2906-4C0C-95B5-9032590DFAC3}"/>
    <dgm:cxn modelId="{0E468D14-F5F7-40E2-84DE-C076AB071FDD}" type="presOf" srcId="{0199D15A-CF76-406D-89C9-1C0E2ECB7DD3}" destId="{2487C173-845A-4FFB-91BA-F5907AC89E85}" srcOrd="1" destOrd="0" presId="urn:microsoft.com/office/officeart/2005/8/layout/pictureOrgChart+Icon"/>
    <dgm:cxn modelId="{580DC91A-9CC1-44CB-BC88-6D02BA0AE962}" type="presOf" srcId="{C4EB6881-BE1A-4162-8820-4D3A4960E2FE}" destId="{1C7E3DBB-D1A5-41CC-8DDB-FCFF9047D43C}" srcOrd="0" destOrd="0" presId="urn:microsoft.com/office/officeart/2005/8/layout/pictureOrgChart+Icon"/>
    <dgm:cxn modelId="{BB78EF1E-3A18-4C24-B6F4-625BCF6969FB}" type="presOf" srcId="{E87A559E-EFE8-4FF7-A18D-AF5B35CF91AE}" destId="{85FFC099-1260-4B61-ABCF-849B87EF8812}" srcOrd="0" destOrd="0" presId="urn:microsoft.com/office/officeart/2005/8/layout/pictureOrgChart+Icon"/>
    <dgm:cxn modelId="{1AA0B823-4793-443F-887F-7A9CD3D3BE5A}" type="presOf" srcId="{54A91EB1-0F32-4099-93DF-A55605660B17}" destId="{03A9ECBA-E3FF-4057-85F8-2C87CF330BDC}" srcOrd="1" destOrd="0" presId="urn:microsoft.com/office/officeart/2005/8/layout/pictureOrgChart+Icon"/>
    <dgm:cxn modelId="{94C08824-4FC3-4CC3-B4C2-40D1F2913324}" srcId="{6CD2B5A6-A089-4142-91A0-D4C24D4FB6B5}" destId="{C2D312F5-DAD9-460A-88BF-4F05D37E32C7}" srcOrd="6" destOrd="0" parTransId="{3E0291E5-F7FD-4FBA-B237-A9A15F241ED4}" sibTransId="{96BB6AF7-082B-4955-8C36-0AA88AD5906E}"/>
    <dgm:cxn modelId="{50DB9E27-42F7-4C8D-BFBD-1E2EC790BF39}" type="presOf" srcId="{D0D27384-2140-42E0-B5FF-F581708FE38A}" destId="{3AB31B81-201A-4142-8F57-E6C4264CF636}" srcOrd="0" destOrd="0" presId="urn:microsoft.com/office/officeart/2005/8/layout/pictureOrgChart+Icon"/>
    <dgm:cxn modelId="{AA1A762C-81C9-4F3D-83A2-207A07A3E8EC}" type="presOf" srcId="{ED804C3D-68EE-4318-9B7E-2A1B02984C50}" destId="{8C39E937-B035-4D44-BA90-172D1A881AC3}" srcOrd="1" destOrd="0" presId="urn:microsoft.com/office/officeart/2005/8/layout/pictureOrgChart+Icon"/>
    <dgm:cxn modelId="{C9430F38-BBC8-4693-AF2C-9F3BC22FAEE1}" type="presOf" srcId="{C2D312F5-DAD9-460A-88BF-4F05D37E32C7}" destId="{BBAF4A73-6BCB-4F3F-B839-F90500F55B14}" srcOrd="1" destOrd="0" presId="urn:microsoft.com/office/officeart/2005/8/layout/pictureOrgChart+Icon"/>
    <dgm:cxn modelId="{3807B43A-7E83-42DE-BAD1-767C80473B4F}" srcId="{31C2C4E1-2D64-41E9-9F69-7AD2C2FA4A39}" destId="{AE0C6A7B-13D3-4B38-8699-4A5AF01B092B}" srcOrd="1" destOrd="0" parTransId="{F5C1C441-4CA5-4E49-BFCD-12800CD70F09}" sibTransId="{1BBBD95E-1FBA-4F0B-8956-2C19FB7811FE}"/>
    <dgm:cxn modelId="{D7C6AF3B-15C4-470A-ACA9-FDE6F9658800}" type="presOf" srcId="{AE0C6A7B-13D3-4B38-8699-4A5AF01B092B}" destId="{C1A62026-6B36-467B-8557-F5C9311464D0}" srcOrd="1" destOrd="0" presId="urn:microsoft.com/office/officeart/2005/8/layout/pictureOrgChart+Icon"/>
    <dgm:cxn modelId="{862A3B46-55A7-4FA1-A9BF-4943EE2B954F}" srcId="{6CD2B5A6-A089-4142-91A0-D4C24D4FB6B5}" destId="{0199D15A-CF76-406D-89C9-1C0E2ECB7DD3}" srcOrd="3" destOrd="0" parTransId="{C4EB6881-BE1A-4162-8820-4D3A4960E2FE}" sibTransId="{5178ADE5-0AC5-4F38-9C6D-DB2F386E7538}"/>
    <dgm:cxn modelId="{752D435C-97C8-45BD-AAD4-BFA8AF9EFD19}" srcId="{6CD2B5A6-A089-4142-91A0-D4C24D4FB6B5}" destId="{B17A24F9-6BB8-4747-9531-951CF8395AAF}" srcOrd="8" destOrd="0" parTransId="{22B75713-98DF-4ED8-B003-10339FA81D77}" sibTransId="{90CE8922-3674-4EBB-BDA6-92F3BFA3C385}"/>
    <dgm:cxn modelId="{474AC65D-DBE1-4FD1-AE35-2DC357BE69C0}" type="presOf" srcId="{C2D312F5-DAD9-460A-88BF-4F05D37E32C7}" destId="{57AA30F3-4BD6-4551-ABEF-E2956F0C86A4}" srcOrd="0" destOrd="0" presId="urn:microsoft.com/office/officeart/2005/8/layout/pictureOrgChart+Icon"/>
    <dgm:cxn modelId="{2E69E26B-A420-4689-B5BD-773C8481E945}" type="presOf" srcId="{9F25B760-32C1-4337-B6B8-D82D68B02DAF}" destId="{8F37BB73-A5BF-42DE-94E0-07F65954F6F3}" srcOrd="0" destOrd="0" presId="urn:microsoft.com/office/officeart/2005/8/layout/pictureOrgChart+Icon"/>
    <dgm:cxn modelId="{5F99496F-F1C8-4B49-9148-49CB6F397922}" srcId="{6CD2B5A6-A089-4142-91A0-D4C24D4FB6B5}" destId="{31C2C4E1-2D64-41E9-9F69-7AD2C2FA4A39}" srcOrd="1" destOrd="0" parTransId="{919B6A32-4599-4961-8976-67EBF1119BEB}" sibTransId="{B81B4D6A-FFF9-4B43-9AC8-F35097CAD3DA}"/>
    <dgm:cxn modelId="{0808536F-8698-415E-B5CA-6CED91C1CB54}" type="presOf" srcId="{0199D15A-CF76-406D-89C9-1C0E2ECB7DD3}" destId="{BD6C2D33-2459-49C7-88A4-7FD1D9681611}" srcOrd="0" destOrd="0" presId="urn:microsoft.com/office/officeart/2005/8/layout/pictureOrgChart+Icon"/>
    <dgm:cxn modelId="{FDA1C672-221B-401F-81EE-44CA28970A84}" srcId="{6CD2B5A6-A089-4142-91A0-D4C24D4FB6B5}" destId="{ED804C3D-68EE-4318-9B7E-2A1B02984C50}" srcOrd="4" destOrd="0" parTransId="{95851FCD-2EAD-42F8-BAF4-68083025F686}" sibTransId="{BE2E02AD-DB81-46EE-AD73-DD364083BA3B}"/>
    <dgm:cxn modelId="{94D67C73-C4B0-423F-9ACC-9FDAB7E17CE5}" type="presOf" srcId="{200924E2-FB6F-449E-87D5-7C1FC97A86AB}" destId="{F118CC7B-A28B-47E3-B45D-A2912BC93BA5}" srcOrd="1" destOrd="0" presId="urn:microsoft.com/office/officeart/2005/8/layout/pictureOrgChart+Icon"/>
    <dgm:cxn modelId="{F1D8FC77-5AAA-491E-9D50-AE0F754F8F5E}" type="presOf" srcId="{B17A24F9-6BB8-4747-9531-951CF8395AAF}" destId="{29134F35-AD6F-472F-BE24-60809F7182BB}" srcOrd="1" destOrd="0" presId="urn:microsoft.com/office/officeart/2005/8/layout/pictureOrgChart+Icon"/>
    <dgm:cxn modelId="{09CA8580-D531-4C66-A1D4-1FB772D69858}" type="presOf" srcId="{E0FBC360-4B96-4200-80F8-68F6F1013C4F}" destId="{2BE6C84F-FC95-4698-8150-95F007777A93}" srcOrd="0" destOrd="0" presId="urn:microsoft.com/office/officeart/2005/8/layout/pictureOrgChart+Icon"/>
    <dgm:cxn modelId="{75D67982-B670-4C66-8A33-7F8B4781B7C0}" type="presOf" srcId="{58A3F394-44D8-4E4D-8382-A1C1770C4C32}" destId="{E275EBD1-2FFF-47B4-B9E6-7A07171D8A4C}" srcOrd="0" destOrd="0" presId="urn:microsoft.com/office/officeart/2005/8/layout/pictureOrgChart+Icon"/>
    <dgm:cxn modelId="{85468695-1BBB-4F46-A3E7-C08B0DA53057}" type="presOf" srcId="{25CF010C-B055-47BD-AEE6-2B7791B8724A}" destId="{C614477B-2770-45D4-9530-8BD681C27211}" srcOrd="1" destOrd="0" presId="urn:microsoft.com/office/officeart/2005/8/layout/pictureOrgChart+Icon"/>
    <dgm:cxn modelId="{332C5B99-2884-4176-93B6-432843B9977B}" type="presOf" srcId="{E87A559E-EFE8-4FF7-A18D-AF5B35CF91AE}" destId="{E2652BD4-943B-4A48-B731-C495D479541D}" srcOrd="1" destOrd="0" presId="urn:microsoft.com/office/officeart/2005/8/layout/pictureOrgChart+Icon"/>
    <dgm:cxn modelId="{ABE845A0-F189-4865-BF94-FF1D38FD081F}" type="presOf" srcId="{B17A24F9-6BB8-4747-9531-951CF8395AAF}" destId="{CF8298DF-E29B-4F78-9E9F-04E07556C62A}" srcOrd="0" destOrd="0" presId="urn:microsoft.com/office/officeart/2005/8/layout/pictureOrgChart+Icon"/>
    <dgm:cxn modelId="{070362A3-5676-4F7E-A466-05DBAA3A5966}" type="presOf" srcId="{919B6A32-4599-4961-8976-67EBF1119BEB}" destId="{774935DA-5761-4B6F-81AC-33C2F4E8FEED}" srcOrd="0" destOrd="0" presId="urn:microsoft.com/office/officeart/2005/8/layout/pictureOrgChart+Icon"/>
    <dgm:cxn modelId="{68A578A9-D473-4B68-942F-B90BDACC61DE}" type="presOf" srcId="{CFFDE414-DC78-4D1D-BC9D-8DAC108D65B7}" destId="{601044DF-A349-44C3-B522-BA6F884F717D}" srcOrd="0" destOrd="0" presId="urn:microsoft.com/office/officeart/2005/8/layout/pictureOrgChart+Icon"/>
    <dgm:cxn modelId="{D1B584AB-7658-4896-8CE4-596C3C5E2FD1}" srcId="{6CD2B5A6-A089-4142-91A0-D4C24D4FB6B5}" destId="{F2B0111F-07CA-410F-A074-1CF810BEE645}" srcOrd="0" destOrd="0" parTransId="{9F25B760-32C1-4337-B6B8-D82D68B02DAF}" sibTransId="{1325E282-5926-4053-BB65-568D3E5E9802}"/>
    <dgm:cxn modelId="{97A39DB1-61FE-4772-90B9-79AC1835371D}" type="presOf" srcId="{200924E2-FB6F-449E-87D5-7C1FC97A86AB}" destId="{8E523329-BB8B-4607-8702-E12AA91B29B9}" srcOrd="0" destOrd="0" presId="urn:microsoft.com/office/officeart/2005/8/layout/pictureOrgChart+Icon"/>
    <dgm:cxn modelId="{8E4FF9B6-F10A-4388-BDF1-D553DFF2310E}" type="presOf" srcId="{6CD2B5A6-A089-4142-91A0-D4C24D4FB6B5}" destId="{CFF90AA2-414C-4ACA-BDB1-CF91B04E3AA2}" srcOrd="0" destOrd="0" presId="urn:microsoft.com/office/officeart/2005/8/layout/pictureOrgChart+Icon"/>
    <dgm:cxn modelId="{60F77DB8-BAEA-4625-B2B5-7883A34576BF}" type="presOf" srcId="{F5C1C441-4CA5-4E49-BFCD-12800CD70F09}" destId="{AD8E609E-07D5-4BBC-860F-45860C0BC0FB}" srcOrd="0" destOrd="0" presId="urn:microsoft.com/office/officeart/2005/8/layout/pictureOrgChart+Icon"/>
    <dgm:cxn modelId="{9851F2BC-291B-41AD-A615-62F0002DB970}" srcId="{6CD2B5A6-A089-4142-91A0-D4C24D4FB6B5}" destId="{E0FBC360-4B96-4200-80F8-68F6F1013C4F}" srcOrd="2" destOrd="0" parTransId="{85827468-EFAB-4D79-848A-0E702919E06D}" sibTransId="{7334CE3D-5E2C-4249-9B75-B3E0174725EF}"/>
    <dgm:cxn modelId="{9A4686C0-AC10-46D6-B320-B1F9061B2D2C}" type="presOf" srcId="{F2B0111F-07CA-410F-A074-1CF810BEE645}" destId="{31091942-3042-4483-A2D5-F6EAFA28A220}" srcOrd="1" destOrd="0" presId="urn:microsoft.com/office/officeart/2005/8/layout/pictureOrgChart+Icon"/>
    <dgm:cxn modelId="{2C54D8C1-CDFB-41D2-A393-DB3AE362B9A4}" type="presOf" srcId="{31C2C4E1-2D64-41E9-9F69-7AD2C2FA4A39}" destId="{220FFA4B-9FB3-4599-8682-D5FE01BF647C}" srcOrd="0" destOrd="0" presId="urn:microsoft.com/office/officeart/2005/8/layout/pictureOrgChart+Icon"/>
    <dgm:cxn modelId="{3847FEC2-0808-429B-95DA-FAC8990D1C6D}" type="presOf" srcId="{F2B0111F-07CA-410F-A074-1CF810BEE645}" destId="{430862AC-F3F1-42C5-BCA0-6F90B0104691}" srcOrd="0" destOrd="0" presId="urn:microsoft.com/office/officeart/2005/8/layout/pictureOrgChart+Icon"/>
    <dgm:cxn modelId="{020318C9-4876-45DB-988B-31D1C671DDD4}" type="presOf" srcId="{E0FBC360-4B96-4200-80F8-68F6F1013C4F}" destId="{03C9F6EE-4186-4A19-9E03-0EE23362CF51}" srcOrd="1" destOrd="0" presId="urn:microsoft.com/office/officeart/2005/8/layout/pictureOrgChart+Icon"/>
    <dgm:cxn modelId="{A8FBC3CA-4D37-43D3-8868-397466FF95BB}" type="presOf" srcId="{6CD2B5A6-A089-4142-91A0-D4C24D4FB6B5}" destId="{CE21A25B-65A0-43A3-AD4A-A7C5100A1704}" srcOrd="1" destOrd="0" presId="urn:microsoft.com/office/officeart/2005/8/layout/pictureOrgChart+Icon"/>
    <dgm:cxn modelId="{91D1F5CB-6774-4B54-B389-C0EDDACC1C50}" type="presOf" srcId="{3E0291E5-F7FD-4FBA-B237-A9A15F241ED4}" destId="{CD04D636-7A8F-4267-8FBC-42E05A84B03E}" srcOrd="0" destOrd="0" presId="urn:microsoft.com/office/officeart/2005/8/layout/pictureOrgChart+Icon"/>
    <dgm:cxn modelId="{469A18CE-313E-46EC-B046-A3B038846163}" srcId="{31C2C4E1-2D64-41E9-9F69-7AD2C2FA4A39}" destId="{54A91EB1-0F32-4099-93DF-A55605660B17}" srcOrd="0" destOrd="0" parTransId="{7E7CB65A-3975-4D94-A082-792DFBB96470}" sibTransId="{D4E1C4B7-4609-4E2B-8041-98BB3C205A90}"/>
    <dgm:cxn modelId="{6CDDDDCE-8157-4FDA-89FB-0D6544F4E385}" type="presOf" srcId="{9732E959-6128-4D5C-B571-DCDBA515CC73}" destId="{E88366A6-40D0-4DD3-82F5-B2A3655F2274}" srcOrd="1" destOrd="0" presId="urn:microsoft.com/office/officeart/2005/8/layout/pictureOrgChart+Icon"/>
    <dgm:cxn modelId="{56CEC6D3-BAF7-4553-BEFC-00B308D21864}" type="presOf" srcId="{22B75713-98DF-4ED8-B003-10339FA81D77}" destId="{8313554F-5E52-4459-8A39-5E979D325FE6}" srcOrd="0" destOrd="0" presId="urn:microsoft.com/office/officeart/2005/8/layout/pictureOrgChart+Icon"/>
    <dgm:cxn modelId="{8711C5D5-BAE4-42B5-99D0-23E6502E4B8A}" type="presOf" srcId="{AE0C6A7B-13D3-4B38-8699-4A5AF01B092B}" destId="{AA289390-138B-448A-93CB-2ED18674EBE8}" srcOrd="0" destOrd="0" presId="urn:microsoft.com/office/officeart/2005/8/layout/pictureOrgChart+Icon"/>
    <dgm:cxn modelId="{6F9AFDDB-D883-4F18-8B3D-E8BBAB03BEDC}" srcId="{E87A559E-EFE8-4FF7-A18D-AF5B35CF91AE}" destId="{200924E2-FB6F-449E-87D5-7C1FC97A86AB}" srcOrd="0" destOrd="0" parTransId="{CFFDE414-DC78-4D1D-BC9D-8DAC108D65B7}" sibTransId="{DF5A9FEF-4E9C-41A3-A2DB-3C3F3C1DAD69}"/>
    <dgm:cxn modelId="{FDBC19E0-3928-4732-A23C-D4B74D4AD20C}" type="presOf" srcId="{ED804C3D-68EE-4318-9B7E-2A1B02984C50}" destId="{28921271-06B8-437A-B705-0E05E7FFEF3A}" srcOrd="0" destOrd="0" presId="urn:microsoft.com/office/officeart/2005/8/layout/pictureOrgChart+Icon"/>
    <dgm:cxn modelId="{117152E5-A3C6-4930-984E-6EEAB8FB9DF6}" srcId="{B6ED30E1-D7F0-4F55-9B8D-5D5F7FDEAA14}" destId="{6CD2B5A6-A089-4142-91A0-D4C24D4FB6B5}" srcOrd="0" destOrd="0" parTransId="{A2FF766C-CC0C-4E86-A8CF-9B9745DCC96C}" sibTransId="{908B0746-8AD2-48DA-8AAD-4C5BAC60FE7A}"/>
    <dgm:cxn modelId="{BA4264E7-B869-4BB5-A80E-D0DF078BB508}" type="presOf" srcId="{31C2C4E1-2D64-41E9-9F69-7AD2C2FA4A39}" destId="{28E2F5B7-8110-45D5-9ABC-A4A7DBF8797C}" srcOrd="1" destOrd="0" presId="urn:microsoft.com/office/officeart/2005/8/layout/pictureOrgChart+Icon"/>
    <dgm:cxn modelId="{15F3AAE7-E7AD-4FC0-A983-EE63843642B0}" type="presOf" srcId="{6ABB2FE7-4A7C-4AEE-A858-3D2285882C8D}" destId="{C06A50FF-E0E4-40F6-96EA-4459CD14FF15}" srcOrd="0" destOrd="0" presId="urn:microsoft.com/office/officeart/2005/8/layout/pictureOrgChart+Icon"/>
    <dgm:cxn modelId="{D0B727EB-CF0A-4DCC-96CD-0D2005620326}" type="presOf" srcId="{85827468-EFAB-4D79-848A-0E702919E06D}" destId="{667EE223-AF55-45BC-B716-147DBACAF015}" srcOrd="0" destOrd="0" presId="urn:microsoft.com/office/officeart/2005/8/layout/pictureOrgChart+Icon"/>
    <dgm:cxn modelId="{12E91AEC-51CF-47E7-87DA-0B989094B167}" type="presOf" srcId="{25CF010C-B055-47BD-AEE6-2B7791B8724A}" destId="{A226965E-31BF-49E2-A94B-46C6723D4D0B}" srcOrd="0" destOrd="0" presId="urn:microsoft.com/office/officeart/2005/8/layout/pictureOrgChart+Icon"/>
    <dgm:cxn modelId="{356ABEEE-53C4-47CD-8EAC-7C7D5E3E3855}" type="presOf" srcId="{95851FCD-2EAD-42F8-BAF4-68083025F686}" destId="{3E9BCB20-07BD-445A-96C2-E583A6973DCF}" srcOrd="0" destOrd="0" presId="urn:microsoft.com/office/officeart/2005/8/layout/pictureOrgChart+Icon"/>
    <dgm:cxn modelId="{90B2B47B-7A11-4DB7-A4CB-7A62C845771B}" type="presParOf" srcId="{4A828F08-07FB-4495-AB28-CF9751D2E2CD}" destId="{58AEB182-8644-4C4D-ACFB-EE6E968F609E}" srcOrd="0" destOrd="0" presId="urn:microsoft.com/office/officeart/2005/8/layout/pictureOrgChart+Icon"/>
    <dgm:cxn modelId="{443B36C3-B961-42D2-8B97-F43C689156FE}" type="presParOf" srcId="{58AEB182-8644-4C4D-ACFB-EE6E968F609E}" destId="{A3109BCF-B3EB-49F4-8FCF-BA0960917168}" srcOrd="0" destOrd="0" presId="urn:microsoft.com/office/officeart/2005/8/layout/pictureOrgChart+Icon"/>
    <dgm:cxn modelId="{54CD65A1-2922-4F03-888F-74CFFF74A2E0}" type="presParOf" srcId="{A3109BCF-B3EB-49F4-8FCF-BA0960917168}" destId="{CFF90AA2-414C-4ACA-BDB1-CF91B04E3AA2}" srcOrd="0" destOrd="0" presId="urn:microsoft.com/office/officeart/2005/8/layout/pictureOrgChart+Icon"/>
    <dgm:cxn modelId="{15CBD38E-A107-45EF-B346-314A541D5E5A}" type="presParOf" srcId="{A3109BCF-B3EB-49F4-8FCF-BA0960917168}" destId="{59626C50-2194-440B-8CEF-5B43D312DB6F}" srcOrd="1" destOrd="0" presId="urn:microsoft.com/office/officeart/2005/8/layout/pictureOrgChart+Icon"/>
    <dgm:cxn modelId="{75C5C0B1-92D0-4FD8-97D6-5A86811AC312}" type="presParOf" srcId="{A3109BCF-B3EB-49F4-8FCF-BA0960917168}" destId="{CE21A25B-65A0-43A3-AD4A-A7C5100A1704}" srcOrd="2" destOrd="0" presId="urn:microsoft.com/office/officeart/2005/8/layout/pictureOrgChart+Icon"/>
    <dgm:cxn modelId="{F372D77B-2F66-462B-A3FE-CB6B7D13EC26}" type="presParOf" srcId="{58AEB182-8644-4C4D-ACFB-EE6E968F609E}" destId="{6E45E439-881C-4D1A-9205-1DE0F18FBD82}" srcOrd="1" destOrd="0" presId="urn:microsoft.com/office/officeart/2005/8/layout/pictureOrgChart+Icon"/>
    <dgm:cxn modelId="{2D7FF69B-B954-4BDC-86DB-2E3BECB87537}" type="presParOf" srcId="{6E45E439-881C-4D1A-9205-1DE0F18FBD82}" destId="{667EE223-AF55-45BC-B716-147DBACAF015}" srcOrd="0" destOrd="0" presId="urn:microsoft.com/office/officeart/2005/8/layout/pictureOrgChart+Icon"/>
    <dgm:cxn modelId="{0E3CD56D-9D3D-4D79-BFFB-5AF50F20C468}" type="presParOf" srcId="{6E45E439-881C-4D1A-9205-1DE0F18FBD82}" destId="{D4B09788-8394-45A2-BB5E-9754A26C69D8}" srcOrd="1" destOrd="0" presId="urn:microsoft.com/office/officeart/2005/8/layout/pictureOrgChart+Icon"/>
    <dgm:cxn modelId="{42DBAFD7-D5D4-4D3A-8FB5-D4697EE966DF}" type="presParOf" srcId="{D4B09788-8394-45A2-BB5E-9754A26C69D8}" destId="{4E1EEB41-3BB7-4D72-82F2-4E002C81FBF2}" srcOrd="0" destOrd="0" presId="urn:microsoft.com/office/officeart/2005/8/layout/pictureOrgChart+Icon"/>
    <dgm:cxn modelId="{4D8A6450-761E-4D78-AF89-47A3466C5AAE}" type="presParOf" srcId="{4E1EEB41-3BB7-4D72-82F2-4E002C81FBF2}" destId="{2BE6C84F-FC95-4698-8150-95F007777A93}" srcOrd="0" destOrd="0" presId="urn:microsoft.com/office/officeart/2005/8/layout/pictureOrgChart+Icon"/>
    <dgm:cxn modelId="{69761186-17BE-4A3D-8CDC-D7E6E64F3980}" type="presParOf" srcId="{4E1EEB41-3BB7-4D72-82F2-4E002C81FBF2}" destId="{A08B5CDA-0D17-4C04-935A-A3486F7B4296}" srcOrd="1" destOrd="0" presId="urn:microsoft.com/office/officeart/2005/8/layout/pictureOrgChart+Icon"/>
    <dgm:cxn modelId="{DC60EE7C-FC32-464F-82F0-1207D7AE5C23}" type="presParOf" srcId="{4E1EEB41-3BB7-4D72-82F2-4E002C81FBF2}" destId="{03C9F6EE-4186-4A19-9E03-0EE23362CF51}" srcOrd="2" destOrd="0" presId="urn:microsoft.com/office/officeart/2005/8/layout/pictureOrgChart+Icon"/>
    <dgm:cxn modelId="{7B6EEE5E-0420-40CD-A74D-1D702D7F258A}" type="presParOf" srcId="{D4B09788-8394-45A2-BB5E-9754A26C69D8}" destId="{EC697648-F3C1-4720-8D4B-F0FA9D4A6E86}" srcOrd="1" destOrd="0" presId="urn:microsoft.com/office/officeart/2005/8/layout/pictureOrgChart+Icon"/>
    <dgm:cxn modelId="{8F9E9C14-1CBD-4F99-9553-36FB5619AE61}" type="presParOf" srcId="{D4B09788-8394-45A2-BB5E-9754A26C69D8}" destId="{2CFB2D5F-D0CB-4A4F-AE8D-C9D1F1739DE6}" srcOrd="2" destOrd="0" presId="urn:microsoft.com/office/officeart/2005/8/layout/pictureOrgChart+Icon"/>
    <dgm:cxn modelId="{19307D38-2B90-4592-AB15-0C9B323CAFE5}" type="presParOf" srcId="{6E45E439-881C-4D1A-9205-1DE0F18FBD82}" destId="{1C7E3DBB-D1A5-41CC-8DDB-FCFF9047D43C}" srcOrd="2" destOrd="0" presId="urn:microsoft.com/office/officeart/2005/8/layout/pictureOrgChart+Icon"/>
    <dgm:cxn modelId="{CA3001D5-FE1B-4465-A6CB-4963F5A63BE8}" type="presParOf" srcId="{6E45E439-881C-4D1A-9205-1DE0F18FBD82}" destId="{91816B6E-92A0-4F8D-9549-AF82A8442488}" srcOrd="3" destOrd="0" presId="urn:microsoft.com/office/officeart/2005/8/layout/pictureOrgChart+Icon"/>
    <dgm:cxn modelId="{3BE3C8D2-F43A-47C0-AD1F-1F269A499C41}" type="presParOf" srcId="{91816B6E-92A0-4F8D-9549-AF82A8442488}" destId="{DBB85506-C13C-465B-8F7D-DE6E81EB1189}" srcOrd="0" destOrd="0" presId="urn:microsoft.com/office/officeart/2005/8/layout/pictureOrgChart+Icon"/>
    <dgm:cxn modelId="{E2D2AF40-6B6D-4069-8D27-E184D597C701}" type="presParOf" srcId="{DBB85506-C13C-465B-8F7D-DE6E81EB1189}" destId="{BD6C2D33-2459-49C7-88A4-7FD1D9681611}" srcOrd="0" destOrd="0" presId="urn:microsoft.com/office/officeart/2005/8/layout/pictureOrgChart+Icon"/>
    <dgm:cxn modelId="{BA286163-B248-4AFE-B888-DB2308361A01}" type="presParOf" srcId="{DBB85506-C13C-465B-8F7D-DE6E81EB1189}" destId="{0C6997BE-B090-44AD-97B2-BB6E2A36239F}" srcOrd="1" destOrd="0" presId="urn:microsoft.com/office/officeart/2005/8/layout/pictureOrgChart+Icon"/>
    <dgm:cxn modelId="{BA0C012B-B95C-47CC-A238-71552E0ECBB8}" type="presParOf" srcId="{DBB85506-C13C-465B-8F7D-DE6E81EB1189}" destId="{2487C173-845A-4FFB-91BA-F5907AC89E85}" srcOrd="2" destOrd="0" presId="urn:microsoft.com/office/officeart/2005/8/layout/pictureOrgChart+Icon"/>
    <dgm:cxn modelId="{D436A4FB-7AFF-4CD6-8870-4277F7F99069}" type="presParOf" srcId="{91816B6E-92A0-4F8D-9549-AF82A8442488}" destId="{BFE670B0-F7DD-40A3-836C-5662BF81AFCE}" srcOrd="1" destOrd="0" presId="urn:microsoft.com/office/officeart/2005/8/layout/pictureOrgChart+Icon"/>
    <dgm:cxn modelId="{21F06AE8-3734-4CFB-99D3-248BAE21714C}" type="presParOf" srcId="{91816B6E-92A0-4F8D-9549-AF82A8442488}" destId="{8204B724-D96A-40A4-A194-66A5465E2E3C}" srcOrd="2" destOrd="0" presId="urn:microsoft.com/office/officeart/2005/8/layout/pictureOrgChart+Icon"/>
    <dgm:cxn modelId="{BCBB3BCB-2DA5-4161-A5D6-110102B9BE00}" type="presParOf" srcId="{6E45E439-881C-4D1A-9205-1DE0F18FBD82}" destId="{3E9BCB20-07BD-445A-96C2-E583A6973DCF}" srcOrd="4" destOrd="0" presId="urn:microsoft.com/office/officeart/2005/8/layout/pictureOrgChart+Icon"/>
    <dgm:cxn modelId="{61821A37-8DD3-45AD-AE62-C0609FE7DD1D}" type="presParOf" srcId="{6E45E439-881C-4D1A-9205-1DE0F18FBD82}" destId="{55D0C61E-4909-4076-B3BC-C8638D13B048}" srcOrd="5" destOrd="0" presId="urn:microsoft.com/office/officeart/2005/8/layout/pictureOrgChart+Icon"/>
    <dgm:cxn modelId="{B7870D61-3A70-405F-8077-C12DEF7CC99E}" type="presParOf" srcId="{55D0C61E-4909-4076-B3BC-C8638D13B048}" destId="{7FE9A987-6848-45DF-AA2A-858981732EEA}" srcOrd="0" destOrd="0" presId="urn:microsoft.com/office/officeart/2005/8/layout/pictureOrgChart+Icon"/>
    <dgm:cxn modelId="{89E208ED-8701-4505-ADBC-887EC433357C}" type="presParOf" srcId="{7FE9A987-6848-45DF-AA2A-858981732EEA}" destId="{28921271-06B8-437A-B705-0E05E7FFEF3A}" srcOrd="0" destOrd="0" presId="urn:microsoft.com/office/officeart/2005/8/layout/pictureOrgChart+Icon"/>
    <dgm:cxn modelId="{342BAA15-F87F-4119-AD7E-9B5B88C9D48E}" type="presParOf" srcId="{7FE9A987-6848-45DF-AA2A-858981732EEA}" destId="{D04051FD-12C1-47A3-9590-2D7CD2DCA0E6}" srcOrd="1" destOrd="0" presId="urn:microsoft.com/office/officeart/2005/8/layout/pictureOrgChart+Icon"/>
    <dgm:cxn modelId="{7265008E-EAA7-438C-B9BE-2D1FED5F400B}" type="presParOf" srcId="{7FE9A987-6848-45DF-AA2A-858981732EEA}" destId="{8C39E937-B035-4D44-BA90-172D1A881AC3}" srcOrd="2" destOrd="0" presId="urn:microsoft.com/office/officeart/2005/8/layout/pictureOrgChart+Icon"/>
    <dgm:cxn modelId="{BA1DF371-46DB-4187-A9BF-A589E8617C46}" type="presParOf" srcId="{55D0C61E-4909-4076-B3BC-C8638D13B048}" destId="{42AF86EE-EAC2-40FA-9813-B141FB62F123}" srcOrd="1" destOrd="0" presId="urn:microsoft.com/office/officeart/2005/8/layout/pictureOrgChart+Icon"/>
    <dgm:cxn modelId="{062C4593-5992-4C2D-9881-D0B8F82E6721}" type="presParOf" srcId="{55D0C61E-4909-4076-B3BC-C8638D13B048}" destId="{601AD9E9-ED29-4D21-9F87-2A6696A1765A}" srcOrd="2" destOrd="0" presId="urn:microsoft.com/office/officeart/2005/8/layout/pictureOrgChart+Icon"/>
    <dgm:cxn modelId="{6DEA0794-00EF-47ED-A6DF-B7E269746062}" type="presParOf" srcId="{6E45E439-881C-4D1A-9205-1DE0F18FBD82}" destId="{E275EBD1-2FFF-47B4-B9E6-7A07171D8A4C}" srcOrd="6" destOrd="0" presId="urn:microsoft.com/office/officeart/2005/8/layout/pictureOrgChart+Icon"/>
    <dgm:cxn modelId="{782684E3-FDFA-4D22-95E3-C930E9C4192C}" type="presParOf" srcId="{6E45E439-881C-4D1A-9205-1DE0F18FBD82}" destId="{E7A04597-9E5B-4232-8BA9-DDD681B28A46}" srcOrd="7" destOrd="0" presId="urn:microsoft.com/office/officeart/2005/8/layout/pictureOrgChart+Icon"/>
    <dgm:cxn modelId="{B178CCB1-61D1-44C4-9EEA-00E2211B8E2D}" type="presParOf" srcId="{E7A04597-9E5B-4232-8BA9-DDD681B28A46}" destId="{D0763A56-0097-4C2A-A895-A09D3E949355}" srcOrd="0" destOrd="0" presId="urn:microsoft.com/office/officeart/2005/8/layout/pictureOrgChart+Icon"/>
    <dgm:cxn modelId="{E54432F9-E4CF-44EB-A8EA-641F243AFF66}" type="presParOf" srcId="{D0763A56-0097-4C2A-A895-A09D3E949355}" destId="{A226965E-31BF-49E2-A94B-46C6723D4D0B}" srcOrd="0" destOrd="0" presId="urn:microsoft.com/office/officeart/2005/8/layout/pictureOrgChart+Icon"/>
    <dgm:cxn modelId="{350BAE54-C30D-49EC-AC90-24CDC6CFE012}" type="presParOf" srcId="{D0763A56-0097-4C2A-A895-A09D3E949355}" destId="{C074B7C7-5CAD-4F4B-AC41-27A6882304BA}" srcOrd="1" destOrd="0" presId="urn:microsoft.com/office/officeart/2005/8/layout/pictureOrgChart+Icon"/>
    <dgm:cxn modelId="{9B6F2169-8AB9-4AC8-A445-9A77C05A1110}" type="presParOf" srcId="{D0763A56-0097-4C2A-A895-A09D3E949355}" destId="{C614477B-2770-45D4-9530-8BD681C27211}" srcOrd="2" destOrd="0" presId="urn:microsoft.com/office/officeart/2005/8/layout/pictureOrgChart+Icon"/>
    <dgm:cxn modelId="{B896E6B8-F8E5-49D1-BED8-7A55D14EF2EE}" type="presParOf" srcId="{E7A04597-9E5B-4232-8BA9-DDD681B28A46}" destId="{7ABC1EA9-637B-4B64-95D9-DBA937D6C31A}" srcOrd="1" destOrd="0" presId="urn:microsoft.com/office/officeart/2005/8/layout/pictureOrgChart+Icon"/>
    <dgm:cxn modelId="{F554C76F-3D07-47FF-A382-066F4D24BFDC}" type="presParOf" srcId="{E7A04597-9E5B-4232-8BA9-DDD681B28A46}" destId="{05F47F4D-4B94-4F64-AADE-5455D9BB0714}" srcOrd="2" destOrd="0" presId="urn:microsoft.com/office/officeart/2005/8/layout/pictureOrgChart+Icon"/>
    <dgm:cxn modelId="{6481AF7D-7681-4E50-9021-B3E520AF6BD5}" type="presParOf" srcId="{6E45E439-881C-4D1A-9205-1DE0F18FBD82}" destId="{CD04D636-7A8F-4267-8FBC-42E05A84B03E}" srcOrd="8" destOrd="0" presId="urn:microsoft.com/office/officeart/2005/8/layout/pictureOrgChart+Icon"/>
    <dgm:cxn modelId="{A254CA4A-E799-4CA2-941B-F42F3796B6A7}" type="presParOf" srcId="{6E45E439-881C-4D1A-9205-1DE0F18FBD82}" destId="{0ECEE642-DC10-449F-B009-75D3154D5BAA}" srcOrd="9" destOrd="0" presId="urn:microsoft.com/office/officeart/2005/8/layout/pictureOrgChart+Icon"/>
    <dgm:cxn modelId="{2AD1C30E-D6E5-406F-81C3-78C9A993FC69}" type="presParOf" srcId="{0ECEE642-DC10-449F-B009-75D3154D5BAA}" destId="{4DF7D478-777F-41FE-A1DC-153A664D3806}" srcOrd="0" destOrd="0" presId="urn:microsoft.com/office/officeart/2005/8/layout/pictureOrgChart+Icon"/>
    <dgm:cxn modelId="{1645CBFB-360C-409A-89F2-6E0FE177DF16}" type="presParOf" srcId="{4DF7D478-777F-41FE-A1DC-153A664D3806}" destId="{57AA30F3-4BD6-4551-ABEF-E2956F0C86A4}" srcOrd="0" destOrd="0" presId="urn:microsoft.com/office/officeart/2005/8/layout/pictureOrgChart+Icon"/>
    <dgm:cxn modelId="{ED3D0CB9-F213-4C83-99D0-732D8E4B6523}" type="presParOf" srcId="{4DF7D478-777F-41FE-A1DC-153A664D3806}" destId="{232AEFB3-64A0-42BD-97DE-41012F58F118}" srcOrd="1" destOrd="0" presId="urn:microsoft.com/office/officeart/2005/8/layout/pictureOrgChart+Icon"/>
    <dgm:cxn modelId="{B055AF32-3536-4D87-B36F-E45A619FBE53}" type="presParOf" srcId="{4DF7D478-777F-41FE-A1DC-153A664D3806}" destId="{BBAF4A73-6BCB-4F3F-B839-F90500F55B14}" srcOrd="2" destOrd="0" presId="urn:microsoft.com/office/officeart/2005/8/layout/pictureOrgChart+Icon"/>
    <dgm:cxn modelId="{42727914-B81D-4968-9CE8-EEE1D12225B6}" type="presParOf" srcId="{0ECEE642-DC10-449F-B009-75D3154D5BAA}" destId="{49BFE325-2483-4959-B13F-C1D172FA1DB2}" srcOrd="1" destOrd="0" presId="urn:microsoft.com/office/officeart/2005/8/layout/pictureOrgChart+Icon"/>
    <dgm:cxn modelId="{F8DD9796-EB6F-414B-8752-2C6EF3433BC0}" type="presParOf" srcId="{0ECEE642-DC10-449F-B009-75D3154D5BAA}" destId="{66E227B0-DEFB-4FEB-B91C-4EEC9339A61D}" srcOrd="2" destOrd="0" presId="urn:microsoft.com/office/officeart/2005/8/layout/pictureOrgChart+Icon"/>
    <dgm:cxn modelId="{162995B4-9CB5-4D4D-85FF-91689ED84DD9}" type="presParOf" srcId="{6E45E439-881C-4D1A-9205-1DE0F18FBD82}" destId="{3AB31B81-201A-4142-8F57-E6C4264CF636}" srcOrd="10" destOrd="0" presId="urn:microsoft.com/office/officeart/2005/8/layout/pictureOrgChart+Icon"/>
    <dgm:cxn modelId="{14C30520-869C-4568-8887-BA100FC94F60}" type="presParOf" srcId="{6E45E439-881C-4D1A-9205-1DE0F18FBD82}" destId="{549CF880-668D-4DED-9FAD-198B8580A70D}" srcOrd="11" destOrd="0" presId="urn:microsoft.com/office/officeart/2005/8/layout/pictureOrgChart+Icon"/>
    <dgm:cxn modelId="{CDDF41DB-8445-4220-BD3B-4564386E5BFF}" type="presParOf" srcId="{549CF880-668D-4DED-9FAD-198B8580A70D}" destId="{7ADF25C1-047C-42CB-B421-00CC059E1695}" srcOrd="0" destOrd="0" presId="urn:microsoft.com/office/officeart/2005/8/layout/pictureOrgChart+Icon"/>
    <dgm:cxn modelId="{E64F3FD3-7FD2-4DBB-8CD2-F48298940CDA}" type="presParOf" srcId="{7ADF25C1-047C-42CB-B421-00CC059E1695}" destId="{FAC80F06-D9D2-40F5-A73A-3F5D3639E31A}" srcOrd="0" destOrd="0" presId="urn:microsoft.com/office/officeart/2005/8/layout/pictureOrgChart+Icon"/>
    <dgm:cxn modelId="{F3A86C7A-CEB0-4871-B97F-792AD66583F3}" type="presParOf" srcId="{7ADF25C1-047C-42CB-B421-00CC059E1695}" destId="{5449AAEA-3167-4257-837F-0086ECC4A50C}" srcOrd="1" destOrd="0" presId="urn:microsoft.com/office/officeart/2005/8/layout/pictureOrgChart+Icon"/>
    <dgm:cxn modelId="{E9323897-0FD8-4EBD-A977-D75C5EF881E6}" type="presParOf" srcId="{7ADF25C1-047C-42CB-B421-00CC059E1695}" destId="{E88366A6-40D0-4DD3-82F5-B2A3655F2274}" srcOrd="2" destOrd="0" presId="urn:microsoft.com/office/officeart/2005/8/layout/pictureOrgChart+Icon"/>
    <dgm:cxn modelId="{B07132B3-A818-4B46-865B-B0B6D6F7FDAE}" type="presParOf" srcId="{549CF880-668D-4DED-9FAD-198B8580A70D}" destId="{3EB88DA1-2F33-4CD8-A384-007906CBF67A}" srcOrd="1" destOrd="0" presId="urn:microsoft.com/office/officeart/2005/8/layout/pictureOrgChart+Icon"/>
    <dgm:cxn modelId="{A2B61F69-C28C-451D-83D7-7ADA5E7162D6}" type="presParOf" srcId="{549CF880-668D-4DED-9FAD-198B8580A70D}" destId="{316BD4BE-92FD-4F47-8A47-68F79B16EADA}" srcOrd="2" destOrd="0" presId="urn:microsoft.com/office/officeart/2005/8/layout/pictureOrgChart+Icon"/>
    <dgm:cxn modelId="{A7ECF3C0-3622-4198-8348-4C088AEB458D}" type="presParOf" srcId="{6E45E439-881C-4D1A-9205-1DE0F18FBD82}" destId="{8313554F-5E52-4459-8A39-5E979D325FE6}" srcOrd="12" destOrd="0" presId="urn:microsoft.com/office/officeart/2005/8/layout/pictureOrgChart+Icon"/>
    <dgm:cxn modelId="{834F790F-8DDC-47A8-833C-2EA5E0752650}" type="presParOf" srcId="{6E45E439-881C-4D1A-9205-1DE0F18FBD82}" destId="{30C16300-70B8-4490-87AC-C81191E8072A}" srcOrd="13" destOrd="0" presId="urn:microsoft.com/office/officeart/2005/8/layout/pictureOrgChart+Icon"/>
    <dgm:cxn modelId="{35619315-0392-4CF3-8D8E-566DF4E084B9}" type="presParOf" srcId="{30C16300-70B8-4490-87AC-C81191E8072A}" destId="{0BACBAE1-1C68-4F6B-9093-D4679472A031}" srcOrd="0" destOrd="0" presId="urn:microsoft.com/office/officeart/2005/8/layout/pictureOrgChart+Icon"/>
    <dgm:cxn modelId="{5997A01B-BBD2-4896-9FBA-E38A82A0996C}" type="presParOf" srcId="{0BACBAE1-1C68-4F6B-9093-D4679472A031}" destId="{CF8298DF-E29B-4F78-9E9F-04E07556C62A}" srcOrd="0" destOrd="0" presId="urn:microsoft.com/office/officeart/2005/8/layout/pictureOrgChart+Icon"/>
    <dgm:cxn modelId="{53740930-1FDD-48D2-A982-E06ED35C580F}" type="presParOf" srcId="{0BACBAE1-1C68-4F6B-9093-D4679472A031}" destId="{106DF4D0-B877-4BB2-8AA7-134A6C0BC17B}" srcOrd="1" destOrd="0" presId="urn:microsoft.com/office/officeart/2005/8/layout/pictureOrgChart+Icon"/>
    <dgm:cxn modelId="{17771381-3EC0-41E1-8F29-0B91C8B3B4D0}" type="presParOf" srcId="{0BACBAE1-1C68-4F6B-9093-D4679472A031}" destId="{29134F35-AD6F-472F-BE24-60809F7182BB}" srcOrd="2" destOrd="0" presId="urn:microsoft.com/office/officeart/2005/8/layout/pictureOrgChart+Icon"/>
    <dgm:cxn modelId="{90E0CFE1-BBAF-4980-BB44-9E59FA7D952A}" type="presParOf" srcId="{30C16300-70B8-4490-87AC-C81191E8072A}" destId="{346682D2-F3F9-4912-881E-28377FDDC175}" srcOrd="1" destOrd="0" presId="urn:microsoft.com/office/officeart/2005/8/layout/pictureOrgChart+Icon"/>
    <dgm:cxn modelId="{7EE205E7-C6E8-4B66-9AC9-3F183C0B1BFC}" type="presParOf" srcId="{30C16300-70B8-4490-87AC-C81191E8072A}" destId="{42945A46-BD2F-4D57-A65D-D941E37A3DBF}" srcOrd="2" destOrd="0" presId="urn:microsoft.com/office/officeart/2005/8/layout/pictureOrgChart+Icon"/>
    <dgm:cxn modelId="{00FACEE9-7408-449F-976F-392A6F22A736}" type="presParOf" srcId="{58AEB182-8644-4C4D-ACFB-EE6E968F609E}" destId="{919FBD62-A6EC-4618-88D4-F9CC06B70FF5}" srcOrd="2" destOrd="0" presId="urn:microsoft.com/office/officeart/2005/8/layout/pictureOrgChart+Icon"/>
    <dgm:cxn modelId="{5A9FCCD1-9AE8-47B9-B78D-4BAE8205F67E}" type="presParOf" srcId="{919FBD62-A6EC-4618-88D4-F9CC06B70FF5}" destId="{8F37BB73-A5BF-42DE-94E0-07F65954F6F3}" srcOrd="0" destOrd="0" presId="urn:microsoft.com/office/officeart/2005/8/layout/pictureOrgChart+Icon"/>
    <dgm:cxn modelId="{F8C4364B-FA07-4517-87C1-44DEBA0A192C}" type="presParOf" srcId="{919FBD62-A6EC-4618-88D4-F9CC06B70FF5}" destId="{2BC5E9E0-710B-4367-A607-CC91DF7D5605}" srcOrd="1" destOrd="0" presId="urn:microsoft.com/office/officeart/2005/8/layout/pictureOrgChart+Icon"/>
    <dgm:cxn modelId="{CD76A6AB-BFAF-4E2B-85C9-69ACD404C01E}" type="presParOf" srcId="{2BC5E9E0-710B-4367-A607-CC91DF7D5605}" destId="{3B95D934-5AB7-4FFC-8830-5DA9CC825963}" srcOrd="0" destOrd="0" presId="urn:microsoft.com/office/officeart/2005/8/layout/pictureOrgChart+Icon"/>
    <dgm:cxn modelId="{5F54DB83-FF0D-4100-933B-DFC10C01D612}" type="presParOf" srcId="{3B95D934-5AB7-4FFC-8830-5DA9CC825963}" destId="{430862AC-F3F1-42C5-BCA0-6F90B0104691}" srcOrd="0" destOrd="0" presId="urn:microsoft.com/office/officeart/2005/8/layout/pictureOrgChart+Icon"/>
    <dgm:cxn modelId="{96A2BDDD-36CE-40FE-A4A3-B9ABDE450333}" type="presParOf" srcId="{3B95D934-5AB7-4FFC-8830-5DA9CC825963}" destId="{FF44A3BF-CFB9-44EC-B62C-8FD4CEB6B1B4}" srcOrd="1" destOrd="0" presId="urn:microsoft.com/office/officeart/2005/8/layout/pictureOrgChart+Icon"/>
    <dgm:cxn modelId="{B38DF231-55D5-4189-9A84-B1EE4D961016}" type="presParOf" srcId="{3B95D934-5AB7-4FFC-8830-5DA9CC825963}" destId="{31091942-3042-4483-A2D5-F6EAFA28A220}" srcOrd="2" destOrd="0" presId="urn:microsoft.com/office/officeart/2005/8/layout/pictureOrgChart+Icon"/>
    <dgm:cxn modelId="{296CAEBC-9056-4EF2-9FCF-CB41C5DD055F}" type="presParOf" srcId="{2BC5E9E0-710B-4367-A607-CC91DF7D5605}" destId="{1D4EE078-9244-4250-B9E2-E117545FA3D5}" srcOrd="1" destOrd="0" presId="urn:microsoft.com/office/officeart/2005/8/layout/pictureOrgChart+Icon"/>
    <dgm:cxn modelId="{873416DC-6A35-4DB7-AD68-C4F0AC077B33}" type="presParOf" srcId="{1D4EE078-9244-4250-B9E2-E117545FA3D5}" destId="{C06A50FF-E0E4-40F6-96EA-4459CD14FF15}" srcOrd="0" destOrd="0" presId="urn:microsoft.com/office/officeart/2005/8/layout/pictureOrgChart+Icon"/>
    <dgm:cxn modelId="{11CAA874-7766-43BC-8B45-AF2A07F627C5}" type="presParOf" srcId="{1D4EE078-9244-4250-B9E2-E117545FA3D5}" destId="{FFF5F654-A305-49FD-95DE-A146CDAB4FED}" srcOrd="1" destOrd="0" presId="urn:microsoft.com/office/officeart/2005/8/layout/pictureOrgChart+Icon"/>
    <dgm:cxn modelId="{B72FB545-B2F7-45AF-8F76-92F577AEFC7B}" type="presParOf" srcId="{FFF5F654-A305-49FD-95DE-A146CDAB4FED}" destId="{A3D0377C-8C32-455A-9B9C-9250CBF86477}" srcOrd="0" destOrd="0" presId="urn:microsoft.com/office/officeart/2005/8/layout/pictureOrgChart+Icon"/>
    <dgm:cxn modelId="{26581C3E-8CB2-40C4-A50A-2B2866E5BA98}" type="presParOf" srcId="{A3D0377C-8C32-455A-9B9C-9250CBF86477}" destId="{85FFC099-1260-4B61-ABCF-849B87EF8812}" srcOrd="0" destOrd="0" presId="urn:microsoft.com/office/officeart/2005/8/layout/pictureOrgChart+Icon"/>
    <dgm:cxn modelId="{9A3497BF-F52A-4F09-AF69-505B4FFC2B83}" type="presParOf" srcId="{A3D0377C-8C32-455A-9B9C-9250CBF86477}" destId="{C2993215-B843-4C03-AFB3-BEE7E2145AAF}" srcOrd="1" destOrd="0" presId="urn:microsoft.com/office/officeart/2005/8/layout/pictureOrgChart+Icon"/>
    <dgm:cxn modelId="{CF85A5CA-CEB6-4033-8F8C-0F9686E15B8F}" type="presParOf" srcId="{A3D0377C-8C32-455A-9B9C-9250CBF86477}" destId="{E2652BD4-943B-4A48-B731-C495D479541D}" srcOrd="2" destOrd="0" presId="urn:microsoft.com/office/officeart/2005/8/layout/pictureOrgChart+Icon"/>
    <dgm:cxn modelId="{495318E2-D5CD-4249-AD00-D8F34944A262}" type="presParOf" srcId="{FFF5F654-A305-49FD-95DE-A146CDAB4FED}" destId="{0373BCA2-6403-418D-A47C-A6775E4F9AC0}" srcOrd="1" destOrd="0" presId="urn:microsoft.com/office/officeart/2005/8/layout/pictureOrgChart+Icon"/>
    <dgm:cxn modelId="{E991991F-0189-4512-BF5D-64982BE48DB0}" type="presParOf" srcId="{0373BCA2-6403-418D-A47C-A6775E4F9AC0}" destId="{601044DF-A349-44C3-B522-BA6F884F717D}" srcOrd="0" destOrd="0" presId="urn:microsoft.com/office/officeart/2005/8/layout/pictureOrgChart+Icon"/>
    <dgm:cxn modelId="{CCD2C204-7DB8-4243-AB32-3C3647633B19}" type="presParOf" srcId="{0373BCA2-6403-418D-A47C-A6775E4F9AC0}" destId="{FC51C735-70BD-44B8-8C33-D3BCE5DDCBF3}" srcOrd="1" destOrd="0" presId="urn:microsoft.com/office/officeart/2005/8/layout/pictureOrgChart+Icon"/>
    <dgm:cxn modelId="{3E175574-41C6-4A96-840A-63F8B3CCC6B7}" type="presParOf" srcId="{FC51C735-70BD-44B8-8C33-D3BCE5DDCBF3}" destId="{76D1E9C7-E1A8-4843-B397-03C22567D986}" srcOrd="0" destOrd="0" presId="urn:microsoft.com/office/officeart/2005/8/layout/pictureOrgChart+Icon"/>
    <dgm:cxn modelId="{257E39EE-2BE5-47D5-B6AF-AD87E9E1BE75}" type="presParOf" srcId="{76D1E9C7-E1A8-4843-B397-03C22567D986}" destId="{8E523329-BB8B-4607-8702-E12AA91B29B9}" srcOrd="0" destOrd="0" presId="urn:microsoft.com/office/officeart/2005/8/layout/pictureOrgChart+Icon"/>
    <dgm:cxn modelId="{6070FA42-3094-4E88-95FA-245315D3A9F6}" type="presParOf" srcId="{76D1E9C7-E1A8-4843-B397-03C22567D986}" destId="{913AFAA5-512F-4605-8A1B-B7D9D94F9AFA}" srcOrd="1" destOrd="0" presId="urn:microsoft.com/office/officeart/2005/8/layout/pictureOrgChart+Icon"/>
    <dgm:cxn modelId="{982EB96C-4F76-4FD9-87D9-BA189F83FC0C}" type="presParOf" srcId="{76D1E9C7-E1A8-4843-B397-03C22567D986}" destId="{F118CC7B-A28B-47E3-B45D-A2912BC93BA5}" srcOrd="2" destOrd="0" presId="urn:microsoft.com/office/officeart/2005/8/layout/pictureOrgChart+Icon"/>
    <dgm:cxn modelId="{95596CDF-C914-40DC-8B3E-D67FD338F274}" type="presParOf" srcId="{FC51C735-70BD-44B8-8C33-D3BCE5DDCBF3}" destId="{7A9290A5-7108-45F2-B669-E5C89060142D}" srcOrd="1" destOrd="0" presId="urn:microsoft.com/office/officeart/2005/8/layout/pictureOrgChart+Icon"/>
    <dgm:cxn modelId="{C9DFD4C8-0B78-45B0-9F99-C7DF173A97C9}" type="presParOf" srcId="{FC51C735-70BD-44B8-8C33-D3BCE5DDCBF3}" destId="{AC512D43-5194-42A0-9850-0082140ACBAB}" srcOrd="2" destOrd="0" presId="urn:microsoft.com/office/officeart/2005/8/layout/pictureOrgChart+Icon"/>
    <dgm:cxn modelId="{A61A181C-B22B-4AB3-B4BF-EB329B828095}" type="presParOf" srcId="{FFF5F654-A305-49FD-95DE-A146CDAB4FED}" destId="{1867E94F-5C8C-407D-9C6E-7F9CD87C5A67}" srcOrd="2" destOrd="0" presId="urn:microsoft.com/office/officeart/2005/8/layout/pictureOrgChart+Icon"/>
    <dgm:cxn modelId="{0E4366D8-318A-4FBD-AC11-AF77BEB06F1B}" type="presParOf" srcId="{2BC5E9E0-710B-4367-A607-CC91DF7D5605}" destId="{210A4575-AD6A-4596-887E-02DA15D9DAD1}" srcOrd="2" destOrd="0" presId="urn:microsoft.com/office/officeart/2005/8/layout/pictureOrgChart+Icon"/>
    <dgm:cxn modelId="{7645C940-8B04-4048-8AEB-37C0D2BB9AC2}" type="presParOf" srcId="{919FBD62-A6EC-4618-88D4-F9CC06B70FF5}" destId="{774935DA-5761-4B6F-81AC-33C2F4E8FEED}" srcOrd="2" destOrd="0" presId="urn:microsoft.com/office/officeart/2005/8/layout/pictureOrgChart+Icon"/>
    <dgm:cxn modelId="{84A0B1D5-638A-4ABF-8433-790F683F0C70}" type="presParOf" srcId="{919FBD62-A6EC-4618-88D4-F9CC06B70FF5}" destId="{D04D4E88-F998-42C2-B4DC-8F1EF8331430}" srcOrd="3" destOrd="0" presId="urn:microsoft.com/office/officeart/2005/8/layout/pictureOrgChart+Icon"/>
    <dgm:cxn modelId="{15C875C8-63CE-4C46-BEF5-6EF888729CE5}" type="presParOf" srcId="{D04D4E88-F998-42C2-B4DC-8F1EF8331430}" destId="{97683CCF-95D0-436B-A4F1-9E6D3FE33827}" srcOrd="0" destOrd="0" presId="urn:microsoft.com/office/officeart/2005/8/layout/pictureOrgChart+Icon"/>
    <dgm:cxn modelId="{3D48FF96-0A78-43EB-9391-4F58C9C07F59}" type="presParOf" srcId="{97683CCF-95D0-436B-A4F1-9E6D3FE33827}" destId="{220FFA4B-9FB3-4599-8682-D5FE01BF647C}" srcOrd="0" destOrd="0" presId="urn:microsoft.com/office/officeart/2005/8/layout/pictureOrgChart+Icon"/>
    <dgm:cxn modelId="{E3DF87E6-E0C6-4B15-9A1A-12E4A44776E6}" type="presParOf" srcId="{97683CCF-95D0-436B-A4F1-9E6D3FE33827}" destId="{6A773FB2-6FD2-4FE2-B25A-12A97F936FB5}" srcOrd="1" destOrd="0" presId="urn:microsoft.com/office/officeart/2005/8/layout/pictureOrgChart+Icon"/>
    <dgm:cxn modelId="{E47ED532-F924-4C78-8E40-F47DE4C10D24}" type="presParOf" srcId="{97683CCF-95D0-436B-A4F1-9E6D3FE33827}" destId="{28E2F5B7-8110-45D5-9ABC-A4A7DBF8797C}" srcOrd="2" destOrd="0" presId="urn:microsoft.com/office/officeart/2005/8/layout/pictureOrgChart+Icon"/>
    <dgm:cxn modelId="{9483AB81-2D71-4670-BA2F-C74EB14C6F09}" type="presParOf" srcId="{D04D4E88-F998-42C2-B4DC-8F1EF8331430}" destId="{100CB79A-7399-43B7-BB21-0CFF147CD310}" srcOrd="1" destOrd="0" presId="urn:microsoft.com/office/officeart/2005/8/layout/pictureOrgChart+Icon"/>
    <dgm:cxn modelId="{1315BE67-6120-40EF-BEC0-B78A8588BC35}" type="presParOf" srcId="{100CB79A-7399-43B7-BB21-0CFF147CD310}" destId="{36909CF0-59EE-4FED-854D-67419CF3A6A7}" srcOrd="0" destOrd="0" presId="urn:microsoft.com/office/officeart/2005/8/layout/pictureOrgChart+Icon"/>
    <dgm:cxn modelId="{DF26FE55-0FFF-445E-8E34-F384478611C3}" type="presParOf" srcId="{100CB79A-7399-43B7-BB21-0CFF147CD310}" destId="{CA354BF9-8C64-4591-84F5-22383FDFCD61}" srcOrd="1" destOrd="0" presId="urn:microsoft.com/office/officeart/2005/8/layout/pictureOrgChart+Icon"/>
    <dgm:cxn modelId="{A94CE411-8F9E-4F08-B782-71C0926651E5}" type="presParOf" srcId="{CA354BF9-8C64-4591-84F5-22383FDFCD61}" destId="{A6B4B636-ABFD-4F97-A075-494246B3A03C}" srcOrd="0" destOrd="0" presId="urn:microsoft.com/office/officeart/2005/8/layout/pictureOrgChart+Icon"/>
    <dgm:cxn modelId="{42562196-5ECA-4904-9E4A-720FBDB897D1}" type="presParOf" srcId="{A6B4B636-ABFD-4F97-A075-494246B3A03C}" destId="{3D1DB457-A806-492D-AB5B-C49BB0B8179B}" srcOrd="0" destOrd="0" presId="urn:microsoft.com/office/officeart/2005/8/layout/pictureOrgChart+Icon"/>
    <dgm:cxn modelId="{9B2FA874-8A36-481D-8F25-A51354EC469D}" type="presParOf" srcId="{A6B4B636-ABFD-4F97-A075-494246B3A03C}" destId="{7F9A991B-9A1E-42C2-BA86-07867A5F607A}" srcOrd="1" destOrd="0" presId="urn:microsoft.com/office/officeart/2005/8/layout/pictureOrgChart+Icon"/>
    <dgm:cxn modelId="{65A95D79-8C29-4B59-BC64-0A6C74A73A22}" type="presParOf" srcId="{A6B4B636-ABFD-4F97-A075-494246B3A03C}" destId="{03A9ECBA-E3FF-4057-85F8-2C87CF330BDC}" srcOrd="2" destOrd="0" presId="urn:microsoft.com/office/officeart/2005/8/layout/pictureOrgChart+Icon"/>
    <dgm:cxn modelId="{613A451F-098F-4252-B4B8-1AF44D751D9A}" type="presParOf" srcId="{CA354BF9-8C64-4591-84F5-22383FDFCD61}" destId="{6971084B-510A-44BE-BAF4-3F851DFB3633}" srcOrd="1" destOrd="0" presId="urn:microsoft.com/office/officeart/2005/8/layout/pictureOrgChart+Icon"/>
    <dgm:cxn modelId="{C6547046-5B1D-490B-90CC-E587396313A5}" type="presParOf" srcId="{CA354BF9-8C64-4591-84F5-22383FDFCD61}" destId="{05E4D3BC-7E2D-4767-871A-83C014AEF915}" srcOrd="2" destOrd="0" presId="urn:microsoft.com/office/officeart/2005/8/layout/pictureOrgChart+Icon"/>
    <dgm:cxn modelId="{4BE25040-60C3-467B-B48C-71F9DF9452ED}" type="presParOf" srcId="{100CB79A-7399-43B7-BB21-0CFF147CD310}" destId="{AD8E609E-07D5-4BBC-860F-45860C0BC0FB}" srcOrd="2" destOrd="0" presId="urn:microsoft.com/office/officeart/2005/8/layout/pictureOrgChart+Icon"/>
    <dgm:cxn modelId="{EC20AFBD-BF55-4C4C-BE37-4EA8C8BA2F8C}" type="presParOf" srcId="{100CB79A-7399-43B7-BB21-0CFF147CD310}" destId="{04AB2DFF-2780-4F9B-8817-2C2095A2D03A}" srcOrd="3" destOrd="0" presId="urn:microsoft.com/office/officeart/2005/8/layout/pictureOrgChart+Icon"/>
    <dgm:cxn modelId="{697A9719-9CB8-4211-8E38-8500A305F28C}" type="presParOf" srcId="{04AB2DFF-2780-4F9B-8817-2C2095A2D03A}" destId="{5C4830D2-7611-46D4-A0A3-63E82BE279A6}" srcOrd="0" destOrd="0" presId="urn:microsoft.com/office/officeart/2005/8/layout/pictureOrgChart+Icon"/>
    <dgm:cxn modelId="{8909431F-4CFB-4C54-A44B-59997A3B8524}" type="presParOf" srcId="{5C4830D2-7611-46D4-A0A3-63E82BE279A6}" destId="{AA289390-138B-448A-93CB-2ED18674EBE8}" srcOrd="0" destOrd="0" presId="urn:microsoft.com/office/officeart/2005/8/layout/pictureOrgChart+Icon"/>
    <dgm:cxn modelId="{57C20A28-DEF4-4B52-9A48-A6AC3C6A12D0}" type="presParOf" srcId="{5C4830D2-7611-46D4-A0A3-63E82BE279A6}" destId="{4509A25C-60BC-4130-88E8-F9A1F7361DB4}" srcOrd="1" destOrd="0" presId="urn:microsoft.com/office/officeart/2005/8/layout/pictureOrgChart+Icon"/>
    <dgm:cxn modelId="{8399BFA8-255F-4104-AE5D-5490CDB70AF1}" type="presParOf" srcId="{5C4830D2-7611-46D4-A0A3-63E82BE279A6}" destId="{C1A62026-6B36-467B-8557-F5C9311464D0}" srcOrd="2" destOrd="0" presId="urn:microsoft.com/office/officeart/2005/8/layout/pictureOrgChart+Icon"/>
    <dgm:cxn modelId="{109AEE0F-D780-4E67-8364-D0A347FCB0C3}" type="presParOf" srcId="{04AB2DFF-2780-4F9B-8817-2C2095A2D03A}" destId="{F942A95E-A2D7-468F-802D-E36B99EF4181}" srcOrd="1" destOrd="0" presId="urn:microsoft.com/office/officeart/2005/8/layout/pictureOrgChart+Icon"/>
    <dgm:cxn modelId="{5EF9549B-E606-47D0-BA77-DB994359204C}" type="presParOf" srcId="{04AB2DFF-2780-4F9B-8817-2C2095A2D03A}" destId="{985C8529-94F0-456B-972E-ECE414B2EE4D}" srcOrd="2" destOrd="0" presId="urn:microsoft.com/office/officeart/2005/8/layout/pictureOrgChart+Icon"/>
    <dgm:cxn modelId="{21C9802D-411A-47CC-A1B4-5695A7F1EEFE}" type="presParOf" srcId="{D04D4E88-F998-42C2-B4DC-8F1EF8331430}" destId="{A6D186A1-0266-49C4-A88D-FD0EC63E7048}"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B0FFB-1657-4911-98A3-748BEDF4A97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ZA"/>
        </a:p>
      </dgm:t>
    </dgm:pt>
    <dgm:pt modelId="{75903486-B773-4984-BDBF-1CB390070559}">
      <dgm:prSet/>
      <dgm:spPr>
        <a:solidFill>
          <a:srgbClr val="7B293E"/>
        </a:solidFill>
        <a:ln>
          <a:solidFill>
            <a:srgbClr val="F6DBF3"/>
          </a:solidFill>
        </a:ln>
      </dgm:spPr>
      <dgm:t>
        <a:bodyPr/>
        <a:lstStyle/>
        <a:p>
          <a:r>
            <a:rPr lang="en-ZA" dirty="0"/>
            <a:t>A Mission-aligned strategy, followed by a protective policy.</a:t>
          </a:r>
        </a:p>
      </dgm:t>
    </dgm:pt>
    <dgm:pt modelId="{0553D71B-0296-4130-9321-EB2C82229FA1}" type="parTrans" cxnId="{077E5747-5300-42DD-A6A3-9921EBF1D87D}">
      <dgm:prSet/>
      <dgm:spPr/>
      <dgm:t>
        <a:bodyPr/>
        <a:lstStyle/>
        <a:p>
          <a:endParaRPr lang="en-ZA"/>
        </a:p>
      </dgm:t>
    </dgm:pt>
    <dgm:pt modelId="{E873FE7F-85C9-49B4-A3AD-C15775F27C68}" type="sibTrans" cxnId="{077E5747-5300-42DD-A6A3-9921EBF1D87D}">
      <dgm:prSet/>
      <dgm:spPr/>
      <dgm:t>
        <a:bodyPr/>
        <a:lstStyle/>
        <a:p>
          <a:endParaRPr lang="en-ZA"/>
        </a:p>
      </dgm:t>
    </dgm:pt>
    <dgm:pt modelId="{58B9CC42-F926-4D8E-89CD-ECEBE38F84DA}">
      <dgm:prSet custT="1"/>
      <dgm:spPr>
        <a:ln>
          <a:solidFill>
            <a:srgbClr val="7B293E"/>
          </a:solidFill>
        </a:ln>
      </dgm:spPr>
      <dgm:t>
        <a:bodyPr/>
        <a:lstStyle/>
        <a:p>
          <a:r>
            <a:rPr lang="en-ZA" sz="1600" b="1" dirty="0"/>
            <a:t>Develop GL AI Strategy (The Why &amp; What)</a:t>
          </a:r>
          <a:endParaRPr lang="en-ZA" sz="1600" dirty="0"/>
        </a:p>
      </dgm:t>
    </dgm:pt>
    <dgm:pt modelId="{69F98DE9-08BD-4145-9D8D-EDCAA6F12D37}" type="parTrans" cxnId="{810C7B16-4067-49AC-B2D0-6653FD71F974}">
      <dgm:prSet/>
      <dgm:spPr/>
      <dgm:t>
        <a:bodyPr/>
        <a:lstStyle/>
        <a:p>
          <a:endParaRPr lang="en-ZA"/>
        </a:p>
      </dgm:t>
    </dgm:pt>
    <dgm:pt modelId="{98B2A990-46A6-4A8C-91C1-835E16825216}" type="sibTrans" cxnId="{810C7B16-4067-49AC-B2D0-6653FD71F974}">
      <dgm:prSet/>
      <dgm:spPr/>
      <dgm:t>
        <a:bodyPr/>
        <a:lstStyle/>
        <a:p>
          <a:endParaRPr lang="en-ZA"/>
        </a:p>
      </dgm:t>
    </dgm:pt>
    <dgm:pt modelId="{42B460A7-B30F-4546-8B68-A59F08CA80CD}">
      <dgm:prSet custT="1"/>
      <dgm:spPr>
        <a:ln>
          <a:solidFill>
            <a:srgbClr val="7B293E"/>
          </a:solidFill>
        </a:ln>
      </dgm:spPr>
      <dgm:t>
        <a:bodyPr/>
        <a:lstStyle/>
        <a:p>
          <a:r>
            <a:rPr lang="en-ZA" sz="1600" dirty="0"/>
            <a:t>Align AI use with GL's strategic goals. </a:t>
          </a:r>
          <a:r>
            <a:rPr lang="en-ZA" sz="1600" i="1" dirty="0"/>
            <a:t>What do we want to achieve?</a:t>
          </a:r>
          <a:endParaRPr lang="en-ZA" sz="1600" dirty="0"/>
        </a:p>
      </dgm:t>
    </dgm:pt>
    <dgm:pt modelId="{4229DC80-C6E7-4D05-92CC-899D4ACED957}" type="parTrans" cxnId="{853E3FEE-DB26-4917-AF30-028D292193F8}">
      <dgm:prSet/>
      <dgm:spPr/>
      <dgm:t>
        <a:bodyPr/>
        <a:lstStyle/>
        <a:p>
          <a:endParaRPr lang="en-ZA"/>
        </a:p>
      </dgm:t>
    </dgm:pt>
    <dgm:pt modelId="{052E6D30-FFDB-4843-908D-25C4635A8E17}" type="sibTrans" cxnId="{853E3FEE-DB26-4917-AF30-028D292193F8}">
      <dgm:prSet/>
      <dgm:spPr/>
      <dgm:t>
        <a:bodyPr/>
        <a:lstStyle/>
        <a:p>
          <a:endParaRPr lang="en-ZA"/>
        </a:p>
      </dgm:t>
    </dgm:pt>
    <dgm:pt modelId="{F6832403-7DDA-413C-853B-664DE7D40A87}">
      <dgm:prSet custT="1"/>
      <dgm:spPr>
        <a:ln>
          <a:solidFill>
            <a:srgbClr val="7B293E"/>
          </a:solidFill>
        </a:ln>
      </dgm:spPr>
      <dgm:t>
        <a:bodyPr/>
        <a:lstStyle/>
        <a:p>
          <a:r>
            <a:rPr lang="en-ZA" sz="1600" b="1" dirty="0"/>
            <a:t>Draft GL AI Policy (The How &amp; Guardrails)</a:t>
          </a:r>
          <a:endParaRPr lang="en-ZA" sz="1600" dirty="0"/>
        </a:p>
      </dgm:t>
    </dgm:pt>
    <dgm:pt modelId="{83731090-4886-4583-BE8E-4E0DE9B00B83}" type="parTrans" cxnId="{553A222C-CF70-420C-9428-EEB9A1CBE0D0}">
      <dgm:prSet/>
      <dgm:spPr/>
      <dgm:t>
        <a:bodyPr/>
        <a:lstStyle/>
        <a:p>
          <a:endParaRPr lang="en-ZA"/>
        </a:p>
      </dgm:t>
    </dgm:pt>
    <dgm:pt modelId="{780E1E0D-9FEB-4B27-A0EF-D453F7F9B36A}" type="sibTrans" cxnId="{553A222C-CF70-420C-9428-EEB9A1CBE0D0}">
      <dgm:prSet/>
      <dgm:spPr/>
      <dgm:t>
        <a:bodyPr/>
        <a:lstStyle/>
        <a:p>
          <a:endParaRPr lang="en-ZA"/>
        </a:p>
      </dgm:t>
    </dgm:pt>
    <dgm:pt modelId="{EC6BC919-7116-4FB8-A73C-31A290C37963}">
      <dgm:prSet custT="1"/>
      <dgm:spPr>
        <a:ln>
          <a:solidFill>
            <a:srgbClr val="7B293E"/>
          </a:solidFill>
        </a:ln>
      </dgm:spPr>
      <dgm:t>
        <a:bodyPr/>
        <a:lstStyle/>
        <a:p>
          <a:r>
            <a:rPr lang="en-ZA" sz="1600" dirty="0"/>
            <a:t>Establish rules for ethical, secure, and responsible implementation.</a:t>
          </a:r>
        </a:p>
      </dgm:t>
    </dgm:pt>
    <dgm:pt modelId="{C765F38E-485E-49D2-AF8B-58CE1E81226E}" type="parTrans" cxnId="{1B3AB5EC-143B-4CEF-9994-85C79C74EBE9}">
      <dgm:prSet/>
      <dgm:spPr/>
      <dgm:t>
        <a:bodyPr/>
        <a:lstStyle/>
        <a:p>
          <a:endParaRPr lang="en-ZA"/>
        </a:p>
      </dgm:t>
    </dgm:pt>
    <dgm:pt modelId="{D15E4166-3603-4B17-ADAF-D9422703D512}" type="sibTrans" cxnId="{1B3AB5EC-143B-4CEF-9994-85C79C74EBE9}">
      <dgm:prSet/>
      <dgm:spPr/>
      <dgm:t>
        <a:bodyPr/>
        <a:lstStyle/>
        <a:p>
          <a:endParaRPr lang="en-ZA"/>
        </a:p>
      </dgm:t>
    </dgm:pt>
    <dgm:pt modelId="{1E18E4CB-3948-4BFF-8D0A-F201ED666AC8}">
      <dgm:prSet custT="1"/>
      <dgm:spPr>
        <a:ln>
          <a:solidFill>
            <a:srgbClr val="7B293E"/>
          </a:solidFill>
        </a:ln>
      </dgm:spPr>
      <dgm:t>
        <a:bodyPr/>
        <a:lstStyle/>
        <a:p>
          <a:r>
            <a:rPr lang="en-ZA" sz="1600" dirty="0"/>
            <a:t>A formal policy document (building on the AI policy elements already drafted at GL planning.</a:t>
          </a:r>
        </a:p>
      </dgm:t>
    </dgm:pt>
    <dgm:pt modelId="{DBC46EC0-E702-4E46-8853-8532C49BA1EE}" type="parTrans" cxnId="{FCCB3BDF-568A-48BD-92CC-AC8AF064BB1A}">
      <dgm:prSet/>
      <dgm:spPr/>
      <dgm:t>
        <a:bodyPr/>
        <a:lstStyle/>
        <a:p>
          <a:endParaRPr lang="en-ZA"/>
        </a:p>
      </dgm:t>
    </dgm:pt>
    <dgm:pt modelId="{AB385522-5445-4A33-8C80-168AC9B05A0C}" type="sibTrans" cxnId="{FCCB3BDF-568A-48BD-92CC-AC8AF064BB1A}">
      <dgm:prSet/>
      <dgm:spPr/>
      <dgm:t>
        <a:bodyPr/>
        <a:lstStyle/>
        <a:p>
          <a:endParaRPr lang="en-ZA"/>
        </a:p>
      </dgm:t>
    </dgm:pt>
    <dgm:pt modelId="{7BD6DF8B-C52B-4C72-960E-BE1DBDE6601F}">
      <dgm:prSet custT="1"/>
      <dgm:spPr>
        <a:ln>
          <a:solidFill>
            <a:srgbClr val="7B293E"/>
          </a:solidFill>
        </a:ln>
      </dgm:spPr>
      <dgm:t>
        <a:bodyPr/>
        <a:lstStyle/>
        <a:p>
          <a:r>
            <a:rPr lang="en-ZA" sz="1600" b="1" dirty="0"/>
            <a:t>AI Training and Implementation</a:t>
          </a:r>
          <a:endParaRPr lang="en-ZA" sz="1600" dirty="0"/>
        </a:p>
      </dgm:t>
    </dgm:pt>
    <dgm:pt modelId="{2FBCCB9E-BA1C-4678-A1DC-69CB8EA502D8}" type="parTrans" cxnId="{85128FC3-7336-4215-AF63-6E7E7F521958}">
      <dgm:prSet/>
      <dgm:spPr/>
      <dgm:t>
        <a:bodyPr/>
        <a:lstStyle/>
        <a:p>
          <a:endParaRPr lang="en-ZA"/>
        </a:p>
      </dgm:t>
    </dgm:pt>
    <dgm:pt modelId="{D1358A3F-300D-42F9-AA78-73C99529843B}" type="sibTrans" cxnId="{85128FC3-7336-4215-AF63-6E7E7F521958}">
      <dgm:prSet/>
      <dgm:spPr/>
      <dgm:t>
        <a:bodyPr/>
        <a:lstStyle/>
        <a:p>
          <a:endParaRPr lang="en-ZA"/>
        </a:p>
      </dgm:t>
    </dgm:pt>
    <dgm:pt modelId="{A8535299-B75B-4A67-99C9-D2CAC9961F72}">
      <dgm:prSet custT="1"/>
      <dgm:spPr>
        <a:ln>
          <a:solidFill>
            <a:srgbClr val="7B293E"/>
          </a:solidFill>
        </a:ln>
      </dgm:spPr>
      <dgm:t>
        <a:bodyPr/>
        <a:lstStyle/>
        <a:p>
          <a:r>
            <a:rPr lang="en-ZA" sz="1600" dirty="0"/>
            <a:t>Rolling out tools and training to regional and country boards and staff, </a:t>
          </a:r>
          <a:r>
            <a:rPr lang="en-ZA" sz="1600" b="0" dirty="0"/>
            <a:t>after </a:t>
          </a:r>
          <a:r>
            <a:rPr lang="en-ZA" sz="1600" dirty="0"/>
            <a:t>strategy and policy are set.</a:t>
          </a:r>
        </a:p>
      </dgm:t>
    </dgm:pt>
    <dgm:pt modelId="{F12ED169-0A03-4C31-9D5C-3A66C7DC7E37}" type="parTrans" cxnId="{14616EAC-8110-48D2-BC2B-860E415516C0}">
      <dgm:prSet/>
      <dgm:spPr/>
      <dgm:t>
        <a:bodyPr/>
        <a:lstStyle/>
        <a:p>
          <a:endParaRPr lang="en-ZA"/>
        </a:p>
      </dgm:t>
    </dgm:pt>
    <dgm:pt modelId="{5AA89F32-B8B1-4EA6-A39D-D2A749F22B40}" type="sibTrans" cxnId="{14616EAC-8110-48D2-BC2B-860E415516C0}">
      <dgm:prSet/>
      <dgm:spPr/>
      <dgm:t>
        <a:bodyPr/>
        <a:lstStyle/>
        <a:p>
          <a:endParaRPr lang="en-ZA"/>
        </a:p>
      </dgm:t>
    </dgm:pt>
    <dgm:pt modelId="{78E93A17-5A11-46D1-A841-DF93B3029BAE}">
      <dgm:prSet custT="1"/>
      <dgm:spPr>
        <a:ln>
          <a:solidFill>
            <a:srgbClr val="7B293E"/>
          </a:solidFill>
        </a:ln>
      </dgm:spPr>
      <dgm:t>
        <a:bodyPr/>
        <a:lstStyle/>
        <a:p>
          <a:endParaRPr lang="en-ZA" sz="1600" dirty="0"/>
        </a:p>
      </dgm:t>
    </dgm:pt>
    <dgm:pt modelId="{4C9A576F-C2DC-402E-9122-A33A3E5C7628}" type="parTrans" cxnId="{27460158-CF05-4913-994D-92710B98AF36}">
      <dgm:prSet/>
      <dgm:spPr/>
      <dgm:t>
        <a:bodyPr/>
        <a:lstStyle/>
        <a:p>
          <a:endParaRPr lang="en-ZA"/>
        </a:p>
      </dgm:t>
    </dgm:pt>
    <dgm:pt modelId="{5933D420-2298-457C-9CF0-E1F661134D74}" type="sibTrans" cxnId="{27460158-CF05-4913-994D-92710B98AF36}">
      <dgm:prSet/>
      <dgm:spPr/>
      <dgm:t>
        <a:bodyPr/>
        <a:lstStyle/>
        <a:p>
          <a:endParaRPr lang="en-ZA"/>
        </a:p>
      </dgm:t>
    </dgm:pt>
    <dgm:pt modelId="{92662D80-0A3F-4DE8-8F8C-B84012E59FB1}">
      <dgm:prSet custT="1"/>
      <dgm:spPr>
        <a:ln>
          <a:solidFill>
            <a:srgbClr val="7B293E"/>
          </a:solidFill>
        </a:ln>
      </dgm:spPr>
      <dgm:t>
        <a:bodyPr/>
        <a:lstStyle/>
        <a:p>
          <a:endParaRPr lang="en-ZA" sz="1600" dirty="0"/>
        </a:p>
      </dgm:t>
    </dgm:pt>
    <dgm:pt modelId="{3D58B137-A560-4302-8FCF-4F7ED8C8300C}" type="parTrans" cxnId="{C7804FCD-172F-4A0D-B8B3-D1EC93619D75}">
      <dgm:prSet/>
      <dgm:spPr/>
      <dgm:t>
        <a:bodyPr/>
        <a:lstStyle/>
        <a:p>
          <a:endParaRPr lang="en-ZA"/>
        </a:p>
      </dgm:t>
    </dgm:pt>
    <dgm:pt modelId="{2B9729EC-DE0E-42DB-9E37-915A4A6709C3}" type="sibTrans" cxnId="{C7804FCD-172F-4A0D-B8B3-D1EC93619D75}">
      <dgm:prSet/>
      <dgm:spPr/>
      <dgm:t>
        <a:bodyPr/>
        <a:lstStyle/>
        <a:p>
          <a:endParaRPr lang="en-ZA"/>
        </a:p>
      </dgm:t>
    </dgm:pt>
    <dgm:pt modelId="{343D5F6E-EA79-4FF1-ADBA-D2B85564F362}">
      <dgm:prSet custT="1"/>
      <dgm:spPr>
        <a:ln>
          <a:solidFill>
            <a:srgbClr val="7B293E"/>
          </a:solidFill>
        </a:ln>
      </dgm:spPr>
      <dgm:t>
        <a:bodyPr/>
        <a:lstStyle/>
        <a:p>
          <a:r>
            <a:rPr lang="en-ZA" sz="1600" dirty="0"/>
            <a:t>Spell out use cases, value proposition, and required resources.</a:t>
          </a:r>
        </a:p>
      </dgm:t>
    </dgm:pt>
    <dgm:pt modelId="{F434692B-F27F-4AC7-917D-58D4774B1DD7}" type="parTrans" cxnId="{0ED44B8C-433C-4668-B8E8-1804A7C74697}">
      <dgm:prSet/>
      <dgm:spPr/>
      <dgm:t>
        <a:bodyPr/>
        <a:lstStyle/>
        <a:p>
          <a:endParaRPr lang="en-ZA"/>
        </a:p>
      </dgm:t>
    </dgm:pt>
    <dgm:pt modelId="{EDB0547D-1BA2-4F25-9D14-300E93FD46C1}" type="sibTrans" cxnId="{0ED44B8C-433C-4668-B8E8-1804A7C74697}">
      <dgm:prSet/>
      <dgm:spPr/>
      <dgm:t>
        <a:bodyPr/>
        <a:lstStyle/>
        <a:p>
          <a:endParaRPr lang="en-ZA"/>
        </a:p>
      </dgm:t>
    </dgm:pt>
    <dgm:pt modelId="{F5621D88-D3E8-48C0-B13E-F082614457F3}" type="pres">
      <dgm:prSet presAssocID="{6D4B0FFB-1657-4911-98A3-748BEDF4A973}" presName="linearFlow" presStyleCnt="0">
        <dgm:presLayoutVars>
          <dgm:dir/>
          <dgm:animLvl val="lvl"/>
          <dgm:resizeHandles val="exact"/>
        </dgm:presLayoutVars>
      </dgm:prSet>
      <dgm:spPr/>
    </dgm:pt>
    <dgm:pt modelId="{1B7AC3C7-AB08-4385-B60B-5A9B46C4E93F}" type="pres">
      <dgm:prSet presAssocID="{75903486-B773-4984-BDBF-1CB390070559}" presName="composite" presStyleCnt="0"/>
      <dgm:spPr/>
    </dgm:pt>
    <dgm:pt modelId="{3625B6F5-3D34-499C-B886-4281F4F0C37E}" type="pres">
      <dgm:prSet presAssocID="{75903486-B773-4984-BDBF-1CB390070559}" presName="parentText" presStyleLbl="alignNode1" presStyleIdx="0" presStyleCnt="1">
        <dgm:presLayoutVars>
          <dgm:chMax val="1"/>
          <dgm:bulletEnabled val="1"/>
        </dgm:presLayoutVars>
      </dgm:prSet>
      <dgm:spPr/>
    </dgm:pt>
    <dgm:pt modelId="{8B1E9D85-252E-4CBC-82C0-E437E1DD890C}" type="pres">
      <dgm:prSet presAssocID="{75903486-B773-4984-BDBF-1CB390070559}" presName="descendantText" presStyleLbl="alignAcc1" presStyleIdx="0" presStyleCnt="1" custScaleY="150035">
        <dgm:presLayoutVars>
          <dgm:bulletEnabled val="1"/>
        </dgm:presLayoutVars>
      </dgm:prSet>
      <dgm:spPr/>
    </dgm:pt>
  </dgm:ptLst>
  <dgm:cxnLst>
    <dgm:cxn modelId="{810C7B16-4067-49AC-B2D0-6653FD71F974}" srcId="{75903486-B773-4984-BDBF-1CB390070559}" destId="{58B9CC42-F926-4D8E-89CD-ECEBE38F84DA}" srcOrd="0" destOrd="0" parTransId="{69F98DE9-08BD-4145-9D8D-EDCAA6F12D37}" sibTransId="{98B2A990-46A6-4A8C-91C1-835E16825216}"/>
    <dgm:cxn modelId="{553A222C-CF70-420C-9428-EEB9A1CBE0D0}" srcId="{75903486-B773-4984-BDBF-1CB390070559}" destId="{F6832403-7DDA-413C-853B-664DE7D40A87}" srcOrd="2" destOrd="0" parTransId="{83731090-4886-4583-BE8E-4E0DE9B00B83}" sibTransId="{780E1E0D-9FEB-4B27-A0EF-D453F7F9B36A}"/>
    <dgm:cxn modelId="{077E5747-5300-42DD-A6A3-9921EBF1D87D}" srcId="{6D4B0FFB-1657-4911-98A3-748BEDF4A973}" destId="{75903486-B773-4984-BDBF-1CB390070559}" srcOrd="0" destOrd="0" parTransId="{0553D71B-0296-4130-9321-EB2C82229FA1}" sibTransId="{E873FE7F-85C9-49B4-A3AD-C15775F27C68}"/>
    <dgm:cxn modelId="{182A3855-EC42-4333-A7EE-223F1BFE2C37}" type="presOf" srcId="{78E93A17-5A11-46D1-A841-DF93B3029BAE}" destId="{8B1E9D85-252E-4CBC-82C0-E437E1DD890C}" srcOrd="0" destOrd="3" presId="urn:microsoft.com/office/officeart/2005/8/layout/chevron2"/>
    <dgm:cxn modelId="{27460158-CF05-4913-994D-92710B98AF36}" srcId="{75903486-B773-4984-BDBF-1CB390070559}" destId="{78E93A17-5A11-46D1-A841-DF93B3029BAE}" srcOrd="1" destOrd="0" parTransId="{4C9A576F-C2DC-402E-9122-A33A3E5C7628}" sibTransId="{5933D420-2298-457C-9CF0-E1F661134D74}"/>
    <dgm:cxn modelId="{E974C36E-BBFE-483F-AB93-D3A7434D7EE4}" type="presOf" srcId="{1E18E4CB-3948-4BFF-8D0A-F201ED666AC8}" destId="{8B1E9D85-252E-4CBC-82C0-E437E1DD890C}" srcOrd="0" destOrd="6" presId="urn:microsoft.com/office/officeart/2005/8/layout/chevron2"/>
    <dgm:cxn modelId="{15235375-50D2-4089-BD64-DCFB821D653D}" type="presOf" srcId="{58B9CC42-F926-4D8E-89CD-ECEBE38F84DA}" destId="{8B1E9D85-252E-4CBC-82C0-E437E1DD890C}" srcOrd="0" destOrd="0" presId="urn:microsoft.com/office/officeart/2005/8/layout/chevron2"/>
    <dgm:cxn modelId="{13DF1E7F-D9BF-4899-AB39-22983C0A8CDF}" type="presOf" srcId="{EC6BC919-7116-4FB8-A73C-31A290C37963}" destId="{8B1E9D85-252E-4CBC-82C0-E437E1DD890C}" srcOrd="0" destOrd="5" presId="urn:microsoft.com/office/officeart/2005/8/layout/chevron2"/>
    <dgm:cxn modelId="{8B120F81-464F-4507-893B-6A9E7D118976}" type="presOf" srcId="{75903486-B773-4984-BDBF-1CB390070559}" destId="{3625B6F5-3D34-499C-B886-4281F4F0C37E}" srcOrd="0" destOrd="0" presId="urn:microsoft.com/office/officeart/2005/8/layout/chevron2"/>
    <dgm:cxn modelId="{CFA20486-5BE2-483F-8759-7F06F5C98E00}" type="presOf" srcId="{343D5F6E-EA79-4FF1-ADBA-D2B85564F362}" destId="{8B1E9D85-252E-4CBC-82C0-E437E1DD890C}" srcOrd="0" destOrd="2" presId="urn:microsoft.com/office/officeart/2005/8/layout/chevron2"/>
    <dgm:cxn modelId="{0ED44B8C-433C-4668-B8E8-1804A7C74697}" srcId="{58B9CC42-F926-4D8E-89CD-ECEBE38F84DA}" destId="{343D5F6E-EA79-4FF1-ADBA-D2B85564F362}" srcOrd="1" destOrd="0" parTransId="{F434692B-F27F-4AC7-917D-58D4774B1DD7}" sibTransId="{EDB0547D-1BA2-4F25-9D14-300E93FD46C1}"/>
    <dgm:cxn modelId="{14616EAC-8110-48D2-BC2B-860E415516C0}" srcId="{7BD6DF8B-C52B-4C72-960E-BE1DBDE6601F}" destId="{A8535299-B75B-4A67-99C9-D2CAC9961F72}" srcOrd="0" destOrd="0" parTransId="{F12ED169-0A03-4C31-9D5C-3A66C7DC7E37}" sibTransId="{5AA89F32-B8B1-4EA6-A39D-D2A749F22B40}"/>
    <dgm:cxn modelId="{8B10BBB2-05D4-4A74-8746-D3C184ECBE95}" type="presOf" srcId="{6D4B0FFB-1657-4911-98A3-748BEDF4A973}" destId="{F5621D88-D3E8-48C0-B13E-F082614457F3}" srcOrd="0" destOrd="0" presId="urn:microsoft.com/office/officeart/2005/8/layout/chevron2"/>
    <dgm:cxn modelId="{551E8DBC-3A56-4272-9486-7060BB3058AC}" type="presOf" srcId="{42B460A7-B30F-4546-8B68-A59F08CA80CD}" destId="{8B1E9D85-252E-4CBC-82C0-E437E1DD890C}" srcOrd="0" destOrd="1" presId="urn:microsoft.com/office/officeart/2005/8/layout/chevron2"/>
    <dgm:cxn modelId="{85128FC3-7336-4215-AF63-6E7E7F521958}" srcId="{75903486-B773-4984-BDBF-1CB390070559}" destId="{7BD6DF8B-C52B-4C72-960E-BE1DBDE6601F}" srcOrd="3" destOrd="0" parTransId="{2FBCCB9E-BA1C-4678-A1DC-69CB8EA502D8}" sibTransId="{D1358A3F-300D-42F9-AA78-73C99529843B}"/>
    <dgm:cxn modelId="{78331DCC-E996-4D35-B85C-D910CCD1DB67}" type="presOf" srcId="{F6832403-7DDA-413C-853B-664DE7D40A87}" destId="{8B1E9D85-252E-4CBC-82C0-E437E1DD890C}" srcOrd="0" destOrd="4" presId="urn:microsoft.com/office/officeart/2005/8/layout/chevron2"/>
    <dgm:cxn modelId="{C7804FCD-172F-4A0D-B8B3-D1EC93619D75}" srcId="{F6832403-7DDA-413C-853B-664DE7D40A87}" destId="{92662D80-0A3F-4DE8-8F8C-B84012E59FB1}" srcOrd="2" destOrd="0" parTransId="{3D58B137-A560-4302-8FCF-4F7ED8C8300C}" sibTransId="{2B9729EC-DE0E-42DB-9E37-915A4A6709C3}"/>
    <dgm:cxn modelId="{682FDED3-FCF0-4128-AD83-FDDF743C44B4}" type="presOf" srcId="{7BD6DF8B-C52B-4C72-960E-BE1DBDE6601F}" destId="{8B1E9D85-252E-4CBC-82C0-E437E1DD890C}" srcOrd="0" destOrd="8" presId="urn:microsoft.com/office/officeart/2005/8/layout/chevron2"/>
    <dgm:cxn modelId="{FCCB3BDF-568A-48BD-92CC-AC8AF064BB1A}" srcId="{F6832403-7DDA-413C-853B-664DE7D40A87}" destId="{1E18E4CB-3948-4BFF-8D0A-F201ED666AC8}" srcOrd="1" destOrd="0" parTransId="{DBC46EC0-E702-4E46-8853-8532C49BA1EE}" sibTransId="{AB385522-5445-4A33-8C80-168AC9B05A0C}"/>
    <dgm:cxn modelId="{CF4CBDE1-F7C9-403E-A13F-97CE17868785}" type="presOf" srcId="{92662D80-0A3F-4DE8-8F8C-B84012E59FB1}" destId="{8B1E9D85-252E-4CBC-82C0-E437E1DD890C}" srcOrd="0" destOrd="7" presId="urn:microsoft.com/office/officeart/2005/8/layout/chevron2"/>
    <dgm:cxn modelId="{1B3AB5EC-143B-4CEF-9994-85C79C74EBE9}" srcId="{F6832403-7DDA-413C-853B-664DE7D40A87}" destId="{EC6BC919-7116-4FB8-A73C-31A290C37963}" srcOrd="0" destOrd="0" parTransId="{C765F38E-485E-49D2-AF8B-58CE1E81226E}" sibTransId="{D15E4166-3603-4B17-ADAF-D9422703D512}"/>
    <dgm:cxn modelId="{853E3FEE-DB26-4917-AF30-028D292193F8}" srcId="{58B9CC42-F926-4D8E-89CD-ECEBE38F84DA}" destId="{42B460A7-B30F-4546-8B68-A59F08CA80CD}" srcOrd="0" destOrd="0" parTransId="{4229DC80-C6E7-4D05-92CC-899D4ACED957}" sibTransId="{052E6D30-FFDB-4843-908D-25C4635A8E17}"/>
    <dgm:cxn modelId="{3994C6FC-38F1-4684-A8F9-F0378E90B326}" type="presOf" srcId="{A8535299-B75B-4A67-99C9-D2CAC9961F72}" destId="{8B1E9D85-252E-4CBC-82C0-E437E1DD890C}" srcOrd="0" destOrd="9" presId="urn:microsoft.com/office/officeart/2005/8/layout/chevron2"/>
    <dgm:cxn modelId="{64174EB6-29A8-4E3A-AB70-1894B34768F5}" type="presParOf" srcId="{F5621D88-D3E8-48C0-B13E-F082614457F3}" destId="{1B7AC3C7-AB08-4385-B60B-5A9B46C4E93F}" srcOrd="0" destOrd="0" presId="urn:microsoft.com/office/officeart/2005/8/layout/chevron2"/>
    <dgm:cxn modelId="{82A1DC09-B51D-40F8-8D93-A5CE0A01528F}" type="presParOf" srcId="{1B7AC3C7-AB08-4385-B60B-5A9B46C4E93F}" destId="{3625B6F5-3D34-499C-B886-4281F4F0C37E}" srcOrd="0" destOrd="0" presId="urn:microsoft.com/office/officeart/2005/8/layout/chevron2"/>
    <dgm:cxn modelId="{282DBF75-D637-4A6C-96DB-FB3A4B21A706}" type="presParOf" srcId="{1B7AC3C7-AB08-4385-B60B-5A9B46C4E93F}" destId="{8B1E9D85-252E-4CBC-82C0-E437E1DD89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5928D-A1ED-BD49-AF5D-D4BAE1663007}">
      <dsp:nvSpPr>
        <dsp:cNvPr id="0" name=""/>
        <dsp:cNvSpPr/>
      </dsp:nvSpPr>
      <dsp:spPr>
        <a:xfrm>
          <a:off x="2547107" y="0"/>
          <a:ext cx="2660381" cy="2660381"/>
        </a:xfrm>
        <a:prstGeom prst="triangle">
          <a:avLst/>
        </a:prstGeom>
        <a:solidFill>
          <a:srgbClr val="7B293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Programmes</a:t>
          </a:r>
        </a:p>
      </dsp:txBody>
      <dsp:txXfrm>
        <a:off x="3212202" y="1330191"/>
        <a:ext cx="1330191" cy="1330190"/>
      </dsp:txXfrm>
    </dsp:sp>
    <dsp:sp modelId="{1E19D354-CF83-A44E-A0E8-70E38423F34B}">
      <dsp:nvSpPr>
        <dsp:cNvPr id="0" name=""/>
        <dsp:cNvSpPr/>
      </dsp:nvSpPr>
      <dsp:spPr>
        <a:xfrm>
          <a:off x="1216916" y="2660381"/>
          <a:ext cx="2660381" cy="2660381"/>
        </a:xfrm>
        <a:prstGeom prst="triangle">
          <a:avLst/>
        </a:prstGeom>
        <a:solidFill>
          <a:srgbClr val="7B293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Comms</a:t>
          </a:r>
        </a:p>
      </dsp:txBody>
      <dsp:txXfrm>
        <a:off x="1882011" y="3990572"/>
        <a:ext cx="1330191" cy="1330190"/>
      </dsp:txXfrm>
    </dsp:sp>
    <dsp:sp modelId="{F3726DC6-7915-094A-B2AB-AA7416696D76}">
      <dsp:nvSpPr>
        <dsp:cNvPr id="0" name=""/>
        <dsp:cNvSpPr/>
      </dsp:nvSpPr>
      <dsp:spPr>
        <a:xfrm rot="10800000">
          <a:off x="2547107" y="2660381"/>
          <a:ext cx="2660381" cy="2660381"/>
        </a:xfrm>
        <a:prstGeom prst="triangle">
          <a:avLst/>
        </a:prstGeom>
        <a:solidFill>
          <a:srgbClr val="F6DBF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Impact and Change</a:t>
          </a:r>
        </a:p>
      </dsp:txBody>
      <dsp:txXfrm rot="10800000">
        <a:off x="3212202" y="2660381"/>
        <a:ext cx="1330191" cy="1330190"/>
      </dsp:txXfrm>
    </dsp:sp>
    <dsp:sp modelId="{360C8CD6-DD18-D04C-9167-0752411F3B16}">
      <dsp:nvSpPr>
        <dsp:cNvPr id="0" name=""/>
        <dsp:cNvSpPr/>
      </dsp:nvSpPr>
      <dsp:spPr>
        <a:xfrm>
          <a:off x="3877298" y="2660381"/>
          <a:ext cx="2660381" cy="2660381"/>
        </a:xfrm>
        <a:prstGeom prst="triangle">
          <a:avLst/>
        </a:prstGeom>
        <a:solidFill>
          <a:srgbClr val="7B293E"/>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MEL</a:t>
          </a:r>
        </a:p>
      </dsp:txBody>
      <dsp:txXfrm>
        <a:off x="4542393" y="3990572"/>
        <a:ext cx="1330191" cy="1330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F3F52-2E04-4E9C-8586-18CE4B14659E}">
      <dsp:nvSpPr>
        <dsp:cNvPr id="0" name=""/>
        <dsp:cNvSpPr/>
      </dsp:nvSpPr>
      <dsp:spPr>
        <a:xfrm>
          <a:off x="4928616" y="1630443"/>
          <a:ext cx="146716" cy="642759"/>
        </a:xfrm>
        <a:custGeom>
          <a:avLst/>
          <a:gdLst/>
          <a:ahLst/>
          <a:cxnLst/>
          <a:rect l="0" t="0" r="0" b="0"/>
          <a:pathLst>
            <a:path>
              <a:moveTo>
                <a:pt x="0" y="0"/>
              </a:moveTo>
              <a:lnTo>
                <a:pt x="0" y="642759"/>
              </a:lnTo>
              <a:lnTo>
                <a:pt x="146716" y="64275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F37BB73-A5BF-42DE-94E0-07F65954F6F3}">
      <dsp:nvSpPr>
        <dsp:cNvPr id="0" name=""/>
        <dsp:cNvSpPr/>
      </dsp:nvSpPr>
      <dsp:spPr>
        <a:xfrm>
          <a:off x="4781899" y="1630443"/>
          <a:ext cx="146716" cy="642759"/>
        </a:xfrm>
        <a:custGeom>
          <a:avLst/>
          <a:gdLst/>
          <a:ahLst/>
          <a:cxnLst/>
          <a:rect l="0" t="0" r="0" b="0"/>
          <a:pathLst>
            <a:path>
              <a:moveTo>
                <a:pt x="146716" y="0"/>
              </a:moveTo>
              <a:lnTo>
                <a:pt x="146716" y="642759"/>
              </a:lnTo>
              <a:lnTo>
                <a:pt x="0" y="64275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13554F-5E52-4459-8A39-5E979D325FE6}">
      <dsp:nvSpPr>
        <dsp:cNvPr id="0" name=""/>
        <dsp:cNvSpPr/>
      </dsp:nvSpPr>
      <dsp:spPr>
        <a:xfrm>
          <a:off x="4928616" y="1630443"/>
          <a:ext cx="4226843" cy="1285519"/>
        </a:xfrm>
        <a:custGeom>
          <a:avLst/>
          <a:gdLst/>
          <a:ahLst/>
          <a:cxnLst/>
          <a:rect l="0" t="0" r="0" b="0"/>
          <a:pathLst>
            <a:path>
              <a:moveTo>
                <a:pt x="0" y="0"/>
              </a:moveTo>
              <a:lnTo>
                <a:pt x="0" y="1138802"/>
              </a:lnTo>
              <a:lnTo>
                <a:pt x="4226843" y="1138802"/>
              </a:lnTo>
              <a:lnTo>
                <a:pt x="4226843"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AB31B81-201A-4142-8F57-E6C4264CF636}">
      <dsp:nvSpPr>
        <dsp:cNvPr id="0" name=""/>
        <dsp:cNvSpPr/>
      </dsp:nvSpPr>
      <dsp:spPr>
        <a:xfrm>
          <a:off x="4928616" y="1630443"/>
          <a:ext cx="2536105" cy="1285519"/>
        </a:xfrm>
        <a:custGeom>
          <a:avLst/>
          <a:gdLst/>
          <a:ahLst/>
          <a:cxnLst/>
          <a:rect l="0" t="0" r="0" b="0"/>
          <a:pathLst>
            <a:path>
              <a:moveTo>
                <a:pt x="0" y="0"/>
              </a:moveTo>
              <a:lnTo>
                <a:pt x="0" y="1138802"/>
              </a:lnTo>
              <a:lnTo>
                <a:pt x="2536105" y="1138802"/>
              </a:lnTo>
              <a:lnTo>
                <a:pt x="2536105"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755603D-12C9-4C46-A5A5-ABF3D38085E9}">
      <dsp:nvSpPr>
        <dsp:cNvPr id="0" name=""/>
        <dsp:cNvSpPr/>
      </dsp:nvSpPr>
      <dsp:spPr>
        <a:xfrm>
          <a:off x="4928616" y="1630443"/>
          <a:ext cx="845368" cy="1285519"/>
        </a:xfrm>
        <a:custGeom>
          <a:avLst/>
          <a:gdLst/>
          <a:ahLst/>
          <a:cxnLst/>
          <a:rect l="0" t="0" r="0" b="0"/>
          <a:pathLst>
            <a:path>
              <a:moveTo>
                <a:pt x="0" y="0"/>
              </a:moveTo>
              <a:lnTo>
                <a:pt x="0" y="1138802"/>
              </a:lnTo>
              <a:lnTo>
                <a:pt x="845368" y="1138802"/>
              </a:lnTo>
              <a:lnTo>
                <a:pt x="845368"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75EBD1-2FFF-47B4-B9E6-7A07171D8A4C}">
      <dsp:nvSpPr>
        <dsp:cNvPr id="0" name=""/>
        <dsp:cNvSpPr/>
      </dsp:nvSpPr>
      <dsp:spPr>
        <a:xfrm>
          <a:off x="4083247" y="1630443"/>
          <a:ext cx="845368" cy="1285519"/>
        </a:xfrm>
        <a:custGeom>
          <a:avLst/>
          <a:gdLst/>
          <a:ahLst/>
          <a:cxnLst/>
          <a:rect l="0" t="0" r="0" b="0"/>
          <a:pathLst>
            <a:path>
              <a:moveTo>
                <a:pt x="845368" y="0"/>
              </a:moveTo>
              <a:lnTo>
                <a:pt x="845368"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E9BCB20-07BD-445A-96C2-E583A6973DCF}">
      <dsp:nvSpPr>
        <dsp:cNvPr id="0" name=""/>
        <dsp:cNvSpPr/>
      </dsp:nvSpPr>
      <dsp:spPr>
        <a:xfrm>
          <a:off x="2392510" y="1630443"/>
          <a:ext cx="2536105" cy="1285519"/>
        </a:xfrm>
        <a:custGeom>
          <a:avLst/>
          <a:gdLst/>
          <a:ahLst/>
          <a:cxnLst/>
          <a:rect l="0" t="0" r="0" b="0"/>
          <a:pathLst>
            <a:path>
              <a:moveTo>
                <a:pt x="2536105" y="0"/>
              </a:moveTo>
              <a:lnTo>
                <a:pt x="2536105"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7EE223-AF55-45BC-B716-147DBACAF015}">
      <dsp:nvSpPr>
        <dsp:cNvPr id="0" name=""/>
        <dsp:cNvSpPr/>
      </dsp:nvSpPr>
      <dsp:spPr>
        <a:xfrm>
          <a:off x="701772" y="1630443"/>
          <a:ext cx="4226843" cy="1285519"/>
        </a:xfrm>
        <a:custGeom>
          <a:avLst/>
          <a:gdLst/>
          <a:ahLst/>
          <a:cxnLst/>
          <a:rect l="0" t="0" r="0" b="0"/>
          <a:pathLst>
            <a:path>
              <a:moveTo>
                <a:pt x="4226843" y="0"/>
              </a:moveTo>
              <a:lnTo>
                <a:pt x="4226843" y="1138802"/>
              </a:lnTo>
              <a:lnTo>
                <a:pt x="0" y="1138802"/>
              </a:lnTo>
              <a:lnTo>
                <a:pt x="0" y="128551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FF90AA2-414C-4ACA-BDB1-CF91B04E3AA2}">
      <dsp:nvSpPr>
        <dsp:cNvPr id="0" name=""/>
        <dsp:cNvSpPr/>
      </dsp:nvSpPr>
      <dsp:spPr>
        <a:xfrm>
          <a:off x="4229964" y="931792"/>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GL Board </a:t>
          </a:r>
        </a:p>
      </dsp:txBody>
      <dsp:txXfrm>
        <a:off x="4229964" y="931792"/>
        <a:ext cx="1397303" cy="698651"/>
      </dsp:txXfrm>
    </dsp:sp>
    <dsp:sp modelId="{59626C50-2194-440B-8CEF-5B43D312DB6F}">
      <dsp:nvSpPr>
        <dsp:cNvPr id="0" name=""/>
        <dsp:cNvSpPr/>
      </dsp:nvSpPr>
      <dsp:spPr>
        <a:xfrm>
          <a:off x="4299829" y="1001657"/>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BE6C84F-FC95-4698-8150-95F007777A93}">
      <dsp:nvSpPr>
        <dsp:cNvPr id="0" name=""/>
        <dsp:cNvSpPr/>
      </dsp:nvSpPr>
      <dsp:spPr>
        <a:xfrm>
          <a:off x="3120"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Country Directors </a:t>
          </a:r>
        </a:p>
      </dsp:txBody>
      <dsp:txXfrm>
        <a:off x="3120" y="2915963"/>
        <a:ext cx="1397303" cy="698651"/>
      </dsp:txXfrm>
    </dsp:sp>
    <dsp:sp modelId="{A08B5CDA-0D17-4C04-935A-A3486F7B4296}">
      <dsp:nvSpPr>
        <dsp:cNvPr id="0" name=""/>
        <dsp:cNvSpPr/>
      </dsp:nvSpPr>
      <dsp:spPr>
        <a:xfrm>
          <a:off x="72986"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8921271-06B8-437A-B705-0E05E7FFEF3A}">
      <dsp:nvSpPr>
        <dsp:cNvPr id="0" name=""/>
        <dsp:cNvSpPr/>
      </dsp:nvSpPr>
      <dsp:spPr>
        <a:xfrm>
          <a:off x="1693858"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Regional </a:t>
          </a:r>
          <a:r>
            <a:rPr lang="en-US" sz="1200" kern="1200" dirty="0" err="1">
              <a:solidFill>
                <a:sysClr val="window" lastClr="FFFFFF"/>
              </a:solidFill>
              <a:latin typeface="Calibri" panose="020F0502020204030204"/>
              <a:ea typeface="+mn-ea"/>
              <a:cs typeface="+mn-cs"/>
            </a:rPr>
            <a:t>programmes</a:t>
          </a:r>
          <a:r>
            <a:rPr lang="en-US" sz="1200" kern="1200" dirty="0">
              <a:solidFill>
                <a:sysClr val="window" lastClr="FFFFFF"/>
              </a:solidFill>
              <a:latin typeface="Calibri" panose="020F0502020204030204"/>
              <a:ea typeface="+mn-ea"/>
              <a:cs typeface="+mn-cs"/>
            </a:rPr>
            <a:t> </a:t>
          </a:r>
        </a:p>
      </dsp:txBody>
      <dsp:txXfrm>
        <a:off x="1693858" y="2915963"/>
        <a:ext cx="1397303" cy="698651"/>
      </dsp:txXfrm>
    </dsp:sp>
    <dsp:sp modelId="{D04051FD-12C1-47A3-9590-2D7CD2DCA0E6}">
      <dsp:nvSpPr>
        <dsp:cNvPr id="0" name=""/>
        <dsp:cNvSpPr/>
      </dsp:nvSpPr>
      <dsp:spPr>
        <a:xfrm>
          <a:off x="1763723"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226965E-31BF-49E2-A94B-46C6723D4D0B}">
      <dsp:nvSpPr>
        <dsp:cNvPr id="0" name=""/>
        <dsp:cNvSpPr/>
      </dsp:nvSpPr>
      <dsp:spPr>
        <a:xfrm>
          <a:off x="3384595"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Corporate Services (Finance, HR, IT) </a:t>
          </a:r>
        </a:p>
      </dsp:txBody>
      <dsp:txXfrm>
        <a:off x="3384595" y="2915963"/>
        <a:ext cx="1397303" cy="698651"/>
      </dsp:txXfrm>
    </dsp:sp>
    <dsp:sp modelId="{C074B7C7-5CAD-4F4B-AC41-27A6882304BA}">
      <dsp:nvSpPr>
        <dsp:cNvPr id="0" name=""/>
        <dsp:cNvSpPr/>
      </dsp:nvSpPr>
      <dsp:spPr>
        <a:xfrm>
          <a:off x="3454460"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B00BA8C-C3D3-4AFF-BE83-A02D9CE597E0}">
      <dsp:nvSpPr>
        <dsp:cNvPr id="0" name=""/>
        <dsp:cNvSpPr/>
      </dsp:nvSpPr>
      <dsp:spPr>
        <a:xfrm>
          <a:off x="5075332"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GMU </a:t>
          </a:r>
        </a:p>
      </dsp:txBody>
      <dsp:txXfrm>
        <a:off x="5075332" y="2915963"/>
        <a:ext cx="1397303" cy="698651"/>
      </dsp:txXfrm>
    </dsp:sp>
    <dsp:sp modelId="{96B20F04-1D4C-4D54-892E-395F65B9D658}">
      <dsp:nvSpPr>
        <dsp:cNvPr id="0" name=""/>
        <dsp:cNvSpPr/>
      </dsp:nvSpPr>
      <dsp:spPr>
        <a:xfrm>
          <a:off x="5145198"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C80F06-D9D2-40F5-A73A-3F5D3639E31A}">
      <dsp:nvSpPr>
        <dsp:cNvPr id="0" name=""/>
        <dsp:cNvSpPr/>
      </dsp:nvSpPr>
      <dsp:spPr>
        <a:xfrm>
          <a:off x="6766070"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WOSSO</a:t>
          </a:r>
        </a:p>
      </dsp:txBody>
      <dsp:txXfrm>
        <a:off x="6766070" y="2915963"/>
        <a:ext cx="1397303" cy="698651"/>
      </dsp:txXfrm>
    </dsp:sp>
    <dsp:sp modelId="{5449AAEA-3167-4257-837F-0086ECC4A50C}">
      <dsp:nvSpPr>
        <dsp:cNvPr id="0" name=""/>
        <dsp:cNvSpPr/>
      </dsp:nvSpPr>
      <dsp:spPr>
        <a:xfrm>
          <a:off x="6835935"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F8298DF-E29B-4F78-9E9F-04E07556C62A}">
      <dsp:nvSpPr>
        <dsp:cNvPr id="0" name=""/>
        <dsp:cNvSpPr/>
      </dsp:nvSpPr>
      <dsp:spPr>
        <a:xfrm>
          <a:off x="8456807" y="2915963"/>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GLS/ GLC </a:t>
          </a:r>
        </a:p>
      </dsp:txBody>
      <dsp:txXfrm>
        <a:off x="8456807" y="2915963"/>
        <a:ext cx="1397303" cy="698651"/>
      </dsp:txXfrm>
    </dsp:sp>
    <dsp:sp modelId="{106DF4D0-B877-4BB2-8AA7-134A6C0BC17B}">
      <dsp:nvSpPr>
        <dsp:cNvPr id="0" name=""/>
        <dsp:cNvSpPr/>
      </dsp:nvSpPr>
      <dsp:spPr>
        <a:xfrm>
          <a:off x="8526672" y="2985828"/>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30862AC-F3F1-42C5-BCA0-6F90B0104691}">
      <dsp:nvSpPr>
        <dsp:cNvPr id="0" name=""/>
        <dsp:cNvSpPr/>
      </dsp:nvSpPr>
      <dsp:spPr>
        <a:xfrm>
          <a:off x="3384595" y="1923877"/>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DRH</a:t>
          </a:r>
        </a:p>
      </dsp:txBody>
      <dsp:txXfrm>
        <a:off x="3384595" y="1923877"/>
        <a:ext cx="1397303" cy="698651"/>
      </dsp:txXfrm>
    </dsp:sp>
    <dsp:sp modelId="{FF44A3BF-CFB9-44EC-B62C-8FD4CEB6B1B4}">
      <dsp:nvSpPr>
        <dsp:cNvPr id="0" name=""/>
        <dsp:cNvSpPr/>
      </dsp:nvSpPr>
      <dsp:spPr>
        <a:xfrm>
          <a:off x="3454460" y="1993742"/>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E7CB63E-EF3D-4EC6-A8D0-DB55A52FDC3F}">
      <dsp:nvSpPr>
        <dsp:cNvPr id="0" name=""/>
        <dsp:cNvSpPr/>
      </dsp:nvSpPr>
      <dsp:spPr>
        <a:xfrm>
          <a:off x="5075332" y="1923877"/>
          <a:ext cx="1397303" cy="698651"/>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585"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Special Advisor </a:t>
          </a:r>
        </a:p>
      </dsp:txBody>
      <dsp:txXfrm>
        <a:off x="5075332" y="1923877"/>
        <a:ext cx="1397303" cy="698651"/>
      </dsp:txXfrm>
    </dsp:sp>
    <dsp:sp modelId="{682AB0C8-B312-4A3F-A2F0-C3B3F3B8CD4A}">
      <dsp:nvSpPr>
        <dsp:cNvPr id="0" name=""/>
        <dsp:cNvSpPr/>
      </dsp:nvSpPr>
      <dsp:spPr>
        <a:xfrm>
          <a:off x="5145198" y="1993742"/>
          <a:ext cx="419191" cy="558921"/>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E609E-07D5-4BBC-860F-45860C0BC0FB}">
      <dsp:nvSpPr>
        <dsp:cNvPr id="0" name=""/>
        <dsp:cNvSpPr/>
      </dsp:nvSpPr>
      <dsp:spPr>
        <a:xfrm>
          <a:off x="5650227" y="1889709"/>
          <a:ext cx="178912" cy="1395513"/>
        </a:xfrm>
        <a:custGeom>
          <a:avLst/>
          <a:gdLst/>
          <a:ahLst/>
          <a:cxnLst/>
          <a:rect l="0" t="0" r="0" b="0"/>
          <a:pathLst>
            <a:path>
              <a:moveTo>
                <a:pt x="0" y="0"/>
              </a:moveTo>
              <a:lnTo>
                <a:pt x="0" y="1395513"/>
              </a:lnTo>
              <a:lnTo>
                <a:pt x="178912" y="139551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909CF0-59EE-4FED-854D-67419CF3A6A7}">
      <dsp:nvSpPr>
        <dsp:cNvPr id="0" name=""/>
        <dsp:cNvSpPr/>
      </dsp:nvSpPr>
      <dsp:spPr>
        <a:xfrm>
          <a:off x="5650227" y="1889709"/>
          <a:ext cx="178912" cy="548663"/>
        </a:xfrm>
        <a:custGeom>
          <a:avLst/>
          <a:gdLst/>
          <a:ahLst/>
          <a:cxnLst/>
          <a:rect l="0" t="0" r="0" b="0"/>
          <a:pathLst>
            <a:path>
              <a:moveTo>
                <a:pt x="0" y="0"/>
              </a:moveTo>
              <a:lnTo>
                <a:pt x="0" y="548663"/>
              </a:lnTo>
              <a:lnTo>
                <a:pt x="178912" y="5486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74935DA-5761-4B6F-81AC-33C2F4E8FEED}">
      <dsp:nvSpPr>
        <dsp:cNvPr id="0" name=""/>
        <dsp:cNvSpPr/>
      </dsp:nvSpPr>
      <dsp:spPr>
        <a:xfrm>
          <a:off x="4928616" y="1042859"/>
          <a:ext cx="125238" cy="548663"/>
        </a:xfrm>
        <a:custGeom>
          <a:avLst/>
          <a:gdLst/>
          <a:ahLst/>
          <a:cxnLst/>
          <a:rect l="0" t="0" r="0" b="0"/>
          <a:pathLst>
            <a:path>
              <a:moveTo>
                <a:pt x="0" y="0"/>
              </a:moveTo>
              <a:lnTo>
                <a:pt x="0" y="548663"/>
              </a:lnTo>
              <a:lnTo>
                <a:pt x="125238" y="5486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1044DF-A349-44C3-B522-BA6F884F717D}">
      <dsp:nvSpPr>
        <dsp:cNvPr id="0" name=""/>
        <dsp:cNvSpPr/>
      </dsp:nvSpPr>
      <dsp:spPr>
        <a:xfrm>
          <a:off x="3431718" y="2736559"/>
          <a:ext cx="178912" cy="548663"/>
        </a:xfrm>
        <a:custGeom>
          <a:avLst/>
          <a:gdLst/>
          <a:ahLst/>
          <a:cxnLst/>
          <a:rect l="0" t="0" r="0" b="0"/>
          <a:pathLst>
            <a:path>
              <a:moveTo>
                <a:pt x="0" y="0"/>
              </a:moveTo>
              <a:lnTo>
                <a:pt x="0" y="548663"/>
              </a:lnTo>
              <a:lnTo>
                <a:pt x="178912" y="548663"/>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6A50FF-E0E4-40F6-96EA-4459CD14FF15}">
      <dsp:nvSpPr>
        <dsp:cNvPr id="0" name=""/>
        <dsp:cNvSpPr/>
      </dsp:nvSpPr>
      <dsp:spPr>
        <a:xfrm>
          <a:off x="3863097" y="1889709"/>
          <a:ext cx="91440" cy="250476"/>
        </a:xfrm>
        <a:custGeom>
          <a:avLst/>
          <a:gdLst/>
          <a:ahLst/>
          <a:cxnLst/>
          <a:rect l="0" t="0" r="0" b="0"/>
          <a:pathLst>
            <a:path>
              <a:moveTo>
                <a:pt x="45720" y="0"/>
              </a:moveTo>
              <a:lnTo>
                <a:pt x="45720" y="250476"/>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F37BB73-A5BF-42DE-94E0-07F65954F6F3}">
      <dsp:nvSpPr>
        <dsp:cNvPr id="0" name=""/>
        <dsp:cNvSpPr/>
      </dsp:nvSpPr>
      <dsp:spPr>
        <a:xfrm>
          <a:off x="4505190" y="1042859"/>
          <a:ext cx="423425" cy="548663"/>
        </a:xfrm>
        <a:custGeom>
          <a:avLst/>
          <a:gdLst/>
          <a:ahLst/>
          <a:cxnLst/>
          <a:rect l="0" t="0" r="0" b="0"/>
          <a:pathLst>
            <a:path>
              <a:moveTo>
                <a:pt x="423425" y="0"/>
              </a:moveTo>
              <a:lnTo>
                <a:pt x="423425" y="548663"/>
              </a:lnTo>
              <a:lnTo>
                <a:pt x="0" y="5486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313554F-5E52-4459-8A39-5E979D325FE6}">
      <dsp:nvSpPr>
        <dsp:cNvPr id="0" name=""/>
        <dsp:cNvSpPr/>
      </dsp:nvSpPr>
      <dsp:spPr>
        <a:xfrm>
          <a:off x="4928616" y="1042859"/>
          <a:ext cx="4329670" cy="2791027"/>
        </a:xfrm>
        <a:custGeom>
          <a:avLst/>
          <a:gdLst/>
          <a:ahLst/>
          <a:cxnLst/>
          <a:rect l="0" t="0" r="0" b="0"/>
          <a:pathLst>
            <a:path>
              <a:moveTo>
                <a:pt x="0" y="0"/>
              </a:moveTo>
              <a:lnTo>
                <a:pt x="0" y="2665788"/>
              </a:lnTo>
              <a:lnTo>
                <a:pt x="4329670" y="2665788"/>
              </a:lnTo>
              <a:lnTo>
                <a:pt x="4329670"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AB31B81-201A-4142-8F57-E6C4264CF636}">
      <dsp:nvSpPr>
        <dsp:cNvPr id="0" name=""/>
        <dsp:cNvSpPr/>
      </dsp:nvSpPr>
      <dsp:spPr>
        <a:xfrm>
          <a:off x="4928616" y="1042859"/>
          <a:ext cx="2886447" cy="2791027"/>
        </a:xfrm>
        <a:custGeom>
          <a:avLst/>
          <a:gdLst/>
          <a:ahLst/>
          <a:cxnLst/>
          <a:rect l="0" t="0" r="0" b="0"/>
          <a:pathLst>
            <a:path>
              <a:moveTo>
                <a:pt x="0" y="0"/>
              </a:moveTo>
              <a:lnTo>
                <a:pt x="0" y="2665788"/>
              </a:lnTo>
              <a:lnTo>
                <a:pt x="2886447" y="2665788"/>
              </a:lnTo>
              <a:lnTo>
                <a:pt x="2886447"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D04D636-7A8F-4267-8FBC-42E05A84B03E}">
      <dsp:nvSpPr>
        <dsp:cNvPr id="0" name=""/>
        <dsp:cNvSpPr/>
      </dsp:nvSpPr>
      <dsp:spPr>
        <a:xfrm>
          <a:off x="4928616" y="1042859"/>
          <a:ext cx="1443223" cy="2791027"/>
        </a:xfrm>
        <a:custGeom>
          <a:avLst/>
          <a:gdLst/>
          <a:ahLst/>
          <a:cxnLst/>
          <a:rect l="0" t="0" r="0" b="0"/>
          <a:pathLst>
            <a:path>
              <a:moveTo>
                <a:pt x="0" y="0"/>
              </a:moveTo>
              <a:lnTo>
                <a:pt x="0" y="2665788"/>
              </a:lnTo>
              <a:lnTo>
                <a:pt x="1443223" y="2665788"/>
              </a:lnTo>
              <a:lnTo>
                <a:pt x="1443223"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275EBD1-2FFF-47B4-B9E6-7A07171D8A4C}">
      <dsp:nvSpPr>
        <dsp:cNvPr id="0" name=""/>
        <dsp:cNvSpPr/>
      </dsp:nvSpPr>
      <dsp:spPr>
        <a:xfrm>
          <a:off x="4882896" y="1042859"/>
          <a:ext cx="91440" cy="2791027"/>
        </a:xfrm>
        <a:custGeom>
          <a:avLst/>
          <a:gdLst/>
          <a:ahLst/>
          <a:cxnLst/>
          <a:rect l="0" t="0" r="0" b="0"/>
          <a:pathLst>
            <a:path>
              <a:moveTo>
                <a:pt x="45720" y="0"/>
              </a:moveTo>
              <a:lnTo>
                <a:pt x="45720"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E9BCB20-07BD-445A-96C2-E583A6973DCF}">
      <dsp:nvSpPr>
        <dsp:cNvPr id="0" name=""/>
        <dsp:cNvSpPr/>
      </dsp:nvSpPr>
      <dsp:spPr>
        <a:xfrm>
          <a:off x="3485392" y="1042859"/>
          <a:ext cx="1443223" cy="2791027"/>
        </a:xfrm>
        <a:custGeom>
          <a:avLst/>
          <a:gdLst/>
          <a:ahLst/>
          <a:cxnLst/>
          <a:rect l="0" t="0" r="0" b="0"/>
          <a:pathLst>
            <a:path>
              <a:moveTo>
                <a:pt x="1443223" y="0"/>
              </a:moveTo>
              <a:lnTo>
                <a:pt x="1443223"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C7E3DBB-D1A5-41CC-8DDB-FCFF9047D43C}">
      <dsp:nvSpPr>
        <dsp:cNvPr id="0" name=""/>
        <dsp:cNvSpPr/>
      </dsp:nvSpPr>
      <dsp:spPr>
        <a:xfrm>
          <a:off x="2042168" y="1042859"/>
          <a:ext cx="2886447" cy="2791027"/>
        </a:xfrm>
        <a:custGeom>
          <a:avLst/>
          <a:gdLst/>
          <a:ahLst/>
          <a:cxnLst/>
          <a:rect l="0" t="0" r="0" b="0"/>
          <a:pathLst>
            <a:path>
              <a:moveTo>
                <a:pt x="2886447" y="0"/>
              </a:moveTo>
              <a:lnTo>
                <a:pt x="2886447"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7EE223-AF55-45BC-B716-147DBACAF015}">
      <dsp:nvSpPr>
        <dsp:cNvPr id="0" name=""/>
        <dsp:cNvSpPr/>
      </dsp:nvSpPr>
      <dsp:spPr>
        <a:xfrm>
          <a:off x="598945" y="1042859"/>
          <a:ext cx="4329670" cy="2791027"/>
        </a:xfrm>
        <a:custGeom>
          <a:avLst/>
          <a:gdLst/>
          <a:ahLst/>
          <a:cxnLst/>
          <a:rect l="0" t="0" r="0" b="0"/>
          <a:pathLst>
            <a:path>
              <a:moveTo>
                <a:pt x="4329670" y="0"/>
              </a:moveTo>
              <a:lnTo>
                <a:pt x="4329670" y="2665788"/>
              </a:lnTo>
              <a:lnTo>
                <a:pt x="0" y="2665788"/>
              </a:lnTo>
              <a:lnTo>
                <a:pt x="0" y="279102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FF90AA2-414C-4ACA-BDB1-CF91B04E3AA2}">
      <dsp:nvSpPr>
        <dsp:cNvPr id="0" name=""/>
        <dsp:cNvSpPr/>
      </dsp:nvSpPr>
      <dsp:spPr>
        <a:xfrm>
          <a:off x="4332242" y="446485"/>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GL Board </a:t>
          </a:r>
        </a:p>
      </dsp:txBody>
      <dsp:txXfrm>
        <a:off x="4332242" y="446485"/>
        <a:ext cx="1192746" cy="596373"/>
      </dsp:txXfrm>
    </dsp:sp>
    <dsp:sp modelId="{59626C50-2194-440B-8CEF-5B43D312DB6F}">
      <dsp:nvSpPr>
        <dsp:cNvPr id="0" name=""/>
        <dsp:cNvSpPr/>
      </dsp:nvSpPr>
      <dsp:spPr>
        <a:xfrm>
          <a:off x="4391879" y="50612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BE6C84F-FC95-4698-8150-95F007777A93}">
      <dsp:nvSpPr>
        <dsp:cNvPr id="0" name=""/>
        <dsp:cNvSpPr/>
      </dsp:nvSpPr>
      <dsp:spPr>
        <a:xfrm>
          <a:off x="2572"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Zimbabwe </a:t>
          </a:r>
        </a:p>
      </dsp:txBody>
      <dsp:txXfrm>
        <a:off x="2572" y="3833886"/>
        <a:ext cx="1192746" cy="596373"/>
      </dsp:txXfrm>
    </dsp:sp>
    <dsp:sp modelId="{A08B5CDA-0D17-4C04-935A-A3486F7B4296}">
      <dsp:nvSpPr>
        <dsp:cNvPr id="0" name=""/>
        <dsp:cNvSpPr/>
      </dsp:nvSpPr>
      <dsp:spPr>
        <a:xfrm>
          <a:off x="62209"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D6C2D33-2459-49C7-88A4-7FD1D9681611}">
      <dsp:nvSpPr>
        <dsp:cNvPr id="0" name=""/>
        <dsp:cNvSpPr/>
      </dsp:nvSpPr>
      <dsp:spPr>
        <a:xfrm>
          <a:off x="1445795"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ZA" sz="1100" kern="1200" dirty="0">
              <a:solidFill>
                <a:sysClr val="window" lastClr="FFFFFF"/>
              </a:solidFill>
              <a:latin typeface="Calibri" panose="020F0502020204030204"/>
              <a:ea typeface="+mn-ea"/>
              <a:cs typeface="+mn-cs"/>
            </a:rPr>
            <a:t>Mauritius </a:t>
          </a:r>
        </a:p>
      </dsp:txBody>
      <dsp:txXfrm>
        <a:off x="1445795" y="3833886"/>
        <a:ext cx="1192746" cy="596373"/>
      </dsp:txXfrm>
    </dsp:sp>
    <dsp:sp modelId="{0C6997BE-B090-44AD-97B2-BB6E2A36239F}">
      <dsp:nvSpPr>
        <dsp:cNvPr id="0" name=""/>
        <dsp:cNvSpPr/>
      </dsp:nvSpPr>
      <dsp:spPr>
        <a:xfrm>
          <a:off x="1505432"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8921271-06B8-437A-B705-0E05E7FFEF3A}">
      <dsp:nvSpPr>
        <dsp:cNvPr id="0" name=""/>
        <dsp:cNvSpPr/>
      </dsp:nvSpPr>
      <dsp:spPr>
        <a:xfrm>
          <a:off x="2889019"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Lesotho </a:t>
          </a:r>
        </a:p>
      </dsp:txBody>
      <dsp:txXfrm>
        <a:off x="2889019" y="3833886"/>
        <a:ext cx="1192746" cy="596373"/>
      </dsp:txXfrm>
    </dsp:sp>
    <dsp:sp modelId="{D04051FD-12C1-47A3-9590-2D7CD2DCA0E6}">
      <dsp:nvSpPr>
        <dsp:cNvPr id="0" name=""/>
        <dsp:cNvSpPr/>
      </dsp:nvSpPr>
      <dsp:spPr>
        <a:xfrm>
          <a:off x="2948656"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226965E-31BF-49E2-A94B-46C6723D4D0B}">
      <dsp:nvSpPr>
        <dsp:cNvPr id="0" name=""/>
        <dsp:cNvSpPr/>
      </dsp:nvSpPr>
      <dsp:spPr>
        <a:xfrm>
          <a:off x="4332242"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Madagascar </a:t>
          </a:r>
        </a:p>
      </dsp:txBody>
      <dsp:txXfrm>
        <a:off x="4332242" y="3833886"/>
        <a:ext cx="1192746" cy="596373"/>
      </dsp:txXfrm>
    </dsp:sp>
    <dsp:sp modelId="{C074B7C7-5CAD-4F4B-AC41-27A6882304BA}">
      <dsp:nvSpPr>
        <dsp:cNvPr id="0" name=""/>
        <dsp:cNvSpPr/>
      </dsp:nvSpPr>
      <dsp:spPr>
        <a:xfrm>
          <a:off x="4391879"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7AA30F3-4BD6-4551-ABEF-E2956F0C86A4}">
      <dsp:nvSpPr>
        <dsp:cNvPr id="0" name=""/>
        <dsp:cNvSpPr/>
      </dsp:nvSpPr>
      <dsp:spPr>
        <a:xfrm>
          <a:off x="5775466"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Regional Programmes </a:t>
          </a:r>
        </a:p>
      </dsp:txBody>
      <dsp:txXfrm>
        <a:off x="5775466" y="3833886"/>
        <a:ext cx="1192746" cy="596373"/>
      </dsp:txXfrm>
    </dsp:sp>
    <dsp:sp modelId="{232AEFB3-64A0-42BD-97DE-41012F58F118}">
      <dsp:nvSpPr>
        <dsp:cNvPr id="0" name=""/>
        <dsp:cNvSpPr/>
      </dsp:nvSpPr>
      <dsp:spPr>
        <a:xfrm>
          <a:off x="5835103"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C80F06-D9D2-40F5-A73A-3F5D3639E31A}">
      <dsp:nvSpPr>
        <dsp:cNvPr id="0" name=""/>
        <dsp:cNvSpPr/>
      </dsp:nvSpPr>
      <dsp:spPr>
        <a:xfrm>
          <a:off x="7218689"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Grants and fellowships</a:t>
          </a:r>
        </a:p>
      </dsp:txBody>
      <dsp:txXfrm>
        <a:off x="7218689" y="3833886"/>
        <a:ext cx="1192746" cy="596373"/>
      </dsp:txXfrm>
    </dsp:sp>
    <dsp:sp modelId="{5449AAEA-3167-4257-837F-0086ECC4A50C}">
      <dsp:nvSpPr>
        <dsp:cNvPr id="0" name=""/>
        <dsp:cNvSpPr/>
      </dsp:nvSpPr>
      <dsp:spPr>
        <a:xfrm>
          <a:off x="7278327"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F8298DF-E29B-4F78-9E9F-04E07556C62A}">
      <dsp:nvSpPr>
        <dsp:cNvPr id="0" name=""/>
        <dsp:cNvSpPr/>
      </dsp:nvSpPr>
      <dsp:spPr>
        <a:xfrm>
          <a:off x="8661913" y="38338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GL Services </a:t>
          </a:r>
        </a:p>
      </dsp:txBody>
      <dsp:txXfrm>
        <a:off x="8661913" y="3833886"/>
        <a:ext cx="1192746" cy="596373"/>
      </dsp:txXfrm>
    </dsp:sp>
    <dsp:sp modelId="{106DF4D0-B877-4BB2-8AA7-134A6C0BC17B}">
      <dsp:nvSpPr>
        <dsp:cNvPr id="0" name=""/>
        <dsp:cNvSpPr/>
      </dsp:nvSpPr>
      <dsp:spPr>
        <a:xfrm>
          <a:off x="8721550" y="3893524"/>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30862AC-F3F1-42C5-BCA0-6F90B0104691}">
      <dsp:nvSpPr>
        <dsp:cNvPr id="0" name=""/>
        <dsp:cNvSpPr/>
      </dsp:nvSpPr>
      <dsp:spPr>
        <a:xfrm>
          <a:off x="3312444" y="129333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DRH</a:t>
          </a:r>
        </a:p>
      </dsp:txBody>
      <dsp:txXfrm>
        <a:off x="3312444" y="1293336"/>
        <a:ext cx="1192746" cy="596373"/>
      </dsp:txXfrm>
    </dsp:sp>
    <dsp:sp modelId="{FF44A3BF-CFB9-44EC-B62C-8FD4CEB6B1B4}">
      <dsp:nvSpPr>
        <dsp:cNvPr id="0" name=""/>
        <dsp:cNvSpPr/>
      </dsp:nvSpPr>
      <dsp:spPr>
        <a:xfrm>
          <a:off x="3372081" y="135297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5FFC099-1260-4B61-ABCF-849B87EF8812}">
      <dsp:nvSpPr>
        <dsp:cNvPr id="0" name=""/>
        <dsp:cNvSpPr/>
      </dsp:nvSpPr>
      <dsp:spPr>
        <a:xfrm>
          <a:off x="3312444" y="21401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ZA" sz="1100" kern="1200" dirty="0">
              <a:solidFill>
                <a:sysClr val="window" lastClr="FFFFFF"/>
              </a:solidFill>
              <a:latin typeface="Calibri" panose="020F0502020204030204"/>
              <a:ea typeface="+mn-ea"/>
              <a:cs typeface="+mn-cs"/>
            </a:rPr>
            <a:t>Finance, Governance  and IT </a:t>
          </a:r>
        </a:p>
      </dsp:txBody>
      <dsp:txXfrm>
        <a:off x="3312444" y="2140186"/>
        <a:ext cx="1192746" cy="596373"/>
      </dsp:txXfrm>
    </dsp:sp>
    <dsp:sp modelId="{C2993215-B843-4C03-AFB3-BEE7E2145AAF}">
      <dsp:nvSpPr>
        <dsp:cNvPr id="0" name=""/>
        <dsp:cNvSpPr/>
      </dsp:nvSpPr>
      <dsp:spPr>
        <a:xfrm>
          <a:off x="3372081" y="219982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E523329-BB8B-4607-8702-E12AA91B29B9}">
      <dsp:nvSpPr>
        <dsp:cNvPr id="0" name=""/>
        <dsp:cNvSpPr/>
      </dsp:nvSpPr>
      <dsp:spPr>
        <a:xfrm>
          <a:off x="3610630" y="298703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ZA" sz="1100" kern="1200" dirty="0">
              <a:solidFill>
                <a:sysClr val="window" lastClr="FFFFFF"/>
              </a:solidFill>
              <a:latin typeface="Calibri" panose="020F0502020204030204"/>
              <a:ea typeface="+mn-ea"/>
              <a:cs typeface="+mn-cs"/>
            </a:rPr>
            <a:t>HR </a:t>
          </a:r>
        </a:p>
      </dsp:txBody>
      <dsp:txXfrm>
        <a:off x="3610630" y="2987036"/>
        <a:ext cx="1192746" cy="596373"/>
      </dsp:txXfrm>
    </dsp:sp>
    <dsp:sp modelId="{913AFAA5-512F-4605-8A1B-B7D9D94F9AFA}">
      <dsp:nvSpPr>
        <dsp:cNvPr id="0" name=""/>
        <dsp:cNvSpPr/>
      </dsp:nvSpPr>
      <dsp:spPr>
        <a:xfrm>
          <a:off x="3670268" y="304667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20FFA4B-9FB3-4599-8682-D5FE01BF647C}">
      <dsp:nvSpPr>
        <dsp:cNvPr id="0" name=""/>
        <dsp:cNvSpPr/>
      </dsp:nvSpPr>
      <dsp:spPr>
        <a:xfrm>
          <a:off x="5053854" y="129333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Director of Programs </a:t>
          </a:r>
        </a:p>
      </dsp:txBody>
      <dsp:txXfrm>
        <a:off x="5053854" y="1293336"/>
        <a:ext cx="1192746" cy="596373"/>
      </dsp:txXfrm>
    </dsp:sp>
    <dsp:sp modelId="{6A773FB2-6FD2-4FE2-B25A-12A97F936FB5}">
      <dsp:nvSpPr>
        <dsp:cNvPr id="0" name=""/>
        <dsp:cNvSpPr/>
      </dsp:nvSpPr>
      <dsp:spPr>
        <a:xfrm>
          <a:off x="5113491" y="135297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D1DB457-A806-492D-AB5B-C49BB0B8179B}">
      <dsp:nvSpPr>
        <dsp:cNvPr id="0" name=""/>
        <dsp:cNvSpPr/>
      </dsp:nvSpPr>
      <dsp:spPr>
        <a:xfrm>
          <a:off x="5829139" y="2140186"/>
          <a:ext cx="1192746"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MEL </a:t>
          </a:r>
        </a:p>
      </dsp:txBody>
      <dsp:txXfrm>
        <a:off x="5829139" y="2140186"/>
        <a:ext cx="1192746" cy="596373"/>
      </dsp:txXfrm>
    </dsp:sp>
    <dsp:sp modelId="{7F9A991B-9A1E-42C2-BA86-07867A5F607A}">
      <dsp:nvSpPr>
        <dsp:cNvPr id="0" name=""/>
        <dsp:cNvSpPr/>
      </dsp:nvSpPr>
      <dsp:spPr>
        <a:xfrm>
          <a:off x="5888777" y="219982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A289390-138B-448A-93CB-2ED18674EBE8}">
      <dsp:nvSpPr>
        <dsp:cNvPr id="0" name=""/>
        <dsp:cNvSpPr/>
      </dsp:nvSpPr>
      <dsp:spPr>
        <a:xfrm>
          <a:off x="5829139" y="2987036"/>
          <a:ext cx="1660589" cy="596373"/>
        </a:xfrm>
        <a:prstGeom prst="rect">
          <a:avLst/>
        </a:prstGeom>
        <a:solidFill>
          <a:srgbClr val="7B293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1813"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Communications  </a:t>
          </a:r>
        </a:p>
      </dsp:txBody>
      <dsp:txXfrm>
        <a:off x="5829139" y="2987036"/>
        <a:ext cx="1660589" cy="596373"/>
      </dsp:txXfrm>
    </dsp:sp>
    <dsp:sp modelId="{4509A25C-60BC-4130-88E8-F9A1F7361DB4}">
      <dsp:nvSpPr>
        <dsp:cNvPr id="0" name=""/>
        <dsp:cNvSpPr/>
      </dsp:nvSpPr>
      <dsp:spPr>
        <a:xfrm>
          <a:off x="6122698" y="3046673"/>
          <a:ext cx="357824" cy="477098"/>
        </a:xfrm>
        <a:prstGeom prst="rect">
          <a:avLst/>
        </a:prstGeom>
        <a:solidFill>
          <a:srgbClr val="F6DBF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5B6F5-3D34-499C-B886-4281F4F0C37E}">
      <dsp:nvSpPr>
        <dsp:cNvPr id="0" name=""/>
        <dsp:cNvSpPr/>
      </dsp:nvSpPr>
      <dsp:spPr>
        <a:xfrm rot="5400000">
          <a:off x="-560366" y="1171890"/>
          <a:ext cx="3735779" cy="2615045"/>
        </a:xfrm>
        <a:prstGeom prst="chevron">
          <a:avLst/>
        </a:prstGeom>
        <a:solidFill>
          <a:srgbClr val="7B293E"/>
        </a:solidFill>
        <a:ln w="12700" cap="flat" cmpd="sng" algn="ctr">
          <a:solidFill>
            <a:srgbClr val="F6D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ZA" sz="2200" kern="1200" dirty="0"/>
            <a:t>A Mission-aligned strategy, followed by a protective policy.</a:t>
          </a:r>
        </a:p>
      </dsp:txBody>
      <dsp:txXfrm rot="-5400000">
        <a:off x="2" y="1919046"/>
        <a:ext cx="2615045" cy="1120734"/>
      </dsp:txXfrm>
    </dsp:sp>
    <dsp:sp modelId="{8B1E9D85-252E-4CBC-82C0-E437E1DD890C}">
      <dsp:nvSpPr>
        <dsp:cNvPr id="0" name=""/>
        <dsp:cNvSpPr/>
      </dsp:nvSpPr>
      <dsp:spPr>
        <a:xfrm rot="5400000">
          <a:off x="4743705" y="-2124625"/>
          <a:ext cx="3643234" cy="7900554"/>
        </a:xfrm>
        <a:prstGeom prst="round2SameRect">
          <a:avLst/>
        </a:prstGeom>
        <a:solidFill>
          <a:schemeClr val="lt1">
            <a:alpha val="90000"/>
            <a:hueOff val="0"/>
            <a:satOff val="0"/>
            <a:lumOff val="0"/>
            <a:alphaOff val="0"/>
          </a:schemeClr>
        </a:solidFill>
        <a:ln w="12700" cap="flat" cmpd="sng" algn="ctr">
          <a:solidFill>
            <a:srgbClr val="7B293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b="1" kern="1200" dirty="0"/>
            <a:t>Develop GL AI Strategy (The Why &amp; What)</a:t>
          </a:r>
          <a:endParaRPr lang="en-ZA" sz="1600" kern="1200" dirty="0"/>
        </a:p>
        <a:p>
          <a:pPr marL="342900" lvl="2" indent="-171450" algn="l" defTabSz="711200">
            <a:lnSpc>
              <a:spcPct val="90000"/>
            </a:lnSpc>
            <a:spcBef>
              <a:spcPct val="0"/>
            </a:spcBef>
            <a:spcAft>
              <a:spcPct val="15000"/>
            </a:spcAft>
            <a:buChar char="•"/>
          </a:pPr>
          <a:r>
            <a:rPr lang="en-ZA" sz="1600" kern="1200" dirty="0"/>
            <a:t>Align AI use with GL's strategic goals. </a:t>
          </a:r>
          <a:r>
            <a:rPr lang="en-ZA" sz="1600" i="1" kern="1200" dirty="0"/>
            <a:t>What do we want to achieve?</a:t>
          </a:r>
          <a:endParaRPr lang="en-ZA" sz="1600" kern="1200" dirty="0"/>
        </a:p>
        <a:p>
          <a:pPr marL="342900" lvl="2" indent="-171450" algn="l" defTabSz="711200">
            <a:lnSpc>
              <a:spcPct val="90000"/>
            </a:lnSpc>
            <a:spcBef>
              <a:spcPct val="0"/>
            </a:spcBef>
            <a:spcAft>
              <a:spcPct val="15000"/>
            </a:spcAft>
            <a:buChar char="•"/>
          </a:pPr>
          <a:r>
            <a:rPr lang="en-ZA" sz="1600" kern="1200" dirty="0"/>
            <a:t>Spell out use cases, value proposition, and required resources.</a:t>
          </a:r>
        </a:p>
        <a:p>
          <a:pPr marL="171450" lvl="1" indent="-171450" algn="l" defTabSz="711200">
            <a:lnSpc>
              <a:spcPct val="90000"/>
            </a:lnSpc>
            <a:spcBef>
              <a:spcPct val="0"/>
            </a:spcBef>
            <a:spcAft>
              <a:spcPct val="15000"/>
            </a:spcAft>
            <a:buChar char="•"/>
          </a:pPr>
          <a:endParaRPr lang="en-ZA" sz="1600" kern="1200" dirty="0"/>
        </a:p>
        <a:p>
          <a:pPr marL="171450" lvl="1" indent="-171450" algn="l" defTabSz="711200">
            <a:lnSpc>
              <a:spcPct val="90000"/>
            </a:lnSpc>
            <a:spcBef>
              <a:spcPct val="0"/>
            </a:spcBef>
            <a:spcAft>
              <a:spcPct val="15000"/>
            </a:spcAft>
            <a:buChar char="•"/>
          </a:pPr>
          <a:r>
            <a:rPr lang="en-ZA" sz="1600" b="1" kern="1200" dirty="0"/>
            <a:t>Draft GL AI Policy (The How &amp; Guardrails)</a:t>
          </a:r>
          <a:endParaRPr lang="en-ZA" sz="1600" kern="1200" dirty="0"/>
        </a:p>
        <a:p>
          <a:pPr marL="342900" lvl="2" indent="-171450" algn="l" defTabSz="711200">
            <a:lnSpc>
              <a:spcPct val="90000"/>
            </a:lnSpc>
            <a:spcBef>
              <a:spcPct val="0"/>
            </a:spcBef>
            <a:spcAft>
              <a:spcPct val="15000"/>
            </a:spcAft>
            <a:buChar char="•"/>
          </a:pPr>
          <a:r>
            <a:rPr lang="en-ZA" sz="1600" kern="1200" dirty="0"/>
            <a:t>Establish rules for ethical, secure, and responsible implementation.</a:t>
          </a:r>
        </a:p>
        <a:p>
          <a:pPr marL="342900" lvl="2" indent="-171450" algn="l" defTabSz="711200">
            <a:lnSpc>
              <a:spcPct val="90000"/>
            </a:lnSpc>
            <a:spcBef>
              <a:spcPct val="0"/>
            </a:spcBef>
            <a:spcAft>
              <a:spcPct val="15000"/>
            </a:spcAft>
            <a:buChar char="•"/>
          </a:pPr>
          <a:r>
            <a:rPr lang="en-ZA" sz="1600" kern="1200" dirty="0"/>
            <a:t>A formal policy document (building on the AI policy elements already drafted at GL planning.</a:t>
          </a:r>
        </a:p>
        <a:p>
          <a:pPr marL="342900" lvl="2" indent="-171450" algn="l" defTabSz="711200">
            <a:lnSpc>
              <a:spcPct val="90000"/>
            </a:lnSpc>
            <a:spcBef>
              <a:spcPct val="0"/>
            </a:spcBef>
            <a:spcAft>
              <a:spcPct val="15000"/>
            </a:spcAft>
            <a:buChar char="•"/>
          </a:pPr>
          <a:endParaRPr lang="en-ZA" sz="1600" kern="1200" dirty="0"/>
        </a:p>
        <a:p>
          <a:pPr marL="171450" lvl="1" indent="-171450" algn="l" defTabSz="711200">
            <a:lnSpc>
              <a:spcPct val="90000"/>
            </a:lnSpc>
            <a:spcBef>
              <a:spcPct val="0"/>
            </a:spcBef>
            <a:spcAft>
              <a:spcPct val="15000"/>
            </a:spcAft>
            <a:buChar char="•"/>
          </a:pPr>
          <a:r>
            <a:rPr lang="en-ZA" sz="1600" b="1" kern="1200" dirty="0"/>
            <a:t>AI Training and Implementation</a:t>
          </a:r>
          <a:endParaRPr lang="en-ZA" sz="1600" kern="1200" dirty="0"/>
        </a:p>
        <a:p>
          <a:pPr marL="342900" lvl="2" indent="-171450" algn="l" defTabSz="711200">
            <a:lnSpc>
              <a:spcPct val="90000"/>
            </a:lnSpc>
            <a:spcBef>
              <a:spcPct val="0"/>
            </a:spcBef>
            <a:spcAft>
              <a:spcPct val="15000"/>
            </a:spcAft>
            <a:buChar char="•"/>
          </a:pPr>
          <a:r>
            <a:rPr lang="en-ZA" sz="1600" kern="1200" dirty="0"/>
            <a:t>Rolling out tools and training to regional and country boards and staff, </a:t>
          </a:r>
          <a:r>
            <a:rPr lang="en-ZA" sz="1600" b="0" kern="1200" dirty="0"/>
            <a:t>after </a:t>
          </a:r>
          <a:r>
            <a:rPr lang="en-ZA" sz="1600" kern="1200" dirty="0"/>
            <a:t>strategy and policy are set.</a:t>
          </a:r>
        </a:p>
      </dsp:txBody>
      <dsp:txXfrm rot="-5400000">
        <a:off x="2615045" y="181883"/>
        <a:ext cx="7722706" cy="32875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0T15:34:37.547"/>
    </inkml:context>
    <inkml:brush xml:id="br0">
      <inkml:brushProperty name="width" value="0.2" units="cm"/>
      <inkml:brushProperty name="height" value="0.2" units="cm"/>
      <inkml:brushProperty name="color" value="#7B293E"/>
    </inkml:brush>
  </inkml:definitions>
  <inkml:trace contextRef="#ctx0" brushRef="#br0">3177 105 24575,'-1'-3'0,"1"0"0,-1 0 0,1 0 0,0 0 0,-1 1 0,0-1 0,0 1 0,-1-1 0,2 0 0,-2 1 0,1-1 0,-1 1 0,0-1 0,0 1 0,1 0 0,-2 0 0,1 0 0,0 0 0,0 0 0,0 1 0,0-1 0,-6-2 0,-1-1 0,0 1 0,-1 0 0,-1 0 0,1 1 0,-11-2 0,-20-3 0,-83-4 0,-46 10 0,118 2 0,-805 3 0,627 6 0,51 0 0,92-8 0,-59 1 0,118 0 0,1 1 0,0 2 0,-33 9 0,51-10 0,0 0 0,1 1 0,0 0 0,-1 0 0,2 1 0,-1 0 0,1 0 0,-1 2 0,-7 9 0,-5 3 0,-9 9 0,2 1 0,-40 55 0,55-66 0,-1 1 0,2 1 0,1 0 0,0 1 0,2 0 0,-7 26 0,-6 58 0,-9 154 0,21-151 0,-33 147 0,30-214 0,-2-1 0,-37 71 0,27-60 0,4-14 0,-48 74 0,-37 27 0,30-48 0,-45 62 0,110-138 0,1 0 0,2 0 0,-1 0 0,-5 21 0,-18 67 0,7-15 0,15-64 0,2 0 0,0 1 0,2 0 0,1 0 0,1 0 0,1 1 0,2 32 0,45 229 0,-24-171 0,27 213 0,-21-131 0,-20-166 0,2 0 0,0-1 0,2 0 0,18 34 0,54 80 0,13 26 0,-82-139 0,-8-17 0,1 0 0,1 0 0,0 0 0,1-1 0,12 15 0,-15-24 0,-1 0 0,1 0 0,-1 0 0,1-2 0,1 2 0,-1-2 0,0 0 0,8 3 0,57 16 0,-59-19 0,80 19 0,1-5 0,132 8 0,194-12 0,-416-13 0,358-6 0,-269-1 0,176-35 0,205-67 0,-384 89 0,114-42 0,-166 47 0,-1-1 0,0-2 0,-1 0 0,-1-3 0,50-39 0,-73 50 0,87-78 0,-87 77 0,0-2 0,-2 1 0,1-1 0,-1 0 0,-1-1 0,7-16 0,18-45 0,60-143 0,-18-5 0,-65 166 0,-9 41 0,2 1 0,5-20 0,-4 27 0,-1 0 0,2 1 0,0 0 0,-1 0 0,1 0 0,1 1 0,6-7 0,13-18 0,7-16 0,-10 13 0,32-37 0,-36 49 0,-1-1 0,-2 0 0,1-1 0,-3-1 0,0 0 0,-1-1 0,13-48 0,-7 6 0,17-134 0,-25 132 0,-4 1 0,-3-1 0,-3 0 0,-11-84 0,2 106 0,-20-61 0,-7-31 0,30 116 0,0-1 0,-1 1 0,-21-44 0,-43-65 0,56 106 0,-127-209 0,72 123 0,22 25 0,26 46 0,-30-43 0,29 48 0,-35-73 0,22 37 0,-3 5 0,-12-24 0,42 76-477,-16-22-1,23 35 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0T15:40:33.407"/>
    </inkml:context>
    <inkml:brush xml:id="br0">
      <inkml:brushProperty name="width" value="0.2" units="cm"/>
      <inkml:brushProperty name="height" value="0.2" units="cm"/>
      <inkml:brushProperty name="color" value="#7B293E"/>
    </inkml:brush>
  </inkml:definitions>
  <inkml:trace contextRef="#ctx0" brushRef="#br0">0 1870 24423,'495'-1870'0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3E9C9-B577-DD47-9AEE-734D53B65516}"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78E14-355F-9E4D-B4B2-E13C9BCA7D84}" type="slidenum">
              <a:rPr lang="en-US" smtClean="0"/>
              <a:t>‹#›</a:t>
            </a:fld>
            <a:endParaRPr lang="en-US"/>
          </a:p>
        </p:txBody>
      </p:sp>
    </p:spTree>
    <p:extLst>
      <p:ext uri="{BB962C8B-B14F-4D97-AF65-F5344CB8AC3E}">
        <p14:creationId xmlns:p14="http://schemas.microsoft.com/office/powerpoint/2010/main" val="323421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D78E14-355F-9E4D-B4B2-E13C9BCA7D84}" type="slidenum">
              <a:rPr lang="en-US" smtClean="0"/>
              <a:t>3</a:t>
            </a:fld>
            <a:endParaRPr lang="en-US"/>
          </a:p>
        </p:txBody>
      </p:sp>
    </p:spTree>
    <p:extLst>
      <p:ext uri="{BB962C8B-B14F-4D97-AF65-F5344CB8AC3E}">
        <p14:creationId xmlns:p14="http://schemas.microsoft.com/office/powerpoint/2010/main" val="264941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D78E14-355F-9E4D-B4B2-E13C9BCA7D84}" type="slidenum">
              <a:rPr lang="en-US" smtClean="0"/>
              <a:t>9</a:t>
            </a:fld>
            <a:endParaRPr lang="en-US"/>
          </a:p>
        </p:txBody>
      </p:sp>
    </p:spTree>
    <p:extLst>
      <p:ext uri="{BB962C8B-B14F-4D97-AF65-F5344CB8AC3E}">
        <p14:creationId xmlns:p14="http://schemas.microsoft.com/office/powerpoint/2010/main" val="399188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7C66C-F6B4-5605-9880-7D826A0EF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D1025-18EA-82D1-F5D1-9ACA4F99A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AE1DB-9B9B-5BD5-660B-2D9332E0DC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63CDBF-9FB7-6C53-3DF2-30C1D91D2B1D}"/>
              </a:ext>
            </a:extLst>
          </p:cNvPr>
          <p:cNvSpPr>
            <a:spLocks noGrp="1"/>
          </p:cNvSpPr>
          <p:nvPr>
            <p:ph type="sldNum" sz="quarter" idx="5"/>
          </p:nvPr>
        </p:nvSpPr>
        <p:spPr/>
        <p:txBody>
          <a:bodyPr/>
          <a:lstStyle/>
          <a:p>
            <a:fld id="{A7D78E14-355F-9E4D-B4B2-E13C9BCA7D84}" type="slidenum">
              <a:rPr lang="en-US" smtClean="0"/>
              <a:t>11</a:t>
            </a:fld>
            <a:endParaRPr lang="en-US"/>
          </a:p>
        </p:txBody>
      </p:sp>
    </p:spTree>
    <p:extLst>
      <p:ext uri="{BB962C8B-B14F-4D97-AF65-F5344CB8AC3E}">
        <p14:creationId xmlns:p14="http://schemas.microsoft.com/office/powerpoint/2010/main" val="21030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8DBE-0462-0CC6-3E67-7CE43B77F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F3B7EC9-E956-8128-602D-C7B99838D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643BF481-9E73-7C9C-6A72-BFC8F827F549}"/>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6D3187A2-EE0A-F34A-2236-CB1D14746F7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3B5CA17-B3A5-0EED-A21A-F9B96FEB6FF6}"/>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59465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30-483F-1CBE-FFCE-9A116150D17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4C212A6-26A2-6ACF-6F3A-A046253A3D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AEF79F-9B68-7965-53D1-D58525E6C2E0}"/>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1434DD83-B272-2593-1A95-E727CE82C20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6395F09-0507-5F6D-9F9B-ABD3A0C91715}"/>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308891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085C5-A11C-E643-8DC3-11FB17298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B401F7E-9C8F-7612-9F47-5C7C14984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1709330-9B69-BB1C-6AD4-DC60F04940D8}"/>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741D7B96-61B0-B551-1248-5FD622507A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B512442-9E30-4F0A-0151-84F8307DC778}"/>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16923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9C6B-1690-DB18-3A5A-6AD7AA60689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C3A1375-B8AD-C523-6195-76E1BADC8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4388A1-16BE-4D7A-4B82-E6535A95119D}"/>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E448A8A7-D130-0F47-BB20-87085FB0BE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82B9999-0995-9687-D647-A498CD16BA58}"/>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22571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610B-1CF6-150D-1F93-217B6B1B7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F005CB7-0DB6-62A7-A17A-2F69E97384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4001F-C1EE-AA37-97C4-4C09D8CFA2D5}"/>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F027792C-E204-803B-D2E8-6249A3E2A62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07DC93-52B9-0B6B-E5E0-7D70F177A024}"/>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333746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4AEA-366C-AEB3-0D4C-D83998ACA54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8FAAA0A-A199-B5CE-0541-CE732EBE9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B93B13D-367B-E0F7-3C34-43CE287519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18890E9-77AB-F1F7-A58E-5DEA60228415}"/>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6" name="Footer Placeholder 5">
            <a:extLst>
              <a:ext uri="{FF2B5EF4-FFF2-40B4-BE49-F238E27FC236}">
                <a16:creationId xmlns:a16="http://schemas.microsoft.com/office/drawing/2014/main" id="{4F28D739-2224-8F18-E3B0-368DAAE2CED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9B68374-C805-63BC-B106-EAD0230B499D}"/>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115008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6245-4F8B-56FC-161A-A826365C622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D4A1C2A-587E-8649-F0E8-B6B953340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C57C4-04B4-70A2-0907-877C1681BE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780D6E1-26E5-E165-5E50-514BD0A4D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49AFC1-6281-0BAA-0DE6-51F2D13081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585B42E-F79A-1E15-9C00-D1762297849A}"/>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8" name="Footer Placeholder 7">
            <a:extLst>
              <a:ext uri="{FF2B5EF4-FFF2-40B4-BE49-F238E27FC236}">
                <a16:creationId xmlns:a16="http://schemas.microsoft.com/office/drawing/2014/main" id="{7848B5F4-BB44-152A-7822-AF5E71E9C2B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1CD161D-3FD1-2DA5-072F-5DB36750C1A0}"/>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287651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77DC-7852-AEAB-720F-0EE604E20DB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1793BCE-A9FB-5FF2-9BA0-314533CA01EB}"/>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4" name="Footer Placeholder 3">
            <a:extLst>
              <a:ext uri="{FF2B5EF4-FFF2-40B4-BE49-F238E27FC236}">
                <a16:creationId xmlns:a16="http://schemas.microsoft.com/office/drawing/2014/main" id="{D76EB4AF-E92E-5E0D-8074-A266282EFCE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CE27CD4-4BD4-0D4B-4FB9-544872C8B5C0}"/>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119079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8CA1-36DC-07B5-3331-043434165B83}"/>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3" name="Footer Placeholder 2">
            <a:extLst>
              <a:ext uri="{FF2B5EF4-FFF2-40B4-BE49-F238E27FC236}">
                <a16:creationId xmlns:a16="http://schemas.microsoft.com/office/drawing/2014/main" id="{BA0FC684-D3DF-ECE4-8A3C-486D7031C14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CBC0011-B192-2F8E-485B-D50C4CB264D1}"/>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200664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1A99-2DB8-DF84-55D7-A6979691B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92D4111-06AA-827C-4E69-CA5696022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EFFB1F8-D13C-F25C-0591-07F158595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D4C4A-7311-3139-7636-10581640741A}"/>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6" name="Footer Placeholder 5">
            <a:extLst>
              <a:ext uri="{FF2B5EF4-FFF2-40B4-BE49-F238E27FC236}">
                <a16:creationId xmlns:a16="http://schemas.microsoft.com/office/drawing/2014/main" id="{398EB40D-C324-0342-8421-BEFADA8D8D8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685D076-F424-1C1F-E0F3-EF87FFA1ED23}"/>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297830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4CC6-88C5-09B4-805C-D9FFE0373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EC15FE7-64A9-623D-9CA7-FE9BD3107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BB30E57-2C57-97F1-914D-ACF47EB6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8C702-813F-82AE-0CF2-A4972F0C7568}"/>
              </a:ext>
            </a:extLst>
          </p:cNvPr>
          <p:cNvSpPr>
            <a:spLocks noGrp="1"/>
          </p:cNvSpPr>
          <p:nvPr>
            <p:ph type="dt" sz="half" idx="10"/>
          </p:nvPr>
        </p:nvSpPr>
        <p:spPr/>
        <p:txBody>
          <a:bodyPr/>
          <a:lstStyle/>
          <a:p>
            <a:fld id="{AF86BCFA-EC08-4821-BEA9-2302F3C34D0F}" type="datetimeFigureOut">
              <a:rPr lang="en-ZA" smtClean="0"/>
              <a:t>2025/10/10</a:t>
            </a:fld>
            <a:endParaRPr lang="en-ZA"/>
          </a:p>
        </p:txBody>
      </p:sp>
      <p:sp>
        <p:nvSpPr>
          <p:cNvPr id="6" name="Footer Placeholder 5">
            <a:extLst>
              <a:ext uri="{FF2B5EF4-FFF2-40B4-BE49-F238E27FC236}">
                <a16:creationId xmlns:a16="http://schemas.microsoft.com/office/drawing/2014/main" id="{0BA06360-C29A-762E-0177-E932E25D9FB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3A5C889-BFAD-BAB1-2BD7-34EB17B78C6E}"/>
              </a:ext>
            </a:extLst>
          </p:cNvPr>
          <p:cNvSpPr>
            <a:spLocks noGrp="1"/>
          </p:cNvSpPr>
          <p:nvPr>
            <p:ph type="sldNum" sz="quarter" idx="12"/>
          </p:nvPr>
        </p:nvSpPr>
        <p:spPr/>
        <p:txBody>
          <a:bodyPr/>
          <a:lstStyle/>
          <a:p>
            <a:fld id="{48D46D3C-BBE1-4DEC-A7AA-4C47BF45DB8E}" type="slidenum">
              <a:rPr lang="en-ZA" smtClean="0"/>
              <a:t>‹#›</a:t>
            </a:fld>
            <a:endParaRPr lang="en-ZA"/>
          </a:p>
        </p:txBody>
      </p:sp>
    </p:spTree>
    <p:extLst>
      <p:ext uri="{BB962C8B-B14F-4D97-AF65-F5344CB8AC3E}">
        <p14:creationId xmlns:p14="http://schemas.microsoft.com/office/powerpoint/2010/main" val="74381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A1551-74E4-59A9-EC82-965DF7F25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742B6D3-D587-EF0B-D249-F41426882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30BA8BD-6AB8-5978-97C8-01C03141E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6BCFA-EC08-4821-BEA9-2302F3C34D0F}" type="datetimeFigureOut">
              <a:rPr lang="en-ZA" smtClean="0"/>
              <a:t>2025/10/10</a:t>
            </a:fld>
            <a:endParaRPr lang="en-ZA"/>
          </a:p>
        </p:txBody>
      </p:sp>
      <p:sp>
        <p:nvSpPr>
          <p:cNvPr id="5" name="Footer Placeholder 4">
            <a:extLst>
              <a:ext uri="{FF2B5EF4-FFF2-40B4-BE49-F238E27FC236}">
                <a16:creationId xmlns:a16="http://schemas.microsoft.com/office/drawing/2014/main" id="{D0CF49F3-0B5E-114E-A1BE-885C6EB57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4FAB86F-C636-BEC2-AF70-9817106E2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46D3C-BBE1-4DEC-A7AA-4C47BF45DB8E}" type="slidenum">
              <a:rPr lang="en-ZA" smtClean="0"/>
              <a:t>‹#›</a:t>
            </a:fld>
            <a:endParaRPr lang="en-ZA"/>
          </a:p>
        </p:txBody>
      </p:sp>
    </p:spTree>
    <p:extLst>
      <p:ext uri="{BB962C8B-B14F-4D97-AF65-F5344CB8AC3E}">
        <p14:creationId xmlns:p14="http://schemas.microsoft.com/office/powerpoint/2010/main" val="308257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6.jpg@01DC360D.D7205F50"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cid:image005.png@01DC360D.D7205F50"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cid:image005.png@01DC360D.D7205F50"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cid:image005.png@01DC360D.D7205F50" TargetMode="External"/><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customXml" Target="../ink/ink1.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4.png"/><Relationship Id="rId4" Type="http://schemas.openxmlformats.org/officeDocument/2006/relationships/diagramQuickStyle" Target="../diagrams/quickStyle3.xml"/><Relationship Id="rId9" Type="http://schemas.openxmlformats.org/officeDocument/2006/relationships/customXml" Target="../ink/ink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cid:image005.png@01DC360D.D7205F50"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ethicsdialogues.eu/2021/05/11/governance-politics-policies-of-artificial-intelligenc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bguides.uta.edu/SocialWorkResearchOverview"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edia.un.org/unifeed/en/asset/d343/d3438482"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cid:image005.png@01DC360D.D7205F50"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cid:image005.png@01DC360D.D7205F50"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cid:image005.png@01DC360D.D7205F50"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cid:image005.png@01DC360D.D7205F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AB4D89AA-54B8-DD38-0B9F-EED9028FCC4A}"/>
              </a:ext>
            </a:extLst>
          </p:cNvPr>
          <p:cNvSpPr>
            <a:spLocks noGrp="1"/>
          </p:cNvSpPr>
          <p:nvPr>
            <p:ph type="ctrTitle"/>
          </p:nvPr>
        </p:nvSpPr>
        <p:spPr>
          <a:xfrm>
            <a:off x="638881" y="4501453"/>
            <a:ext cx="10909640" cy="1065836"/>
          </a:xfrm>
        </p:spPr>
        <p:txBody>
          <a:bodyPr anchor="ctr">
            <a:normAutofit/>
          </a:bodyPr>
          <a:lstStyle/>
          <a:p>
            <a:r>
              <a:rPr lang="en-ZA" sz="6600" dirty="0"/>
              <a:t>GL Strategy 2026-2030</a:t>
            </a:r>
          </a:p>
        </p:txBody>
      </p:sp>
      <p:sp>
        <p:nvSpPr>
          <p:cNvPr id="15" name="Subtitle 14">
            <a:extLst>
              <a:ext uri="{FF2B5EF4-FFF2-40B4-BE49-F238E27FC236}">
                <a16:creationId xmlns:a16="http://schemas.microsoft.com/office/drawing/2014/main" id="{C4002AA7-930D-9FB9-79D2-BDD9E726505C}"/>
              </a:ext>
            </a:extLst>
          </p:cNvPr>
          <p:cNvSpPr>
            <a:spLocks noGrp="1"/>
          </p:cNvSpPr>
          <p:nvPr>
            <p:ph type="subTitle" idx="1"/>
          </p:nvPr>
        </p:nvSpPr>
        <p:spPr>
          <a:xfrm>
            <a:off x="638881" y="5647503"/>
            <a:ext cx="10909643" cy="552659"/>
          </a:xfrm>
        </p:spPr>
        <p:txBody>
          <a:bodyPr anchor="ctr">
            <a:normAutofit/>
          </a:bodyPr>
          <a:lstStyle/>
          <a:p>
            <a:r>
              <a:rPr lang="en-ZA" dirty="0"/>
              <a:t>Presented by: Tabetha Kanengoni</a:t>
            </a:r>
          </a:p>
        </p:txBody>
      </p:sp>
      <p:pic>
        <p:nvPicPr>
          <p:cNvPr id="3" name="Picture 2" descr="A group of women standing in a room&#10;&#10;AI-generated content may be incorrect.">
            <a:extLst>
              <a:ext uri="{FF2B5EF4-FFF2-40B4-BE49-F238E27FC236}">
                <a16:creationId xmlns:a16="http://schemas.microsoft.com/office/drawing/2014/main" id="{081A7E60-2F75-9DA2-05B2-01798E80A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701" y="307002"/>
            <a:ext cx="5539125" cy="4154344"/>
          </a:xfrm>
          <a:prstGeom prst="rect">
            <a:avLst/>
          </a:prstGeom>
        </p:spPr>
      </p:pic>
      <p:pic>
        <p:nvPicPr>
          <p:cNvPr id="5" name="Picture 4" descr="A close up of a logo&#10;&#10;AI-generated content may be incorrect.">
            <a:extLst>
              <a:ext uri="{FF2B5EF4-FFF2-40B4-BE49-F238E27FC236}">
                <a16:creationId xmlns:a16="http://schemas.microsoft.com/office/drawing/2014/main" id="{B9D12B0C-4783-A17E-C39F-98019663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43" y="1908240"/>
            <a:ext cx="5614416" cy="1333423"/>
          </a:xfrm>
          <a:prstGeom prst="rect">
            <a:avLst/>
          </a:prstGeom>
        </p:spPr>
      </p:pic>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07C83F-A399-7265-8937-D0EDB0EFC058}"/>
              </a:ext>
            </a:extLst>
          </p:cNvPr>
          <p:cNvSpPr>
            <a:spLocks/>
          </p:cNvSpPr>
          <p:nvPr/>
        </p:nvSpPr>
        <p:spPr>
          <a:xfrm>
            <a:off x="10244667" y="6214533"/>
            <a:ext cx="1947333" cy="643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3305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A56BABCA-84AB-2999-0154-8CADA4C70B0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67000" y="0"/>
            <a:ext cx="6857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D232A-B2EC-8F8C-73D0-5C4E8D7C8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6272D-32F1-E3D6-DA97-7692147E01B1}"/>
              </a:ext>
            </a:extLst>
          </p:cNvPr>
          <p:cNvSpPr>
            <a:spLocks noGrp="1"/>
          </p:cNvSpPr>
          <p:nvPr>
            <p:ph type="title"/>
          </p:nvPr>
        </p:nvSpPr>
        <p:spPr>
          <a:xfrm>
            <a:off x="838200" y="61237"/>
            <a:ext cx="10515600" cy="675359"/>
          </a:xfrm>
        </p:spPr>
        <p:txBody>
          <a:bodyPr>
            <a:normAutofit fontScale="90000"/>
          </a:bodyPr>
          <a:lstStyle/>
          <a:p>
            <a:pPr algn="ctr"/>
            <a:r>
              <a:rPr lang="en-US" dirty="0"/>
              <a:t>Programme of Action: Targets and Indicators</a:t>
            </a:r>
          </a:p>
        </p:txBody>
      </p:sp>
      <p:pic>
        <p:nvPicPr>
          <p:cNvPr id="6" name="Graphic 1">
            <a:extLst>
              <a:ext uri="{FF2B5EF4-FFF2-40B4-BE49-F238E27FC236}">
                <a16:creationId xmlns:a16="http://schemas.microsoft.com/office/drawing/2014/main" id="{A2BDF6D3-9097-557A-7251-DBDDFAE9E4B9}"/>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35671" t="20162" r="50000" b="23740"/>
          <a:stretch>
            <a:fillRect/>
          </a:stretch>
        </p:blipFill>
        <p:spPr bwMode="auto">
          <a:xfrm>
            <a:off x="445778" y="819521"/>
            <a:ext cx="1449929" cy="551437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
            <a:extLst>
              <a:ext uri="{FF2B5EF4-FFF2-40B4-BE49-F238E27FC236}">
                <a16:creationId xmlns:a16="http://schemas.microsoft.com/office/drawing/2014/main" id="{648887E5-76DB-2C69-05C9-3F5C2ED51CC2}"/>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41388" t="88934" r="23772" b="6079"/>
          <a:stretch>
            <a:fillRect/>
          </a:stretch>
        </p:blipFill>
        <p:spPr bwMode="auto">
          <a:xfrm>
            <a:off x="445778" y="6333892"/>
            <a:ext cx="3753975" cy="4628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4985E66F-243B-2955-D8C2-DCE5EDB4BBAC}"/>
              </a:ext>
            </a:extLst>
          </p:cNvPr>
          <p:cNvGraphicFramePr>
            <a:graphicFrameLocks noGrp="1"/>
          </p:cNvGraphicFramePr>
          <p:nvPr>
            <p:extLst>
              <p:ext uri="{D42A27DB-BD31-4B8C-83A1-F6EECF244321}">
                <p14:modId xmlns:p14="http://schemas.microsoft.com/office/powerpoint/2010/main" val="4251363224"/>
              </p:ext>
            </p:extLst>
          </p:nvPr>
        </p:nvGraphicFramePr>
        <p:xfrm>
          <a:off x="2033509" y="1619396"/>
          <a:ext cx="9712713" cy="3753633"/>
        </p:xfrm>
        <a:graphic>
          <a:graphicData uri="http://schemas.openxmlformats.org/drawingml/2006/table">
            <a:tbl>
              <a:tblPr firstRow="1" firstCol="1" bandRow="1">
                <a:tableStyleId>{9DCAF9ED-07DC-4A11-8D7F-57B35C25682E}</a:tableStyleId>
              </a:tblPr>
              <a:tblGrid>
                <a:gridCol w="3237571">
                  <a:extLst>
                    <a:ext uri="{9D8B030D-6E8A-4147-A177-3AD203B41FA5}">
                      <a16:colId xmlns:a16="http://schemas.microsoft.com/office/drawing/2014/main" val="1923886585"/>
                    </a:ext>
                  </a:extLst>
                </a:gridCol>
                <a:gridCol w="3237571">
                  <a:extLst>
                    <a:ext uri="{9D8B030D-6E8A-4147-A177-3AD203B41FA5}">
                      <a16:colId xmlns:a16="http://schemas.microsoft.com/office/drawing/2014/main" val="2474552769"/>
                    </a:ext>
                  </a:extLst>
                </a:gridCol>
                <a:gridCol w="3237571">
                  <a:extLst>
                    <a:ext uri="{9D8B030D-6E8A-4147-A177-3AD203B41FA5}">
                      <a16:colId xmlns:a16="http://schemas.microsoft.com/office/drawing/2014/main" val="619040555"/>
                    </a:ext>
                  </a:extLst>
                </a:gridCol>
              </a:tblGrid>
              <a:tr h="453709">
                <a:tc>
                  <a:txBody>
                    <a:bodyPr/>
                    <a:lstStyle/>
                    <a:p>
                      <a:pPr algn="ctr">
                        <a:buNone/>
                      </a:pPr>
                      <a:r>
                        <a:rPr lang="en-ZA" sz="1800" kern="100" dirty="0">
                          <a:effectLst/>
                        </a:rPr>
                        <a:t>Specific Goals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800" kern="100" dirty="0">
                          <a:effectLst/>
                        </a:rPr>
                        <a:t>Targets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800" kern="100" dirty="0">
                          <a:effectLst/>
                        </a:rPr>
                        <a:t>Indicators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extLst>
                  <a:ext uri="{0D108BD9-81ED-4DB2-BD59-A6C34878D82A}">
                    <a16:rowId xmlns:a16="http://schemas.microsoft.com/office/drawing/2014/main" val="1200201348"/>
                  </a:ext>
                </a:extLst>
              </a:tr>
              <a:tr h="86418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00" dirty="0">
                          <a:effectLst/>
                        </a:rPr>
                        <a:t>Overall Goal:</a:t>
                      </a:r>
                      <a:r>
                        <a:rPr lang="en-ZA" sz="1800" kern="100" dirty="0">
                          <a:effectLst/>
                        </a:rPr>
                        <a:t> </a:t>
                      </a:r>
                      <a:r>
                        <a:rPr lang="en-ZA" sz="1600" kern="100" dirty="0">
                          <a:effectLst/>
                        </a:rPr>
                        <a:t>Strengthen programme coherence, partnerships, and regional advocacy for greater impact.</a:t>
                      </a:r>
                      <a:endParaRPr lang="en-ZA" sz="1800" kern="100" dirty="0">
                        <a:effectLst/>
                      </a:endParaRPr>
                    </a:p>
                    <a:p>
                      <a:pPr>
                        <a:buNone/>
                      </a:pP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hMerge="1">
                  <a:txBody>
                    <a:bodyPr/>
                    <a:lstStyle/>
                    <a:p>
                      <a:pPr>
                        <a:buNone/>
                      </a:pP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buNone/>
                      </a:pP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68222154"/>
                  </a:ext>
                </a:extLst>
              </a:tr>
              <a:tr h="1082550">
                <a:tc>
                  <a:txBody>
                    <a:bodyPr/>
                    <a:lstStyle/>
                    <a:p>
                      <a:pPr>
                        <a:buNone/>
                      </a:pPr>
                      <a:r>
                        <a:rPr lang="en-ZA" sz="1400" kern="100" dirty="0">
                          <a:effectLst/>
                        </a:rPr>
                        <a:t>Enhance coordination of partnerships across regions.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a:effectLst/>
                        </a:rPr>
                        <a:t>All partnership MoUs reviewed annually.</a:t>
                      </a:r>
                      <a:endParaRPr lang="en-ZA" sz="16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Partnership register updated annually.</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72437667"/>
                  </a:ext>
                </a:extLst>
              </a:tr>
              <a:tr h="541275">
                <a:tc>
                  <a:txBody>
                    <a:bodyPr/>
                    <a:lstStyle/>
                    <a:p>
                      <a:pPr>
                        <a:buNone/>
                      </a:pPr>
                      <a:r>
                        <a:rPr lang="en-ZA" sz="1400" kern="100" dirty="0">
                          <a:effectLst/>
                        </a:rPr>
                        <a:t>Align programme strategic goals.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a:effectLst/>
                        </a:rPr>
                        <a:t>90% of programmes linked to SDG indicators by 2028.</a:t>
                      </a:r>
                      <a:endParaRPr lang="en-ZA" sz="1600"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dirty="0">
                          <a:effectLst/>
                        </a:rPr>
                        <a:t>Programme alignment report.</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411263625"/>
                  </a:ext>
                </a:extLst>
              </a:tr>
              <a:tr h="811913">
                <a:tc>
                  <a:txBody>
                    <a:bodyPr/>
                    <a:lstStyle/>
                    <a:p>
                      <a:pPr>
                        <a:buNone/>
                      </a:pPr>
                      <a:r>
                        <a:rPr lang="en-ZA" sz="1400" kern="100" dirty="0">
                          <a:effectLst/>
                        </a:rPr>
                        <a:t>Strengthen advocacy and thematic focus.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a:effectLst/>
                        </a:rPr>
                        <a:t>Regional advocacy frameworks completed by 2026.</a:t>
                      </a:r>
                      <a:endParaRPr lang="en-ZA" sz="16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Framework implementation progress reports.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4785450"/>
                  </a:ext>
                </a:extLst>
              </a:tr>
            </a:tbl>
          </a:graphicData>
        </a:graphic>
      </p:graphicFrame>
    </p:spTree>
    <p:extLst>
      <p:ext uri="{BB962C8B-B14F-4D97-AF65-F5344CB8AC3E}">
        <p14:creationId xmlns:p14="http://schemas.microsoft.com/office/powerpoint/2010/main" val="56575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F50B-A6F6-470B-8840-E56E57D96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EB34A-C7B6-FD1B-D59C-B9E1D4D0103F}"/>
              </a:ext>
            </a:extLst>
          </p:cNvPr>
          <p:cNvSpPr>
            <a:spLocks noGrp="1"/>
          </p:cNvSpPr>
          <p:nvPr>
            <p:ph type="title"/>
          </p:nvPr>
        </p:nvSpPr>
        <p:spPr>
          <a:xfrm>
            <a:off x="362267" y="0"/>
            <a:ext cx="11829733" cy="1325563"/>
          </a:xfrm>
        </p:spPr>
        <p:txBody>
          <a:bodyPr>
            <a:normAutofit/>
          </a:bodyPr>
          <a:lstStyle/>
          <a:p>
            <a:r>
              <a:rPr lang="en-US" alt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Towards Impact and Change</a:t>
            </a:r>
            <a:endParaRPr lang="en-ZA" sz="4000" dirty="0"/>
          </a:p>
        </p:txBody>
      </p:sp>
      <p:graphicFrame>
        <p:nvGraphicFramePr>
          <p:cNvPr id="24" name="Diagram 23">
            <a:extLst>
              <a:ext uri="{FF2B5EF4-FFF2-40B4-BE49-F238E27FC236}">
                <a16:creationId xmlns:a16="http://schemas.microsoft.com/office/drawing/2014/main" id="{6355EE50-19EE-C6EC-CBA5-9FFB578F4E58}"/>
              </a:ext>
            </a:extLst>
          </p:cNvPr>
          <p:cNvGraphicFramePr/>
          <p:nvPr>
            <p:extLst>
              <p:ext uri="{D42A27DB-BD31-4B8C-83A1-F6EECF244321}">
                <p14:modId xmlns:p14="http://schemas.microsoft.com/office/powerpoint/2010/main" val="890004448"/>
              </p:ext>
            </p:extLst>
          </p:nvPr>
        </p:nvGraphicFramePr>
        <p:xfrm>
          <a:off x="5598083" y="768616"/>
          <a:ext cx="7754596" cy="532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1">
            <a:extLst>
              <a:ext uri="{FF2B5EF4-FFF2-40B4-BE49-F238E27FC236}">
                <a16:creationId xmlns:a16="http://schemas.microsoft.com/office/drawing/2014/main" id="{F244CA01-44C6-30B3-8779-EC9D845F2223}"/>
              </a:ext>
            </a:extLst>
          </p:cNvPr>
          <p:cNvSpPr>
            <a:spLocks noGrp="1" noChangeArrowheads="1"/>
          </p:cNvSpPr>
          <p:nvPr>
            <p:ph sz="half" idx="1"/>
          </p:nvPr>
        </p:nvSpPr>
        <p:spPr bwMode="auto">
          <a:xfrm>
            <a:off x="451476" y="874453"/>
            <a:ext cx="7184811"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Programmes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Design and implement interventions across Gender Links’ six focus areas.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Generate knowledge, case studies, and lived experiences.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Provide the foundation for monitoring, learning, and storytelling.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MEL (Monitoring, Evaluation &amp; Learning)</a:t>
            </a:r>
            <a:endParaRPr kumimoji="0" lang="en-US" altLang="en-US"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Tracks progress and impact of programmes.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Produces evidence, data, and lessons learned.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Feeds insights back into programme design and advocacy.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Comms</a:t>
            </a:r>
            <a:endParaRPr kumimoji="0" lang="en-US" altLang="en-US"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Translates programme results and MEL evidence into accessible stories, campaigns, and advocacy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Amplifies voices of beneficiaries, partners, and movements.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Engages media, policymakers, and donors to influence 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355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4D89AA-54B8-DD38-0B9F-EED9028FCC4A}"/>
              </a:ext>
            </a:extLst>
          </p:cNvPr>
          <p:cNvSpPr>
            <a:spLocks noGrp="1"/>
          </p:cNvSpPr>
          <p:nvPr>
            <p:ph type="ctrTitle"/>
          </p:nvPr>
        </p:nvSpPr>
        <p:spPr>
          <a:xfrm>
            <a:off x="1565910" y="175933"/>
            <a:ext cx="9144000" cy="1257830"/>
          </a:xfrm>
        </p:spPr>
        <p:txBody>
          <a:bodyPr anchor="ctr">
            <a:normAutofit/>
          </a:bodyPr>
          <a:lstStyle/>
          <a:p>
            <a:r>
              <a:rPr lang="da-DK" sz="4000" dirty="0">
                <a:solidFill>
                  <a:schemeClr val="tx1">
                    <a:lumMod val="85000"/>
                    <a:lumOff val="15000"/>
                  </a:schemeClr>
                </a:solidFill>
              </a:rPr>
              <a:t>Results for Change</a:t>
            </a:r>
            <a:endParaRPr lang="en-ZA" sz="4000" dirty="0">
              <a:solidFill>
                <a:schemeClr val="tx1">
                  <a:lumMod val="85000"/>
                  <a:lumOff val="15000"/>
                </a:schemeClr>
              </a:solidFill>
            </a:endParaRPr>
          </a:p>
        </p:txBody>
      </p:sp>
      <p:sp>
        <p:nvSpPr>
          <p:cNvPr id="15" name="Subtitle 14">
            <a:extLst>
              <a:ext uri="{FF2B5EF4-FFF2-40B4-BE49-F238E27FC236}">
                <a16:creationId xmlns:a16="http://schemas.microsoft.com/office/drawing/2014/main" id="{C4002AA7-930D-9FB9-79D2-BDD9E726505C}"/>
              </a:ext>
            </a:extLst>
          </p:cNvPr>
          <p:cNvSpPr>
            <a:spLocks noGrp="1"/>
          </p:cNvSpPr>
          <p:nvPr>
            <p:ph type="subTitle" idx="1"/>
          </p:nvPr>
        </p:nvSpPr>
        <p:spPr>
          <a:xfrm>
            <a:off x="1524000" y="1553696"/>
            <a:ext cx="9144000" cy="723432"/>
          </a:xfrm>
        </p:spPr>
        <p:txBody>
          <a:bodyPr>
            <a:normAutofit lnSpcReduction="10000"/>
          </a:bodyPr>
          <a:lstStyle/>
          <a:p>
            <a:r>
              <a:rPr lang="en-US" dirty="0">
                <a:solidFill>
                  <a:schemeClr val="tx1">
                    <a:lumMod val="85000"/>
                    <a:lumOff val="15000"/>
                  </a:schemeClr>
                </a:solidFill>
              </a:rPr>
              <a:t>Monitoring | Evaluation | Learning | Innovation | Knowledge Management | Communicating Results</a:t>
            </a:r>
          </a:p>
          <a:p>
            <a:endParaRPr lang="en-ZA" dirty="0">
              <a:solidFill>
                <a:schemeClr val="tx1">
                  <a:lumMod val="85000"/>
                  <a:lumOff val="15000"/>
                </a:schemeClr>
              </a:solidFill>
            </a:endParaRPr>
          </a:p>
        </p:txBody>
      </p:sp>
      <p:pic>
        <p:nvPicPr>
          <p:cNvPr id="2" name="Content Placeholder 3">
            <a:extLst>
              <a:ext uri="{FF2B5EF4-FFF2-40B4-BE49-F238E27FC236}">
                <a16:creationId xmlns:a16="http://schemas.microsoft.com/office/drawing/2014/main" id="{32134323-A6B6-7ABE-026C-CB9C942019D5}"/>
              </a:ext>
            </a:extLst>
          </p:cNvPr>
          <p:cNvPicPr>
            <a:picLocks/>
          </p:cNvPicPr>
          <p:nvPr/>
        </p:nvPicPr>
        <p:blipFill rotWithShape="1">
          <a:blip r:embed="rId2">
            <a:extLst>
              <a:ext uri="{28A0092B-C50C-407E-A947-70E740481C1C}">
                <a14:useLocalDpi xmlns:a14="http://schemas.microsoft.com/office/drawing/2010/main" val="0"/>
              </a:ext>
            </a:extLst>
          </a:blip>
          <a:srcRect l="3035" t="25895" r="8114" b="10200"/>
          <a:stretch>
            <a:fillRect/>
          </a:stretch>
        </p:blipFill>
        <p:spPr bwMode="auto">
          <a:xfrm>
            <a:off x="2010284" y="2397061"/>
            <a:ext cx="8320341" cy="37664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623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1">
            <a:extLst>
              <a:ext uri="{FF2B5EF4-FFF2-40B4-BE49-F238E27FC236}">
                <a16:creationId xmlns:a16="http://schemas.microsoft.com/office/drawing/2014/main" id="{4363A5C0-DF38-F5D9-C81A-1892523D16FA}"/>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50625" t="19837" r="35335" b="31870"/>
          <a:stretch>
            <a:fillRect/>
          </a:stretch>
        </p:blipFill>
        <p:spPr bwMode="auto">
          <a:xfrm>
            <a:off x="404349" y="1358581"/>
            <a:ext cx="1672683" cy="488572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1">
            <a:extLst>
              <a:ext uri="{FF2B5EF4-FFF2-40B4-BE49-F238E27FC236}">
                <a16:creationId xmlns:a16="http://schemas.microsoft.com/office/drawing/2014/main" id="{47830D1A-ED29-8D83-DE69-3D6A338D750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1388" t="88934" r="23772" b="6079"/>
          <a:stretch>
            <a:fillRect/>
          </a:stretch>
        </p:blipFill>
        <p:spPr bwMode="auto">
          <a:xfrm>
            <a:off x="404349" y="6227301"/>
            <a:ext cx="3097134" cy="580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02A9C33-55B8-7990-D059-275CF0CCF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483" y="0"/>
            <a:ext cx="6235078" cy="6826410"/>
          </a:xfrm>
          <a:prstGeom prst="rect">
            <a:avLst/>
          </a:prstGeom>
          <a:ln>
            <a:noFill/>
          </a:ln>
        </p:spPr>
      </p:pic>
    </p:spTree>
    <p:extLst>
      <p:ext uri="{BB962C8B-B14F-4D97-AF65-F5344CB8AC3E}">
        <p14:creationId xmlns:p14="http://schemas.microsoft.com/office/powerpoint/2010/main" val="255080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76AF-4417-510F-7EDE-C9B41DAC0564}"/>
              </a:ext>
            </a:extLst>
          </p:cNvPr>
          <p:cNvSpPr>
            <a:spLocks noGrp="1"/>
          </p:cNvSpPr>
          <p:nvPr>
            <p:ph type="title"/>
          </p:nvPr>
        </p:nvSpPr>
        <p:spPr>
          <a:xfrm>
            <a:off x="838200" y="253443"/>
            <a:ext cx="10515600" cy="1325563"/>
          </a:xfrm>
        </p:spPr>
        <p:txBody>
          <a:bodyPr>
            <a:normAutofit/>
          </a:bodyPr>
          <a:lstStyle/>
          <a:p>
            <a:pPr algn="ctr"/>
            <a:r>
              <a:rPr lang="en-US" sz="4000" dirty="0"/>
              <a:t>Opportunities, Outputs and Indicators</a:t>
            </a:r>
          </a:p>
        </p:txBody>
      </p:sp>
      <p:graphicFrame>
        <p:nvGraphicFramePr>
          <p:cNvPr id="5" name="Table 4">
            <a:extLst>
              <a:ext uri="{FF2B5EF4-FFF2-40B4-BE49-F238E27FC236}">
                <a16:creationId xmlns:a16="http://schemas.microsoft.com/office/drawing/2014/main" id="{2C88349B-0BBE-7181-16F7-200C119A6D8E}"/>
              </a:ext>
            </a:extLst>
          </p:cNvPr>
          <p:cNvGraphicFramePr>
            <a:graphicFrameLocks noGrp="1"/>
          </p:cNvGraphicFramePr>
          <p:nvPr>
            <p:extLst>
              <p:ext uri="{D42A27DB-BD31-4B8C-83A1-F6EECF244321}">
                <p14:modId xmlns:p14="http://schemas.microsoft.com/office/powerpoint/2010/main" val="3581014825"/>
              </p:ext>
            </p:extLst>
          </p:nvPr>
        </p:nvGraphicFramePr>
        <p:xfrm>
          <a:off x="537116" y="1516581"/>
          <a:ext cx="10982094" cy="2252531"/>
        </p:xfrm>
        <a:graphic>
          <a:graphicData uri="http://schemas.openxmlformats.org/drawingml/2006/table">
            <a:tbl>
              <a:tblPr firstRow="1" firstCol="1" bandRow="1">
                <a:tableStyleId>{9DCAF9ED-07DC-4A11-8D7F-57B35C25682E}</a:tableStyleId>
              </a:tblPr>
              <a:tblGrid>
                <a:gridCol w="3660698">
                  <a:extLst>
                    <a:ext uri="{9D8B030D-6E8A-4147-A177-3AD203B41FA5}">
                      <a16:colId xmlns:a16="http://schemas.microsoft.com/office/drawing/2014/main" val="3305512200"/>
                    </a:ext>
                  </a:extLst>
                </a:gridCol>
                <a:gridCol w="3660698">
                  <a:extLst>
                    <a:ext uri="{9D8B030D-6E8A-4147-A177-3AD203B41FA5}">
                      <a16:colId xmlns:a16="http://schemas.microsoft.com/office/drawing/2014/main" val="326696230"/>
                    </a:ext>
                  </a:extLst>
                </a:gridCol>
                <a:gridCol w="3660698">
                  <a:extLst>
                    <a:ext uri="{9D8B030D-6E8A-4147-A177-3AD203B41FA5}">
                      <a16:colId xmlns:a16="http://schemas.microsoft.com/office/drawing/2014/main" val="2186009644"/>
                    </a:ext>
                  </a:extLst>
                </a:gridCol>
              </a:tblGrid>
              <a:tr h="450507">
                <a:tc>
                  <a:txBody>
                    <a:bodyPr/>
                    <a:lstStyle/>
                    <a:p>
                      <a:pPr algn="ctr">
                        <a:buNone/>
                      </a:pPr>
                      <a:r>
                        <a:rPr lang="en-ZA" sz="1600" kern="100" dirty="0">
                          <a:effectLst/>
                        </a:rPr>
                        <a:t>Challenges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600" kern="100" dirty="0">
                          <a:effectLst/>
                        </a:rPr>
                        <a:t>Strengths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600" kern="100" dirty="0">
                          <a:effectLst/>
                        </a:rPr>
                        <a:t>Opportunities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extLst>
                  <a:ext uri="{0D108BD9-81ED-4DB2-BD59-A6C34878D82A}">
                    <a16:rowId xmlns:a16="http://schemas.microsoft.com/office/drawing/2014/main" val="2542450461"/>
                  </a:ext>
                </a:extLst>
              </a:tr>
              <a:tr h="901012">
                <a:tc>
                  <a:txBody>
                    <a:bodyPr/>
                    <a:lstStyle/>
                    <a:p>
                      <a:pPr>
                        <a:buNone/>
                      </a:pPr>
                      <a:r>
                        <a:rPr lang="en-ZA" sz="1400" b="0" kern="100" dirty="0">
                          <a:effectLst/>
                        </a:rPr>
                        <a:t>Inconsistent monitoring and learning systems across regions.</a:t>
                      </a:r>
                      <a:endParaRPr lang="en-ZA" sz="16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a:effectLst/>
                        </a:rPr>
                        <a:t>Established culture of evaluation and reporting.</a:t>
                      </a:r>
                      <a:endParaRPr lang="en-ZA" sz="1600"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dirty="0">
                          <a:effectLst/>
                        </a:rPr>
                        <a:t>Modernise MEL systems for real-time learning and adaptation.</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1173151247"/>
                  </a:ext>
                </a:extLst>
              </a:tr>
              <a:tr h="901012">
                <a:tc>
                  <a:txBody>
                    <a:bodyPr/>
                    <a:lstStyle/>
                    <a:p>
                      <a:pPr>
                        <a:buNone/>
                      </a:pPr>
                      <a:r>
                        <a:rPr lang="en-ZA" sz="1400" b="0" kern="100" dirty="0">
                          <a:effectLst/>
                        </a:rPr>
                        <a:t>Limited focus on innovation and value-for-money assessment.</a:t>
                      </a:r>
                      <a:endParaRPr lang="en-ZA" sz="1600" b="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a:effectLst/>
                        </a:rPr>
                        <a:t>Strong documentation and knowledge-sharing foundation.</a:t>
                      </a:r>
                      <a:endParaRPr lang="en-ZA" sz="16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Develop innovation labs and strengthen results-based learning.</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52572531"/>
                  </a:ext>
                </a:extLst>
              </a:tr>
            </a:tbl>
          </a:graphicData>
        </a:graphic>
      </p:graphicFrame>
      <p:graphicFrame>
        <p:nvGraphicFramePr>
          <p:cNvPr id="8" name="Table 7">
            <a:extLst>
              <a:ext uri="{FF2B5EF4-FFF2-40B4-BE49-F238E27FC236}">
                <a16:creationId xmlns:a16="http://schemas.microsoft.com/office/drawing/2014/main" id="{27C0E8FC-BAAB-3428-1580-BCF4018B5742}"/>
              </a:ext>
            </a:extLst>
          </p:cNvPr>
          <p:cNvGraphicFramePr>
            <a:graphicFrameLocks noGrp="1"/>
          </p:cNvGraphicFramePr>
          <p:nvPr>
            <p:extLst>
              <p:ext uri="{D42A27DB-BD31-4B8C-83A1-F6EECF244321}">
                <p14:modId xmlns:p14="http://schemas.microsoft.com/office/powerpoint/2010/main" val="552822655"/>
              </p:ext>
            </p:extLst>
          </p:nvPr>
        </p:nvGraphicFramePr>
        <p:xfrm>
          <a:off x="537116" y="4119217"/>
          <a:ext cx="10982093" cy="2069708"/>
        </p:xfrm>
        <a:graphic>
          <a:graphicData uri="http://schemas.openxmlformats.org/drawingml/2006/table">
            <a:tbl>
              <a:tblPr firstRow="1" firstCol="1" bandRow="1">
                <a:tableStyleId>{9DCAF9ED-07DC-4A11-8D7F-57B35C25682E}</a:tableStyleId>
              </a:tblPr>
              <a:tblGrid>
                <a:gridCol w="4734687">
                  <a:extLst>
                    <a:ext uri="{9D8B030D-6E8A-4147-A177-3AD203B41FA5}">
                      <a16:colId xmlns:a16="http://schemas.microsoft.com/office/drawing/2014/main" val="906555886"/>
                    </a:ext>
                  </a:extLst>
                </a:gridCol>
                <a:gridCol w="6247406">
                  <a:extLst>
                    <a:ext uri="{9D8B030D-6E8A-4147-A177-3AD203B41FA5}">
                      <a16:colId xmlns:a16="http://schemas.microsoft.com/office/drawing/2014/main" val="2606807581"/>
                    </a:ext>
                  </a:extLst>
                </a:gridCol>
              </a:tblGrid>
              <a:tr h="407423">
                <a:tc>
                  <a:txBody>
                    <a:bodyPr/>
                    <a:lstStyle/>
                    <a:p>
                      <a:pPr algn="just" fontAlgn="base">
                        <a:buNone/>
                      </a:pPr>
                      <a:r>
                        <a:rPr lang="en-ZA" sz="1600" kern="100" dirty="0">
                          <a:effectLst/>
                        </a:rPr>
                        <a:t>Output </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buNone/>
                      </a:pPr>
                      <a:r>
                        <a:rPr lang="en-ZA" sz="1600" kern="100" dirty="0">
                          <a:effectLst/>
                        </a:rPr>
                        <a:t>Indicators </a:t>
                      </a:r>
                      <a:r>
                        <a:rPr lang="en-ZA" sz="1800" kern="100" dirty="0">
                          <a:effectLst/>
                        </a:rPr>
                        <a:t> </a:t>
                      </a:r>
                      <a:endParaRPr lang="en-US" sz="2800" dirty="0"/>
                    </a:p>
                  </a:txBody>
                  <a:tcPr marL="68580" marR="68580" marT="0" marB="0">
                    <a:solidFill>
                      <a:srgbClr val="7B293E"/>
                    </a:solidFill>
                  </a:tcPr>
                </a:tc>
                <a:extLst>
                  <a:ext uri="{0D108BD9-81ED-4DB2-BD59-A6C34878D82A}">
                    <a16:rowId xmlns:a16="http://schemas.microsoft.com/office/drawing/2014/main" val="1287806514"/>
                  </a:ext>
                </a:extLst>
              </a:tr>
              <a:tr h="554095">
                <a:tc>
                  <a:txBody>
                    <a:bodyPr/>
                    <a:lstStyle/>
                    <a:p>
                      <a:pPr algn="just" fontAlgn="base">
                        <a:buNone/>
                      </a:pPr>
                      <a:r>
                        <a:rPr lang="en-ZA" sz="1400">
                          <a:effectLst/>
                        </a:rPr>
                        <a:t>Training and advocacy initiatives delivered </a:t>
                      </a:r>
                      <a:endParaRPr lang="en-ZA" sz="1600">
                        <a:effectLst/>
                        <a:latin typeface="Times New Roman" panose="02020603050405020304" pitchFamily="18" charset="0"/>
                        <a:ea typeface="Times New Roman" panose="02020603050405020304" pitchFamily="18" charset="0"/>
                      </a:endParaRPr>
                    </a:p>
                  </a:txBody>
                  <a:tcPr marL="68580" marR="68580">
                    <a:solidFill>
                      <a:srgbClr val="F6DBF3"/>
                    </a:solidFill>
                  </a:tcPr>
                </a:tc>
                <a:tc>
                  <a:txBody>
                    <a:bodyPr/>
                    <a:lstStyle/>
                    <a:p>
                      <a:pPr algn="just" fontAlgn="base">
                        <a:buNone/>
                      </a:pPr>
                      <a:r>
                        <a:rPr lang="en-ZA" sz="1400" dirty="0">
                          <a:effectLst/>
                        </a:rPr>
                        <a:t># workshops; # participants disaggregated by sex, age, disability </a:t>
                      </a:r>
                      <a:endParaRPr lang="en-ZA" sz="1600" dirty="0">
                        <a:effectLst/>
                        <a:latin typeface="Times New Roman" panose="02020603050405020304" pitchFamily="18" charset="0"/>
                        <a:ea typeface="Times New Roman" panose="02020603050405020304" pitchFamily="18" charset="0"/>
                      </a:endParaRPr>
                    </a:p>
                  </a:txBody>
                  <a:tcPr marL="68580" marR="68580">
                    <a:solidFill>
                      <a:srgbClr val="F6DBF3"/>
                    </a:solidFill>
                  </a:tcPr>
                </a:tc>
                <a:extLst>
                  <a:ext uri="{0D108BD9-81ED-4DB2-BD59-A6C34878D82A}">
                    <a16:rowId xmlns:a16="http://schemas.microsoft.com/office/drawing/2014/main" val="1084746933"/>
                  </a:ext>
                </a:extLst>
              </a:tr>
              <a:tr h="554095">
                <a:tc>
                  <a:txBody>
                    <a:bodyPr/>
                    <a:lstStyle/>
                    <a:p>
                      <a:pPr algn="just" fontAlgn="base">
                        <a:buNone/>
                      </a:pPr>
                      <a:r>
                        <a:rPr lang="en-ZA" sz="1400" dirty="0">
                          <a:effectLst/>
                        </a:rPr>
                        <a:t>Knowledge products produced </a:t>
                      </a:r>
                      <a:endParaRPr lang="en-ZA" sz="1600" dirty="0">
                        <a:effectLst/>
                        <a:latin typeface="Times New Roman" panose="02020603050405020304" pitchFamily="18" charset="0"/>
                        <a:ea typeface="Times New Roman" panose="02020603050405020304" pitchFamily="18" charset="0"/>
                      </a:endParaRPr>
                    </a:p>
                  </a:txBody>
                  <a:tcPr marL="68580" marR="68580"/>
                </a:tc>
                <a:tc>
                  <a:txBody>
                    <a:bodyPr/>
                    <a:lstStyle/>
                    <a:p>
                      <a:pPr algn="just" fontAlgn="base">
                        <a:buNone/>
                      </a:pPr>
                      <a:r>
                        <a:rPr lang="en-ZA" sz="1400" dirty="0">
                          <a:effectLst/>
                        </a:rPr>
                        <a:t># barometers, briefs, dashboards, podcasts </a:t>
                      </a:r>
                      <a:endParaRPr lang="en-ZA" sz="1600" dirty="0">
                        <a:effectLst/>
                        <a:latin typeface="Times New Roman" panose="02020603050405020304" pitchFamily="18" charset="0"/>
                        <a:ea typeface="Times New Roman" panose="02020603050405020304" pitchFamily="18" charset="0"/>
                      </a:endParaRPr>
                    </a:p>
                  </a:txBody>
                  <a:tcPr marL="68580" marR="68580"/>
                </a:tc>
                <a:extLst>
                  <a:ext uri="{0D108BD9-81ED-4DB2-BD59-A6C34878D82A}">
                    <a16:rowId xmlns:a16="http://schemas.microsoft.com/office/drawing/2014/main" val="1165693591"/>
                  </a:ext>
                </a:extLst>
              </a:tr>
              <a:tr h="554095">
                <a:tc>
                  <a:txBody>
                    <a:bodyPr/>
                    <a:lstStyle/>
                    <a:p>
                      <a:pPr algn="just" fontAlgn="base">
                        <a:buNone/>
                      </a:pPr>
                      <a:r>
                        <a:rPr lang="en-ZA" sz="1400" dirty="0">
                          <a:effectLst/>
                        </a:rPr>
                        <a:t>Partner capacity strengthened </a:t>
                      </a:r>
                      <a:endParaRPr lang="en-ZA" sz="1600" dirty="0">
                        <a:effectLst/>
                        <a:latin typeface="Times New Roman" panose="02020603050405020304" pitchFamily="18" charset="0"/>
                        <a:ea typeface="Times New Roman" panose="02020603050405020304" pitchFamily="18" charset="0"/>
                      </a:endParaRPr>
                    </a:p>
                  </a:txBody>
                  <a:tcPr marL="68580" marR="68580">
                    <a:solidFill>
                      <a:srgbClr val="F6DBF3"/>
                    </a:solidFill>
                  </a:tcPr>
                </a:tc>
                <a:tc>
                  <a:txBody>
                    <a:bodyPr/>
                    <a:lstStyle/>
                    <a:p>
                      <a:pPr algn="just" fontAlgn="base">
                        <a:buNone/>
                      </a:pPr>
                      <a:r>
                        <a:rPr lang="en-ZA" sz="1400" dirty="0">
                          <a:effectLst/>
                        </a:rPr>
                        <a:t># partners trained in MEL; % partners using MEL data in decision-making </a:t>
                      </a:r>
                      <a:endParaRPr lang="en-ZA" sz="1600" dirty="0">
                        <a:effectLst/>
                        <a:latin typeface="Times New Roman" panose="02020603050405020304" pitchFamily="18" charset="0"/>
                        <a:ea typeface="Times New Roman" panose="02020603050405020304" pitchFamily="18" charset="0"/>
                      </a:endParaRPr>
                    </a:p>
                  </a:txBody>
                  <a:tcPr marL="68580" marR="68580">
                    <a:solidFill>
                      <a:srgbClr val="F6DBF3"/>
                    </a:solidFill>
                  </a:tcPr>
                </a:tc>
                <a:extLst>
                  <a:ext uri="{0D108BD9-81ED-4DB2-BD59-A6C34878D82A}">
                    <a16:rowId xmlns:a16="http://schemas.microsoft.com/office/drawing/2014/main" val="1444153524"/>
                  </a:ext>
                </a:extLst>
              </a:tr>
            </a:tbl>
          </a:graphicData>
        </a:graphic>
      </p:graphicFrame>
    </p:spTree>
    <p:extLst>
      <p:ext uri="{BB962C8B-B14F-4D97-AF65-F5344CB8AC3E}">
        <p14:creationId xmlns:p14="http://schemas.microsoft.com/office/powerpoint/2010/main" val="259666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F293-27CF-EDAE-40BB-34ED7D10EEE8}"/>
              </a:ext>
            </a:extLst>
          </p:cNvPr>
          <p:cNvSpPr>
            <a:spLocks noGrp="1"/>
          </p:cNvSpPr>
          <p:nvPr>
            <p:ph type="title"/>
          </p:nvPr>
        </p:nvSpPr>
        <p:spPr>
          <a:xfrm>
            <a:off x="1012122" y="50024"/>
            <a:ext cx="10837269" cy="1325563"/>
          </a:xfrm>
        </p:spPr>
        <p:txBody>
          <a:bodyPr>
            <a:normAutofit/>
          </a:bodyPr>
          <a:lstStyle/>
          <a:p>
            <a:pPr algn="ctr"/>
            <a:r>
              <a:rPr lang="en-US" sz="4000" dirty="0"/>
              <a:t>Institutional Effectiveness: Succession Planning</a:t>
            </a:r>
          </a:p>
        </p:txBody>
      </p:sp>
      <p:pic>
        <p:nvPicPr>
          <p:cNvPr id="6" name="Graphic 1">
            <a:extLst>
              <a:ext uri="{FF2B5EF4-FFF2-40B4-BE49-F238E27FC236}">
                <a16:creationId xmlns:a16="http://schemas.microsoft.com/office/drawing/2014/main" id="{F4E13EE7-D567-CDE9-266D-6A4BBC7425FA}"/>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64849" t="19919" r="20551" b="21382"/>
          <a:stretch>
            <a:fillRect/>
          </a:stretch>
        </p:blipFill>
        <p:spPr bwMode="auto">
          <a:xfrm>
            <a:off x="404348" y="1587111"/>
            <a:ext cx="1780476" cy="475793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1">
            <a:extLst>
              <a:ext uri="{FF2B5EF4-FFF2-40B4-BE49-F238E27FC236}">
                <a16:creationId xmlns:a16="http://schemas.microsoft.com/office/drawing/2014/main" id="{DBEAD770-EAB5-496E-E4FD-9BAC6E13D32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1388" t="88934" r="23772" b="6079"/>
          <a:stretch>
            <a:fillRect/>
          </a:stretch>
        </p:blipFill>
        <p:spPr bwMode="auto">
          <a:xfrm>
            <a:off x="404348" y="6345043"/>
            <a:ext cx="3753975" cy="462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4">
            <a:extLst>
              <a:ext uri="{FF2B5EF4-FFF2-40B4-BE49-F238E27FC236}">
                <a16:creationId xmlns:a16="http://schemas.microsoft.com/office/drawing/2014/main" id="{F6D288C8-6E0B-52F4-130C-D1D8A02BE685}"/>
              </a:ext>
            </a:extLst>
          </p:cNvPr>
          <p:cNvGraphicFramePr>
            <a:graphicFrameLocks/>
          </p:cNvGraphicFramePr>
          <p:nvPr>
            <p:extLst>
              <p:ext uri="{D42A27DB-BD31-4B8C-83A1-F6EECF244321}">
                <p14:modId xmlns:p14="http://schemas.microsoft.com/office/powerpoint/2010/main" val="3292389393"/>
              </p:ext>
            </p:extLst>
          </p:nvPr>
        </p:nvGraphicFramePr>
        <p:xfrm>
          <a:off x="2184824" y="1035679"/>
          <a:ext cx="9857232" cy="4546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561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22E6-050F-623B-E7ED-A4D56938E3E4}"/>
              </a:ext>
            </a:extLst>
          </p:cNvPr>
          <p:cNvSpPr>
            <a:spLocks noGrp="1"/>
          </p:cNvSpPr>
          <p:nvPr>
            <p:ph type="title"/>
          </p:nvPr>
        </p:nvSpPr>
        <p:spPr>
          <a:xfrm>
            <a:off x="838200" y="113839"/>
            <a:ext cx="10515600" cy="1325563"/>
          </a:xfrm>
        </p:spPr>
        <p:txBody>
          <a:bodyPr/>
          <a:lstStyle/>
          <a:p>
            <a:pPr algn="ctr"/>
            <a:r>
              <a:rPr lang="en-US" dirty="0"/>
              <a:t>Successor Model</a:t>
            </a:r>
          </a:p>
        </p:txBody>
      </p:sp>
      <p:graphicFrame>
        <p:nvGraphicFramePr>
          <p:cNvPr id="5" name="Content Placeholder 4">
            <a:extLst>
              <a:ext uri="{FF2B5EF4-FFF2-40B4-BE49-F238E27FC236}">
                <a16:creationId xmlns:a16="http://schemas.microsoft.com/office/drawing/2014/main" id="{B1D5AB22-3936-88DB-38E7-DF9C2C5AC4AE}"/>
              </a:ext>
            </a:extLst>
          </p:cNvPr>
          <p:cNvGraphicFramePr>
            <a:graphicFrameLocks/>
          </p:cNvGraphicFramePr>
          <p:nvPr>
            <p:extLst>
              <p:ext uri="{D42A27DB-BD31-4B8C-83A1-F6EECF244321}">
                <p14:modId xmlns:p14="http://schemas.microsoft.com/office/powerpoint/2010/main" val="1171695295"/>
              </p:ext>
            </p:extLst>
          </p:nvPr>
        </p:nvGraphicFramePr>
        <p:xfrm>
          <a:off x="1372304" y="1054685"/>
          <a:ext cx="9857232" cy="4876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27C07772-0AF9-7BBA-FCAF-511C03DD2187}"/>
                  </a:ext>
                </a:extLst>
              </p14:cNvPr>
              <p14:cNvContentPartPr/>
              <p14:nvPr/>
            </p14:nvContentPartPr>
            <p14:xfrm>
              <a:off x="9926070" y="4372804"/>
              <a:ext cx="1427730" cy="1510584"/>
            </p14:xfrm>
          </p:contentPart>
        </mc:Choice>
        <mc:Fallback>
          <p:pic>
            <p:nvPicPr>
              <p:cNvPr id="3" name="Ink 2">
                <a:extLst>
                  <a:ext uri="{FF2B5EF4-FFF2-40B4-BE49-F238E27FC236}">
                    <a16:creationId xmlns:a16="http://schemas.microsoft.com/office/drawing/2014/main" id="{27C07772-0AF9-7BBA-FCAF-511C03DD2187}"/>
                  </a:ext>
                </a:extLst>
              </p:cNvPr>
              <p:cNvPicPr/>
              <p:nvPr/>
            </p:nvPicPr>
            <p:blipFill>
              <a:blip r:embed="rId8"/>
              <a:stretch>
                <a:fillRect/>
              </a:stretch>
            </p:blipFill>
            <p:spPr>
              <a:xfrm>
                <a:off x="9890071" y="4336803"/>
                <a:ext cx="1499368" cy="1582225"/>
              </a:xfrm>
              <a:prstGeom prst="rect">
                <a:avLst/>
              </a:prstGeom>
            </p:spPr>
          </p:pic>
        </mc:Fallback>
      </mc:AlternateContent>
      <p:sp>
        <p:nvSpPr>
          <p:cNvPr id="7" name="Explosion: 14 Points 6">
            <a:extLst>
              <a:ext uri="{FF2B5EF4-FFF2-40B4-BE49-F238E27FC236}">
                <a16:creationId xmlns:a16="http://schemas.microsoft.com/office/drawing/2014/main" id="{023D776E-FC52-C53F-F605-32861E94740F}"/>
              </a:ext>
            </a:extLst>
          </p:cNvPr>
          <p:cNvSpPr/>
          <p:nvPr/>
        </p:nvSpPr>
        <p:spPr>
          <a:xfrm>
            <a:off x="9007604" y="1786110"/>
            <a:ext cx="2845535" cy="2116271"/>
          </a:xfrm>
          <a:prstGeom prst="irregularSeal2">
            <a:avLst/>
          </a:prstGeom>
          <a:solidFill>
            <a:srgbClr val="F6DB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Give GL Services dedicated focus </a:t>
            </a:r>
          </a:p>
        </p:txBody>
      </p:sp>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0A28EBD2-DD5E-9140-D962-BA5578DBF19E}"/>
                  </a:ext>
                </a:extLst>
              </p14:cNvPr>
              <p14:cNvContentPartPr/>
              <p14:nvPr/>
            </p14:nvContentPartPr>
            <p14:xfrm rot="21048451">
              <a:off x="10483022" y="3634783"/>
              <a:ext cx="179340" cy="673560"/>
            </p14:xfrm>
          </p:contentPart>
        </mc:Choice>
        <mc:Fallback>
          <p:pic>
            <p:nvPicPr>
              <p:cNvPr id="10" name="Ink 9">
                <a:extLst>
                  <a:ext uri="{FF2B5EF4-FFF2-40B4-BE49-F238E27FC236}">
                    <a16:creationId xmlns:a16="http://schemas.microsoft.com/office/drawing/2014/main" id="{0A28EBD2-DD5E-9140-D962-BA5578DBF19E}"/>
                  </a:ext>
                </a:extLst>
              </p:cNvPr>
              <p:cNvPicPr/>
              <p:nvPr/>
            </p:nvPicPr>
            <p:blipFill>
              <a:blip r:embed="rId10"/>
              <a:stretch>
                <a:fillRect/>
              </a:stretch>
            </p:blipFill>
            <p:spPr>
              <a:xfrm rot="21048451">
                <a:off x="10447226" y="3598783"/>
                <a:ext cx="251293" cy="745200"/>
              </a:xfrm>
              <a:prstGeom prst="rect">
                <a:avLst/>
              </a:prstGeom>
            </p:spPr>
          </p:pic>
        </mc:Fallback>
      </mc:AlternateContent>
    </p:spTree>
    <p:extLst>
      <p:ext uri="{BB962C8B-B14F-4D97-AF65-F5344CB8AC3E}">
        <p14:creationId xmlns:p14="http://schemas.microsoft.com/office/powerpoint/2010/main" val="400946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F50B-A6F6-470B-8840-E56E57D96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EB34A-C7B6-FD1B-D59C-B9E1D4D0103F}"/>
              </a:ext>
            </a:extLst>
          </p:cNvPr>
          <p:cNvSpPr>
            <a:spLocks noGrp="1"/>
          </p:cNvSpPr>
          <p:nvPr>
            <p:ph type="title"/>
          </p:nvPr>
        </p:nvSpPr>
        <p:spPr>
          <a:xfrm>
            <a:off x="3989349" y="103272"/>
            <a:ext cx="4213302" cy="1409624"/>
          </a:xfrm>
        </p:spPr>
        <p:txBody>
          <a:bodyPr>
            <a:normAutofit/>
          </a:bodyPr>
          <a:lstStyle/>
          <a:p>
            <a:pPr algn="ctr"/>
            <a:r>
              <a:rPr lang="en-ZA" sz="4000" dirty="0"/>
              <a:t>Sustainability </a:t>
            </a:r>
          </a:p>
        </p:txBody>
      </p:sp>
      <p:pic>
        <p:nvPicPr>
          <p:cNvPr id="7" name="Content Placeholder 6" descr="A graphic of a person raising a dollar sign&#10;&#10;AI-generated content may be incorrect.">
            <a:extLst>
              <a:ext uri="{FF2B5EF4-FFF2-40B4-BE49-F238E27FC236}">
                <a16:creationId xmlns:a16="http://schemas.microsoft.com/office/drawing/2014/main" id="{D9E1EE21-EE39-E3CC-92D4-AAB23A1E558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618582" y="1512896"/>
            <a:ext cx="2320298" cy="2237375"/>
          </a:xfrm>
        </p:spPr>
      </p:pic>
      <p:pic>
        <p:nvPicPr>
          <p:cNvPr id="9" name="Picture 8" descr="A logo for a training company&#10;&#10;AI-generated content may be incorrect.">
            <a:extLst>
              <a:ext uri="{FF2B5EF4-FFF2-40B4-BE49-F238E27FC236}">
                <a16:creationId xmlns:a16="http://schemas.microsoft.com/office/drawing/2014/main" id="{87E3BF82-BF76-1118-C712-C7B7552688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122" y="1656749"/>
            <a:ext cx="2204689" cy="2125898"/>
          </a:xfrm>
          <a:prstGeom prst="rect">
            <a:avLst/>
          </a:prstGeom>
        </p:spPr>
      </p:pic>
      <p:pic>
        <p:nvPicPr>
          <p:cNvPr id="13" name="Picture 12" descr="A logo for a cottage&#10;&#10;AI-generated content may be incorrect.">
            <a:extLst>
              <a:ext uri="{FF2B5EF4-FFF2-40B4-BE49-F238E27FC236}">
                <a16:creationId xmlns:a16="http://schemas.microsoft.com/office/drawing/2014/main" id="{D3FC13AE-35A7-750E-3AAD-26FD65B8CF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1310" y="1656749"/>
            <a:ext cx="2204690" cy="2125899"/>
          </a:xfrm>
          <a:prstGeom prst="rect">
            <a:avLst/>
          </a:prstGeom>
        </p:spPr>
      </p:pic>
      <p:pic>
        <p:nvPicPr>
          <p:cNvPr id="15" name="Picture 14" descr="A logo with a camera and books&#10;&#10;AI-generated content may be incorrect.">
            <a:extLst>
              <a:ext uri="{FF2B5EF4-FFF2-40B4-BE49-F238E27FC236}">
                <a16:creationId xmlns:a16="http://schemas.microsoft.com/office/drawing/2014/main" id="{C65CD449-8270-98F1-96F7-5D3168573B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7411" y="1555766"/>
            <a:ext cx="2414140" cy="2327864"/>
          </a:xfrm>
          <a:prstGeom prst="rect">
            <a:avLst/>
          </a:prstGeom>
        </p:spPr>
      </p:pic>
      <p:pic>
        <p:nvPicPr>
          <p:cNvPr id="17" name="Picture 16" descr="A white and brown sign with text&#10;&#10;AI-generated content may be incorrect.">
            <a:extLst>
              <a:ext uri="{FF2B5EF4-FFF2-40B4-BE49-F238E27FC236}">
                <a16:creationId xmlns:a16="http://schemas.microsoft.com/office/drawing/2014/main" id="{1B82083C-3395-D282-B4F9-2E41594E1D8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64931" y="4449554"/>
            <a:ext cx="7862137" cy="2024500"/>
          </a:xfrm>
          <a:prstGeom prst="rect">
            <a:avLst/>
          </a:prstGeom>
        </p:spPr>
      </p:pic>
      <p:sp>
        <p:nvSpPr>
          <p:cNvPr id="3" name="Callout: Down Arrow 2">
            <a:extLst>
              <a:ext uri="{FF2B5EF4-FFF2-40B4-BE49-F238E27FC236}">
                <a16:creationId xmlns:a16="http://schemas.microsoft.com/office/drawing/2014/main" id="{C9D6527C-6C7D-8539-DBC1-C88F58A0D292}"/>
              </a:ext>
            </a:extLst>
          </p:cNvPr>
          <p:cNvSpPr/>
          <p:nvPr/>
        </p:nvSpPr>
        <p:spPr>
          <a:xfrm>
            <a:off x="2080010" y="3939236"/>
            <a:ext cx="8306362" cy="454712"/>
          </a:xfrm>
          <a:prstGeom prst="downArrowCallout">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Arrow: Left-Right 1">
            <a:extLst>
              <a:ext uri="{FF2B5EF4-FFF2-40B4-BE49-F238E27FC236}">
                <a16:creationId xmlns:a16="http://schemas.microsoft.com/office/drawing/2014/main" id="{D9EDFC1E-B9B4-38F1-8507-A1F6AC8C96B4}"/>
              </a:ext>
            </a:extLst>
          </p:cNvPr>
          <p:cNvSpPr/>
          <p:nvPr/>
        </p:nvSpPr>
        <p:spPr>
          <a:xfrm>
            <a:off x="3285811" y="2477382"/>
            <a:ext cx="849229" cy="484632"/>
          </a:xfrm>
          <a:prstGeom prst="leftRightArrow">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Left-Right 4">
            <a:extLst>
              <a:ext uri="{FF2B5EF4-FFF2-40B4-BE49-F238E27FC236}">
                <a16:creationId xmlns:a16="http://schemas.microsoft.com/office/drawing/2014/main" id="{18F9258A-FD22-BD49-6E22-9F3877DCE88D}"/>
              </a:ext>
            </a:extLst>
          </p:cNvPr>
          <p:cNvSpPr/>
          <p:nvPr/>
        </p:nvSpPr>
        <p:spPr>
          <a:xfrm>
            <a:off x="5915114" y="2481368"/>
            <a:ext cx="849229" cy="484632"/>
          </a:xfrm>
          <a:prstGeom prst="leftRightArrow">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Left-Right 4">
            <a:extLst>
              <a:ext uri="{FF2B5EF4-FFF2-40B4-BE49-F238E27FC236}">
                <a16:creationId xmlns:a16="http://schemas.microsoft.com/office/drawing/2014/main" id="{AA8677DE-42F3-60AE-5A05-05E89E456CEC}"/>
              </a:ext>
            </a:extLst>
          </p:cNvPr>
          <p:cNvSpPr/>
          <p:nvPr/>
        </p:nvSpPr>
        <p:spPr>
          <a:xfrm>
            <a:off x="9084619" y="2441334"/>
            <a:ext cx="849229" cy="484632"/>
          </a:xfrm>
          <a:prstGeom prst="leftRightArrow">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9368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AF0F-EEB2-E171-19B8-245DF224ADAB}"/>
              </a:ext>
            </a:extLst>
          </p:cNvPr>
          <p:cNvSpPr>
            <a:spLocks noGrp="1"/>
          </p:cNvSpPr>
          <p:nvPr>
            <p:ph type="title"/>
          </p:nvPr>
        </p:nvSpPr>
        <p:spPr>
          <a:xfrm>
            <a:off x="2419816" y="50024"/>
            <a:ext cx="7694340" cy="1002584"/>
          </a:xfrm>
        </p:spPr>
        <p:txBody>
          <a:bodyPr/>
          <a:lstStyle/>
          <a:p>
            <a:r>
              <a:rPr lang="en-US" dirty="0"/>
              <a:t>Sustainability: Opportunities</a:t>
            </a:r>
          </a:p>
        </p:txBody>
      </p:sp>
      <p:pic>
        <p:nvPicPr>
          <p:cNvPr id="6" name="Graphic 1">
            <a:extLst>
              <a:ext uri="{FF2B5EF4-FFF2-40B4-BE49-F238E27FC236}">
                <a16:creationId xmlns:a16="http://schemas.microsoft.com/office/drawing/2014/main" id="{67D835DB-1A12-D94A-90EB-36C950DF4D32}"/>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79559" t="20163" r="5899" b="14959"/>
          <a:stretch>
            <a:fillRect/>
          </a:stretch>
        </p:blipFill>
        <p:spPr bwMode="auto">
          <a:xfrm>
            <a:off x="404349" y="1770231"/>
            <a:ext cx="1593796" cy="456076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1">
            <a:extLst>
              <a:ext uri="{FF2B5EF4-FFF2-40B4-BE49-F238E27FC236}">
                <a16:creationId xmlns:a16="http://schemas.microsoft.com/office/drawing/2014/main" id="{4C2FF459-B183-3E13-D732-1D02C5B4D5F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1388" t="88934" r="23772" b="6079"/>
          <a:stretch>
            <a:fillRect/>
          </a:stretch>
        </p:blipFill>
        <p:spPr bwMode="auto">
          <a:xfrm>
            <a:off x="404349" y="6445789"/>
            <a:ext cx="3753975" cy="362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ight bulb and gears with text&#10;&#10;AI-generated content may be incorrect.">
            <a:extLst>
              <a:ext uri="{FF2B5EF4-FFF2-40B4-BE49-F238E27FC236}">
                <a16:creationId xmlns:a16="http://schemas.microsoft.com/office/drawing/2014/main" id="{52D07B3D-DDFB-55A1-5F33-398091292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089" y="412210"/>
            <a:ext cx="1329055" cy="1280795"/>
          </a:xfrm>
          <a:prstGeom prst="rect">
            <a:avLst/>
          </a:prstGeom>
        </p:spPr>
      </p:pic>
      <p:graphicFrame>
        <p:nvGraphicFramePr>
          <p:cNvPr id="9" name="Table 8">
            <a:extLst>
              <a:ext uri="{FF2B5EF4-FFF2-40B4-BE49-F238E27FC236}">
                <a16:creationId xmlns:a16="http://schemas.microsoft.com/office/drawing/2014/main" id="{97EE1CFC-4312-5028-33F0-BD54B8322C82}"/>
              </a:ext>
            </a:extLst>
          </p:cNvPr>
          <p:cNvGraphicFramePr>
            <a:graphicFrameLocks noGrp="1"/>
          </p:cNvGraphicFramePr>
          <p:nvPr>
            <p:extLst>
              <p:ext uri="{D42A27DB-BD31-4B8C-83A1-F6EECF244321}">
                <p14:modId xmlns:p14="http://schemas.microsoft.com/office/powerpoint/2010/main" val="2457023392"/>
              </p:ext>
            </p:extLst>
          </p:nvPr>
        </p:nvGraphicFramePr>
        <p:xfrm>
          <a:off x="2262884" y="996766"/>
          <a:ext cx="9524767" cy="5238318"/>
        </p:xfrm>
        <a:graphic>
          <a:graphicData uri="http://schemas.openxmlformats.org/drawingml/2006/table">
            <a:tbl>
              <a:tblPr firstRow="1" firstCol="1" bandRow="1">
                <a:tableStyleId>{72833802-FEF1-4C79-8D5D-14CF1EAF98D9}</a:tableStyleId>
              </a:tblPr>
              <a:tblGrid>
                <a:gridCol w="2997829">
                  <a:extLst>
                    <a:ext uri="{9D8B030D-6E8A-4147-A177-3AD203B41FA5}">
                      <a16:colId xmlns:a16="http://schemas.microsoft.com/office/drawing/2014/main" val="1100968497"/>
                    </a:ext>
                  </a:extLst>
                </a:gridCol>
                <a:gridCol w="2613370">
                  <a:extLst>
                    <a:ext uri="{9D8B030D-6E8A-4147-A177-3AD203B41FA5}">
                      <a16:colId xmlns:a16="http://schemas.microsoft.com/office/drawing/2014/main" val="3903696557"/>
                    </a:ext>
                  </a:extLst>
                </a:gridCol>
                <a:gridCol w="3913568">
                  <a:extLst>
                    <a:ext uri="{9D8B030D-6E8A-4147-A177-3AD203B41FA5}">
                      <a16:colId xmlns:a16="http://schemas.microsoft.com/office/drawing/2014/main" val="592874616"/>
                    </a:ext>
                  </a:extLst>
                </a:gridCol>
              </a:tblGrid>
              <a:tr h="367990">
                <a:tc>
                  <a:txBody>
                    <a:bodyPr/>
                    <a:lstStyle/>
                    <a:p>
                      <a:pPr algn="ctr">
                        <a:buNone/>
                      </a:pPr>
                      <a:r>
                        <a:rPr lang="en-ZA" sz="1600" kern="100">
                          <a:effectLst/>
                        </a:rPr>
                        <a:t>Challenges</a:t>
                      </a:r>
                      <a:endParaRPr lang="en-ZA" sz="1600" kern="10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solidFill>
                      <a:srgbClr val="7B293E"/>
                    </a:solidFill>
                  </a:tcPr>
                </a:tc>
                <a:tc>
                  <a:txBody>
                    <a:bodyPr/>
                    <a:lstStyle/>
                    <a:p>
                      <a:pPr algn="ctr">
                        <a:buNone/>
                      </a:pPr>
                      <a:r>
                        <a:rPr lang="en-ZA" sz="1600" kern="100" dirty="0">
                          <a:effectLst/>
                        </a:rPr>
                        <a:t>Strengths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solidFill>
                      <a:srgbClr val="7B293E"/>
                    </a:solidFill>
                  </a:tcPr>
                </a:tc>
                <a:tc>
                  <a:txBody>
                    <a:bodyPr/>
                    <a:lstStyle/>
                    <a:p>
                      <a:pPr algn="ctr">
                        <a:buNone/>
                      </a:pPr>
                      <a:r>
                        <a:rPr lang="en-ZA" sz="1600" kern="100" dirty="0">
                          <a:effectLst/>
                        </a:rPr>
                        <a:t>Opportunities</a:t>
                      </a:r>
                      <a:endParaRPr lang="en-ZA" sz="160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solidFill>
                      <a:srgbClr val="7B293E"/>
                    </a:solidFill>
                  </a:tcPr>
                </a:tc>
                <a:extLst>
                  <a:ext uri="{0D108BD9-81ED-4DB2-BD59-A6C34878D82A}">
                    <a16:rowId xmlns:a16="http://schemas.microsoft.com/office/drawing/2014/main" val="307886631"/>
                  </a:ext>
                </a:extLst>
              </a:tr>
              <a:tr h="4399006">
                <a:tc>
                  <a:txBody>
                    <a:bodyPr/>
                    <a:lstStyle/>
                    <a:p>
                      <a:pPr marL="171450" indent="-171450" algn="l">
                        <a:buFont typeface="Arial" panose="020B0604020202020204" pitchFamily="34" charset="0"/>
                        <a:buChar char="•"/>
                      </a:pPr>
                      <a:r>
                        <a:rPr lang="en-ZA" sz="1100" b="0" kern="100" dirty="0">
                          <a:effectLst/>
                        </a:rPr>
                        <a:t>Unstructured approach - absence of a formalised growth strategy hinders its ability to develop and expand its service offerings proactively</a:t>
                      </a:r>
                    </a:p>
                    <a:p>
                      <a:pPr marL="171450" indent="-171450" algn="l">
                        <a:buFont typeface="Arial" panose="020B0604020202020204" pitchFamily="34" charset="0"/>
                        <a:buChar char="•"/>
                      </a:pPr>
                      <a:endParaRPr lang="en-ZA" sz="1100" b="0" kern="100" dirty="0">
                        <a:effectLst/>
                      </a:endParaRPr>
                    </a:p>
                    <a:p>
                      <a:pPr marL="171450" indent="-171450" algn="l">
                        <a:buFont typeface="Arial" panose="020B0604020202020204" pitchFamily="34" charset="0"/>
                        <a:buChar char="•"/>
                      </a:pPr>
                      <a:r>
                        <a:rPr lang="en-ZA" sz="1100" b="0" kern="100" dirty="0">
                          <a:effectLst/>
                        </a:rPr>
                        <a:t>Capacity constraints: The advisory team is small, with only two full-time associate staff.</a:t>
                      </a:r>
                    </a:p>
                    <a:p>
                      <a:pPr marL="171450" indent="-171450" algn="l">
                        <a:buFont typeface="Arial" panose="020B0604020202020204" pitchFamily="34" charset="0"/>
                        <a:buChar char="•"/>
                      </a:pPr>
                      <a:endParaRPr lang="en-ZA" sz="1100" b="0" kern="100" dirty="0">
                        <a:effectLst/>
                      </a:endParaRPr>
                    </a:p>
                    <a:p>
                      <a:pPr marL="171450" indent="-171450" algn="l">
                        <a:buFont typeface="Arial" panose="020B0604020202020204" pitchFamily="34" charset="0"/>
                        <a:buChar char="•"/>
                      </a:pPr>
                      <a:r>
                        <a:rPr lang="en-ZA" sz="1100" b="0" kern="100" dirty="0">
                          <a:effectLst/>
                        </a:rPr>
                        <a:t>Weaknesses in research and programme support coordination: Programme support needs are variable and can be unplanned.</a:t>
                      </a:r>
                    </a:p>
                    <a:p>
                      <a:pPr marL="171450" indent="-171450" algn="l">
                        <a:buFont typeface="Arial" panose="020B0604020202020204" pitchFamily="34" charset="0"/>
                        <a:buChar char="•"/>
                      </a:pPr>
                      <a:endParaRPr lang="en-ZA" sz="1100" b="0" kern="100" dirty="0">
                        <a:effectLst/>
                      </a:endParaRPr>
                    </a:p>
                    <a:p>
                      <a:pPr marL="171450" indent="-171450" algn="l">
                        <a:buFont typeface="Arial" panose="020B0604020202020204" pitchFamily="34" charset="0"/>
                        <a:buChar char="•"/>
                      </a:pPr>
                      <a:r>
                        <a:rPr lang="en-ZA" sz="1100" b="0" kern="100" dirty="0">
                          <a:effectLst/>
                        </a:rPr>
                        <a:t>Under-monetised Intellectual Property (IP): No structured packages developed into commercial offerings that can be systematically marketed and sold.</a:t>
                      </a:r>
                    </a:p>
                    <a:p>
                      <a:pPr marL="171450" indent="-171450" algn="l">
                        <a:buFont typeface="Arial" panose="020B0604020202020204" pitchFamily="34" charset="0"/>
                        <a:buChar char="•"/>
                      </a:pPr>
                      <a:endParaRPr lang="en-ZA" sz="1100" b="0" kern="100" dirty="0">
                        <a:effectLst/>
                      </a:endParaRPr>
                    </a:p>
                    <a:p>
                      <a:pPr marL="171450" indent="-171450" algn="l">
                        <a:spcAft>
                          <a:spcPts val="800"/>
                        </a:spcAft>
                        <a:buFont typeface="Arial" panose="020B0604020202020204" pitchFamily="34" charset="0"/>
                        <a:buChar char="•"/>
                      </a:pPr>
                      <a:r>
                        <a:rPr lang="en-ZA" sz="1100" b="0" kern="100" dirty="0">
                          <a:effectLst/>
                        </a:rPr>
                        <a:t>Management:  Currently, pipeline management primarily focuses on responding to immediate opportunities as they arise, with minimal proactive strategies or tools in place to systematically identify and pursue new business development initiatives.</a:t>
                      </a:r>
                      <a:endParaRPr lang="en-ZA" sz="1100" b="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tc>
                <a:tc>
                  <a:txBody>
                    <a:bodyPr/>
                    <a:lstStyle/>
                    <a:p>
                      <a:pPr marL="171450" indent="-171450">
                        <a:buFont typeface="Arial" panose="020B0604020202020204" pitchFamily="34" charset="0"/>
                        <a:buChar char="•"/>
                      </a:pPr>
                      <a:r>
                        <a:rPr lang="en-ZA" sz="1100" kern="100" dirty="0">
                          <a:effectLst/>
                        </a:rPr>
                        <a:t>Gender Links has strong credibility in gender integration</a:t>
                      </a:r>
                    </a:p>
                    <a:p>
                      <a:pPr marL="171450" indent="-171450">
                        <a:buFont typeface="Arial" panose="020B0604020202020204" pitchFamily="34" charset="0"/>
                        <a:buChar char="•"/>
                      </a:pPr>
                      <a:endParaRPr lang="en-ZA" sz="1100" kern="100" dirty="0">
                        <a:effectLst/>
                      </a:endParaRPr>
                    </a:p>
                    <a:p>
                      <a:pPr marL="171450" indent="-171450">
                        <a:buFont typeface="Arial" panose="020B0604020202020204" pitchFamily="34" charset="0"/>
                        <a:buChar char="•"/>
                      </a:pPr>
                      <a:r>
                        <a:rPr lang="en-ZA" sz="1100" kern="100" dirty="0">
                          <a:effectLst/>
                        </a:rPr>
                        <a:t>Established GL Future Fund and enterprise portfolio.</a:t>
                      </a:r>
                    </a:p>
                    <a:p>
                      <a:pPr marL="171450" indent="-171450">
                        <a:buFont typeface="Arial" panose="020B0604020202020204" pitchFamily="34" charset="0"/>
                        <a:buChar char="•"/>
                      </a:pPr>
                      <a:endParaRPr lang="en-ZA" sz="1100" kern="100" dirty="0">
                        <a:effectLst/>
                      </a:endParaRPr>
                    </a:p>
                    <a:p>
                      <a:pPr marL="171450" indent="-171450">
                        <a:buFont typeface="Arial" panose="020B0604020202020204" pitchFamily="34" charset="0"/>
                        <a:buChar char="•"/>
                      </a:pPr>
                      <a:r>
                        <a:rPr lang="en-ZA" sz="1100" kern="100" dirty="0">
                          <a:effectLst/>
                        </a:rPr>
                        <a:t>Pivoting capacity: from Sustainability Hub to GL Services</a:t>
                      </a:r>
                    </a:p>
                    <a:p>
                      <a:pPr>
                        <a:buNone/>
                      </a:pPr>
                      <a:endParaRPr lang="en-ZA" sz="1100" kern="100" dirty="0">
                        <a:effectLst/>
                      </a:endParaRPr>
                    </a:p>
                  </a:txBody>
                  <a:tcPr marL="59336" marR="59336" marT="0" marB="0"/>
                </a:tc>
                <a:tc>
                  <a:txBody>
                    <a:bodyPr/>
                    <a:lstStyle/>
                    <a:p>
                      <a:pPr marL="342900" lvl="0" indent="-342900" algn="just">
                        <a:spcAft>
                          <a:spcPts val="800"/>
                        </a:spcAft>
                        <a:buSzPts val="1000"/>
                        <a:buFont typeface="Symbol" pitchFamily="2" charset="2"/>
                        <a:buChar char=""/>
                        <a:tabLst>
                          <a:tab pos="228600" algn="l"/>
                        </a:tabLst>
                      </a:pPr>
                      <a:r>
                        <a:rPr lang="en-ZA" sz="1100" kern="100" dirty="0">
                          <a:effectLst/>
                        </a:rPr>
                        <a:t>Develop a GTAS Business Plan: Define target markets, price points, core offerings, and sales targets based on a thorough assessment of market demand. Build a high-level annual unit plan to define the type of work, topics, and funders the advisory team aims to pursue based on market demand. This would enable the team to have a sense of direction, prioritise efforts, track progress, and be proactive.</a:t>
                      </a:r>
                    </a:p>
                    <a:p>
                      <a:pPr marL="342900" lvl="0" indent="-342900" algn="just">
                        <a:spcAft>
                          <a:spcPts val="800"/>
                        </a:spcAft>
                        <a:buSzPts val="1000"/>
                        <a:buFont typeface="Symbol" pitchFamily="2" charset="2"/>
                        <a:buChar char=""/>
                        <a:tabLst>
                          <a:tab pos="228600" algn="l"/>
                        </a:tabLst>
                      </a:pPr>
                      <a:r>
                        <a:rPr lang="en-ZA" sz="1100" kern="100" dirty="0">
                          <a:effectLst/>
                        </a:rPr>
                        <a:t>Leverage the GL Academy: Expand the catalogue of premium courses; offer bundled deals where training leads to advisory services (e.g., "Train-the-Trainer" followed by implementation support).</a:t>
                      </a:r>
                    </a:p>
                    <a:p>
                      <a:pPr marL="342900" lvl="0" indent="-342900" algn="just">
                        <a:spcAft>
                          <a:spcPts val="800"/>
                        </a:spcAft>
                        <a:buSzPts val="1000"/>
                        <a:buFont typeface="Symbol" pitchFamily="2" charset="2"/>
                        <a:buChar char=""/>
                        <a:tabLst>
                          <a:tab pos="228600" algn="l"/>
                        </a:tabLst>
                      </a:pPr>
                      <a:r>
                        <a:rPr lang="en-ZA" sz="1100" kern="100" dirty="0">
                          <a:effectLst/>
                        </a:rPr>
                        <a:t>Diversify client base and income streams:  Forge alliances with management consultancies, universities, and private sector networks to co-deliver services and access new client bases and income streams.</a:t>
                      </a:r>
                    </a:p>
                    <a:p>
                      <a:pPr marL="342900" marR="0" lvl="0" indent="-342900" algn="just" defTabSz="914400" rtl="0" eaLnBrk="1" fontAlgn="auto" latinLnBrk="0" hangingPunct="1">
                        <a:lnSpc>
                          <a:spcPct val="100000"/>
                        </a:lnSpc>
                        <a:spcBef>
                          <a:spcPts val="0"/>
                        </a:spcBef>
                        <a:spcAft>
                          <a:spcPts val="800"/>
                        </a:spcAft>
                        <a:buClrTx/>
                        <a:buSzPts val="1000"/>
                        <a:buFont typeface="Symbol" pitchFamily="2" charset="2"/>
                        <a:buChar char=""/>
                        <a:tabLst>
                          <a:tab pos="228600" algn="l"/>
                        </a:tabLst>
                        <a:defRPr/>
                      </a:pPr>
                      <a:r>
                        <a:rPr lang="en-ZA" sz="1100" kern="100" dirty="0">
                          <a:effectLst/>
                        </a:rPr>
                        <a:t>Gender Links Cottages – A lot of renovations have taken place at the cottages since the Axum report was submitted. A new spa has opened, new website, the reception area was renovated, new furniture for the dining room, facelift work. For the first time, the cottages had a ZAR 1million profit in August 2025.</a:t>
                      </a:r>
                      <a:endParaRPr lang="en-ZA" sz="11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spcAft>
                          <a:spcPts val="800"/>
                        </a:spcAft>
                        <a:buSzPts val="1000"/>
                        <a:buFont typeface="Symbol" pitchFamily="2" charset="2"/>
                        <a:buChar char=""/>
                        <a:tabLst>
                          <a:tab pos="228600" algn="l"/>
                        </a:tabLst>
                      </a:pPr>
                      <a:endParaRPr lang="en-ZA" sz="110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tc>
                <a:extLst>
                  <a:ext uri="{0D108BD9-81ED-4DB2-BD59-A6C34878D82A}">
                    <a16:rowId xmlns:a16="http://schemas.microsoft.com/office/drawing/2014/main" val="1462435449"/>
                  </a:ext>
                </a:extLst>
              </a:tr>
              <a:tr h="471322">
                <a:tc>
                  <a:txBody>
                    <a:bodyPr/>
                    <a:lstStyle/>
                    <a:p>
                      <a:pPr>
                        <a:buNone/>
                      </a:pPr>
                      <a:r>
                        <a:rPr lang="en-ZA" sz="1100" b="0" kern="100" dirty="0">
                          <a:effectLst/>
                        </a:rPr>
                        <a:t>Environmental sustainability not fully mainstreamed.</a:t>
                      </a:r>
                      <a:endParaRPr lang="en-ZA" sz="1100" b="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tc>
                <a:tc>
                  <a:txBody>
                    <a:bodyPr/>
                    <a:lstStyle/>
                    <a:p>
                      <a:pPr>
                        <a:buNone/>
                      </a:pPr>
                      <a:r>
                        <a:rPr lang="en-ZA" sz="1100" kern="100">
                          <a:effectLst/>
                        </a:rPr>
                        <a:t>Proven enterprise experience (Advisory Services, Cottages, Grant Management).</a:t>
                      </a:r>
                      <a:endParaRPr lang="en-ZA" sz="1100" kern="10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tc>
                <a:tc>
                  <a:txBody>
                    <a:bodyPr/>
                    <a:lstStyle/>
                    <a:p>
                      <a:pPr>
                        <a:buNone/>
                      </a:pPr>
                      <a:r>
                        <a:rPr lang="en-ZA" sz="1100" kern="100" dirty="0">
                          <a:effectLst/>
                        </a:rPr>
                        <a:t>Integrate environmental principles into organisational policies.</a:t>
                      </a:r>
                      <a:endParaRPr lang="en-ZA" sz="1100" kern="100" dirty="0">
                        <a:effectLst/>
                        <a:latin typeface="Tahoma" panose="020B0604030504040204" pitchFamily="34" charset="0"/>
                        <a:ea typeface="Tahoma" panose="020B0604030504040204" pitchFamily="34" charset="0"/>
                        <a:cs typeface="Tahoma" panose="020B0604030504040204" pitchFamily="34" charset="0"/>
                      </a:endParaRPr>
                    </a:p>
                  </a:txBody>
                  <a:tcPr marL="59336" marR="59336" marT="0" marB="0"/>
                </a:tc>
                <a:extLst>
                  <a:ext uri="{0D108BD9-81ED-4DB2-BD59-A6C34878D82A}">
                    <a16:rowId xmlns:a16="http://schemas.microsoft.com/office/drawing/2014/main" val="485770237"/>
                  </a:ext>
                </a:extLst>
              </a:tr>
            </a:tbl>
          </a:graphicData>
        </a:graphic>
      </p:graphicFrame>
      <p:pic>
        <p:nvPicPr>
          <p:cNvPr id="8194" name="Picture 2">
            <a:extLst>
              <a:ext uri="{FF2B5EF4-FFF2-40B4-BE49-F238E27FC236}">
                <a16:creationId xmlns:a16="http://schemas.microsoft.com/office/drawing/2014/main" id="{10DB4C02-1536-656F-DADF-2E5E3566C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0207" y="4590317"/>
            <a:ext cx="819268" cy="79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4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1E89-EED5-4297-2469-2F208310A7C4}"/>
              </a:ext>
            </a:extLst>
          </p:cNvPr>
          <p:cNvSpPr>
            <a:spLocks noGrp="1"/>
          </p:cNvSpPr>
          <p:nvPr>
            <p:ph type="title"/>
          </p:nvPr>
        </p:nvSpPr>
        <p:spPr/>
        <p:txBody>
          <a:bodyPr/>
          <a:lstStyle/>
          <a:p>
            <a:r>
              <a:rPr lang="en-GB" dirty="0"/>
              <a:t>No looking back as we are carrying on!</a:t>
            </a:r>
            <a:endParaRPr lang="en-ZA" dirty="0"/>
          </a:p>
        </p:txBody>
      </p:sp>
      <p:sp>
        <p:nvSpPr>
          <p:cNvPr id="3" name="Text Placeholder 2">
            <a:extLst>
              <a:ext uri="{FF2B5EF4-FFF2-40B4-BE49-F238E27FC236}">
                <a16:creationId xmlns:a16="http://schemas.microsoft.com/office/drawing/2014/main" id="{74FACCE4-8052-4935-A450-2FE9706E9B76}"/>
              </a:ext>
            </a:extLst>
          </p:cNvPr>
          <p:cNvSpPr>
            <a:spLocks noGrp="1"/>
          </p:cNvSpPr>
          <p:nvPr>
            <p:ph type="body" idx="1"/>
          </p:nvPr>
        </p:nvSpPr>
        <p:spPr>
          <a:xfrm>
            <a:off x="1136591" y="1681163"/>
            <a:ext cx="3194249" cy="823912"/>
          </a:xfrm>
        </p:spPr>
        <p:txBody>
          <a:bodyPr/>
          <a:lstStyle/>
          <a:p>
            <a:r>
              <a:rPr lang="en-ZA" sz="4400" dirty="0"/>
              <a:t>Backlash</a:t>
            </a:r>
            <a:r>
              <a:rPr lang="en-ZA" dirty="0"/>
              <a:t> </a:t>
            </a:r>
          </a:p>
        </p:txBody>
      </p:sp>
      <p:pic>
        <p:nvPicPr>
          <p:cNvPr id="8" name="Content Placeholder 7">
            <a:extLst>
              <a:ext uri="{FF2B5EF4-FFF2-40B4-BE49-F238E27FC236}">
                <a16:creationId xmlns:a16="http://schemas.microsoft.com/office/drawing/2014/main" id="{F49B3719-8526-BA87-D1C8-2DD35B3BA1F0}"/>
              </a:ext>
            </a:extLst>
          </p:cNvPr>
          <p:cNvPicPr>
            <a:picLocks noGrp="1" noChangeAspect="1"/>
          </p:cNvPicPr>
          <p:nvPr>
            <p:ph sz="half" idx="2"/>
          </p:nvPr>
        </p:nvPicPr>
        <p:blipFill>
          <a:blip r:embed="rId2"/>
          <a:stretch>
            <a:fillRect/>
          </a:stretch>
        </p:blipFill>
        <p:spPr>
          <a:xfrm>
            <a:off x="1136591" y="2626794"/>
            <a:ext cx="3194249" cy="3988838"/>
          </a:xfrm>
          <a:prstGeom prst="rect">
            <a:avLst/>
          </a:prstGeom>
        </p:spPr>
      </p:pic>
      <p:sp>
        <p:nvSpPr>
          <p:cNvPr id="5" name="Text Placeholder 4">
            <a:extLst>
              <a:ext uri="{FF2B5EF4-FFF2-40B4-BE49-F238E27FC236}">
                <a16:creationId xmlns:a16="http://schemas.microsoft.com/office/drawing/2014/main" id="{C9A00D3D-3F8A-8448-F8E2-8ACBA5630837}"/>
              </a:ext>
            </a:extLst>
          </p:cNvPr>
          <p:cNvSpPr>
            <a:spLocks noGrp="1"/>
          </p:cNvSpPr>
          <p:nvPr>
            <p:ph type="body" sz="quarter" idx="3"/>
          </p:nvPr>
        </p:nvSpPr>
        <p:spPr/>
        <p:txBody>
          <a:bodyPr>
            <a:normAutofit/>
          </a:bodyPr>
          <a:lstStyle/>
          <a:p>
            <a:r>
              <a:rPr lang="en-ZA" sz="4000" dirty="0"/>
              <a:t>       Push forward </a:t>
            </a:r>
          </a:p>
        </p:txBody>
      </p:sp>
      <p:pic>
        <p:nvPicPr>
          <p:cNvPr id="9" name="Content Placeholder 8">
            <a:extLst>
              <a:ext uri="{FF2B5EF4-FFF2-40B4-BE49-F238E27FC236}">
                <a16:creationId xmlns:a16="http://schemas.microsoft.com/office/drawing/2014/main" id="{EFE3F491-55C2-AE48-5D23-6B6808A2D704}"/>
              </a:ext>
            </a:extLst>
          </p:cNvPr>
          <p:cNvPicPr>
            <a:picLocks noGrp="1" noChangeAspect="1"/>
          </p:cNvPicPr>
          <p:nvPr>
            <p:ph sz="quarter" idx="4"/>
          </p:nvPr>
        </p:nvPicPr>
        <p:blipFill>
          <a:blip r:embed="rId3"/>
          <a:stretch>
            <a:fillRect/>
          </a:stretch>
        </p:blipFill>
        <p:spPr>
          <a:xfrm>
            <a:off x="6837521" y="2505075"/>
            <a:ext cx="5183188" cy="2427459"/>
          </a:xfrm>
          <a:prstGeom prst="rect">
            <a:avLst/>
          </a:prstGeom>
        </p:spPr>
      </p:pic>
      <p:pic>
        <p:nvPicPr>
          <p:cNvPr id="7" name="Picture 6">
            <a:extLst>
              <a:ext uri="{FF2B5EF4-FFF2-40B4-BE49-F238E27FC236}">
                <a16:creationId xmlns:a16="http://schemas.microsoft.com/office/drawing/2014/main" id="{765B28D3-0B19-FAA9-FAAE-F3A40BD6C9C5}"/>
              </a:ext>
            </a:extLst>
          </p:cNvPr>
          <p:cNvPicPr>
            <a:picLocks noChangeAspect="1"/>
          </p:cNvPicPr>
          <p:nvPr/>
        </p:nvPicPr>
        <p:blipFill>
          <a:blip r:embed="rId4"/>
          <a:stretch>
            <a:fillRect/>
          </a:stretch>
        </p:blipFill>
        <p:spPr>
          <a:xfrm>
            <a:off x="4330840" y="1412082"/>
            <a:ext cx="2506681" cy="1604276"/>
          </a:xfrm>
          <a:prstGeom prst="rect">
            <a:avLst/>
          </a:prstGeom>
        </p:spPr>
      </p:pic>
      <p:pic>
        <p:nvPicPr>
          <p:cNvPr id="10" name="Picture 9">
            <a:extLst>
              <a:ext uri="{FF2B5EF4-FFF2-40B4-BE49-F238E27FC236}">
                <a16:creationId xmlns:a16="http://schemas.microsoft.com/office/drawing/2014/main" id="{DA07A5B3-33B1-6D90-9B13-2C921D0354B9}"/>
              </a:ext>
            </a:extLst>
          </p:cNvPr>
          <p:cNvPicPr>
            <a:picLocks noChangeAspect="1"/>
          </p:cNvPicPr>
          <p:nvPr/>
        </p:nvPicPr>
        <p:blipFill>
          <a:blip r:embed="rId5"/>
          <a:stretch>
            <a:fillRect/>
          </a:stretch>
        </p:blipFill>
        <p:spPr>
          <a:xfrm>
            <a:off x="5170786" y="4753862"/>
            <a:ext cx="4240822" cy="1986118"/>
          </a:xfrm>
          <a:prstGeom prst="rect">
            <a:avLst/>
          </a:prstGeom>
        </p:spPr>
      </p:pic>
    </p:spTree>
    <p:extLst>
      <p:ext uri="{BB962C8B-B14F-4D97-AF65-F5344CB8AC3E}">
        <p14:creationId xmlns:p14="http://schemas.microsoft.com/office/powerpoint/2010/main" val="330226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and gears with text&#10;&#10;AI-generated content may be incorrect.">
            <a:extLst>
              <a:ext uri="{FF2B5EF4-FFF2-40B4-BE49-F238E27FC236}">
                <a16:creationId xmlns:a16="http://schemas.microsoft.com/office/drawing/2014/main" id="{0CB3CEC7-5360-7B52-D189-1AEE30F85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8408" y="129712"/>
            <a:ext cx="1163348" cy="1121105"/>
          </a:xfrm>
          <a:prstGeom prst="rect">
            <a:avLst/>
          </a:prstGeom>
        </p:spPr>
      </p:pic>
      <p:sp>
        <p:nvSpPr>
          <p:cNvPr id="8" name="Title 1">
            <a:extLst>
              <a:ext uri="{FF2B5EF4-FFF2-40B4-BE49-F238E27FC236}">
                <a16:creationId xmlns:a16="http://schemas.microsoft.com/office/drawing/2014/main" id="{69BB801E-4DE4-9653-CFE0-F1FC6F0D464D}"/>
              </a:ext>
            </a:extLst>
          </p:cNvPr>
          <p:cNvSpPr txBox="1">
            <a:spLocks/>
          </p:cNvSpPr>
          <p:nvPr/>
        </p:nvSpPr>
        <p:spPr>
          <a:xfrm>
            <a:off x="334538" y="50023"/>
            <a:ext cx="103483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Sustainability: Objectives and Indicators</a:t>
            </a:r>
          </a:p>
        </p:txBody>
      </p:sp>
      <p:graphicFrame>
        <p:nvGraphicFramePr>
          <p:cNvPr id="13" name="Table 12">
            <a:extLst>
              <a:ext uri="{FF2B5EF4-FFF2-40B4-BE49-F238E27FC236}">
                <a16:creationId xmlns:a16="http://schemas.microsoft.com/office/drawing/2014/main" id="{F79AE9EF-11F5-1DB1-135C-B5963563C9C3}"/>
              </a:ext>
            </a:extLst>
          </p:cNvPr>
          <p:cNvGraphicFramePr>
            <a:graphicFrameLocks noGrp="1"/>
          </p:cNvGraphicFramePr>
          <p:nvPr>
            <p:extLst>
              <p:ext uri="{D42A27DB-BD31-4B8C-83A1-F6EECF244321}">
                <p14:modId xmlns:p14="http://schemas.microsoft.com/office/powerpoint/2010/main" val="3514559395"/>
              </p:ext>
            </p:extLst>
          </p:nvPr>
        </p:nvGraphicFramePr>
        <p:xfrm>
          <a:off x="838198" y="1326230"/>
          <a:ext cx="10515600" cy="5427143"/>
        </p:xfrm>
        <a:graphic>
          <a:graphicData uri="http://schemas.openxmlformats.org/drawingml/2006/table">
            <a:tbl>
              <a:tblPr firstRow="1" firstCol="1" bandRow="1">
                <a:tableStyleId>{9DCAF9ED-07DC-4A11-8D7F-57B35C25682E}</a:tableStyleId>
              </a:tblPr>
              <a:tblGrid>
                <a:gridCol w="5409225">
                  <a:extLst>
                    <a:ext uri="{9D8B030D-6E8A-4147-A177-3AD203B41FA5}">
                      <a16:colId xmlns:a16="http://schemas.microsoft.com/office/drawing/2014/main" val="910651857"/>
                    </a:ext>
                  </a:extLst>
                </a:gridCol>
                <a:gridCol w="5106375">
                  <a:extLst>
                    <a:ext uri="{9D8B030D-6E8A-4147-A177-3AD203B41FA5}">
                      <a16:colId xmlns:a16="http://schemas.microsoft.com/office/drawing/2014/main" val="405760993"/>
                    </a:ext>
                  </a:extLst>
                </a:gridCol>
              </a:tblGrid>
              <a:tr h="444345">
                <a:tc gridSpan="2">
                  <a:txBody>
                    <a:bodyPr/>
                    <a:lstStyle/>
                    <a:p>
                      <a:pPr algn="just">
                        <a:buNone/>
                      </a:pPr>
                      <a:r>
                        <a:rPr lang="en-ZA" sz="1400" kern="100" dirty="0">
                          <a:solidFill>
                            <a:schemeClr val="bg1"/>
                          </a:solidFill>
                          <a:effectLst/>
                        </a:rPr>
                        <a:t>Goal: To establish GL as the premier pan-African centre of excellence for gender integration services, leveraging our unparalleled expertise to drive sustainable revenue growth, amplify our impact, and ensure the long-term financial resilience of the organisation.</a:t>
                      </a:r>
                      <a:endParaRPr lang="en-ZA" sz="16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hMerge="1">
                  <a:txBody>
                    <a:bodyPr/>
                    <a:lstStyle/>
                    <a:p>
                      <a:endParaRPr lang="en-US"/>
                    </a:p>
                  </a:txBody>
                  <a:tcPr/>
                </a:tc>
                <a:extLst>
                  <a:ext uri="{0D108BD9-81ED-4DB2-BD59-A6C34878D82A}">
                    <a16:rowId xmlns:a16="http://schemas.microsoft.com/office/drawing/2014/main" val="226050920"/>
                  </a:ext>
                </a:extLst>
              </a:tr>
              <a:tr h="343606">
                <a:tc>
                  <a:txBody>
                    <a:bodyPr/>
                    <a:lstStyle/>
                    <a:p>
                      <a:pPr>
                        <a:buNone/>
                      </a:pPr>
                      <a:r>
                        <a:rPr lang="en-ZA" sz="1600" kern="100" dirty="0">
                          <a:effectLst/>
                        </a:rPr>
                        <a:t>Objective</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lgn="just">
                        <a:buNone/>
                      </a:pPr>
                      <a:r>
                        <a:rPr lang="en-ZA" sz="1600" b="1" kern="100" dirty="0">
                          <a:effectLst/>
                        </a:rPr>
                        <a:t>Key indicators</a:t>
                      </a:r>
                      <a:endParaRPr lang="en-ZA" sz="1800" b="1"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1377834201"/>
                  </a:ext>
                </a:extLst>
              </a:tr>
              <a:tr h="1110864">
                <a:tc>
                  <a:txBody>
                    <a:bodyPr/>
                    <a:lstStyle/>
                    <a:p>
                      <a:pPr>
                        <a:buNone/>
                      </a:pPr>
                      <a:r>
                        <a:rPr lang="en-ZA" sz="1100" kern="100" dirty="0">
                          <a:effectLst/>
                        </a:rPr>
                        <a:t>1. Strategic growth and market positioning: Transition GTAS from a reactive unit to a proactively managed, strategically aligned business line with a clear market position.</a:t>
                      </a:r>
                      <a:endParaRPr lang="en-ZA"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buFont typeface="Times New Roman" panose="02020603050405020304" pitchFamily="18" charset="0"/>
                        <a:buChar char="•"/>
                      </a:pPr>
                      <a:r>
                        <a:rPr lang="en-ZA" sz="1100" kern="100" dirty="0">
                          <a:effectLst/>
                        </a:rPr>
                        <a:t>A 5-year GTAS business plan is developed and approved, with annual revenue targets.</a:t>
                      </a:r>
                    </a:p>
                    <a:p>
                      <a:pPr marL="342900" lvl="0" indent="-342900" algn="just">
                        <a:buFont typeface="Times New Roman" panose="02020603050405020304" pitchFamily="18" charset="0"/>
                        <a:buChar char="•"/>
                      </a:pPr>
                      <a:r>
                        <a:rPr lang="en-ZA" sz="1100" kern="100" dirty="0">
                          <a:effectLst/>
                        </a:rPr>
                        <a:t>A comprehensive market analysis of gender integration services in Africa is completed.</a:t>
                      </a:r>
                    </a:p>
                    <a:p>
                      <a:pPr marL="342900" lvl="0" indent="-342900" algn="just">
                        <a:buFont typeface="Times New Roman" panose="02020603050405020304" pitchFamily="18" charset="0"/>
                        <a:buChar char="•"/>
                      </a:pPr>
                      <a:r>
                        <a:rPr lang="en-ZA" sz="1100" kern="100" dirty="0">
                          <a:effectLst/>
                        </a:rPr>
                        <a:t>Annual revenue from GTAS increases by 25% year-on-year.</a:t>
                      </a:r>
                      <a:endParaRPr lang="en-ZA" sz="1100" kern="10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tc>
                <a:extLst>
                  <a:ext uri="{0D108BD9-81ED-4DB2-BD59-A6C34878D82A}">
                    <a16:rowId xmlns:a16="http://schemas.microsoft.com/office/drawing/2014/main" val="2016974373"/>
                  </a:ext>
                </a:extLst>
              </a:tr>
              <a:tr h="1110864">
                <a:tc>
                  <a:txBody>
                    <a:bodyPr/>
                    <a:lstStyle/>
                    <a:p>
                      <a:pPr>
                        <a:buNone/>
                      </a:pPr>
                      <a:r>
                        <a:rPr lang="en-ZA" sz="1100" kern="100" dirty="0">
                          <a:effectLst/>
                        </a:rPr>
                        <a:t>2. Product development and systematisation: Package GL's IP into scalable, tiered product offerings for different market segments, for example, governments, NGOs, and the private sector.</a:t>
                      </a:r>
                      <a:endParaRPr lang="en-ZA" sz="12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marL="342900" lvl="0" indent="-342900" algn="just">
                        <a:buFont typeface="Times New Roman" panose="02020603050405020304" pitchFamily="18" charset="0"/>
                        <a:buChar char="•"/>
                      </a:pPr>
                      <a:r>
                        <a:rPr lang="en-ZA" sz="1100" kern="100" dirty="0">
                          <a:effectLst/>
                        </a:rPr>
                        <a:t>3 new standardised service packages are developed, for example, "Gender Audit Plus," "GRB in Action"</a:t>
                      </a:r>
                    </a:p>
                    <a:p>
                      <a:pPr marL="342900" lvl="0" indent="-342900" algn="just">
                        <a:buFont typeface="Times New Roman" panose="02020603050405020304" pitchFamily="18" charset="0"/>
                        <a:buChar char="•"/>
                      </a:pPr>
                      <a:r>
                        <a:rPr lang="en-ZA" sz="1100" kern="100" dirty="0">
                          <a:effectLst/>
                        </a:rPr>
                        <a:t>5 flagship GL Academy courses are premium-certified and monetised</a:t>
                      </a:r>
                    </a:p>
                    <a:p>
                      <a:pPr marL="342900" lvl="0" indent="-342900" algn="just">
                        <a:buFont typeface="Times New Roman" panose="02020603050405020304" pitchFamily="18" charset="0"/>
                        <a:buChar char="•"/>
                      </a:pPr>
                      <a:r>
                        <a:rPr lang="en-ZA" sz="1100" kern="100" dirty="0">
                          <a:effectLst/>
                        </a:rPr>
                        <a:t>A digital repository of all GTAS methodologies, proposals, and reports is created and maintained.</a:t>
                      </a:r>
                      <a:endParaRPr lang="en-ZA" sz="1100" kern="10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solidFill>
                      <a:srgbClr val="F6DBF3"/>
                    </a:solidFill>
                  </a:tcPr>
                </a:tc>
                <a:extLst>
                  <a:ext uri="{0D108BD9-81ED-4DB2-BD59-A6C34878D82A}">
                    <a16:rowId xmlns:a16="http://schemas.microsoft.com/office/drawing/2014/main" val="834974414"/>
                  </a:ext>
                </a:extLst>
              </a:tr>
              <a:tr h="888692">
                <a:tc>
                  <a:txBody>
                    <a:bodyPr/>
                    <a:lstStyle/>
                    <a:p>
                      <a:pPr>
                        <a:buNone/>
                      </a:pPr>
                      <a:r>
                        <a:rPr lang="en-ZA" sz="1100" kern="100">
                          <a:effectLst/>
                        </a:rPr>
                        <a:t>3. Operational excellence and capacity: Build a dedicated, skilled GTAS team with the capacity to deliver high-quality services and pursue new business.</a:t>
                      </a:r>
                      <a:endParaRPr lang="en-ZA" sz="12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gn="just">
                        <a:buFont typeface="Times New Roman" panose="02020603050405020304" pitchFamily="18" charset="0"/>
                        <a:buChar char="•"/>
                      </a:pPr>
                      <a:r>
                        <a:rPr lang="en-ZA" sz="1100" kern="100" dirty="0">
                          <a:effectLst/>
                        </a:rPr>
                        <a:t>A dedicated GTAS Manager and Business Development Officer are hired.</a:t>
                      </a:r>
                    </a:p>
                    <a:p>
                      <a:pPr marL="342900" lvl="0" indent="-342900" algn="just">
                        <a:buFont typeface="Times New Roman" panose="02020603050405020304" pitchFamily="18" charset="0"/>
                        <a:buChar char="•"/>
                      </a:pPr>
                      <a:r>
                        <a:rPr lang="en-ZA" sz="1100" kern="100" dirty="0">
                          <a:effectLst/>
                        </a:rPr>
                        <a:t>100% of GTAS staff receive annual upskilling in specialised areas.</a:t>
                      </a:r>
                    </a:p>
                    <a:p>
                      <a:pPr marL="342900" lvl="0" indent="-342900" algn="just">
                        <a:buFont typeface="Times New Roman" panose="02020603050405020304" pitchFamily="18" charset="0"/>
                        <a:buChar char="•"/>
                      </a:pPr>
                      <a:r>
                        <a:rPr lang="en-ZA" sz="1100" kern="100" dirty="0">
                          <a:effectLst/>
                        </a:rPr>
                        <a:t>A streamlined process for project management, from pitching to delivery, is implemented.</a:t>
                      </a:r>
                      <a:endParaRPr lang="en-ZA" sz="1100" kern="10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tc>
                <a:extLst>
                  <a:ext uri="{0D108BD9-81ED-4DB2-BD59-A6C34878D82A}">
                    <a16:rowId xmlns:a16="http://schemas.microsoft.com/office/drawing/2014/main" val="2572159589"/>
                  </a:ext>
                </a:extLst>
              </a:tr>
              <a:tr h="1333037">
                <a:tc>
                  <a:txBody>
                    <a:bodyPr/>
                    <a:lstStyle/>
                    <a:p>
                      <a:pPr>
                        <a:buNone/>
                      </a:pPr>
                      <a:r>
                        <a:rPr lang="en-ZA" sz="1100" kern="100">
                          <a:effectLst/>
                        </a:rPr>
                        <a:t>4. Visibility and client engagement: Execute a targeted marketing and communications strategy to promote GTAS services and attract ideal clients.</a:t>
                      </a:r>
                      <a:endParaRPr lang="en-ZA" sz="1200"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marL="342900" lvl="0" indent="-342900" algn="just">
                        <a:buFont typeface="Times New Roman" panose="02020603050405020304" pitchFamily="18" charset="0"/>
                        <a:buChar char="•"/>
                      </a:pPr>
                      <a:r>
                        <a:rPr lang="en-ZA" sz="1100" kern="100" dirty="0">
                          <a:effectLst/>
                        </a:rPr>
                        <a:t>A dedicated GTAS section is launched on the GL website, featuring client testimonials and case studies.</a:t>
                      </a:r>
                    </a:p>
                    <a:p>
                      <a:pPr marL="342900" lvl="0" indent="-342900" algn="just">
                        <a:buFont typeface="Times New Roman" panose="02020603050405020304" pitchFamily="18" charset="0"/>
                        <a:buChar char="•"/>
                      </a:pPr>
                      <a:r>
                        <a:rPr lang="en-ZA" sz="1100" kern="100" dirty="0">
                          <a:effectLst/>
                        </a:rPr>
                        <a:t>GL participates in 2-3 key industry conferences or expos annually as a thought leader.</a:t>
                      </a:r>
                    </a:p>
                    <a:p>
                      <a:pPr marL="342900" lvl="0" indent="-342900" algn="just">
                        <a:buFont typeface="Times New Roman" panose="02020603050405020304" pitchFamily="18" charset="0"/>
                        <a:buChar char="•"/>
                      </a:pPr>
                      <a:r>
                        <a:rPr lang="en-ZA" sz="1100" kern="100" dirty="0">
                          <a:effectLst/>
                        </a:rPr>
                        <a:t>A client relationship management (CRM) system is used to track leads and manage partnerships.</a:t>
                      </a:r>
                      <a:endParaRPr lang="en-ZA" sz="1100" kern="100" dirty="0">
                        <a:effectLst/>
                        <a:latin typeface="Aptos" panose="020B0004020202020204" pitchFamily="34" charset="0"/>
                        <a:ea typeface="Times New Roman" panose="02020603050405020304" pitchFamily="18" charset="0"/>
                        <a:cs typeface="Aptos" panose="020B0004020202020204" pitchFamily="34" charset="0"/>
                      </a:endParaRPr>
                    </a:p>
                  </a:txBody>
                  <a:tcPr marL="68580" marR="68580" marT="0" marB="0">
                    <a:solidFill>
                      <a:srgbClr val="F6DBF3"/>
                    </a:solidFill>
                  </a:tcPr>
                </a:tc>
                <a:extLst>
                  <a:ext uri="{0D108BD9-81ED-4DB2-BD59-A6C34878D82A}">
                    <a16:rowId xmlns:a16="http://schemas.microsoft.com/office/drawing/2014/main" val="3843450268"/>
                  </a:ext>
                </a:extLst>
              </a:tr>
            </a:tbl>
          </a:graphicData>
        </a:graphic>
      </p:graphicFrame>
    </p:spTree>
    <p:extLst>
      <p:ext uri="{BB962C8B-B14F-4D97-AF65-F5344CB8AC3E}">
        <p14:creationId xmlns:p14="http://schemas.microsoft.com/office/powerpoint/2010/main" val="374255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2096-D340-83DF-E96F-AA2E604D2996}"/>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A337077-64D1-F8CC-B73E-E1D019389800}"/>
              </a:ext>
            </a:extLst>
          </p:cNvPr>
          <p:cNvSpPr>
            <a:spLocks noGrp="1"/>
          </p:cNvSpPr>
          <p:nvPr>
            <p:ph sz="half" idx="1"/>
          </p:nvPr>
        </p:nvSpPr>
        <p:spPr/>
        <p:txBody>
          <a:bodyPr/>
          <a:lstStyle/>
          <a:p>
            <a:endParaRPr lang="en-ZA"/>
          </a:p>
        </p:txBody>
      </p:sp>
      <p:sp>
        <p:nvSpPr>
          <p:cNvPr id="4" name="Content Placeholder 3">
            <a:extLst>
              <a:ext uri="{FF2B5EF4-FFF2-40B4-BE49-F238E27FC236}">
                <a16:creationId xmlns:a16="http://schemas.microsoft.com/office/drawing/2014/main" id="{85B88BC8-6E65-32C7-687E-2EEF1631B654}"/>
              </a:ext>
            </a:extLst>
          </p:cNvPr>
          <p:cNvSpPr>
            <a:spLocks noGrp="1"/>
          </p:cNvSpPr>
          <p:nvPr>
            <p:ph sz="half" idx="2"/>
          </p:nvPr>
        </p:nvSpPr>
        <p:spPr/>
        <p:txBody>
          <a:bodyPr/>
          <a:lstStyle/>
          <a:p>
            <a:endParaRPr lang="en-ZA"/>
          </a:p>
        </p:txBody>
      </p:sp>
      <p:pic>
        <p:nvPicPr>
          <p:cNvPr id="5" name="Picture 4">
            <a:extLst>
              <a:ext uri="{FF2B5EF4-FFF2-40B4-BE49-F238E27FC236}">
                <a16:creationId xmlns:a16="http://schemas.microsoft.com/office/drawing/2014/main" id="{5CC07819-8F87-2D9D-DA69-0137900BB93A}"/>
              </a:ext>
            </a:extLst>
          </p:cNvPr>
          <p:cNvPicPr>
            <a:picLocks noChangeAspect="1"/>
          </p:cNvPicPr>
          <p:nvPr/>
        </p:nvPicPr>
        <p:blipFill>
          <a:blip r:embed="rId2" cstate="email">
            <a:extLst>
              <a:ext uri="{28A0092B-C50C-407E-A947-70E740481C1C}">
                <a14:useLocalDpi xmlns:a14="http://schemas.microsoft.com/office/drawing/2010/main"/>
              </a:ext>
            </a:extLst>
          </a:blip>
          <a:srcRect t="13944" r="1068" b="4529"/>
          <a:stretch>
            <a:fillRect/>
          </a:stretch>
        </p:blipFill>
        <p:spPr>
          <a:xfrm>
            <a:off x="0" y="0"/>
            <a:ext cx="12192000" cy="6858000"/>
          </a:xfrm>
          <a:prstGeom prst="rect">
            <a:avLst/>
          </a:prstGeom>
        </p:spPr>
      </p:pic>
    </p:spTree>
    <p:extLst>
      <p:ext uri="{BB962C8B-B14F-4D97-AF65-F5344CB8AC3E}">
        <p14:creationId xmlns:p14="http://schemas.microsoft.com/office/powerpoint/2010/main" val="415275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496EF-089E-06A6-6F6C-C157CC198B24}"/>
              </a:ext>
            </a:extLst>
          </p:cNvPr>
          <p:cNvSpPr>
            <a:spLocks noGrp="1"/>
          </p:cNvSpPr>
          <p:nvPr>
            <p:ph type="title"/>
          </p:nvPr>
        </p:nvSpPr>
        <p:spPr/>
        <p:txBody>
          <a:bodyPr/>
          <a:lstStyle/>
          <a:p>
            <a:pPr algn="ctr"/>
            <a:r>
              <a:rPr lang="en-ZA" dirty="0"/>
              <a:t>GLC Strategy 2026 -2030 </a:t>
            </a:r>
          </a:p>
        </p:txBody>
      </p:sp>
      <p:sp>
        <p:nvSpPr>
          <p:cNvPr id="3" name="Content Placeholder 2">
            <a:extLst>
              <a:ext uri="{FF2B5EF4-FFF2-40B4-BE49-F238E27FC236}">
                <a16:creationId xmlns:a16="http://schemas.microsoft.com/office/drawing/2014/main" id="{94D32E41-FF9D-F4CF-CD2E-29DB0B0E733E}"/>
              </a:ext>
            </a:extLst>
          </p:cNvPr>
          <p:cNvSpPr>
            <a:spLocks noGrp="1"/>
          </p:cNvSpPr>
          <p:nvPr>
            <p:ph sz="half" idx="1"/>
          </p:nvPr>
        </p:nvSpPr>
        <p:spPr/>
        <p:txBody>
          <a:bodyPr>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2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rPr>
              <a:t>Vision: The preferred guesthouse for business and leisure travellers, offering exceptional accommodation, conferencing, and dining experiences in a tranquil setting.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2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2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rPr>
              <a:t>Mission: To provide warm, personalized hospitality in a serene environment, ensuring every guest feels at home while enjoying the comforts of modern accommodation</a:t>
            </a:r>
            <a:r>
              <a:rPr lang="en-GB" sz="2200" dirty="0">
                <a:solidFill>
                  <a:prstClr val="black"/>
                </a:solidFill>
                <a:latin typeface="+mj-lt"/>
              </a:rPr>
              <a:t> while contributing to GLs long term sustainability; gender equality and justice. </a:t>
            </a:r>
            <a:endParaRPr kumimoji="0" lang="en-GB" sz="2200" b="0" i="0" u="none" strike="noStrike" kern="1200" cap="none" spc="0" normalizeH="0" baseline="0" noProof="0" dirty="0">
              <a:ln>
                <a:noFill/>
              </a:ln>
              <a:solidFill>
                <a:prstClr val="black"/>
              </a:solidFill>
              <a:effectLst/>
              <a:uLnTx/>
              <a:uFillTx/>
              <a:latin typeface="+mj-lt"/>
              <a:ea typeface="+mn-ea"/>
              <a:cs typeface="+mn-cs"/>
            </a:endParaRPr>
          </a:p>
          <a:p>
            <a:endParaRPr lang="en-ZA" dirty="0"/>
          </a:p>
        </p:txBody>
      </p:sp>
      <p:sp>
        <p:nvSpPr>
          <p:cNvPr id="5" name="Content Placeholder 4">
            <a:extLst>
              <a:ext uri="{FF2B5EF4-FFF2-40B4-BE49-F238E27FC236}">
                <a16:creationId xmlns:a16="http://schemas.microsoft.com/office/drawing/2014/main" id="{61C213B4-41CB-1202-3187-DE732E017BB0}"/>
              </a:ext>
            </a:extLst>
          </p:cNvPr>
          <p:cNvSpPr>
            <a:spLocks noGrp="1"/>
          </p:cNvSpPr>
          <p:nvPr>
            <p:ph sz="half" idx="2"/>
          </p:nvPr>
        </p:nvSpPr>
        <p:spPr/>
        <p:txBody>
          <a:bodyPr>
            <a:noAutofit/>
          </a:bodyPr>
          <a:lstStyle/>
          <a:p>
            <a:pPr defTabSz="457200">
              <a:lnSpc>
                <a:spcPct val="100000"/>
              </a:lnSpc>
              <a:spcBef>
                <a:spcPct val="20000"/>
              </a:spcBef>
              <a:buFont typeface="Wingdings" panose="05000000000000000000" pitchFamily="2" charset="2"/>
              <a:buChar char="Ø"/>
              <a:defRPr/>
            </a:pPr>
            <a:r>
              <a:rPr lang="en-ZA" dirty="0">
                <a:solidFill>
                  <a:prstClr val="black"/>
                </a:solidFill>
                <a:latin typeface="Tahoma" panose="020B0604030504040204" pitchFamily="34" charset="0"/>
                <a:ea typeface="Tahoma" panose="020B0604030504040204" pitchFamily="34" charset="0"/>
                <a:cs typeface="Tahoma" panose="020B0604030504040204" pitchFamily="34" charset="0"/>
              </a:rPr>
              <a:t>Legal compliance</a:t>
            </a:r>
            <a:endPar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defTabSz="457200">
              <a:lnSpc>
                <a:spcPct val="100000"/>
              </a:lnSpc>
              <a:spcBef>
                <a:spcPct val="20000"/>
              </a:spcBef>
              <a:buFont typeface="Wingdings" panose="05000000000000000000" pitchFamily="2" charset="2"/>
              <a:buChar char="Ø"/>
              <a:defRPr/>
            </a:pPr>
            <a:r>
              <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Market Penetration</a:t>
            </a:r>
          </a:p>
          <a:p>
            <a:pPr marR="0" lvl="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Product Development</a:t>
            </a:r>
          </a:p>
          <a:p>
            <a:pPr defTabSz="457200">
              <a:lnSpc>
                <a:spcPct val="100000"/>
              </a:lnSpc>
              <a:spcBef>
                <a:spcPct val="20000"/>
              </a:spcBef>
              <a:buFont typeface="Wingdings" panose="05000000000000000000" pitchFamily="2" charset="2"/>
              <a:buChar char="Ø"/>
              <a:defRPr/>
            </a:pPr>
            <a:r>
              <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Digital Marketing</a:t>
            </a:r>
          </a:p>
          <a:p>
            <a:pPr defTabSz="457200">
              <a:lnSpc>
                <a:spcPct val="100000"/>
              </a:lnSpc>
              <a:spcBef>
                <a:spcPct val="20000"/>
              </a:spcBef>
              <a:buFont typeface="Wingdings" panose="05000000000000000000" pitchFamily="2" charset="2"/>
              <a:buChar char="Ø"/>
              <a:defRPr/>
            </a:pPr>
            <a:r>
              <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Operational Efficiency</a:t>
            </a:r>
          </a:p>
          <a:p>
            <a:pPr defTabSz="457200">
              <a:lnSpc>
                <a:spcPct val="100000"/>
              </a:lnSpc>
              <a:spcBef>
                <a:spcPct val="20000"/>
              </a:spcBef>
              <a:buFont typeface="Wingdings" panose="05000000000000000000" pitchFamily="2" charset="2"/>
              <a:buChar char="Ø"/>
              <a:defRPr/>
            </a:pPr>
            <a:r>
              <a:rPr kumimoji="0" lang="en-ZA"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Renovation of outdated rooms and facilities</a:t>
            </a:r>
          </a:p>
          <a:p>
            <a:endParaRPr lang="en-ZA" dirty="0"/>
          </a:p>
        </p:txBody>
      </p:sp>
    </p:spTree>
    <p:extLst>
      <p:ext uri="{BB962C8B-B14F-4D97-AF65-F5344CB8AC3E}">
        <p14:creationId xmlns:p14="http://schemas.microsoft.com/office/powerpoint/2010/main" val="179894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CC4A-375E-A259-536D-8DEE2E6D25DE}"/>
              </a:ext>
            </a:extLst>
          </p:cNvPr>
          <p:cNvSpPr>
            <a:spLocks noGrp="1"/>
          </p:cNvSpPr>
          <p:nvPr>
            <p:ph type="title"/>
          </p:nvPr>
        </p:nvSpPr>
        <p:spPr>
          <a:xfrm>
            <a:off x="838200" y="365126"/>
            <a:ext cx="10515600" cy="940164"/>
          </a:xfrm>
        </p:spPr>
        <p:txBody>
          <a:bodyPr/>
          <a:lstStyle/>
          <a:p>
            <a:pPr algn="ctr"/>
            <a:r>
              <a:rPr lang="en-ZA" dirty="0"/>
              <a:t>Fund Raising Unit </a:t>
            </a:r>
          </a:p>
        </p:txBody>
      </p:sp>
      <p:graphicFrame>
        <p:nvGraphicFramePr>
          <p:cNvPr id="6" name="Content Placeholder 5">
            <a:extLst>
              <a:ext uri="{FF2B5EF4-FFF2-40B4-BE49-F238E27FC236}">
                <a16:creationId xmlns:a16="http://schemas.microsoft.com/office/drawing/2014/main" id="{4EF28952-945B-D576-B7BA-C783232C279D}"/>
              </a:ext>
            </a:extLst>
          </p:cNvPr>
          <p:cNvGraphicFramePr>
            <a:graphicFrameLocks noGrp="1"/>
          </p:cNvGraphicFramePr>
          <p:nvPr>
            <p:ph idx="1"/>
            <p:extLst>
              <p:ext uri="{D42A27DB-BD31-4B8C-83A1-F6EECF244321}">
                <p14:modId xmlns:p14="http://schemas.microsoft.com/office/powerpoint/2010/main" val="1494357348"/>
              </p:ext>
            </p:extLst>
          </p:nvPr>
        </p:nvGraphicFramePr>
        <p:xfrm>
          <a:off x="838200" y="1382070"/>
          <a:ext cx="10515597" cy="3477545"/>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1159262628"/>
                    </a:ext>
                  </a:extLst>
                </a:gridCol>
                <a:gridCol w="3505199">
                  <a:extLst>
                    <a:ext uri="{9D8B030D-6E8A-4147-A177-3AD203B41FA5}">
                      <a16:colId xmlns:a16="http://schemas.microsoft.com/office/drawing/2014/main" val="3509147887"/>
                    </a:ext>
                  </a:extLst>
                </a:gridCol>
                <a:gridCol w="3505199">
                  <a:extLst>
                    <a:ext uri="{9D8B030D-6E8A-4147-A177-3AD203B41FA5}">
                      <a16:colId xmlns:a16="http://schemas.microsoft.com/office/drawing/2014/main" val="4051620453"/>
                    </a:ext>
                  </a:extLst>
                </a:gridCol>
              </a:tblGrid>
              <a:tr h="529122">
                <a:tc>
                  <a:txBody>
                    <a:bodyPr/>
                    <a:lstStyle/>
                    <a:p>
                      <a:r>
                        <a:rPr lang="en-ZA" sz="2000" dirty="0"/>
                        <a:t>Challenges </a:t>
                      </a:r>
                    </a:p>
                  </a:txBody>
                  <a:tcPr>
                    <a:solidFill>
                      <a:srgbClr val="7B293E"/>
                    </a:solidFill>
                  </a:tcPr>
                </a:tc>
                <a:tc>
                  <a:txBody>
                    <a:bodyPr/>
                    <a:lstStyle/>
                    <a:p>
                      <a:r>
                        <a:rPr lang="en-ZA" sz="2000"/>
                        <a:t>Strengths </a:t>
                      </a:r>
                      <a:endParaRPr lang="en-ZA" sz="2000" dirty="0"/>
                    </a:p>
                  </a:txBody>
                  <a:tcPr>
                    <a:solidFill>
                      <a:srgbClr val="7B293E"/>
                    </a:solidFill>
                  </a:tcPr>
                </a:tc>
                <a:tc>
                  <a:txBody>
                    <a:bodyPr/>
                    <a:lstStyle/>
                    <a:p>
                      <a:r>
                        <a:rPr lang="en-ZA" sz="2000" dirty="0"/>
                        <a:t>Opportunities </a:t>
                      </a:r>
                    </a:p>
                  </a:txBody>
                  <a:tcPr>
                    <a:solidFill>
                      <a:srgbClr val="7B293E"/>
                    </a:solidFill>
                  </a:tcPr>
                </a:tc>
                <a:extLst>
                  <a:ext uri="{0D108BD9-81ED-4DB2-BD59-A6C34878D82A}">
                    <a16:rowId xmlns:a16="http://schemas.microsoft.com/office/drawing/2014/main" val="4164416209"/>
                  </a:ext>
                </a:extLst>
              </a:tr>
              <a:tr h="426207">
                <a:tc>
                  <a:txBody>
                    <a:bodyPr/>
                    <a:lstStyle/>
                    <a:p>
                      <a:r>
                        <a:rPr lang="en-ZA" dirty="0"/>
                        <a:t>Shrinking bilateral funding </a:t>
                      </a:r>
                    </a:p>
                  </a:txBody>
                  <a:tcPr>
                    <a:solidFill>
                      <a:srgbClr val="F6DBF3"/>
                    </a:solidFill>
                  </a:tcPr>
                </a:tc>
                <a:tc>
                  <a:txBody>
                    <a:bodyPr/>
                    <a:lstStyle/>
                    <a:p>
                      <a:r>
                        <a:rPr lang="en-ZA" dirty="0"/>
                        <a:t>Strong GL brand </a:t>
                      </a:r>
                    </a:p>
                  </a:txBody>
                  <a:tcPr>
                    <a:solidFill>
                      <a:srgbClr val="F6DBF3"/>
                    </a:solidFill>
                  </a:tcPr>
                </a:tc>
                <a:tc>
                  <a:txBody>
                    <a:bodyPr/>
                    <a:lstStyle/>
                    <a:p>
                      <a:r>
                        <a:rPr lang="en-ZA" dirty="0"/>
                        <a:t>Sub-granting </a:t>
                      </a:r>
                    </a:p>
                  </a:txBody>
                  <a:tcPr>
                    <a:solidFill>
                      <a:srgbClr val="F6DBF3"/>
                    </a:solidFill>
                  </a:tcPr>
                </a:tc>
                <a:extLst>
                  <a:ext uri="{0D108BD9-81ED-4DB2-BD59-A6C34878D82A}">
                    <a16:rowId xmlns:a16="http://schemas.microsoft.com/office/drawing/2014/main" val="2328536618"/>
                  </a:ext>
                </a:extLst>
              </a:tr>
              <a:tr h="735646">
                <a:tc>
                  <a:txBody>
                    <a:bodyPr/>
                    <a:lstStyle/>
                    <a:p>
                      <a:r>
                        <a:rPr lang="en-ZA" dirty="0"/>
                        <a:t>Middle income countries e.g. SA that do not qualify </a:t>
                      </a:r>
                    </a:p>
                  </a:txBody>
                  <a:tcPr>
                    <a:solidFill>
                      <a:schemeClr val="bg1"/>
                    </a:solidFill>
                  </a:tcPr>
                </a:tc>
                <a:tc>
                  <a:txBody>
                    <a:bodyPr/>
                    <a:lstStyle/>
                    <a:p>
                      <a:r>
                        <a:rPr lang="en-ZA" dirty="0"/>
                        <a:t>Base from which funds can be dispersed in the region </a:t>
                      </a:r>
                    </a:p>
                  </a:txBody>
                  <a:tcPr>
                    <a:solidFill>
                      <a:schemeClr val="bg1"/>
                    </a:solidFill>
                  </a:tcPr>
                </a:tc>
                <a:tc>
                  <a:txBody>
                    <a:bodyPr/>
                    <a:lstStyle/>
                    <a:p>
                      <a:r>
                        <a:rPr lang="en-ZA" dirty="0"/>
                        <a:t>Sub-granting </a:t>
                      </a:r>
                    </a:p>
                  </a:txBody>
                  <a:tcPr>
                    <a:solidFill>
                      <a:schemeClr val="bg1"/>
                    </a:solidFill>
                  </a:tcPr>
                </a:tc>
                <a:extLst>
                  <a:ext uri="{0D108BD9-81ED-4DB2-BD59-A6C34878D82A}">
                    <a16:rowId xmlns:a16="http://schemas.microsoft.com/office/drawing/2014/main" val="4284260569"/>
                  </a:ext>
                </a:extLst>
              </a:tr>
              <a:tr h="1050924">
                <a:tc>
                  <a:txBody>
                    <a:bodyPr/>
                    <a:lstStyle/>
                    <a:p>
                      <a:r>
                        <a:rPr lang="en-ZA" dirty="0"/>
                        <a:t>Foundations and high net-worth individuals – personality driven </a:t>
                      </a:r>
                    </a:p>
                  </a:txBody>
                  <a:tcPr>
                    <a:solidFill>
                      <a:srgbClr val="F6DBF3"/>
                    </a:solidFill>
                  </a:tcPr>
                </a:tc>
                <a:tc>
                  <a:txBody>
                    <a:bodyPr/>
                    <a:lstStyle/>
                    <a:p>
                      <a:r>
                        <a:rPr lang="en-ZA" dirty="0"/>
                        <a:t>GL has some relationships to draw on </a:t>
                      </a:r>
                    </a:p>
                  </a:txBody>
                  <a:tcPr>
                    <a:solidFill>
                      <a:srgbClr val="F6DBF3"/>
                    </a:solidFill>
                  </a:tcPr>
                </a:tc>
                <a:tc>
                  <a:txBody>
                    <a:bodyPr/>
                    <a:lstStyle/>
                    <a:p>
                      <a:r>
                        <a:rPr lang="en-ZA" dirty="0"/>
                        <a:t>WOSSO fellows; Sunrise campaign; GL@25 lend themselves to this model  </a:t>
                      </a:r>
                    </a:p>
                  </a:txBody>
                  <a:tcPr>
                    <a:solidFill>
                      <a:srgbClr val="F6DBF3"/>
                    </a:solidFill>
                  </a:tcPr>
                </a:tc>
                <a:extLst>
                  <a:ext uri="{0D108BD9-81ED-4DB2-BD59-A6C34878D82A}">
                    <a16:rowId xmlns:a16="http://schemas.microsoft.com/office/drawing/2014/main" val="225736013"/>
                  </a:ext>
                </a:extLst>
              </a:tr>
              <a:tr h="735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u="none" strike="noStrike" kern="1200" cap="none" spc="0" normalizeH="0" baseline="0" noProof="0" dirty="0">
                          <a:ln>
                            <a:noFill/>
                          </a:ln>
                          <a:solidFill>
                            <a:prstClr val="black"/>
                          </a:solidFill>
                          <a:effectLst/>
                          <a:uLnTx/>
                          <a:uFillTx/>
                        </a:rPr>
                        <a:t>Internal capacity, competing demands </a:t>
                      </a:r>
                      <a:endParaRPr lang="en-ZA" dirty="0"/>
                    </a:p>
                  </a:txBody>
                  <a:tcPr>
                    <a:solidFill>
                      <a:schemeClr val="bg1"/>
                    </a:solidFill>
                  </a:tcPr>
                </a:tc>
                <a:tc>
                  <a:txBody>
                    <a:bodyPr/>
                    <a:lstStyle/>
                    <a:p>
                      <a:r>
                        <a:rPr lang="en-ZA" dirty="0"/>
                        <a:t>GLO model shows that team work makes the dream work </a:t>
                      </a:r>
                    </a:p>
                  </a:txBody>
                  <a:tcPr>
                    <a:solidFill>
                      <a:schemeClr val="bg1"/>
                    </a:solidFill>
                  </a:tcPr>
                </a:tc>
                <a:tc>
                  <a:txBody>
                    <a:bodyPr/>
                    <a:lstStyle/>
                    <a:p>
                      <a:r>
                        <a:rPr lang="en-ZA" dirty="0"/>
                        <a:t>Formalising the FRU – structure, incentives </a:t>
                      </a:r>
                    </a:p>
                  </a:txBody>
                  <a:tcPr>
                    <a:solidFill>
                      <a:schemeClr val="bg1"/>
                    </a:solidFill>
                  </a:tcPr>
                </a:tc>
                <a:extLst>
                  <a:ext uri="{0D108BD9-81ED-4DB2-BD59-A6C34878D82A}">
                    <a16:rowId xmlns:a16="http://schemas.microsoft.com/office/drawing/2014/main" val="891342153"/>
                  </a:ext>
                </a:extLst>
              </a:tr>
            </a:tbl>
          </a:graphicData>
        </a:graphic>
      </p:graphicFrame>
    </p:spTree>
    <p:extLst>
      <p:ext uri="{BB962C8B-B14F-4D97-AF65-F5344CB8AC3E}">
        <p14:creationId xmlns:p14="http://schemas.microsoft.com/office/powerpoint/2010/main" val="256949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37BEC-79D6-E691-E45E-08F18A753240}"/>
              </a:ext>
            </a:extLst>
          </p:cNvPr>
          <p:cNvSpPr>
            <a:spLocks noGrp="1"/>
          </p:cNvSpPr>
          <p:nvPr>
            <p:ph type="title"/>
          </p:nvPr>
        </p:nvSpPr>
        <p:spPr>
          <a:xfrm>
            <a:off x="841248" y="256032"/>
            <a:ext cx="10506456" cy="1014984"/>
          </a:xfrm>
        </p:spPr>
        <p:txBody>
          <a:bodyPr anchor="b">
            <a:normAutofit/>
          </a:bodyPr>
          <a:lstStyle/>
          <a:p>
            <a:pPr algn="ctr"/>
            <a:r>
              <a:rPr lang="en-ZA" sz="4000" dirty="0"/>
              <a:t>FUND RAISING UNIT: 2026 – 2030 </a:t>
            </a:r>
          </a:p>
        </p:txBody>
      </p:sp>
      <p:sp>
        <p:nvSpPr>
          <p:cNvPr id="26" name="Rectangle 2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7">
            <a:extLst>
              <a:ext uri="{FF2B5EF4-FFF2-40B4-BE49-F238E27FC236}">
                <a16:creationId xmlns:a16="http://schemas.microsoft.com/office/drawing/2014/main" id="{DF618006-52E5-8D70-8B18-29D8D0C0DCB1}"/>
              </a:ext>
            </a:extLst>
          </p:cNvPr>
          <p:cNvGraphicFramePr>
            <a:graphicFrameLocks noGrp="1"/>
          </p:cNvGraphicFramePr>
          <p:nvPr>
            <p:ph idx="1"/>
            <p:extLst>
              <p:ext uri="{D42A27DB-BD31-4B8C-83A1-F6EECF244321}">
                <p14:modId xmlns:p14="http://schemas.microsoft.com/office/powerpoint/2010/main" val="4003903456"/>
              </p:ext>
            </p:extLst>
          </p:nvPr>
        </p:nvGraphicFramePr>
        <p:xfrm>
          <a:off x="838200" y="1930565"/>
          <a:ext cx="10515601" cy="4348929"/>
        </p:xfrm>
        <a:graphic>
          <a:graphicData uri="http://schemas.openxmlformats.org/drawingml/2006/table">
            <a:tbl>
              <a:tblPr firstRow="1" firstCol="1" bandRow="1"/>
              <a:tblGrid>
                <a:gridCol w="5289299">
                  <a:extLst>
                    <a:ext uri="{9D8B030D-6E8A-4147-A177-3AD203B41FA5}">
                      <a16:colId xmlns:a16="http://schemas.microsoft.com/office/drawing/2014/main" val="4077675427"/>
                    </a:ext>
                  </a:extLst>
                </a:gridCol>
                <a:gridCol w="5226302">
                  <a:extLst>
                    <a:ext uri="{9D8B030D-6E8A-4147-A177-3AD203B41FA5}">
                      <a16:colId xmlns:a16="http://schemas.microsoft.com/office/drawing/2014/main" val="3774344378"/>
                    </a:ext>
                  </a:extLst>
                </a:gridCol>
              </a:tblGrid>
              <a:tr h="857318">
                <a:tc gridSpan="2">
                  <a:txBody>
                    <a:bodyPr/>
                    <a:lstStyle/>
                    <a:p>
                      <a:pPr algn="l" fontAlgn="t">
                        <a:lnSpc>
                          <a:spcPct val="107000"/>
                        </a:lnSpc>
                        <a:spcAft>
                          <a:spcPts val="800"/>
                        </a:spcAft>
                        <a:buNone/>
                      </a:pPr>
                      <a:r>
                        <a:rPr lang="en-ZA" sz="2000" b="1" i="0" u="none" strike="noStrike" kern="100" dirty="0">
                          <a:solidFill>
                            <a:schemeClr val="bg1"/>
                          </a:solidFill>
                          <a:effectLst/>
                          <a:latin typeface="Tahoma" panose="020B0604030504040204" pitchFamily="34" charset="0"/>
                          <a:ea typeface="Aptos" panose="020B0004020202020204" pitchFamily="34" charset="0"/>
                          <a:cs typeface="Times New Roman" panose="02020603050405020304" pitchFamily="18" charset="0"/>
                        </a:rPr>
                        <a:t>Goal:</a:t>
                      </a:r>
                      <a:r>
                        <a:rPr lang="en-ZA" sz="2000" b="0" i="0" u="none" strike="noStrike" kern="100" dirty="0">
                          <a:solidFill>
                            <a:schemeClr val="bg1"/>
                          </a:solidFill>
                          <a:effectLst/>
                          <a:latin typeface="Tahoma" panose="020B0604030504040204" pitchFamily="34" charset="0"/>
                          <a:ea typeface="Aptos" panose="020B0004020202020204" pitchFamily="34" charset="0"/>
                          <a:cs typeface="Times New Roman" panose="02020603050405020304" pitchFamily="18" charset="0"/>
                        </a:rPr>
                        <a:t> Sustainable and diverse funding pipelines at regional and country level to ensure business continuity.  </a:t>
                      </a:r>
                      <a:endParaRPr lang="en-ZA" sz="3200" b="0" i="0" u="none" strike="noStrike" dirty="0">
                        <a:solidFill>
                          <a:schemeClr val="bg1"/>
                        </a:solidFill>
                        <a:effectLst/>
                        <a:latin typeface="Arial" panose="020B0604020202020204" pitchFamily="34" charset="0"/>
                      </a:endParaRPr>
                    </a:p>
                  </a:txBody>
                  <a:tcPr marL="164583" marR="164583" marT="82292" marB="822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293E"/>
                    </a:solidFill>
                  </a:tcPr>
                </a:tc>
                <a:tc hMerge="1">
                  <a:txBody>
                    <a:bodyPr/>
                    <a:lstStyle/>
                    <a:p>
                      <a:endParaRPr lang="en-ZA"/>
                    </a:p>
                  </a:txBody>
                  <a:tcPr/>
                </a:tc>
                <a:extLst>
                  <a:ext uri="{0D108BD9-81ED-4DB2-BD59-A6C34878D82A}">
                    <a16:rowId xmlns:a16="http://schemas.microsoft.com/office/drawing/2014/main" val="3005399319"/>
                  </a:ext>
                </a:extLst>
              </a:tr>
              <a:tr h="383827">
                <a:tc>
                  <a:txBody>
                    <a:bodyPr/>
                    <a:lstStyle/>
                    <a:p>
                      <a:pPr algn="l" fontAlgn="t">
                        <a:lnSpc>
                          <a:spcPct val="107000"/>
                        </a:lnSpc>
                        <a:spcAft>
                          <a:spcPts val="800"/>
                        </a:spcAft>
                        <a:buNone/>
                      </a:pPr>
                      <a:r>
                        <a:rPr lang="en-ZA" sz="2000" b="1" i="0" u="none" strike="noStrike" kern="100">
                          <a:effectLst/>
                          <a:latin typeface="Tahoma" panose="020B0604030504040204" pitchFamily="34" charset="0"/>
                          <a:ea typeface="Aptos" panose="020B0004020202020204" pitchFamily="34" charset="0"/>
                          <a:cs typeface="Times New Roman" panose="02020603050405020304" pitchFamily="18" charset="0"/>
                        </a:rPr>
                        <a:t>Objectives </a:t>
                      </a:r>
                      <a:endParaRPr lang="en-ZA" sz="3200" b="0" i="0" u="none" strike="noStrike">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BF3"/>
                    </a:solidFill>
                  </a:tcPr>
                </a:tc>
                <a:tc>
                  <a:txBody>
                    <a:bodyPr/>
                    <a:lstStyle/>
                    <a:p>
                      <a:pPr algn="l" fontAlgn="t">
                        <a:lnSpc>
                          <a:spcPct val="107000"/>
                        </a:lnSpc>
                        <a:spcAft>
                          <a:spcPts val="800"/>
                        </a:spcAft>
                        <a:buNone/>
                      </a:pPr>
                      <a:r>
                        <a:rPr lang="en-ZA" sz="2000" b="1" i="0" u="none" strike="noStrike" kern="100" dirty="0">
                          <a:effectLst/>
                          <a:latin typeface="Tahoma" panose="020B0604030504040204" pitchFamily="34" charset="0"/>
                          <a:ea typeface="Aptos" panose="020B0004020202020204" pitchFamily="34" charset="0"/>
                          <a:cs typeface="Times New Roman" panose="02020603050405020304" pitchFamily="18" charset="0"/>
                        </a:rPr>
                        <a:t>Key indicators </a:t>
                      </a:r>
                      <a:endParaRPr lang="en-ZA" sz="32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BF3"/>
                    </a:solidFill>
                  </a:tcPr>
                </a:tc>
                <a:extLst>
                  <a:ext uri="{0D108BD9-81ED-4DB2-BD59-A6C34878D82A}">
                    <a16:rowId xmlns:a16="http://schemas.microsoft.com/office/drawing/2014/main" val="185478091"/>
                  </a:ext>
                </a:extLst>
              </a:tr>
              <a:tr h="1361978">
                <a:tc>
                  <a:txBody>
                    <a:bodyPr/>
                    <a:lstStyle/>
                    <a:p>
                      <a:pPr marL="347472" indent="-347472" algn="l" fontAlgn="t">
                        <a:lnSpc>
                          <a:spcPct val="107000"/>
                        </a:lnSpc>
                        <a:buClrTx/>
                        <a:buSzPts val="1100"/>
                        <a:buFont typeface="+mj-lt"/>
                        <a:buAutoNum type="arabicPeriod"/>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Establish a motivated, agile unit that scouts out opportunities and supports the various arms of GL in pursuing funding opportunities </a:t>
                      </a:r>
                      <a:endParaRPr lang="en-ZA" sz="20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07000"/>
                        </a:lnSpc>
                        <a:buClrTx/>
                        <a:buSzPts val="1100"/>
                        <a:buFont typeface="Symbol" panose="05050102010706020507" pitchFamily="18" charset="2"/>
                        <a:buChar char="·"/>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Effective unit established </a:t>
                      </a:r>
                      <a:endParaRPr lang="en-ZA" sz="2000" b="0" i="0" u="none" strike="noStrike" dirty="0">
                        <a:effectLst/>
                        <a:latin typeface="Arial" panose="020B0604020202020204" pitchFamily="34" charset="0"/>
                      </a:endParaRPr>
                    </a:p>
                    <a:p>
                      <a:pPr marL="347472" indent="-347472" algn="l" fontAlgn="t">
                        <a:lnSpc>
                          <a:spcPct val="107000"/>
                        </a:lnSpc>
                        <a:spcAft>
                          <a:spcPts val="800"/>
                        </a:spcAft>
                        <a:buFont typeface="Arial" panose="020B0604020202020204" pitchFamily="34" charset="0"/>
                        <a:buChar char="•"/>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Hybrid model recognising time and effort, but also rewarding success adopted </a:t>
                      </a:r>
                      <a:endParaRPr lang="en-ZA" sz="32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8359585"/>
                  </a:ext>
                </a:extLst>
              </a:tr>
              <a:tr h="709878">
                <a:tc>
                  <a:txBody>
                    <a:bodyPr/>
                    <a:lstStyle/>
                    <a:p>
                      <a:pPr marL="347472" indent="-347472" algn="l" fontAlgn="t">
                        <a:lnSpc>
                          <a:spcPct val="107000"/>
                        </a:lnSpc>
                        <a:buClrTx/>
                        <a:buSzPts val="1100"/>
                        <a:buFont typeface="+mj-lt"/>
                        <a:buAutoNum type="arabicPeriod"/>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Increase GL funding by at least 5% per annum </a:t>
                      </a:r>
                      <a:endParaRPr lang="en-ZA" sz="20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BF3"/>
                    </a:solidFill>
                  </a:tcPr>
                </a:tc>
                <a:tc>
                  <a:txBody>
                    <a:bodyPr/>
                    <a:lstStyle/>
                    <a:p>
                      <a:pPr marL="347472" indent="-347472" algn="l" fontAlgn="t">
                        <a:lnSpc>
                          <a:spcPct val="107000"/>
                        </a:lnSpc>
                        <a:spcAft>
                          <a:spcPts val="800"/>
                        </a:spcAft>
                        <a:buClrTx/>
                        <a:buSzPts val="1100"/>
                        <a:buFont typeface="Symbol" panose="05050102010706020507" pitchFamily="18" charset="2"/>
                        <a:buChar char="·"/>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 increase in funding, by unit and type of funder </a:t>
                      </a:r>
                      <a:endParaRPr lang="en-ZA" sz="20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DBF3"/>
                    </a:solidFill>
                  </a:tcPr>
                </a:tc>
                <a:extLst>
                  <a:ext uri="{0D108BD9-81ED-4DB2-BD59-A6C34878D82A}">
                    <a16:rowId xmlns:a16="http://schemas.microsoft.com/office/drawing/2014/main" val="1247112319"/>
                  </a:ext>
                </a:extLst>
              </a:tr>
              <a:tr h="1035928">
                <a:tc>
                  <a:txBody>
                    <a:bodyPr/>
                    <a:lstStyle/>
                    <a:p>
                      <a:pPr marL="347472" indent="-347472" algn="l" fontAlgn="t">
                        <a:lnSpc>
                          <a:spcPct val="107000"/>
                        </a:lnSpc>
                        <a:buClrTx/>
                        <a:buSzPts val="1100"/>
                        <a:buFont typeface="+mj-lt"/>
                        <a:buAutoNum type="arabicPeriod"/>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Build capacity of staff and grantees to target their efforts more effectively </a:t>
                      </a:r>
                      <a:endParaRPr lang="en-ZA" sz="20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07000"/>
                        </a:lnSpc>
                        <a:buClrTx/>
                        <a:buSzPts val="1100"/>
                        <a:buFont typeface="Symbol" panose="05050102010706020507" pitchFamily="18" charset="2"/>
                        <a:buChar char="·"/>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No of staff and grantees trained</a:t>
                      </a:r>
                      <a:endParaRPr lang="en-ZA" sz="2000" b="0" i="0" u="none" strike="noStrike" dirty="0">
                        <a:effectLst/>
                        <a:latin typeface="Arial" panose="020B0604020202020204" pitchFamily="34" charset="0"/>
                      </a:endParaRPr>
                    </a:p>
                    <a:p>
                      <a:pPr marL="347472" indent="-347472" algn="l" fontAlgn="t">
                        <a:lnSpc>
                          <a:spcPct val="107000"/>
                        </a:lnSpc>
                        <a:spcAft>
                          <a:spcPts val="800"/>
                        </a:spcAft>
                        <a:buFont typeface="Arial" panose="020B0604020202020204" pitchFamily="34" charset="0"/>
                        <a:buChar char="•"/>
                      </a:pPr>
                      <a:r>
                        <a:rPr lang="en-ZA" sz="2000" b="0" i="0" u="none" strike="noStrike" kern="100" dirty="0">
                          <a:effectLst/>
                          <a:latin typeface="Tahoma" panose="020B0604030504040204" pitchFamily="34" charset="0"/>
                          <a:ea typeface="Aptos" panose="020B0004020202020204" pitchFamily="34" charset="0"/>
                          <a:cs typeface="Times New Roman" panose="02020603050405020304" pitchFamily="18" charset="0"/>
                        </a:rPr>
                        <a:t>% able to successfully follow through on a proposal from start to finish </a:t>
                      </a:r>
                      <a:endParaRPr lang="en-ZA" sz="3200" b="0" i="0" u="none" strike="noStrike" dirty="0">
                        <a:effectLst/>
                        <a:latin typeface="Arial" panose="020B0604020202020204" pitchFamily="34" charset="0"/>
                      </a:endParaRPr>
                    </a:p>
                  </a:txBody>
                  <a:tcPr marL="123437" marR="123437" marT="1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87840"/>
                  </a:ext>
                </a:extLst>
              </a:tr>
            </a:tbl>
          </a:graphicData>
        </a:graphic>
      </p:graphicFrame>
    </p:spTree>
    <p:extLst>
      <p:ext uri="{BB962C8B-B14F-4D97-AF65-F5344CB8AC3E}">
        <p14:creationId xmlns:p14="http://schemas.microsoft.com/office/powerpoint/2010/main" val="285714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4D89AA-54B8-DD38-0B9F-EED9028FCC4A}"/>
              </a:ext>
            </a:extLst>
          </p:cNvPr>
          <p:cNvSpPr>
            <a:spLocks noGrp="1"/>
          </p:cNvSpPr>
          <p:nvPr>
            <p:ph type="ctrTitle"/>
          </p:nvPr>
        </p:nvSpPr>
        <p:spPr>
          <a:xfrm>
            <a:off x="851183" y="1143000"/>
            <a:ext cx="4846320" cy="2898648"/>
          </a:xfrm>
        </p:spPr>
        <p:txBody>
          <a:bodyPr>
            <a:normAutofit/>
          </a:bodyPr>
          <a:lstStyle/>
          <a:p>
            <a:r>
              <a:rPr lang="en-ZA" sz="5000" dirty="0"/>
              <a:t>Harnessing AI for Gender Justice</a:t>
            </a:r>
            <a:br>
              <a:rPr lang="en-ZA" sz="5000" dirty="0"/>
            </a:br>
            <a:endParaRPr lang="en-ZA" sz="5000" dirty="0"/>
          </a:p>
        </p:txBody>
      </p:sp>
      <p:sp>
        <p:nvSpPr>
          <p:cNvPr id="15" name="Subtitle 14">
            <a:extLst>
              <a:ext uri="{FF2B5EF4-FFF2-40B4-BE49-F238E27FC236}">
                <a16:creationId xmlns:a16="http://schemas.microsoft.com/office/drawing/2014/main" id="{C4002AA7-930D-9FB9-79D2-BDD9E726505C}"/>
              </a:ext>
            </a:extLst>
          </p:cNvPr>
          <p:cNvSpPr>
            <a:spLocks noGrp="1"/>
          </p:cNvSpPr>
          <p:nvPr>
            <p:ph type="subTitle" idx="1"/>
          </p:nvPr>
        </p:nvSpPr>
        <p:spPr>
          <a:xfrm>
            <a:off x="1249680" y="4295726"/>
            <a:ext cx="4846320" cy="1335024"/>
          </a:xfrm>
        </p:spPr>
        <p:txBody>
          <a:bodyPr>
            <a:normAutofit/>
          </a:bodyPr>
          <a:lstStyle/>
          <a:p>
            <a:r>
              <a:rPr lang="en-ZA" b="1" dirty="0"/>
              <a:t>A responsible path forward for Gender Links</a:t>
            </a:r>
            <a:endParaRPr lang="en-ZA" dirty="0"/>
          </a:p>
        </p:txBody>
      </p:sp>
      <p:pic>
        <p:nvPicPr>
          <p:cNvPr id="5" name="Picture 4" descr="A close up of a logo&#10;&#10;AI-generated content may be incorrect.">
            <a:extLst>
              <a:ext uri="{FF2B5EF4-FFF2-40B4-BE49-F238E27FC236}">
                <a16:creationId xmlns:a16="http://schemas.microsoft.com/office/drawing/2014/main" id="{B9D12B0C-4783-A17E-C39F-980196635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956" y="1117770"/>
            <a:ext cx="5441001" cy="1292237"/>
          </a:xfrm>
          <a:prstGeom prst="rect">
            <a:avLst/>
          </a:prstGeom>
        </p:spPr>
      </p:pic>
      <p:pic>
        <p:nvPicPr>
          <p:cNvPr id="3" name="Picture 2" descr="A blue and white circuit board with a letter&#10;&#10;AI-generated content may be incorrect.">
            <a:extLst>
              <a:ext uri="{FF2B5EF4-FFF2-40B4-BE49-F238E27FC236}">
                <a16:creationId xmlns:a16="http://schemas.microsoft.com/office/drawing/2014/main" id="{94E6DBBD-A44F-2F39-94AE-5B226B6947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9593" y="3062073"/>
            <a:ext cx="4715791" cy="3143861"/>
          </a:xfrm>
          <a:prstGeom prst="rect">
            <a:avLst/>
          </a:prstGeom>
        </p:spPr>
      </p:pic>
      <p:sp>
        <p:nvSpPr>
          <p:cNvPr id="4" name="Rectangle 3">
            <a:extLst>
              <a:ext uri="{FF2B5EF4-FFF2-40B4-BE49-F238E27FC236}">
                <a16:creationId xmlns:a16="http://schemas.microsoft.com/office/drawing/2014/main" id="{FB07C83F-A399-7265-8937-D0EDB0EFC058}"/>
              </a:ext>
            </a:extLst>
          </p:cNvPr>
          <p:cNvSpPr>
            <a:spLocks/>
          </p:cNvSpPr>
          <p:nvPr/>
        </p:nvSpPr>
        <p:spPr>
          <a:xfrm>
            <a:off x="10244667" y="6214533"/>
            <a:ext cx="1947333" cy="643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35623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A01E-9D6B-5080-C487-9784B89D51F6}"/>
              </a:ext>
            </a:extLst>
          </p:cNvPr>
          <p:cNvSpPr>
            <a:spLocks noGrp="1"/>
          </p:cNvSpPr>
          <p:nvPr>
            <p:ph type="title"/>
          </p:nvPr>
        </p:nvSpPr>
        <p:spPr/>
        <p:txBody>
          <a:bodyPr>
            <a:normAutofit/>
          </a:bodyPr>
          <a:lstStyle/>
          <a:p>
            <a:pPr algn="ctr"/>
            <a:r>
              <a:rPr lang="en-ZA" dirty="0"/>
              <a:t>Amplifying GL’s Programmatic Impact</a:t>
            </a:r>
            <a:br>
              <a:rPr lang="en-ZA" dirty="0"/>
            </a:br>
            <a:endParaRPr lang="en-ZA" dirty="0"/>
          </a:p>
        </p:txBody>
      </p:sp>
      <p:sp>
        <p:nvSpPr>
          <p:cNvPr id="3" name="Content Placeholder 2">
            <a:extLst>
              <a:ext uri="{FF2B5EF4-FFF2-40B4-BE49-F238E27FC236}">
                <a16:creationId xmlns:a16="http://schemas.microsoft.com/office/drawing/2014/main" id="{F3E6A59B-338D-DA1B-EB48-1F4AFBF7C7E7}"/>
              </a:ext>
            </a:extLst>
          </p:cNvPr>
          <p:cNvSpPr>
            <a:spLocks noGrp="1"/>
          </p:cNvSpPr>
          <p:nvPr>
            <p:ph sz="half" idx="1"/>
          </p:nvPr>
        </p:nvSpPr>
        <p:spPr/>
        <p:txBody>
          <a:bodyPr>
            <a:normAutofit fontScale="77500" lnSpcReduction="20000"/>
          </a:bodyPr>
          <a:lstStyle/>
          <a:p>
            <a:pPr lvl="0"/>
            <a:r>
              <a:rPr lang="en-ZA" b="1" dirty="0"/>
              <a:t>How</a:t>
            </a:r>
            <a:endParaRPr lang="en-ZA" dirty="0"/>
          </a:p>
          <a:p>
            <a:pPr lvl="1"/>
            <a:r>
              <a:rPr lang="en-ZA" b="1" dirty="0"/>
              <a:t>Research and analysis - </a:t>
            </a:r>
            <a:r>
              <a:rPr lang="en-ZA" dirty="0"/>
              <a:t> Rapid analysis; workshops, surveys, news monitoring) to identify emerging trends in GBV, economic exclusion, or WPP</a:t>
            </a:r>
          </a:p>
          <a:p>
            <a:pPr marL="457200" lvl="1" indent="0">
              <a:buNone/>
            </a:pPr>
            <a:endParaRPr lang="en-ZA" dirty="0"/>
          </a:p>
          <a:p>
            <a:pPr lvl="1"/>
            <a:r>
              <a:rPr lang="en-ZA" b="1" dirty="0"/>
              <a:t>Advocacy and communications - </a:t>
            </a:r>
            <a:r>
              <a:rPr lang="en-ZA" dirty="0"/>
              <a:t>Draft and personalise communications, translations, social media, campaigns, outreach</a:t>
            </a:r>
          </a:p>
          <a:p>
            <a:pPr marL="457200" lvl="1" indent="0">
              <a:buNone/>
            </a:pPr>
            <a:endParaRPr lang="en-ZA" dirty="0"/>
          </a:p>
          <a:p>
            <a:pPr lvl="1"/>
            <a:r>
              <a:rPr lang="en-ZA" b="1" dirty="0"/>
              <a:t>Capacity building and knowledge Management</a:t>
            </a:r>
          </a:p>
          <a:p>
            <a:pPr lvl="1"/>
            <a:endParaRPr lang="en-ZA" dirty="0"/>
          </a:p>
          <a:p>
            <a:pPr lvl="1"/>
            <a:r>
              <a:rPr lang="en-ZA" b="1" dirty="0"/>
              <a:t>Monitoring &amp; Evaluation - </a:t>
            </a:r>
            <a:r>
              <a:rPr lang="en-ZA" dirty="0"/>
              <a:t>Automation,  track indicators, freeing our staff for deeper, strategic review.</a:t>
            </a:r>
          </a:p>
          <a:p>
            <a:endParaRPr lang="en-ZA" dirty="0"/>
          </a:p>
        </p:txBody>
      </p:sp>
      <p:pic>
        <p:nvPicPr>
          <p:cNvPr id="6" name="Content Placeholder 5" descr="A group of people writing on a white board&#10;&#10;AI-generated content may be incorrect.">
            <a:extLst>
              <a:ext uri="{FF2B5EF4-FFF2-40B4-BE49-F238E27FC236}">
                <a16:creationId xmlns:a16="http://schemas.microsoft.com/office/drawing/2014/main" id="{D5638DDF-EABB-8B07-FBF2-238C7728D8C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2" y="1825625"/>
            <a:ext cx="5181600" cy="2914650"/>
          </a:xfrm>
        </p:spPr>
      </p:pic>
      <p:sp>
        <p:nvSpPr>
          <p:cNvPr id="8" name="Rectangle 7">
            <a:extLst>
              <a:ext uri="{FF2B5EF4-FFF2-40B4-BE49-F238E27FC236}">
                <a16:creationId xmlns:a16="http://schemas.microsoft.com/office/drawing/2014/main" id="{9A2654EA-4DC9-0A27-A94F-410D477B7C79}"/>
              </a:ext>
            </a:extLst>
          </p:cNvPr>
          <p:cNvSpPr/>
          <p:nvPr/>
        </p:nvSpPr>
        <p:spPr>
          <a:xfrm>
            <a:off x="6870192" y="5239512"/>
            <a:ext cx="3994404" cy="813816"/>
          </a:xfrm>
          <a:prstGeom prst="rect">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t>The AI Opportunity</a:t>
            </a:r>
            <a:endParaRPr lang="en-ZA" dirty="0"/>
          </a:p>
        </p:txBody>
      </p:sp>
    </p:spTree>
    <p:extLst>
      <p:ext uri="{BB962C8B-B14F-4D97-AF65-F5344CB8AC3E}">
        <p14:creationId xmlns:p14="http://schemas.microsoft.com/office/powerpoint/2010/main" val="68053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363D2-24F8-3AFD-F93F-0F6697EC9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3BF00-342A-415F-2B36-BDF62D68836A}"/>
              </a:ext>
            </a:extLst>
          </p:cNvPr>
          <p:cNvSpPr>
            <a:spLocks noGrp="1"/>
          </p:cNvSpPr>
          <p:nvPr>
            <p:ph type="title"/>
          </p:nvPr>
        </p:nvSpPr>
        <p:spPr>
          <a:xfrm>
            <a:off x="474650" y="232502"/>
            <a:ext cx="11426510" cy="1325563"/>
          </a:xfrm>
        </p:spPr>
        <p:txBody>
          <a:bodyPr>
            <a:normAutofit/>
          </a:bodyPr>
          <a:lstStyle/>
          <a:p>
            <a:pPr algn="ctr"/>
            <a:r>
              <a:rPr lang="en-ZA" dirty="0"/>
              <a:t>Pathway – Towards AI Strategy, AI Policy</a:t>
            </a:r>
            <a:br>
              <a:rPr lang="en-ZA" dirty="0"/>
            </a:br>
            <a:endParaRPr lang="en-ZA" dirty="0"/>
          </a:p>
        </p:txBody>
      </p:sp>
      <p:graphicFrame>
        <p:nvGraphicFramePr>
          <p:cNvPr id="6" name="Content Placeholder 5">
            <a:extLst>
              <a:ext uri="{FF2B5EF4-FFF2-40B4-BE49-F238E27FC236}">
                <a16:creationId xmlns:a16="http://schemas.microsoft.com/office/drawing/2014/main" id="{9F05EDD6-A846-8551-4F0C-09C7553C40F5}"/>
              </a:ext>
            </a:extLst>
          </p:cNvPr>
          <p:cNvGraphicFramePr>
            <a:graphicFrameLocks noGrp="1"/>
          </p:cNvGraphicFramePr>
          <p:nvPr>
            <p:ph idx="1"/>
            <p:extLst>
              <p:ext uri="{D42A27DB-BD31-4B8C-83A1-F6EECF244321}">
                <p14:modId xmlns:p14="http://schemas.microsoft.com/office/powerpoint/2010/main" val="2620917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92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7E08-1106-EB26-7609-909BCC152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C3FED-FAF3-A837-EA4E-D6F124C6DB66}"/>
              </a:ext>
            </a:extLst>
          </p:cNvPr>
          <p:cNvSpPr>
            <a:spLocks noGrp="1"/>
          </p:cNvSpPr>
          <p:nvPr>
            <p:ph type="title"/>
          </p:nvPr>
        </p:nvSpPr>
        <p:spPr/>
        <p:txBody>
          <a:bodyPr>
            <a:normAutofit/>
          </a:bodyPr>
          <a:lstStyle/>
          <a:p>
            <a:pPr algn="ctr"/>
            <a:r>
              <a:rPr lang="en-ZA" dirty="0"/>
              <a:t>Moving Together, Responsibly</a:t>
            </a:r>
            <a:br>
              <a:rPr lang="en-ZA" dirty="0"/>
            </a:br>
            <a:endParaRPr lang="en-ZA" dirty="0"/>
          </a:p>
        </p:txBody>
      </p:sp>
      <p:sp>
        <p:nvSpPr>
          <p:cNvPr id="3" name="Content Placeholder 2">
            <a:extLst>
              <a:ext uri="{FF2B5EF4-FFF2-40B4-BE49-F238E27FC236}">
                <a16:creationId xmlns:a16="http://schemas.microsoft.com/office/drawing/2014/main" id="{BC3C4152-B3BC-1702-71C7-0245251756BE}"/>
              </a:ext>
            </a:extLst>
          </p:cNvPr>
          <p:cNvSpPr>
            <a:spLocks noGrp="1"/>
          </p:cNvSpPr>
          <p:nvPr>
            <p:ph sz="half" idx="1"/>
          </p:nvPr>
        </p:nvSpPr>
        <p:spPr/>
        <p:txBody>
          <a:bodyPr>
            <a:normAutofit fontScale="92500" lnSpcReduction="20000"/>
          </a:bodyPr>
          <a:lstStyle/>
          <a:p>
            <a:pPr lvl="1"/>
            <a:r>
              <a:rPr lang="en-ZA" dirty="0"/>
              <a:t>Endorse the principle of developing a formal AI Strategy and Policy for Gender Links.</a:t>
            </a:r>
          </a:p>
          <a:p>
            <a:pPr lvl="1"/>
            <a:endParaRPr lang="en-ZA" dirty="0"/>
          </a:p>
          <a:p>
            <a:pPr lvl="1"/>
            <a:r>
              <a:rPr lang="en-ZA" b="1" dirty="0"/>
              <a:t>AI Task Team – </a:t>
            </a:r>
          </a:p>
          <a:p>
            <a:pPr lvl="2"/>
            <a:r>
              <a:rPr lang="en-ZA" dirty="0"/>
              <a:t>Experimenting with </a:t>
            </a:r>
            <a:r>
              <a:rPr lang="en-ZA" b="1" dirty="0"/>
              <a:t>Co-pilot, </a:t>
            </a:r>
          </a:p>
          <a:p>
            <a:pPr lvl="2"/>
            <a:r>
              <a:rPr lang="en-ZA" dirty="0"/>
              <a:t>Collaboration = GL Programmes, IT, HR, MEL, and the board to draft the strategy and Policy.</a:t>
            </a:r>
          </a:p>
          <a:p>
            <a:pPr lvl="1"/>
            <a:endParaRPr lang="en-ZA" dirty="0"/>
          </a:p>
          <a:p>
            <a:pPr lvl="1"/>
            <a:r>
              <a:rPr lang="en-ZA" b="1" dirty="0"/>
              <a:t>Learning from leaders - </a:t>
            </a:r>
            <a:r>
              <a:rPr lang="en-ZA" dirty="0"/>
              <a:t> </a:t>
            </a:r>
          </a:p>
          <a:p>
            <a:pPr lvl="2"/>
            <a:r>
              <a:rPr lang="en-ZA" dirty="0"/>
              <a:t>Actively engaging with frameworks from partners like </a:t>
            </a:r>
            <a:r>
              <a:rPr lang="en-ZA" dirty="0">
                <a:hlinkClick r:id="rId2"/>
              </a:rPr>
              <a:t>UN Women’s AI School</a:t>
            </a:r>
            <a:endParaRPr lang="en-ZA" dirty="0"/>
          </a:p>
          <a:p>
            <a:pPr lvl="2"/>
            <a:r>
              <a:rPr lang="en-ZA" dirty="0"/>
              <a:t>and focus on gender-responsive AI to ensure our approach is world-class and feminist.</a:t>
            </a:r>
          </a:p>
          <a:p>
            <a:endParaRPr lang="en-ZA" dirty="0"/>
          </a:p>
        </p:txBody>
      </p:sp>
      <p:pic>
        <p:nvPicPr>
          <p:cNvPr id="7" name="Content Placeholder 6" descr="A collage of images of women&#10;&#10;AI-generated content may be incorrect.">
            <a:extLst>
              <a:ext uri="{FF2B5EF4-FFF2-40B4-BE49-F238E27FC236}">
                <a16:creationId xmlns:a16="http://schemas.microsoft.com/office/drawing/2014/main" id="{78112B16-8469-B9E1-59DC-FAE3C1F4D6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905829"/>
            <a:ext cx="5181600" cy="2508433"/>
          </a:xfrm>
        </p:spPr>
      </p:pic>
      <p:sp>
        <p:nvSpPr>
          <p:cNvPr id="4" name="Rectangle 3">
            <a:extLst>
              <a:ext uri="{FF2B5EF4-FFF2-40B4-BE49-F238E27FC236}">
                <a16:creationId xmlns:a16="http://schemas.microsoft.com/office/drawing/2014/main" id="{03DE3FBC-3CF2-1FEC-077B-75052671EE5C}"/>
              </a:ext>
            </a:extLst>
          </p:cNvPr>
          <p:cNvSpPr/>
          <p:nvPr/>
        </p:nvSpPr>
        <p:spPr>
          <a:xfrm>
            <a:off x="6172202" y="5086604"/>
            <a:ext cx="5879590" cy="813816"/>
          </a:xfrm>
          <a:prstGeom prst="rect">
            <a:avLst/>
          </a:prstGeom>
          <a:solidFill>
            <a:srgbClr val="7B29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ZA" dirty="0"/>
              <a:t>Let’s build our AI Future together — Safely and Strategically.</a:t>
            </a:r>
          </a:p>
        </p:txBody>
      </p:sp>
    </p:spTree>
    <p:extLst>
      <p:ext uri="{BB962C8B-B14F-4D97-AF65-F5344CB8AC3E}">
        <p14:creationId xmlns:p14="http://schemas.microsoft.com/office/powerpoint/2010/main" val="328745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0BCF7-DB9B-2987-AA2B-3614A56EAEB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b="1" kern="1200">
                <a:solidFill>
                  <a:schemeClr val="tx1"/>
                </a:solidFill>
                <a:latin typeface="+mj-lt"/>
                <a:ea typeface="+mj-ea"/>
                <a:cs typeface="+mj-cs"/>
              </a:rPr>
              <a:t>Thank You!</a:t>
            </a:r>
          </a:p>
        </p:txBody>
      </p:sp>
      <p:sp>
        <p:nvSpPr>
          <p:cNvPr id="23" name="Rectangle 2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4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D7C4D-F868-3DB1-AE3A-C70E30D4421E}"/>
              </a:ext>
            </a:extLst>
          </p:cNvPr>
          <p:cNvSpPr>
            <a:spLocks noGrp="1"/>
          </p:cNvSpPr>
          <p:nvPr>
            <p:ph type="title"/>
          </p:nvPr>
        </p:nvSpPr>
        <p:spPr>
          <a:xfrm>
            <a:off x="0" y="0"/>
            <a:ext cx="12191999" cy="1388303"/>
          </a:xfrm>
          <a:solidFill>
            <a:srgbClr val="7B293E"/>
          </a:solidFill>
        </p:spPr>
        <p:txBody>
          <a:bodyPr vert="horz" lIns="91440" tIns="45720" rIns="91440" bIns="45720" rtlCol="0" anchor="ctr">
            <a:normAutofit/>
          </a:bodyPr>
          <a:lstStyle/>
          <a:p>
            <a:pPr algn="ctr"/>
            <a:r>
              <a:rPr lang="en-US" sz="4000" dirty="0">
                <a:solidFill>
                  <a:schemeClr val="bg1"/>
                </a:solidFill>
              </a:rPr>
              <a:t>RECAP</a:t>
            </a:r>
            <a:r>
              <a:rPr lang="en-US" sz="4000" kern="1200" dirty="0">
                <a:solidFill>
                  <a:schemeClr val="bg1"/>
                </a:solidFill>
                <a:latin typeface="+mj-lt"/>
                <a:ea typeface="+mj-ea"/>
                <a:cs typeface="+mj-cs"/>
              </a:rPr>
              <a:t>: GL’s Vision and Goals; 2020-2025</a:t>
            </a:r>
          </a:p>
        </p:txBody>
      </p:sp>
      <p:graphicFrame>
        <p:nvGraphicFramePr>
          <p:cNvPr id="5" name="Table 4">
            <a:extLst>
              <a:ext uri="{FF2B5EF4-FFF2-40B4-BE49-F238E27FC236}">
                <a16:creationId xmlns:a16="http://schemas.microsoft.com/office/drawing/2014/main" id="{DDE119F9-A394-3A09-9E84-62D5DFFC1B19}"/>
              </a:ext>
            </a:extLst>
          </p:cNvPr>
          <p:cNvGraphicFramePr>
            <a:graphicFrameLocks noGrp="1"/>
          </p:cNvGraphicFramePr>
          <p:nvPr>
            <p:extLst>
              <p:ext uri="{D42A27DB-BD31-4B8C-83A1-F6EECF244321}">
                <p14:modId xmlns:p14="http://schemas.microsoft.com/office/powerpoint/2010/main" val="1727179894"/>
              </p:ext>
            </p:extLst>
          </p:nvPr>
        </p:nvGraphicFramePr>
        <p:xfrm>
          <a:off x="1" y="1396588"/>
          <a:ext cx="12191999" cy="5461410"/>
        </p:xfrm>
        <a:graphic>
          <a:graphicData uri="http://schemas.openxmlformats.org/drawingml/2006/table">
            <a:tbl>
              <a:tblPr firstRow="1" firstCol="1" bandRow="1"/>
              <a:tblGrid>
                <a:gridCol w="1070516">
                  <a:extLst>
                    <a:ext uri="{9D8B030D-6E8A-4147-A177-3AD203B41FA5}">
                      <a16:colId xmlns:a16="http://schemas.microsoft.com/office/drawing/2014/main" val="821983358"/>
                    </a:ext>
                  </a:extLst>
                </a:gridCol>
                <a:gridCol w="2515434">
                  <a:extLst>
                    <a:ext uri="{9D8B030D-6E8A-4147-A177-3AD203B41FA5}">
                      <a16:colId xmlns:a16="http://schemas.microsoft.com/office/drawing/2014/main" val="2172567859"/>
                    </a:ext>
                  </a:extLst>
                </a:gridCol>
                <a:gridCol w="1043399">
                  <a:extLst>
                    <a:ext uri="{9D8B030D-6E8A-4147-A177-3AD203B41FA5}">
                      <a16:colId xmlns:a16="http://schemas.microsoft.com/office/drawing/2014/main" val="1286323981"/>
                    </a:ext>
                  </a:extLst>
                </a:gridCol>
                <a:gridCol w="1009913">
                  <a:extLst>
                    <a:ext uri="{9D8B030D-6E8A-4147-A177-3AD203B41FA5}">
                      <a16:colId xmlns:a16="http://schemas.microsoft.com/office/drawing/2014/main" val="1909468924"/>
                    </a:ext>
                  </a:extLst>
                </a:gridCol>
                <a:gridCol w="1910718">
                  <a:extLst>
                    <a:ext uri="{9D8B030D-6E8A-4147-A177-3AD203B41FA5}">
                      <a16:colId xmlns:a16="http://schemas.microsoft.com/office/drawing/2014/main" val="1203875647"/>
                    </a:ext>
                  </a:extLst>
                </a:gridCol>
                <a:gridCol w="847113">
                  <a:extLst>
                    <a:ext uri="{9D8B030D-6E8A-4147-A177-3AD203B41FA5}">
                      <a16:colId xmlns:a16="http://schemas.microsoft.com/office/drawing/2014/main" val="951030815"/>
                    </a:ext>
                  </a:extLst>
                </a:gridCol>
                <a:gridCol w="847113">
                  <a:extLst>
                    <a:ext uri="{9D8B030D-6E8A-4147-A177-3AD203B41FA5}">
                      <a16:colId xmlns:a16="http://schemas.microsoft.com/office/drawing/2014/main" val="4147160454"/>
                    </a:ext>
                  </a:extLst>
                </a:gridCol>
                <a:gridCol w="2947793">
                  <a:extLst>
                    <a:ext uri="{9D8B030D-6E8A-4147-A177-3AD203B41FA5}">
                      <a16:colId xmlns:a16="http://schemas.microsoft.com/office/drawing/2014/main" val="751060510"/>
                    </a:ext>
                  </a:extLst>
                </a:gridCol>
              </a:tblGrid>
              <a:tr h="542237">
                <a:tc>
                  <a:txBody>
                    <a:bodyPr/>
                    <a:lstStyle/>
                    <a:p>
                      <a:pPr algn="l" fontAlgn="t">
                        <a:lnSpc>
                          <a:spcPct val="107000"/>
                        </a:lnSpc>
                        <a:spcAft>
                          <a:spcPts val="800"/>
                        </a:spcAft>
                        <a:buNone/>
                      </a:pPr>
                      <a:r>
                        <a:rPr lang="en-US" sz="1000" b="1" i="0" u="none" strike="noStrike" dirty="0">
                          <a:solidFill>
                            <a:schemeClr val="tx1"/>
                          </a:solidFill>
                          <a:effectLst/>
                          <a:highlight>
                            <a:srgbClr val="F6DBF3"/>
                          </a:highlight>
                          <a:latin typeface="Tahoma" panose="020B0604030504040204" pitchFamily="34" charset="0"/>
                          <a:ea typeface="Tahoma" panose="020B0604030504040204" pitchFamily="34" charset="0"/>
                          <a:cs typeface="Times New Roman" panose="02020603050405020304" pitchFamily="18" charset="0"/>
                        </a:rPr>
                        <a:t>Vision </a:t>
                      </a:r>
                      <a:endParaRPr lang="en-US" sz="1600" b="0" i="0" u="none" strike="noStrike" dirty="0">
                        <a:solidFill>
                          <a:schemeClr val="tx1"/>
                        </a:solidFill>
                        <a:effectLst/>
                        <a:highlight>
                          <a:srgbClr val="F6DBF3"/>
                        </a:highligh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293E"/>
                    </a:solidFill>
                  </a:tcPr>
                </a:tc>
                <a:tc gridSpan="7">
                  <a:txBody>
                    <a:bodyPr/>
                    <a:lstStyle/>
                    <a:p>
                      <a:pPr algn="just" fontAlgn="t">
                        <a:lnSpc>
                          <a:spcPct val="107000"/>
                        </a:lnSpc>
                        <a:spcAft>
                          <a:spcPts val="800"/>
                        </a:spcAft>
                        <a:buNone/>
                      </a:pPr>
                      <a:r>
                        <a:rPr lang="en-GB"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An inclusive, equal and just society in which women and girls in all their diversities exercise their voice and choice in accordance with the Southern African Development Community (SADC) Protocol on Gender and Development and related regional, continental and global instruments.</a:t>
                      </a:r>
                      <a:endParaRPr lang="en-GB"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8672387"/>
                  </a:ext>
                </a:extLst>
              </a:tr>
              <a:tr h="1341513">
                <a:tc>
                  <a:txBody>
                    <a:bodyPr/>
                    <a:lstStyle/>
                    <a:p>
                      <a:pPr algn="l" fontAlgn="t">
                        <a:lnSpc>
                          <a:spcPct val="107000"/>
                        </a:lnSpc>
                        <a:spcAft>
                          <a:spcPts val="800"/>
                        </a:spcAft>
                        <a:buNone/>
                      </a:pPr>
                      <a:r>
                        <a:rPr lang="en-US" sz="1000" b="1" i="0" u="none" strike="noStrike" dirty="0">
                          <a:solidFill>
                            <a:schemeClr val="bg1"/>
                          </a:solidFill>
                          <a:effectLst/>
                          <a:latin typeface="Tahoma" panose="020B0604030504040204" pitchFamily="34" charset="0"/>
                          <a:ea typeface="Tahoma" panose="020B0604030504040204" pitchFamily="34" charset="0"/>
                          <a:cs typeface="Times New Roman" panose="02020603050405020304" pitchFamily="18" charset="0"/>
                        </a:rPr>
                        <a:t>What: Women and girls’ rights </a:t>
                      </a:r>
                    </a:p>
                    <a:p>
                      <a:pPr algn="l" fontAlgn="t">
                        <a:lnSpc>
                          <a:spcPct val="107000"/>
                        </a:lnSpc>
                        <a:spcAft>
                          <a:spcPts val="800"/>
                        </a:spcAft>
                        <a:buNone/>
                      </a:pPr>
                      <a:r>
                        <a:rPr lang="en-US" sz="1000" b="1" i="0" u="none" strike="noStrike" dirty="0">
                          <a:solidFill>
                            <a:schemeClr val="tx1"/>
                          </a:solidFill>
                          <a:effectLst/>
                          <a:highlight>
                            <a:srgbClr val="F6DBF3"/>
                          </a:highlight>
                          <a:latin typeface="Tahoma" panose="020B0604030504040204" pitchFamily="34" charset="0"/>
                          <a:ea typeface="Tahoma" panose="020B0604030504040204" pitchFamily="34" charset="0"/>
                          <a:cs typeface="Times New Roman" panose="02020603050405020304" pitchFamily="18" charset="0"/>
                        </a:rPr>
                        <a:t>(Outcome areas)</a:t>
                      </a:r>
                      <a:endParaRPr lang="en-US" sz="1600" b="0" i="0" u="none" strike="noStrike" dirty="0">
                        <a:solidFill>
                          <a:schemeClr val="tx1"/>
                        </a:solidFill>
                        <a:effectLst/>
                        <a:highlight>
                          <a:srgbClr val="F6DBF3"/>
                        </a:highligh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293E"/>
                    </a:solidFill>
                  </a:tcPr>
                </a:tc>
                <a:tc>
                  <a:txBody>
                    <a:bodyPr/>
                    <a:lstStyle/>
                    <a:p>
                      <a:pPr algn="l" fontAlgn="t">
                        <a:lnSpc>
                          <a:spcPct val="107000"/>
                        </a:lnSpc>
                        <a:spcAft>
                          <a:spcPts val="800"/>
                        </a:spcAft>
                        <a:buNone/>
                      </a:pP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Women and girls exercise #</a:t>
                      </a:r>
                      <a:r>
                        <a:rPr lang="en-US" sz="1000" b="0" i="0" u="none" strike="noStrike"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VoicandChoice</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over their bodies through the full attainment of </a:t>
                      </a:r>
                      <a:r>
                        <a:rPr lang="en-US" sz="1000" b="1"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Sexual and Reproductive Health </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for all.  </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l" fontAlgn="t">
                        <a:lnSpc>
                          <a:spcPct val="107000"/>
                        </a:lnSpc>
                        <a:spcAft>
                          <a:spcPts val="800"/>
                        </a:spcAft>
                        <a:buNone/>
                      </a:pP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Women and girls exercise equal and effective #</a:t>
                      </a:r>
                      <a:r>
                        <a:rPr lang="en-US" sz="1000" b="0" i="0" u="none" strike="noStrike"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VoiceandChoice</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in the public sphere through their participation in </a:t>
                      </a:r>
                      <a:r>
                        <a:rPr lang="en-US" sz="1000" b="1"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politics and decision-making.</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en-US"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Women exercise equal #Voice as citizens in and through the </a:t>
                      </a:r>
                      <a:r>
                        <a:rPr lang="en-US" sz="1000" b="1"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media</a:t>
                      </a: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en-US" sz="1600" b="0" i="0" u="none" strike="noStrike">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l" fontAlgn="t">
                        <a:lnSpc>
                          <a:spcPct val="107000"/>
                        </a:lnSpc>
                        <a:spcAft>
                          <a:spcPts val="800"/>
                        </a:spcAft>
                        <a:buNone/>
                      </a:pP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Women exercise #</a:t>
                      </a:r>
                      <a:r>
                        <a:rPr lang="en-US" sz="1000" b="0" i="0" u="none" strike="noStrike" dirty="0" err="1">
                          <a:solidFill>
                            <a:srgbClr val="000000"/>
                          </a:solidFill>
                          <a:effectLst/>
                          <a:latin typeface="Tahoma" panose="020B0604030504040204" pitchFamily="34" charset="0"/>
                          <a:ea typeface="Tahoma" panose="020B0604030504040204" pitchFamily="34" charset="0"/>
                          <a:cs typeface="Times New Roman" panose="02020603050405020304" pitchFamily="18" charset="0"/>
                        </a:rPr>
                        <a:t>VoiceandChoice</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through increased agency and </a:t>
                      </a: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economic power</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to prevent gender-based violence and take control of their lives.</a:t>
                      </a:r>
                      <a:endParaRPr lang="en-US"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Halt the destruction of the planet through innovative links between </a:t>
                      </a:r>
                      <a:r>
                        <a:rPr lang="en-US" sz="1000" b="1"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gender and climate justice</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in our work and practice.</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extLst>
                  <a:ext uri="{0D108BD9-81ED-4DB2-BD59-A6C34878D82A}">
                    <a16:rowId xmlns:a16="http://schemas.microsoft.com/office/drawing/2014/main" val="808443874"/>
                  </a:ext>
                </a:extLst>
              </a:tr>
              <a:tr h="742055">
                <a:tc>
                  <a:txBody>
                    <a:bodyPr/>
                    <a:lstStyle/>
                    <a:p>
                      <a:pPr algn="l" fontAlgn="t">
                        <a:lnSpc>
                          <a:spcPct val="107000"/>
                        </a:lnSpc>
                        <a:spcAft>
                          <a:spcPts val="800"/>
                        </a:spcAft>
                        <a:buNone/>
                      </a:pPr>
                      <a:r>
                        <a:rPr lang="en-US" sz="1000" b="1" i="0" u="none" strike="noStrike" dirty="0">
                          <a:solidFill>
                            <a:schemeClr val="bg1"/>
                          </a:solidFill>
                          <a:effectLst/>
                          <a:latin typeface="Tahoma" panose="020B0604030504040204" pitchFamily="34" charset="0"/>
                          <a:ea typeface="Tahoma" panose="020B0604030504040204" pitchFamily="34" charset="0"/>
                          <a:cs typeface="Times New Roman" panose="02020603050405020304" pitchFamily="18" charset="0"/>
                        </a:rPr>
                        <a:t>How: </a:t>
                      </a:r>
                      <a:r>
                        <a:rPr lang="en-US" sz="1000" b="1" i="0" u="none" strike="noStrike" dirty="0">
                          <a:solidFill>
                            <a:schemeClr val="tx1"/>
                          </a:solidFill>
                          <a:effectLst/>
                          <a:highlight>
                            <a:srgbClr val="F6DBF3"/>
                          </a:highlight>
                          <a:latin typeface="Tahoma" panose="020B0604030504040204" pitchFamily="34" charset="0"/>
                          <a:ea typeface="Tahoma" panose="020B0604030504040204" pitchFamily="34" charset="0"/>
                          <a:cs typeface="Times New Roman" panose="02020603050405020304" pitchFamily="18" charset="0"/>
                        </a:rPr>
                        <a:t>Pathways to change  </a:t>
                      </a:r>
                      <a:endParaRPr lang="en-US" sz="1600" b="0" i="0" u="none" strike="noStrike" dirty="0">
                        <a:solidFill>
                          <a:schemeClr val="tx1"/>
                        </a:solidFill>
                        <a:effectLst/>
                        <a:highlight>
                          <a:srgbClr val="F6DBF3"/>
                        </a:highligh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293E"/>
                    </a:solidFill>
                  </a:tcPr>
                </a:tc>
                <a:tc gridSpan="2">
                  <a:txBody>
                    <a:bodyPr/>
                    <a:lstStyle/>
                    <a:p>
                      <a:pPr algn="l" fontAlgn="t">
                        <a:lnSpc>
                          <a:spcPct val="107000"/>
                        </a:lnSpc>
                        <a:spcAft>
                          <a:spcPts val="800"/>
                        </a:spcAft>
                        <a:buNone/>
                      </a:pPr>
                      <a:r>
                        <a:rPr lang="en-ZA"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Build a strong Southern African </a:t>
                      </a:r>
                      <a:r>
                        <a:rPr lang="en-ZA"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women’s movement</a:t>
                      </a:r>
                      <a:r>
                        <a:rPr lang="en-ZA"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advocating for #</a:t>
                      </a:r>
                      <a:r>
                        <a:rPr lang="en-ZA" sz="1000" b="0" i="0" u="none" strike="noStrike" dirty="0" err="1">
                          <a:solidFill>
                            <a:srgbClr val="000000"/>
                          </a:solidFill>
                          <a:effectLst/>
                          <a:latin typeface="Tahoma" panose="020B0604030504040204" pitchFamily="34" charset="0"/>
                          <a:ea typeface="Tahoma" panose="020B0604030504040204" pitchFamily="34" charset="0"/>
                          <a:cs typeface="Times New Roman" panose="02020603050405020304" pitchFamily="18" charset="0"/>
                        </a:rPr>
                        <a:t>VoiceandChoice</a:t>
                      </a:r>
                      <a:r>
                        <a:rPr lang="en-ZA"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and holding government to account for global, African and regional commitments.  </a:t>
                      </a:r>
                      <a:endParaRPr lang="en-ZA"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gridSpan="3">
                  <a:txBody>
                    <a:bodyPr/>
                    <a:lstStyle/>
                    <a:p>
                      <a:pPr algn="l" fontAlgn="t">
                        <a:lnSpc>
                          <a:spcPct val="107000"/>
                        </a:lnSpc>
                        <a:spcAft>
                          <a:spcPts val="800"/>
                        </a:spcAft>
                        <a:buNone/>
                      </a:pPr>
                      <a:r>
                        <a:rPr lang="en-ZA" sz="1000" b="1" i="0" u="none" strike="noStrike">
                          <a:solidFill>
                            <a:srgbClr val="000000"/>
                          </a:solidFill>
                          <a:effectLst/>
                          <a:latin typeface="Tahoma" panose="020B0604030504040204" pitchFamily="34" charset="0"/>
                          <a:ea typeface="Tahoma" panose="020B0604030504040204" pitchFamily="34" charset="0"/>
                          <a:cs typeface="Times New Roman" panose="02020603050405020304" pitchFamily="18" charset="0"/>
                        </a:rPr>
                        <a:t>Grant making</a:t>
                      </a:r>
                      <a:r>
                        <a:rPr lang="en-ZA" sz="1000" b="0" i="0" u="none" strike="noStrike">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to strengthen the ability of community based organisations and networks to work with women and girls  to claim their rights and exercise #VoiceandChoice.</a:t>
                      </a:r>
                      <a:endParaRPr lang="en-ZA" sz="1600" b="0" i="0" u="none" strike="noStrike">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hMerge="1">
                  <a:txBody>
                    <a:bodyPr/>
                    <a:lstStyle/>
                    <a:p>
                      <a:endParaRPr lang="en-US"/>
                    </a:p>
                  </a:txBody>
                  <a:tcPr/>
                </a:tc>
                <a:tc gridSpan="2">
                  <a:txBody>
                    <a:bodyPr/>
                    <a:lstStyle/>
                    <a:p>
                      <a:pPr algn="l" fontAlgn="t">
                        <a:lnSpc>
                          <a:spcPct val="107000"/>
                        </a:lnSpc>
                        <a:spcAft>
                          <a:spcPts val="800"/>
                        </a:spcAft>
                        <a:buNone/>
                      </a:pPr>
                      <a:r>
                        <a:rPr lang="en-US" sz="1000" b="1"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Communicating results</a:t>
                      </a: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through mainstream and social media using multi-media formats</a:t>
                      </a:r>
                      <a:r>
                        <a:rPr lang="en-US" sz="1000" b="0" i="0" u="none" strike="noStrike">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to reach beneficiaries and strengthen advocacy and lobbying efforts.</a:t>
                      </a:r>
                      <a:endParaRPr lang="en-US" sz="1600" b="0" i="0" u="none" strike="noStrike">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extLst>
                  <a:ext uri="{0D108BD9-81ED-4DB2-BD59-A6C34878D82A}">
                    <a16:rowId xmlns:a16="http://schemas.microsoft.com/office/drawing/2014/main" val="274262104"/>
                  </a:ext>
                </a:extLst>
              </a:tr>
              <a:tr h="1494092">
                <a:tc>
                  <a:txBody>
                    <a:bodyPr/>
                    <a:lstStyle/>
                    <a:p>
                      <a:pPr algn="l" fontAlgn="t">
                        <a:lnSpc>
                          <a:spcPct val="107000"/>
                        </a:lnSpc>
                        <a:spcAft>
                          <a:spcPts val="800"/>
                        </a:spcAft>
                        <a:buNone/>
                      </a:pPr>
                      <a:r>
                        <a:rPr lang="en-US" sz="1000" b="1" i="0" u="none" strike="noStrike" dirty="0">
                          <a:solidFill>
                            <a:schemeClr val="bg1"/>
                          </a:solidFill>
                          <a:effectLst/>
                          <a:latin typeface="Tahoma" panose="020B0604030504040204" pitchFamily="34" charset="0"/>
                          <a:ea typeface="Tahoma" panose="020B0604030504040204" pitchFamily="34" charset="0"/>
                          <a:cs typeface="Times New Roman" panose="02020603050405020304" pitchFamily="18" charset="0"/>
                        </a:rPr>
                        <a:t>Where: Sites for change</a:t>
                      </a:r>
                      <a:endParaRPr lang="en-US" sz="1600" b="0" i="0" u="none" strike="noStrike" dirty="0">
                        <a:solidFill>
                          <a:schemeClr val="bg1"/>
                        </a:solidFill>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293E"/>
                    </a:solidFill>
                  </a:tcPr>
                </a:tc>
                <a:tc>
                  <a:txBody>
                    <a:bodyPr/>
                    <a:lstStyle/>
                    <a:p>
                      <a:pPr algn="l" fontAlgn="t">
                        <a:lnSpc>
                          <a:spcPct val="107000"/>
                        </a:lnSpc>
                        <a:spcAft>
                          <a:spcPts val="800"/>
                        </a:spcAft>
                        <a:buNone/>
                      </a:pPr>
                      <a:r>
                        <a:rPr lang="en-US" sz="1000" b="1" i="0" u="none" strike="noStrike">
                          <a:solidFill>
                            <a:srgbClr val="000000"/>
                          </a:solidFill>
                          <a:effectLst/>
                          <a:latin typeface="Tahoma" panose="020B0604030504040204" pitchFamily="34" charset="0"/>
                          <a:ea typeface="Tahoma" panose="020B0604030504040204" pitchFamily="34" charset="0"/>
                          <a:cs typeface="Times New Roman" panose="02020603050405020304" pitchFamily="18" charset="0"/>
                        </a:rPr>
                        <a:t>Global and continental:</a:t>
                      </a:r>
                      <a:r>
                        <a:rPr lang="en-US" sz="1000" b="0" i="0" u="none" strike="noStrike">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Realise the provisions in</a:t>
                      </a:r>
                      <a:r>
                        <a:rPr lang="en-US"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the global and continental instruments to achieve gender equality and equity at a regional, national, local and individual level.</a:t>
                      </a:r>
                      <a:endParaRPr lang="en-US" sz="1600" b="0" i="0" u="none" strike="noStrike">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just"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Regional:</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Contribute to an inclusive, equal and just society in the public and private space in accordance with the SADC Protocol on Gender and Development.</a:t>
                      </a:r>
                      <a:endParaRPr lang="en-US" sz="1600" b="0" i="0" u="none" strike="noStrike" dirty="0">
                        <a:effectLst/>
                        <a:latin typeface="Arial" panose="020B0604020202020204" pitchFamily="34" charset="0"/>
                      </a:endParaRPr>
                    </a:p>
                    <a:p>
                      <a:pPr algn="just" fontAlgn="t">
                        <a:lnSpc>
                          <a:spcPct val="107000"/>
                        </a:lnSpc>
                        <a:spcAft>
                          <a:spcPts val="800"/>
                        </a:spcAft>
                        <a:buNone/>
                      </a:pPr>
                      <a:r>
                        <a:rPr lang="en-US" sz="1000" b="0" i="0" u="none" strike="noStrike" dirty="0">
                          <a:effectLst/>
                          <a:latin typeface="Tahoma" panose="020B0604030504040204" pitchFamily="34" charset="0"/>
                          <a:ea typeface="Calibri" panose="020F0502020204030204" pitchFamily="34" charset="0"/>
                          <a:cs typeface="Times New Roman" panose="02020603050405020304" pitchFamily="18" charset="0"/>
                        </a:rPr>
                        <a:t> </a:t>
                      </a:r>
                      <a:endParaRPr lang="en-US"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National:</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Strong women’s rights movements hold governments accountable for their gender commitments. </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l"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Local:</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Gender-responsive  local governance and community-based organisations enhancing women’s and girl’s #</a:t>
                      </a:r>
                      <a:r>
                        <a:rPr lang="en-US" sz="1000" b="0" i="0" u="none" strike="noStrike" dirty="0" err="1">
                          <a:solidFill>
                            <a:srgbClr val="000000"/>
                          </a:solidFill>
                          <a:effectLst/>
                          <a:latin typeface="Tahoma" panose="020B0604030504040204" pitchFamily="34" charset="0"/>
                          <a:ea typeface="Tahoma" panose="020B0604030504040204" pitchFamily="34" charset="0"/>
                          <a:cs typeface="Times New Roman" panose="02020603050405020304" pitchFamily="18" charset="0"/>
                        </a:rPr>
                        <a:t>VoiceandChoice</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Individual:</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Strengthening </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individuals’ self-confidence and knowledge to act as </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Drivers of Change for gender equality.</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extLst>
                  <a:ext uri="{0D108BD9-81ED-4DB2-BD59-A6C34878D82A}">
                    <a16:rowId xmlns:a16="http://schemas.microsoft.com/office/drawing/2014/main" val="4144048719"/>
                  </a:ext>
                </a:extLst>
              </a:tr>
              <a:tr h="1341513">
                <a:tc>
                  <a:txBody>
                    <a:bodyPr/>
                    <a:lstStyle/>
                    <a:p>
                      <a:pPr algn="l" fontAlgn="t">
                        <a:lnSpc>
                          <a:spcPct val="107000"/>
                        </a:lnSpc>
                        <a:spcAft>
                          <a:spcPts val="800"/>
                        </a:spcAft>
                        <a:buNone/>
                      </a:pPr>
                      <a:r>
                        <a:rPr lang="en-US" sz="1000" b="1" i="0" u="none" strike="noStrike" dirty="0">
                          <a:solidFill>
                            <a:schemeClr val="bg1"/>
                          </a:solidFill>
                          <a:effectLst/>
                          <a:latin typeface="Tahoma" panose="020B0604030504040204" pitchFamily="34" charset="0"/>
                          <a:ea typeface="Tahoma" panose="020B0604030504040204" pitchFamily="34" charset="0"/>
                          <a:cs typeface="Times New Roman" panose="02020603050405020304" pitchFamily="18" charset="0"/>
                        </a:rPr>
                        <a:t>Foundation: Institutional effectiveness</a:t>
                      </a:r>
                    </a:p>
                    <a:p>
                      <a:pPr algn="l" fontAlgn="t">
                        <a:lnSpc>
                          <a:spcPct val="107000"/>
                        </a:lnSpc>
                        <a:spcAft>
                          <a:spcPts val="800"/>
                        </a:spcAft>
                        <a:buNone/>
                      </a:pPr>
                      <a:r>
                        <a:rPr lang="en-US" sz="1000" b="1" i="0" u="none" strike="noStrike" dirty="0">
                          <a:solidFill>
                            <a:schemeClr val="tx1"/>
                          </a:solidFill>
                          <a:effectLst/>
                          <a:highlight>
                            <a:srgbClr val="F6DBF3"/>
                          </a:highlight>
                          <a:latin typeface="Tahoma" panose="020B0604030504040204" pitchFamily="34" charset="0"/>
                          <a:ea typeface="Tahoma" panose="020B0604030504040204" pitchFamily="34" charset="0"/>
                          <a:cs typeface="Times New Roman" panose="02020603050405020304" pitchFamily="18" charset="0"/>
                        </a:rPr>
                        <a:t>(Foundational Pillars) </a:t>
                      </a:r>
                      <a:endParaRPr lang="en-US" sz="1600" b="0" i="0" u="none" strike="noStrike" dirty="0">
                        <a:solidFill>
                          <a:schemeClr val="tx1"/>
                        </a:solidFill>
                        <a:effectLst/>
                        <a:highlight>
                          <a:srgbClr val="F6DBF3"/>
                        </a:highligh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B293E"/>
                    </a:solidFill>
                  </a:tcPr>
                </a:tc>
                <a:tc>
                  <a:txBody>
                    <a:bodyPr/>
                    <a:lstStyle/>
                    <a:p>
                      <a:pPr algn="l" fontAlgn="t">
                        <a:lnSpc>
                          <a:spcPct val="107000"/>
                        </a:lnSpc>
                        <a:spcAft>
                          <a:spcPts val="800"/>
                        </a:spcAft>
                        <a:buNone/>
                      </a:pP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 strong and sustainable organisation that includes a </a:t>
                      </a:r>
                      <a:r>
                        <a:rPr lang="en-US" sz="1000" b="1"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fundraising unit, grantmaking and, income-generating</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capabilities. </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l" fontAlgn="t">
                        <a:lnSpc>
                          <a:spcPct val="107000"/>
                        </a:lnSpc>
                        <a:spcAft>
                          <a:spcPts val="800"/>
                        </a:spcAft>
                        <a:buNone/>
                      </a:pP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 robust and transparent system and processes for planning, </a:t>
                      </a:r>
                      <a:r>
                        <a:rPr lang="en-US" sz="1000" b="1"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monitoring, evaluation, learning, innovation, knowledge management</a:t>
                      </a:r>
                      <a:r>
                        <a:rPr lang="en-US" sz="1000" b="0" i="0" u="none" strike="noStrike">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and sharing   </a:t>
                      </a:r>
                      <a:endParaRPr lang="en-US" sz="1600" b="0" i="0" u="none" strike="noStrike">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ZA"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Improved institutional efficiency and effectiveness by</a:t>
                      </a:r>
                      <a:r>
                        <a:rPr lang="en-ZA"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making IT work for gender justice.</a:t>
                      </a:r>
                      <a:endParaRPr lang="en-ZA"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gridSpan="2">
                  <a:txBody>
                    <a:bodyPr/>
                    <a:lstStyle/>
                    <a:p>
                      <a:pPr algn="l"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Investing in people</a:t>
                      </a:r>
                      <a:r>
                        <a:rPr lang="en-US" sz="1000" b="0" i="0" u="none" strike="noStrike"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engaged, capable staff, partners, and associates with the motivation, facilities and tools to deliver high quality work.  </a:t>
                      </a:r>
                      <a:endParaRPr lang="en-US" sz="1600" b="0" i="0" u="none" strike="noStrike" dirty="0">
                        <a:effectLst/>
                        <a:latin typeface="Arial" panose="020B0604020202020204" pitchFamily="34" charset="0"/>
                      </a:endParaRPr>
                    </a:p>
                  </a:txBody>
                  <a:tcPr marL="64685" marR="64685" marT="32343" marB="323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tc hMerge="1">
                  <a:txBody>
                    <a:bodyPr/>
                    <a:lstStyle/>
                    <a:p>
                      <a:endParaRPr lang="en-US"/>
                    </a:p>
                  </a:txBody>
                  <a:tcPr/>
                </a:tc>
                <a:tc>
                  <a:txBody>
                    <a:bodyPr/>
                    <a:lstStyle/>
                    <a:p>
                      <a:pPr algn="l" fontAlgn="t">
                        <a:lnSpc>
                          <a:spcPct val="107000"/>
                        </a:lnSpc>
                        <a:spcAft>
                          <a:spcPts val="800"/>
                        </a:spcAft>
                        <a:buNone/>
                      </a:pP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Good governance and</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a:t>
                      </a:r>
                      <a:r>
                        <a:rPr lang="en-US" sz="1000" b="1"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sound financial management,</a:t>
                      </a:r>
                      <a:r>
                        <a:rPr lang="en-US" sz="1000" b="0" i="0" u="none" strike="noStrike"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strong, continuously updated policies and practices overseen by a diverse, compliant and accountable governance structure that result in zero tolerance for corruption as well as Value for Money.   </a:t>
                      </a:r>
                      <a:endParaRPr lang="en-US" sz="1600" b="0" i="0" u="none" strike="noStrike" dirty="0">
                        <a:effectLst/>
                        <a:latin typeface="Arial" panose="020B0604020202020204" pitchFamily="34" charset="0"/>
                      </a:endParaRPr>
                    </a:p>
                  </a:txBody>
                  <a:tcPr marL="37284" marR="37284" marT="67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DBF3"/>
                    </a:solidFill>
                  </a:tcPr>
                </a:tc>
                <a:extLst>
                  <a:ext uri="{0D108BD9-81ED-4DB2-BD59-A6C34878D82A}">
                    <a16:rowId xmlns:a16="http://schemas.microsoft.com/office/drawing/2014/main" val="2183907403"/>
                  </a:ext>
                </a:extLst>
              </a:tr>
            </a:tbl>
          </a:graphicData>
        </a:graphic>
      </p:graphicFrame>
    </p:spTree>
    <p:extLst>
      <p:ext uri="{BB962C8B-B14F-4D97-AF65-F5344CB8AC3E}">
        <p14:creationId xmlns:p14="http://schemas.microsoft.com/office/powerpoint/2010/main" val="389532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81DDA7-8208-6BC2-B7E5-ABCCD1625908}"/>
              </a:ext>
            </a:extLst>
          </p:cNvPr>
          <p:cNvSpPr>
            <a:spLocks noGrp="1"/>
          </p:cNvSpPr>
          <p:nvPr>
            <p:ph type="title"/>
          </p:nvPr>
        </p:nvSpPr>
        <p:spPr>
          <a:xfrm>
            <a:off x="2644140" y="0"/>
            <a:ext cx="6903720" cy="974819"/>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GL Theory of Change </a:t>
            </a:r>
          </a:p>
        </p:txBody>
      </p:sp>
      <p:sp>
        <p:nvSpPr>
          <p:cNvPr id="9" name="Content Placeholder 8">
            <a:extLst>
              <a:ext uri="{FF2B5EF4-FFF2-40B4-BE49-F238E27FC236}">
                <a16:creationId xmlns:a16="http://schemas.microsoft.com/office/drawing/2014/main" id="{C5112931-AE2D-9F7B-2B4E-29F43B77EEA4}"/>
              </a:ext>
            </a:extLst>
          </p:cNvPr>
          <p:cNvSpPr>
            <a:spLocks noGrp="1"/>
          </p:cNvSpPr>
          <p:nvPr>
            <p:ph sz="half" idx="1"/>
          </p:nvPr>
        </p:nvSpPr>
        <p:spPr>
          <a:xfrm>
            <a:off x="708995" y="5883180"/>
            <a:ext cx="9203882" cy="974820"/>
          </a:xfrm>
        </p:spPr>
        <p:txBody>
          <a:bodyPr vert="horz" lIns="91440" tIns="45720" rIns="91440" bIns="45720" rtlCol="0" anchor="t">
            <a:normAutofit/>
          </a:bodyPr>
          <a:lstStyle/>
          <a:p>
            <a:r>
              <a:rPr lang="en-US" sz="1900" dirty="0"/>
              <a:t>Developed in 2012 (DFID PPA Gender Learning Partnership). Collaborative.  </a:t>
            </a:r>
          </a:p>
          <a:p>
            <a:r>
              <a:rPr lang="en-US" sz="1900" dirty="0"/>
              <a:t>Updated in 2015 </a:t>
            </a:r>
          </a:p>
        </p:txBody>
      </p:sp>
      <p:pic>
        <p:nvPicPr>
          <p:cNvPr id="11" name="Content Placeholder 10">
            <a:extLst>
              <a:ext uri="{FF2B5EF4-FFF2-40B4-BE49-F238E27FC236}">
                <a16:creationId xmlns:a16="http://schemas.microsoft.com/office/drawing/2014/main" id="{13675C1E-8415-993B-3B49-164BEB2A0E84}"/>
              </a:ext>
            </a:extLst>
          </p:cNvPr>
          <p:cNvPicPr>
            <a:picLocks noGrp="1" noChangeAspect="1"/>
          </p:cNvPicPr>
          <p:nvPr>
            <p:ph sz="half" idx="2"/>
          </p:nvPr>
        </p:nvPicPr>
        <p:blipFill>
          <a:blip r:embed="rId2"/>
          <a:stretch>
            <a:fillRect/>
          </a:stretch>
        </p:blipFill>
        <p:spPr>
          <a:xfrm>
            <a:off x="2279123" y="1167501"/>
            <a:ext cx="7734671" cy="4582792"/>
          </a:xfrm>
          <a:prstGeom prst="rect">
            <a:avLst/>
          </a:prstGeom>
        </p:spPr>
      </p:pic>
      <p:sp>
        <p:nvSpPr>
          <p:cNvPr id="4" name="Rectangle 3">
            <a:extLst>
              <a:ext uri="{FF2B5EF4-FFF2-40B4-BE49-F238E27FC236}">
                <a16:creationId xmlns:a16="http://schemas.microsoft.com/office/drawing/2014/main" id="{FB07C83F-A399-7265-8937-D0EDB0EFC058}"/>
              </a:ext>
            </a:extLst>
          </p:cNvPr>
          <p:cNvSpPr>
            <a:spLocks/>
          </p:cNvSpPr>
          <p:nvPr/>
        </p:nvSpPr>
        <p:spPr>
          <a:xfrm>
            <a:off x="10244667" y="6214533"/>
            <a:ext cx="1947333" cy="643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0119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DF50B-A6F6-470B-8840-E56E57D96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EB34A-C7B6-FD1B-D59C-B9E1D4D0103F}"/>
              </a:ext>
            </a:extLst>
          </p:cNvPr>
          <p:cNvSpPr>
            <a:spLocks noGrp="1"/>
          </p:cNvSpPr>
          <p:nvPr>
            <p:ph type="title"/>
          </p:nvPr>
        </p:nvSpPr>
        <p:spPr>
          <a:xfrm>
            <a:off x="838200" y="61335"/>
            <a:ext cx="10515600" cy="814038"/>
          </a:xfrm>
        </p:spPr>
        <p:txBody>
          <a:bodyPr>
            <a:normAutofit fontScale="90000"/>
          </a:bodyPr>
          <a:lstStyle/>
          <a:p>
            <a:r>
              <a:rPr lang="en-ZA" dirty="0"/>
              <a:t>Where we are: Organisational Assessment</a:t>
            </a:r>
          </a:p>
        </p:txBody>
      </p:sp>
      <p:sp>
        <p:nvSpPr>
          <p:cNvPr id="2" name="Rectangle 2">
            <a:extLst>
              <a:ext uri="{FF2B5EF4-FFF2-40B4-BE49-F238E27FC236}">
                <a16:creationId xmlns:a16="http://schemas.microsoft.com/office/drawing/2014/main" id="{E8106B80-D7BE-E24B-E192-DFC34BE685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Graphic 1">
            <a:extLst>
              <a:ext uri="{FF2B5EF4-FFF2-40B4-BE49-F238E27FC236}">
                <a16:creationId xmlns:a16="http://schemas.microsoft.com/office/drawing/2014/main" id="{6B95FC92-530B-A907-9EA2-4B6A8A7F20F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5854"/>
          <a:stretch>
            <a:fillRect/>
          </a:stretch>
        </p:blipFill>
        <p:spPr bwMode="auto">
          <a:xfrm>
            <a:off x="356838" y="791747"/>
            <a:ext cx="11835161" cy="606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BC75-E29E-2E4F-3C19-93EE7712A768}"/>
              </a:ext>
            </a:extLst>
          </p:cNvPr>
          <p:cNvSpPr>
            <a:spLocks noGrp="1"/>
          </p:cNvSpPr>
          <p:nvPr>
            <p:ph type="title"/>
          </p:nvPr>
        </p:nvSpPr>
        <p:spPr>
          <a:xfrm>
            <a:off x="404349" y="50023"/>
            <a:ext cx="11527454" cy="1325563"/>
          </a:xfrm>
        </p:spPr>
        <p:txBody>
          <a:bodyPr>
            <a:normAutofit/>
          </a:bodyPr>
          <a:lstStyle/>
          <a:p>
            <a:r>
              <a:rPr lang="en-US" sz="4000" dirty="0"/>
              <a:t>Looking forward (2026-2030) Strategic Positioning</a:t>
            </a:r>
          </a:p>
        </p:txBody>
      </p:sp>
      <p:pic>
        <p:nvPicPr>
          <p:cNvPr id="5" name="Graphic 1">
            <a:extLst>
              <a:ext uri="{FF2B5EF4-FFF2-40B4-BE49-F238E27FC236}">
                <a16:creationId xmlns:a16="http://schemas.microsoft.com/office/drawing/2014/main" id="{F50260AD-DDB5-ED72-B79F-FC33C231CC41}"/>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6295" t="20183" r="79652" b="33333"/>
          <a:stretch>
            <a:fillRect/>
          </a:stretch>
        </p:blipFill>
        <p:spPr bwMode="auto">
          <a:xfrm>
            <a:off x="404349" y="1133469"/>
            <a:ext cx="1550094" cy="509383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
            <a:extLst>
              <a:ext uri="{FF2B5EF4-FFF2-40B4-BE49-F238E27FC236}">
                <a16:creationId xmlns:a16="http://schemas.microsoft.com/office/drawing/2014/main" id="{507F002F-C2FE-A0E5-DE3E-9C084DEA078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1388" t="88934" r="23772" b="6079"/>
          <a:stretch>
            <a:fillRect/>
          </a:stretch>
        </p:blipFill>
        <p:spPr bwMode="auto">
          <a:xfrm>
            <a:off x="404349" y="6227301"/>
            <a:ext cx="3753975" cy="5806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D34E50DC-47F2-1FBF-9E82-2D6E7604C50D}"/>
              </a:ext>
            </a:extLst>
          </p:cNvPr>
          <p:cNvSpPr>
            <a:spLocks noGrp="1"/>
          </p:cNvSpPr>
          <p:nvPr>
            <p:ph sz="half" idx="1"/>
          </p:nvPr>
        </p:nvSpPr>
        <p:spPr>
          <a:xfrm>
            <a:off x="2263697" y="1133469"/>
            <a:ext cx="9668106" cy="1475918"/>
          </a:xfrm>
        </p:spPr>
        <p:txBody>
          <a:bodyPr vert="horz" lIns="91440" tIns="45720" rIns="91440" bIns="45720" rtlCol="0" anchor="t">
            <a:normAutofit fontScale="92500" lnSpcReduction="10000"/>
          </a:bodyPr>
          <a:lstStyle/>
          <a:p>
            <a:pPr marL="0" indent="0">
              <a:buNone/>
            </a:pPr>
            <a:r>
              <a:rPr lang="en-US" sz="1600" b="1" dirty="0"/>
              <a:t>RENEWED VISION:</a:t>
            </a:r>
          </a:p>
          <a:p>
            <a:pPr marL="0" indent="0">
              <a:buNone/>
            </a:pPr>
            <a:r>
              <a:rPr lang="en-US" sz="1600" dirty="0"/>
              <a:t>Gender Links (GL) envisions an inclusive, equal and just society for women and girls in all their diversity.</a:t>
            </a:r>
          </a:p>
          <a:p>
            <a:pPr marL="0" indent="0">
              <a:buNone/>
            </a:pPr>
            <a:r>
              <a:rPr lang="en-US" sz="1600" b="1" dirty="0"/>
              <a:t>MISSION:</a:t>
            </a:r>
            <a:endParaRPr lang="en-US" sz="1600" dirty="0"/>
          </a:p>
          <a:p>
            <a:pPr marL="0" indent="0">
              <a:buNone/>
            </a:pPr>
            <a:r>
              <a:rPr lang="en-US" sz="1600" dirty="0"/>
              <a:t>Gender Links champions gender equality and justice through research, advocacy, linking and learning, movement and institution building in Southern Africa and beyond.</a:t>
            </a:r>
          </a:p>
        </p:txBody>
      </p:sp>
      <p:graphicFrame>
        <p:nvGraphicFramePr>
          <p:cNvPr id="10" name="Table 9">
            <a:extLst>
              <a:ext uri="{FF2B5EF4-FFF2-40B4-BE49-F238E27FC236}">
                <a16:creationId xmlns:a16="http://schemas.microsoft.com/office/drawing/2014/main" id="{074443B7-6F6F-1A70-8077-B816ACE3A38F}"/>
              </a:ext>
            </a:extLst>
          </p:cNvPr>
          <p:cNvGraphicFramePr>
            <a:graphicFrameLocks noGrp="1"/>
          </p:cNvGraphicFramePr>
          <p:nvPr>
            <p:extLst>
              <p:ext uri="{D42A27DB-BD31-4B8C-83A1-F6EECF244321}">
                <p14:modId xmlns:p14="http://schemas.microsoft.com/office/powerpoint/2010/main" val="2218087838"/>
              </p:ext>
            </p:extLst>
          </p:nvPr>
        </p:nvGraphicFramePr>
        <p:xfrm>
          <a:off x="2263697" y="2609386"/>
          <a:ext cx="9668106" cy="3534938"/>
        </p:xfrm>
        <a:graphic>
          <a:graphicData uri="http://schemas.openxmlformats.org/drawingml/2006/table">
            <a:tbl>
              <a:tblPr firstRow="1" firstCol="1" bandRow="1">
                <a:tableStyleId>{9DCAF9ED-07DC-4A11-8D7F-57B35C25682E}</a:tableStyleId>
              </a:tblPr>
              <a:tblGrid>
                <a:gridCol w="3222702">
                  <a:extLst>
                    <a:ext uri="{9D8B030D-6E8A-4147-A177-3AD203B41FA5}">
                      <a16:colId xmlns:a16="http://schemas.microsoft.com/office/drawing/2014/main" val="1170502600"/>
                    </a:ext>
                  </a:extLst>
                </a:gridCol>
                <a:gridCol w="3222702">
                  <a:extLst>
                    <a:ext uri="{9D8B030D-6E8A-4147-A177-3AD203B41FA5}">
                      <a16:colId xmlns:a16="http://schemas.microsoft.com/office/drawing/2014/main" val="28030912"/>
                    </a:ext>
                  </a:extLst>
                </a:gridCol>
                <a:gridCol w="3222702">
                  <a:extLst>
                    <a:ext uri="{9D8B030D-6E8A-4147-A177-3AD203B41FA5}">
                      <a16:colId xmlns:a16="http://schemas.microsoft.com/office/drawing/2014/main" val="828976586"/>
                    </a:ext>
                  </a:extLst>
                </a:gridCol>
              </a:tblGrid>
              <a:tr h="589156">
                <a:tc>
                  <a:txBody>
                    <a:bodyPr/>
                    <a:lstStyle/>
                    <a:p>
                      <a:pPr algn="ctr">
                        <a:buNone/>
                      </a:pPr>
                      <a:r>
                        <a:rPr lang="en-ZA" sz="1600" kern="100" dirty="0">
                          <a:solidFill>
                            <a:schemeClr val="tx1"/>
                          </a:solidFill>
                          <a:effectLst/>
                        </a:rPr>
                        <a:t>Challenges</a:t>
                      </a:r>
                      <a:endParaRPr lang="en-ZA"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lgn="ctr">
                        <a:buNone/>
                      </a:pPr>
                      <a:r>
                        <a:rPr lang="en-ZA" sz="1600" kern="100" dirty="0">
                          <a:solidFill>
                            <a:schemeClr val="bg1"/>
                          </a:solidFill>
                          <a:effectLst/>
                        </a:rPr>
                        <a:t>Strengths</a:t>
                      </a:r>
                      <a:endParaRPr lang="en-ZA" sz="18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600" kern="100" dirty="0">
                          <a:solidFill>
                            <a:schemeClr val="tx1"/>
                          </a:solidFill>
                          <a:effectLst/>
                        </a:rPr>
                        <a:t>Opportunities</a:t>
                      </a:r>
                      <a:endParaRPr lang="en-ZA"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1145001961"/>
                  </a:ext>
                </a:extLst>
              </a:tr>
              <a:tr h="1178313">
                <a:tc>
                  <a:txBody>
                    <a:bodyPr/>
                    <a:lstStyle/>
                    <a:p>
                      <a:pPr>
                        <a:buNone/>
                      </a:pPr>
                      <a:r>
                        <a:rPr lang="en-ZA" sz="1600" b="0" kern="100" dirty="0">
                          <a:effectLst/>
                        </a:rPr>
                        <a:t>Limited integration between strategic intent and implementation planning.</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b="0" kern="100" dirty="0">
                          <a:solidFill>
                            <a:schemeClr val="bg1"/>
                          </a:solidFill>
                          <a:effectLst/>
                        </a:rPr>
                        <a:t>Clear vision, mission, and performance framework.</a:t>
                      </a:r>
                      <a:endParaRPr lang="en-ZA" sz="1800" b="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buNone/>
                      </a:pPr>
                      <a:r>
                        <a:rPr lang="en-ZA" sz="1600" b="0" kern="100" dirty="0">
                          <a:effectLst/>
                        </a:rPr>
                        <a:t>Strengthen evidence-based planning and communication of impact.</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906100133"/>
                  </a:ext>
                </a:extLst>
              </a:tr>
              <a:tr h="1767469">
                <a:tc>
                  <a:txBody>
                    <a:bodyPr/>
                    <a:lstStyle/>
                    <a:p>
                      <a:pPr>
                        <a:buNone/>
                      </a:pPr>
                      <a:r>
                        <a:rPr lang="en-ZA" sz="1600" b="0" kern="100" dirty="0">
                          <a:effectLst/>
                        </a:rPr>
                        <a:t>Shared organisational values not consistently internalised across all regions.</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b="0" kern="100" dirty="0">
                          <a:solidFill>
                            <a:schemeClr val="bg1"/>
                          </a:solidFill>
                          <a:effectLst/>
                        </a:rPr>
                        <a:t>Strong clarity on impact and performance values.</a:t>
                      </a:r>
                      <a:endParaRPr lang="en-ZA" sz="1800" b="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buNone/>
                      </a:pPr>
                      <a:r>
                        <a:rPr lang="en-ZA" sz="1600" b="0" kern="100" dirty="0">
                          <a:effectLst/>
                        </a:rPr>
                        <a:t>Reinforce shared culture and collective purpose through participatory strategy renewal.</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4115821721"/>
                  </a:ext>
                </a:extLst>
              </a:tr>
            </a:tbl>
          </a:graphicData>
        </a:graphic>
      </p:graphicFrame>
    </p:spTree>
    <p:extLst>
      <p:ext uri="{BB962C8B-B14F-4D97-AF65-F5344CB8AC3E}">
        <p14:creationId xmlns:p14="http://schemas.microsoft.com/office/powerpoint/2010/main" val="178747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B5DB-622D-7965-18DD-54B7CBF0C23E}"/>
              </a:ext>
            </a:extLst>
          </p:cNvPr>
          <p:cNvSpPr>
            <a:spLocks noGrp="1"/>
          </p:cNvSpPr>
          <p:nvPr>
            <p:ph type="title"/>
          </p:nvPr>
        </p:nvSpPr>
        <p:spPr>
          <a:xfrm>
            <a:off x="838200" y="90643"/>
            <a:ext cx="10515600" cy="786445"/>
          </a:xfrm>
        </p:spPr>
        <p:txBody>
          <a:bodyPr>
            <a:normAutofit fontScale="90000"/>
          </a:bodyPr>
          <a:lstStyle/>
          <a:p>
            <a:pPr algn="ctr"/>
            <a:r>
              <a:rPr lang="en-US" dirty="0"/>
              <a:t>Strategic Positioning: Targets and Indicators</a:t>
            </a:r>
          </a:p>
        </p:txBody>
      </p:sp>
      <p:graphicFrame>
        <p:nvGraphicFramePr>
          <p:cNvPr id="5" name="Table 4">
            <a:extLst>
              <a:ext uri="{FF2B5EF4-FFF2-40B4-BE49-F238E27FC236}">
                <a16:creationId xmlns:a16="http://schemas.microsoft.com/office/drawing/2014/main" id="{E7682E23-8FB7-3FCA-B5DA-8CD5F5430E7A}"/>
              </a:ext>
            </a:extLst>
          </p:cNvPr>
          <p:cNvGraphicFramePr>
            <a:graphicFrameLocks noGrp="1"/>
          </p:cNvGraphicFramePr>
          <p:nvPr>
            <p:extLst>
              <p:ext uri="{D42A27DB-BD31-4B8C-83A1-F6EECF244321}">
                <p14:modId xmlns:p14="http://schemas.microsoft.com/office/powerpoint/2010/main" val="3195032307"/>
              </p:ext>
            </p:extLst>
          </p:nvPr>
        </p:nvGraphicFramePr>
        <p:xfrm>
          <a:off x="626327" y="877088"/>
          <a:ext cx="11249721" cy="4691666"/>
        </p:xfrm>
        <a:graphic>
          <a:graphicData uri="http://schemas.openxmlformats.org/drawingml/2006/table">
            <a:tbl>
              <a:tblPr firstRow="1" firstCol="1" bandRow="1">
                <a:tableStyleId>{9DCAF9ED-07DC-4A11-8D7F-57B35C25682E}</a:tableStyleId>
              </a:tblPr>
              <a:tblGrid>
                <a:gridCol w="3749907">
                  <a:extLst>
                    <a:ext uri="{9D8B030D-6E8A-4147-A177-3AD203B41FA5}">
                      <a16:colId xmlns:a16="http://schemas.microsoft.com/office/drawing/2014/main" val="1639295198"/>
                    </a:ext>
                  </a:extLst>
                </a:gridCol>
                <a:gridCol w="3749907">
                  <a:extLst>
                    <a:ext uri="{9D8B030D-6E8A-4147-A177-3AD203B41FA5}">
                      <a16:colId xmlns:a16="http://schemas.microsoft.com/office/drawing/2014/main" val="1365934280"/>
                    </a:ext>
                  </a:extLst>
                </a:gridCol>
                <a:gridCol w="3749907">
                  <a:extLst>
                    <a:ext uri="{9D8B030D-6E8A-4147-A177-3AD203B41FA5}">
                      <a16:colId xmlns:a16="http://schemas.microsoft.com/office/drawing/2014/main" val="1456438711"/>
                    </a:ext>
                  </a:extLst>
                </a:gridCol>
              </a:tblGrid>
              <a:tr h="586459">
                <a:tc>
                  <a:txBody>
                    <a:bodyPr/>
                    <a:lstStyle/>
                    <a:p>
                      <a:pPr algn="ctr">
                        <a:buNone/>
                      </a:pPr>
                      <a:r>
                        <a:rPr lang="en-ZA" sz="2000" kern="100">
                          <a:solidFill>
                            <a:schemeClr val="bg1"/>
                          </a:solidFill>
                          <a:effectLst/>
                        </a:rPr>
                        <a:t>Specific Goals</a:t>
                      </a:r>
                      <a:endParaRPr lang="en-ZA" sz="2400" kern="1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2000" kern="100" dirty="0">
                          <a:solidFill>
                            <a:schemeClr val="bg1"/>
                          </a:solidFill>
                          <a:effectLst/>
                        </a:rPr>
                        <a:t>Targets</a:t>
                      </a:r>
                      <a:endParaRPr lang="en-ZA" sz="24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2000" kern="100" dirty="0">
                          <a:solidFill>
                            <a:schemeClr val="bg1"/>
                          </a:solidFill>
                          <a:effectLst/>
                        </a:rPr>
                        <a:t>Indicators</a:t>
                      </a:r>
                      <a:endParaRPr lang="en-ZA" sz="24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extLst>
                  <a:ext uri="{0D108BD9-81ED-4DB2-BD59-A6C34878D82A}">
                    <a16:rowId xmlns:a16="http://schemas.microsoft.com/office/drawing/2014/main" val="698446110"/>
                  </a:ext>
                </a:extLst>
              </a:tr>
              <a:tr h="586459">
                <a:tc gridSpan="3">
                  <a:txBody>
                    <a:bodyPr/>
                    <a:lstStyle/>
                    <a:p>
                      <a:pPr>
                        <a:buNone/>
                      </a:pPr>
                      <a:r>
                        <a:rPr lang="en-ZA" sz="1600" kern="100" dirty="0">
                          <a:effectLst/>
                        </a:rPr>
                        <a:t>Overall Goal: Strengthen Gender Links’ strategic coherence, visibility, and impact orientation across all programmes.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5314524"/>
                  </a:ext>
                </a:extLst>
              </a:tr>
              <a:tr h="1172916">
                <a:tc>
                  <a:txBody>
                    <a:bodyPr/>
                    <a:lstStyle/>
                    <a:p>
                      <a:pPr>
                        <a:buNone/>
                      </a:pPr>
                      <a:r>
                        <a:rPr lang="en-ZA" sz="1600" b="1" kern="100" dirty="0">
                          <a:effectLst/>
                        </a:rPr>
                        <a:t>Refresh and align vision, mission, and values with the 2030 Agenda.</a:t>
                      </a:r>
                      <a:endParaRPr lang="en-ZA" sz="1800" b="1"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2026–2030 Strategy finalised and launched by Q2 2026.</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Approved strategic framework document.</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333627"/>
                  </a:ext>
                </a:extLst>
              </a:tr>
              <a:tr h="1172916">
                <a:tc>
                  <a:txBody>
                    <a:bodyPr/>
                    <a:lstStyle/>
                    <a:p>
                      <a:pPr>
                        <a:buNone/>
                      </a:pPr>
                      <a:r>
                        <a:rPr lang="en-ZA" sz="1600" b="1" kern="100">
                          <a:effectLst/>
                        </a:rPr>
                        <a:t>Embed performance metrics into annual planning.</a:t>
                      </a:r>
                      <a:endParaRPr lang="en-ZA" sz="1800" b="1"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kern="100">
                          <a:effectLst/>
                        </a:rPr>
                        <a:t>All country offices using performance scorecards by 2027.</a:t>
                      </a:r>
                      <a:endParaRPr lang="en-ZA" sz="1800"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kern="100" dirty="0">
                          <a:effectLst/>
                        </a:rPr>
                        <a:t>Annual performance dashboards.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2799115396"/>
                  </a:ext>
                </a:extLst>
              </a:tr>
              <a:tr h="1172916">
                <a:tc>
                  <a:txBody>
                    <a:bodyPr/>
                    <a:lstStyle/>
                    <a:p>
                      <a:pPr>
                        <a:buNone/>
                      </a:pPr>
                      <a:r>
                        <a:rPr lang="en-ZA" sz="1600" b="1" kern="100" dirty="0">
                          <a:effectLst/>
                        </a:rPr>
                        <a:t>Strengthen internal communications around shared values.</a:t>
                      </a:r>
                      <a:endParaRPr lang="en-ZA" sz="1800" b="1"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Cross-regional dialogues held quarterly by 2026.</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Staff survey shows improved alignment with shared values.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8558946"/>
                  </a:ext>
                </a:extLst>
              </a:tr>
            </a:tbl>
          </a:graphicData>
        </a:graphic>
      </p:graphicFrame>
      <p:sp>
        <p:nvSpPr>
          <p:cNvPr id="7" name="TextBox 6">
            <a:extLst>
              <a:ext uri="{FF2B5EF4-FFF2-40B4-BE49-F238E27FC236}">
                <a16:creationId xmlns:a16="http://schemas.microsoft.com/office/drawing/2014/main" id="{C1E0142C-8FEA-4DEF-3D06-CE463B2F7AA3}"/>
              </a:ext>
            </a:extLst>
          </p:cNvPr>
          <p:cNvSpPr txBox="1"/>
          <p:nvPr/>
        </p:nvSpPr>
        <p:spPr>
          <a:xfrm>
            <a:off x="626327" y="5568756"/>
            <a:ext cx="11461596" cy="646331"/>
          </a:xfrm>
          <a:prstGeom prst="rect">
            <a:avLst/>
          </a:prstGeom>
          <a:noFill/>
        </p:spPr>
        <p:txBody>
          <a:bodyPr wrap="square">
            <a:spAutoFit/>
          </a:bodyPr>
          <a:lstStyle/>
          <a:p>
            <a:pPr>
              <a:buNone/>
            </a:pPr>
            <a:r>
              <a:rPr lang="en-ZA" sz="1800" dirty="0">
                <a:solidFill>
                  <a:srgbClr val="000000"/>
                </a:solidFill>
                <a:effectLst/>
                <a:latin typeface="Tahoma" panose="020B0604030504040204" pitchFamily="34" charset="0"/>
                <a:ea typeface="Times New Roman" panose="02020603050405020304" pitchFamily="18" charset="0"/>
              </a:rPr>
              <a:t>The Axum assessment confirms that Gender Links has strong strategic clarity. Our 2026–2030 Strategy will integrate implementation planning, reinforce shared values, and link performance indicators directly to impact.</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464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B6FD-A0C1-5D3B-23CB-C601F8257029}"/>
              </a:ext>
            </a:extLst>
          </p:cNvPr>
          <p:cNvSpPr>
            <a:spLocks noGrp="1"/>
          </p:cNvSpPr>
          <p:nvPr>
            <p:ph type="title"/>
          </p:nvPr>
        </p:nvSpPr>
        <p:spPr>
          <a:xfrm>
            <a:off x="838200" y="326516"/>
            <a:ext cx="10515600" cy="918447"/>
          </a:xfrm>
        </p:spPr>
        <p:txBody>
          <a:bodyPr>
            <a:normAutofit/>
          </a:bodyPr>
          <a:lstStyle/>
          <a:p>
            <a:pPr algn="ctr"/>
            <a:r>
              <a:rPr lang="en-US" sz="4000" dirty="0"/>
              <a:t>Governance and Leadership</a:t>
            </a:r>
          </a:p>
        </p:txBody>
      </p:sp>
      <p:pic>
        <p:nvPicPr>
          <p:cNvPr id="7" name="Graphic 1">
            <a:extLst>
              <a:ext uri="{FF2B5EF4-FFF2-40B4-BE49-F238E27FC236}">
                <a16:creationId xmlns:a16="http://schemas.microsoft.com/office/drawing/2014/main" id="{E698BF5F-EEAC-A91B-7B29-DDAD4939682B}"/>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1128" t="20487" r="65061" b="3903"/>
          <a:stretch>
            <a:fillRect/>
          </a:stretch>
        </p:blipFill>
        <p:spPr bwMode="auto">
          <a:xfrm>
            <a:off x="453350" y="1572322"/>
            <a:ext cx="1758174" cy="460464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
            <a:extLst>
              <a:ext uri="{FF2B5EF4-FFF2-40B4-BE49-F238E27FC236}">
                <a16:creationId xmlns:a16="http://schemas.microsoft.com/office/drawing/2014/main" id="{ECD5DE5B-C4DD-F02C-3F54-37A0FD594BC8}"/>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1388" t="88934" r="23772" b="6079"/>
          <a:stretch>
            <a:fillRect/>
          </a:stretch>
        </p:blipFill>
        <p:spPr bwMode="auto">
          <a:xfrm>
            <a:off x="334537" y="6259069"/>
            <a:ext cx="3753975" cy="580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7ADD455A-0C9E-41F1-2A2E-89ACDAA566F1}"/>
              </a:ext>
            </a:extLst>
          </p:cNvPr>
          <p:cNvGraphicFramePr>
            <a:graphicFrameLocks noGrp="1"/>
          </p:cNvGraphicFramePr>
          <p:nvPr>
            <p:extLst>
              <p:ext uri="{D42A27DB-BD31-4B8C-83A1-F6EECF244321}">
                <p14:modId xmlns:p14="http://schemas.microsoft.com/office/powerpoint/2010/main" val="3252152935"/>
              </p:ext>
            </p:extLst>
          </p:nvPr>
        </p:nvGraphicFramePr>
        <p:xfrm>
          <a:off x="2419814" y="1572323"/>
          <a:ext cx="9445083" cy="3612992"/>
        </p:xfrm>
        <a:graphic>
          <a:graphicData uri="http://schemas.openxmlformats.org/drawingml/2006/table">
            <a:tbl>
              <a:tblPr firstRow="1" firstCol="1" bandRow="1">
                <a:tableStyleId>{9DCAF9ED-07DC-4A11-8D7F-57B35C25682E}</a:tableStyleId>
              </a:tblPr>
              <a:tblGrid>
                <a:gridCol w="3148361">
                  <a:extLst>
                    <a:ext uri="{9D8B030D-6E8A-4147-A177-3AD203B41FA5}">
                      <a16:colId xmlns:a16="http://schemas.microsoft.com/office/drawing/2014/main" val="932233721"/>
                    </a:ext>
                  </a:extLst>
                </a:gridCol>
                <a:gridCol w="3148361">
                  <a:extLst>
                    <a:ext uri="{9D8B030D-6E8A-4147-A177-3AD203B41FA5}">
                      <a16:colId xmlns:a16="http://schemas.microsoft.com/office/drawing/2014/main" val="993412127"/>
                    </a:ext>
                  </a:extLst>
                </a:gridCol>
                <a:gridCol w="3148361">
                  <a:extLst>
                    <a:ext uri="{9D8B030D-6E8A-4147-A177-3AD203B41FA5}">
                      <a16:colId xmlns:a16="http://schemas.microsoft.com/office/drawing/2014/main" val="4203406195"/>
                    </a:ext>
                  </a:extLst>
                </a:gridCol>
              </a:tblGrid>
              <a:tr h="503330">
                <a:tc>
                  <a:txBody>
                    <a:bodyPr/>
                    <a:lstStyle/>
                    <a:p>
                      <a:pPr algn="ctr">
                        <a:buNone/>
                      </a:pPr>
                      <a:r>
                        <a:rPr lang="en-ZA" sz="2000" kern="100">
                          <a:solidFill>
                            <a:schemeClr val="bg1"/>
                          </a:solidFill>
                          <a:effectLst/>
                        </a:rPr>
                        <a:t>Specific Goals</a:t>
                      </a:r>
                      <a:endParaRPr lang="en-ZA" sz="2400" kern="1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2000" kern="100" dirty="0">
                          <a:solidFill>
                            <a:schemeClr val="bg1"/>
                          </a:solidFill>
                          <a:effectLst/>
                        </a:rPr>
                        <a:t>Targets</a:t>
                      </a:r>
                      <a:endParaRPr lang="en-ZA" sz="24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2000" kern="100" dirty="0">
                          <a:solidFill>
                            <a:schemeClr val="bg1"/>
                          </a:solidFill>
                          <a:effectLst/>
                        </a:rPr>
                        <a:t>Indicators</a:t>
                      </a:r>
                      <a:endParaRPr lang="en-ZA" sz="2400"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extLst>
                  <a:ext uri="{0D108BD9-81ED-4DB2-BD59-A6C34878D82A}">
                    <a16:rowId xmlns:a16="http://schemas.microsoft.com/office/drawing/2014/main" val="2204651927"/>
                  </a:ext>
                </a:extLst>
              </a:tr>
              <a:tr h="548171">
                <a:tc gridSpan="3">
                  <a:txBody>
                    <a:bodyPr/>
                    <a:lstStyle/>
                    <a:p>
                      <a:pPr>
                        <a:buNone/>
                      </a:pPr>
                      <a:r>
                        <a:rPr lang="en-ZA" sz="1400" kern="100" dirty="0">
                          <a:effectLst/>
                        </a:rPr>
                        <a:t>Overall Goal :Strengthen governance systems and leadership capacity to enhance accountability and strategic direction.</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4856768"/>
                  </a:ext>
                </a:extLst>
              </a:tr>
              <a:tr h="1006660">
                <a:tc>
                  <a:txBody>
                    <a:bodyPr/>
                    <a:lstStyle/>
                    <a:p>
                      <a:pPr>
                        <a:buNone/>
                      </a:pPr>
                      <a:r>
                        <a:rPr lang="en-ZA" sz="1400" kern="100" dirty="0">
                          <a:effectLst/>
                        </a:rPr>
                        <a:t>Strengthen regional and country board effectiveness.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Annual board performance reviews starting 2026.</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Board performance reports.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67963402"/>
                  </a:ext>
                </a:extLst>
              </a:tr>
              <a:tr h="548171">
                <a:tc>
                  <a:txBody>
                    <a:bodyPr/>
                    <a:lstStyle/>
                    <a:p>
                      <a:pPr>
                        <a:buNone/>
                      </a:pPr>
                      <a:r>
                        <a:rPr lang="en-ZA" sz="1400" kern="100" dirty="0">
                          <a:effectLst/>
                        </a:rPr>
                        <a:t>Improve decision-making transparency.</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a:effectLst/>
                        </a:rPr>
                        <a:t>Online governance portal launched by 2027.</a:t>
                      </a:r>
                      <a:endParaRPr lang="en-ZA" sz="1600" kern="10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400" kern="100" dirty="0">
                          <a:effectLst/>
                        </a:rPr>
                        <a:t>Portal usage analytics.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3689252839"/>
                  </a:ext>
                </a:extLst>
              </a:tr>
              <a:tr h="1006660">
                <a:tc>
                  <a:txBody>
                    <a:bodyPr/>
                    <a:lstStyle/>
                    <a:p>
                      <a:pPr>
                        <a:buNone/>
                      </a:pPr>
                      <a:r>
                        <a:rPr lang="en-ZA" sz="1400" kern="100">
                          <a:effectLst/>
                        </a:rPr>
                        <a:t>Build directors’ management and leadership capacity.</a:t>
                      </a:r>
                      <a:endParaRPr lang="en-ZA" sz="1600" kern="1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100% of directors complete annual leadership training.</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400" kern="100" dirty="0">
                          <a:effectLst/>
                        </a:rPr>
                        <a:t>Training completion records.</a:t>
                      </a:r>
                      <a:endParaRPr lang="en-ZA" sz="16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91723327"/>
                  </a:ext>
                </a:extLst>
              </a:tr>
            </a:tbl>
          </a:graphicData>
        </a:graphic>
      </p:graphicFrame>
      <p:sp>
        <p:nvSpPr>
          <p:cNvPr id="13" name="Rectangle 1">
            <a:extLst>
              <a:ext uri="{FF2B5EF4-FFF2-40B4-BE49-F238E27FC236}">
                <a16:creationId xmlns:a16="http://schemas.microsoft.com/office/drawing/2014/main" id="{7E32A3CD-D1B6-D51F-4BD9-9BDE4C1C6B36}"/>
              </a:ext>
            </a:extLst>
          </p:cNvPr>
          <p:cNvSpPr>
            <a:spLocks noChangeArrowheads="1"/>
          </p:cNvSpPr>
          <p:nvPr/>
        </p:nvSpPr>
        <p:spPr bwMode="auto">
          <a:xfrm>
            <a:off x="2211524" y="5333159"/>
            <a:ext cx="965337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rPr>
              <a:t>Governance is a pillar of Gender Links’ resilience. The 2030 Strategy will enhance leadership development, </a:t>
            </a:r>
            <a:r>
              <a:rPr kumimoji="0" lang="en-US" altLang="en-US" sz="1400" b="0" i="0" u="none" strike="noStrike" cap="none" normalizeH="0" baseline="0" dirty="0" err="1">
                <a:ln>
                  <a:noFill/>
                </a:ln>
                <a:solidFill>
                  <a:srgbClr val="000000"/>
                </a:solidFill>
                <a:effectLst/>
                <a:latin typeface="Tahoma" panose="020B0604030504040204" pitchFamily="34" charset="0"/>
                <a:ea typeface="Times New Roman" panose="02020603050405020304" pitchFamily="18" charset="0"/>
              </a:rPr>
              <a:t>modernise</a:t>
            </a:r>
            <a:r>
              <a:rPr kumimoji="0" lang="en-US" altLang="en-US" sz="1400" b="0" i="0" u="none" strike="noStrike" cap="none" normalizeH="0" baseline="0" dirty="0">
                <a:ln>
                  <a:noFill/>
                </a:ln>
                <a:solidFill>
                  <a:srgbClr val="000000"/>
                </a:solidFill>
                <a:effectLst/>
                <a:latin typeface="Tahoma" panose="020B0604030504040204" pitchFamily="34" charset="0"/>
                <a:ea typeface="Times New Roman" panose="02020603050405020304" pitchFamily="18" charset="0"/>
              </a:rPr>
              <a:t> decision-making, and ensure stronger accountability across boards and country offices.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394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7D97-E83C-14AD-9511-5B499DD01A8B}"/>
              </a:ext>
            </a:extLst>
          </p:cNvPr>
          <p:cNvSpPr>
            <a:spLocks noGrp="1"/>
          </p:cNvSpPr>
          <p:nvPr>
            <p:ph type="title"/>
          </p:nvPr>
        </p:nvSpPr>
        <p:spPr>
          <a:xfrm>
            <a:off x="1230622" y="524108"/>
            <a:ext cx="10515600" cy="675359"/>
          </a:xfrm>
        </p:spPr>
        <p:txBody>
          <a:bodyPr>
            <a:normAutofit fontScale="90000"/>
          </a:bodyPr>
          <a:lstStyle/>
          <a:p>
            <a:pPr algn="ctr"/>
            <a:r>
              <a:rPr lang="en-US" dirty="0"/>
              <a:t>Programme of Action: Opportunities</a:t>
            </a:r>
          </a:p>
        </p:txBody>
      </p:sp>
      <p:pic>
        <p:nvPicPr>
          <p:cNvPr id="6" name="Graphic 1">
            <a:extLst>
              <a:ext uri="{FF2B5EF4-FFF2-40B4-BE49-F238E27FC236}">
                <a16:creationId xmlns:a16="http://schemas.microsoft.com/office/drawing/2014/main" id="{E0169F55-63C4-D12B-9E59-769302077BAA}"/>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35671" t="20162" r="50000" b="23740"/>
          <a:stretch>
            <a:fillRect/>
          </a:stretch>
        </p:blipFill>
        <p:spPr bwMode="auto">
          <a:xfrm>
            <a:off x="445778" y="1340189"/>
            <a:ext cx="1449929" cy="4993703"/>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
            <a:extLst>
              <a:ext uri="{FF2B5EF4-FFF2-40B4-BE49-F238E27FC236}">
                <a16:creationId xmlns:a16="http://schemas.microsoft.com/office/drawing/2014/main" id="{196D8B79-EE3E-76C2-D1DE-C287319A4388}"/>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41388" t="88934" r="23772" b="6079"/>
          <a:stretch>
            <a:fillRect/>
          </a:stretch>
        </p:blipFill>
        <p:spPr bwMode="auto">
          <a:xfrm>
            <a:off x="445778" y="6333892"/>
            <a:ext cx="3753975" cy="4628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A65FC843-ABB1-BEE2-F7A7-6D0F79A911BF}"/>
              </a:ext>
            </a:extLst>
          </p:cNvPr>
          <p:cNvGraphicFramePr>
            <a:graphicFrameLocks noGrp="1"/>
          </p:cNvGraphicFramePr>
          <p:nvPr>
            <p:extLst>
              <p:ext uri="{D42A27DB-BD31-4B8C-83A1-F6EECF244321}">
                <p14:modId xmlns:p14="http://schemas.microsoft.com/office/powerpoint/2010/main" val="2189047163"/>
              </p:ext>
            </p:extLst>
          </p:nvPr>
        </p:nvGraphicFramePr>
        <p:xfrm>
          <a:off x="2033509" y="2460405"/>
          <a:ext cx="9712713" cy="1937190"/>
        </p:xfrm>
        <a:graphic>
          <a:graphicData uri="http://schemas.openxmlformats.org/drawingml/2006/table">
            <a:tbl>
              <a:tblPr firstRow="1" firstCol="1" bandRow="1">
                <a:tableStyleId>{9DCAF9ED-07DC-4A11-8D7F-57B35C25682E}</a:tableStyleId>
              </a:tblPr>
              <a:tblGrid>
                <a:gridCol w="3237571">
                  <a:extLst>
                    <a:ext uri="{9D8B030D-6E8A-4147-A177-3AD203B41FA5}">
                      <a16:colId xmlns:a16="http://schemas.microsoft.com/office/drawing/2014/main" val="1241092749"/>
                    </a:ext>
                  </a:extLst>
                </a:gridCol>
                <a:gridCol w="3237571">
                  <a:extLst>
                    <a:ext uri="{9D8B030D-6E8A-4147-A177-3AD203B41FA5}">
                      <a16:colId xmlns:a16="http://schemas.microsoft.com/office/drawing/2014/main" val="313137476"/>
                    </a:ext>
                  </a:extLst>
                </a:gridCol>
                <a:gridCol w="3237571">
                  <a:extLst>
                    <a:ext uri="{9D8B030D-6E8A-4147-A177-3AD203B41FA5}">
                      <a16:colId xmlns:a16="http://schemas.microsoft.com/office/drawing/2014/main" val="1045816951"/>
                    </a:ext>
                  </a:extLst>
                </a:gridCol>
              </a:tblGrid>
              <a:tr h="387438">
                <a:tc>
                  <a:txBody>
                    <a:bodyPr/>
                    <a:lstStyle/>
                    <a:p>
                      <a:pPr algn="ctr">
                        <a:buNone/>
                      </a:pPr>
                      <a:r>
                        <a:rPr lang="en-ZA" sz="1800" kern="100" dirty="0">
                          <a:effectLst/>
                        </a:rPr>
                        <a:t>Challenges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800" kern="100" dirty="0">
                          <a:effectLst/>
                        </a:rPr>
                        <a:t>Strengths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tc>
                  <a:txBody>
                    <a:bodyPr/>
                    <a:lstStyle/>
                    <a:p>
                      <a:pPr algn="ctr">
                        <a:buNone/>
                      </a:pPr>
                      <a:r>
                        <a:rPr lang="en-ZA" sz="1800" kern="100" dirty="0">
                          <a:effectLst/>
                        </a:rPr>
                        <a:t>Opportunities</a:t>
                      </a:r>
                      <a:endParaRPr lang="en-ZA" sz="2000" kern="100" dirty="0">
                        <a:effectLst/>
                        <a:latin typeface="Times New Roman" panose="02020603050405020304" pitchFamily="18" charset="0"/>
                        <a:ea typeface="Times New Roman" panose="02020603050405020304" pitchFamily="18" charset="0"/>
                      </a:endParaRPr>
                    </a:p>
                  </a:txBody>
                  <a:tcPr marL="68580" marR="68580" marT="0" marB="0">
                    <a:solidFill>
                      <a:srgbClr val="7B293E"/>
                    </a:solidFill>
                  </a:tcPr>
                </a:tc>
                <a:extLst>
                  <a:ext uri="{0D108BD9-81ED-4DB2-BD59-A6C34878D82A}">
                    <a16:rowId xmlns:a16="http://schemas.microsoft.com/office/drawing/2014/main" val="871312548"/>
                  </a:ext>
                </a:extLst>
              </a:tr>
              <a:tr h="774876">
                <a:tc>
                  <a:txBody>
                    <a:bodyPr/>
                    <a:lstStyle/>
                    <a:p>
                      <a:pPr>
                        <a:buNone/>
                      </a:pPr>
                      <a:r>
                        <a:rPr lang="en-ZA" sz="1600" b="0" kern="100" dirty="0">
                          <a:effectLst/>
                        </a:rPr>
                        <a:t>Programme prioritisation not always consistent across countries.</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kern="100" dirty="0">
                          <a:effectLst/>
                        </a:rPr>
                        <a:t>Strong partnerships with NGOs, donors, and local governments.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tc>
                  <a:txBody>
                    <a:bodyPr/>
                    <a:lstStyle/>
                    <a:p>
                      <a:pPr>
                        <a:buNone/>
                      </a:pPr>
                      <a:r>
                        <a:rPr lang="en-ZA" sz="1600" kern="100" dirty="0">
                          <a:effectLst/>
                        </a:rPr>
                        <a:t>Streamline programmes to align with regional and global priorities.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solidFill>
                      <a:srgbClr val="F6DBF3"/>
                    </a:solidFill>
                  </a:tcPr>
                </a:tc>
                <a:extLst>
                  <a:ext uri="{0D108BD9-81ED-4DB2-BD59-A6C34878D82A}">
                    <a16:rowId xmlns:a16="http://schemas.microsoft.com/office/drawing/2014/main" val="4220078448"/>
                  </a:ext>
                </a:extLst>
              </a:tr>
              <a:tr h="774876">
                <a:tc>
                  <a:txBody>
                    <a:bodyPr/>
                    <a:lstStyle/>
                    <a:p>
                      <a:pPr>
                        <a:buNone/>
                      </a:pPr>
                      <a:r>
                        <a:rPr lang="en-ZA" sz="1600" b="0" kern="100" dirty="0">
                          <a:effectLst/>
                        </a:rPr>
                        <a:t>Gaps in emerging thematic advocacy areas.</a:t>
                      </a:r>
                      <a:endParaRPr lang="en-ZA" sz="1800" b="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Clear target group focus and impactful interventions.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ZA" sz="1600" kern="100" dirty="0">
                          <a:effectLst/>
                        </a:rPr>
                        <a:t>Leverage digital innovation and expand regional synergies.</a:t>
                      </a:r>
                      <a:endParaRPr lang="en-ZA" sz="1800" kern="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5456891"/>
                  </a:ext>
                </a:extLst>
              </a:tr>
            </a:tbl>
          </a:graphicData>
        </a:graphic>
      </p:graphicFrame>
    </p:spTree>
    <p:extLst>
      <p:ext uri="{BB962C8B-B14F-4D97-AF65-F5344CB8AC3E}">
        <p14:creationId xmlns:p14="http://schemas.microsoft.com/office/powerpoint/2010/main" val="2710201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2D435B2F362447B0AF7E2EF22C03A9" ma:contentTypeVersion="15" ma:contentTypeDescription="Create a new document." ma:contentTypeScope="" ma:versionID="9dd1488528823b1f0a9ec8ab250579eb">
  <xsd:schema xmlns:xsd="http://www.w3.org/2001/XMLSchema" xmlns:xs="http://www.w3.org/2001/XMLSchema" xmlns:p="http://schemas.microsoft.com/office/2006/metadata/properties" xmlns:ns2="8c1c25bf-3515-49b0-86c8-70da4a0d1cc4" xmlns:ns3="5c72703c-1067-4fa7-89cc-ef245258de7b" targetNamespace="http://schemas.microsoft.com/office/2006/metadata/properties" ma:root="true" ma:fieldsID="94af9040028f2d87cc5422e8b6a2cdce" ns2:_="" ns3:_="">
    <xsd:import namespace="8c1c25bf-3515-49b0-86c8-70da4a0d1cc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c25bf-3515-49b0-86c8-70da4a0d1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1c25bf-3515-49b0-86c8-70da4a0d1cc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D727F5B2-7703-4512-AAE6-8EE83E3AF246}">
  <ds:schemaRefs>
    <ds:schemaRef ds:uri="http://schemas.microsoft.com/sharepoint/v3/contenttype/forms"/>
  </ds:schemaRefs>
</ds:datastoreItem>
</file>

<file path=customXml/itemProps2.xml><?xml version="1.0" encoding="utf-8"?>
<ds:datastoreItem xmlns:ds="http://schemas.openxmlformats.org/officeDocument/2006/customXml" ds:itemID="{31B8BC45-85AF-4623-93B0-9545C02E0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1c25bf-3515-49b0-86c8-70da4a0d1cc4"/>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D96B16-B856-4C39-BAB6-8E5623B77898}">
  <ds:schemaRefs>
    <ds:schemaRef ds:uri="http://schemas.microsoft.com/office/infopath/2007/PartnerControls"/>
    <ds:schemaRef ds:uri="http://www.w3.org/XML/1998/namespace"/>
    <ds:schemaRef ds:uri="8c1c25bf-3515-49b0-86c8-70da4a0d1cc4"/>
    <ds:schemaRef ds:uri="5c72703c-1067-4fa7-89cc-ef245258de7b"/>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4772</TotalTime>
  <Words>2604</Words>
  <Application>Microsoft Macintosh PowerPoint</Application>
  <PresentationFormat>Widescreen</PresentationFormat>
  <Paragraphs>292</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Symbol</vt:lpstr>
      <vt:lpstr>Tahoma</vt:lpstr>
      <vt:lpstr>Times New Roman</vt:lpstr>
      <vt:lpstr>Wingdings</vt:lpstr>
      <vt:lpstr>Office Theme</vt:lpstr>
      <vt:lpstr>GL Strategy 2026-2030</vt:lpstr>
      <vt:lpstr>No looking back as we are carrying on!</vt:lpstr>
      <vt:lpstr>RECAP: GL’s Vision and Goals; 2020-2025</vt:lpstr>
      <vt:lpstr>GL Theory of Change </vt:lpstr>
      <vt:lpstr>Where we are: Organisational Assessment</vt:lpstr>
      <vt:lpstr>Looking forward (2026-2030) Strategic Positioning</vt:lpstr>
      <vt:lpstr>Strategic Positioning: Targets and Indicators</vt:lpstr>
      <vt:lpstr>Governance and Leadership</vt:lpstr>
      <vt:lpstr>Programme of Action: Opportunities</vt:lpstr>
      <vt:lpstr>PowerPoint Presentation</vt:lpstr>
      <vt:lpstr>Programme of Action: Targets and Indicators</vt:lpstr>
      <vt:lpstr>Towards Impact and Change</vt:lpstr>
      <vt:lpstr>Results for Change</vt:lpstr>
      <vt:lpstr>PowerPoint Presentation</vt:lpstr>
      <vt:lpstr>Opportunities, Outputs and Indicators</vt:lpstr>
      <vt:lpstr>Institutional Effectiveness: Succession Planning</vt:lpstr>
      <vt:lpstr>Successor Model</vt:lpstr>
      <vt:lpstr>Sustainability </vt:lpstr>
      <vt:lpstr>Sustainability: Opportunities</vt:lpstr>
      <vt:lpstr>PowerPoint Presentation</vt:lpstr>
      <vt:lpstr>PowerPoint Presentation</vt:lpstr>
      <vt:lpstr>GLC Strategy 2026 -2030 </vt:lpstr>
      <vt:lpstr>Fund Raising Unit </vt:lpstr>
      <vt:lpstr>FUND RAISING UNIT: 2026 – 2030 </vt:lpstr>
      <vt:lpstr>Harnessing AI for Gender Justice </vt:lpstr>
      <vt:lpstr>Amplifying GL’s Programmatic Impact </vt:lpstr>
      <vt:lpstr>Pathway – Towards AI Strategy, AI Policy </vt:lpstr>
      <vt:lpstr>Moving Together, Responsibly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Tabetha Rudo Kanengoni-Malinga - Manager,  Women of the South Speak Out, GL Services</cp:lastModifiedBy>
  <cp:revision>10</cp:revision>
  <dcterms:created xsi:type="dcterms:W3CDTF">2025-04-04T21:02:00Z</dcterms:created>
  <dcterms:modified xsi:type="dcterms:W3CDTF">2025-10-10T19:50:45Z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0x010100932D435B2F362447B0AF7E2EF22C03A9</vt:lpwstr>
  </property>
  <property fmtid="{D5CDD505-2E9C-101B-9397-08002B2CF9AE}" pid="3" name="MediaServiceImageTags">
    <vt:lpwstr/>
  </property>
</Properties>
</file>