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40" d="100"/>
          <a:sy n="40" d="100"/>
        </p:scale>
        <p:origin x="1896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91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1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25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517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6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60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3/6/2026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50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3/6/2026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7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3/6/2026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5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6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3/6/2026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55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3/6/2026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8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A5E263-5D82-22FA-4C1F-E72F7958A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6E448DB1-4196-18A6-15DA-C72635C1B1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17E4BE-D783-2F54-A037-88F805075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8" r="9091" b="18584"/>
          <a:stretch>
            <a:fillRect/>
          </a:stretch>
        </p:blipFill>
        <p:spPr bwMode="auto">
          <a:xfrm>
            <a:off x="-3" y="-1"/>
            <a:ext cx="12192004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76A10D8F-D463-70E5-239B-17AD65EF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73183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027FD0-A268-BDA9-76D0-EA542C05AF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506" y="603315"/>
            <a:ext cx="5649211" cy="36857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4100" b="1" kern="1200">
                <a:latin typeface="+mj-lt"/>
                <a:ea typeface="+mj-ea"/>
                <a:cs typeface="+mj-cs"/>
              </a:rPr>
              <a:t>Mauritius: Centering Trans Sex Workers’ Realities in Trans Rights Advocacy</a:t>
            </a:r>
            <a:br>
              <a:rPr lang="en-US" sz="4100" b="1" kern="1200">
                <a:latin typeface="+mj-lt"/>
                <a:ea typeface="+mj-ea"/>
                <a:cs typeface="+mj-cs"/>
              </a:rPr>
            </a:br>
            <a:endParaRPr lang="en-US" sz="4100" b="1" kern="1200">
              <a:latin typeface="+mj-lt"/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8041D6-F57D-F75D-91C8-4719324DF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507" y="4152276"/>
            <a:ext cx="4690227" cy="1575708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algn="l"/>
            <a:r>
              <a:rPr lang="en-US" sz="2400" dirty="0"/>
              <a:t>Voice &amp; Choice Summit 2026</a:t>
            </a:r>
            <a:br>
              <a:rPr lang="en-US" sz="2400" dirty="0"/>
            </a:br>
            <a:r>
              <a:rPr lang="en-US" sz="2400" dirty="0"/>
              <a:t>Presenter: </a:t>
            </a:r>
            <a:r>
              <a:rPr lang="en-US" sz="2400" b="1" dirty="0"/>
              <a:t>Alizee Martin</a:t>
            </a:r>
            <a:br>
              <a:rPr lang="en-US" sz="2400" dirty="0"/>
            </a:br>
            <a:r>
              <a:rPr lang="en-US" sz="2400" dirty="0"/>
              <a:t>Organisation: </a:t>
            </a:r>
            <a:r>
              <a:rPr lang="en-US" sz="2400" b="1" dirty="0"/>
              <a:t>EkiT</a:t>
            </a:r>
            <a:br>
              <a:rPr lang="en-US" sz="2400" dirty="0"/>
            </a:br>
            <a:r>
              <a:rPr lang="en-US" sz="2400" dirty="0"/>
              <a:t>Country: </a:t>
            </a:r>
            <a:r>
              <a:rPr lang="en-US" sz="2400" b="1" dirty="0"/>
              <a:t>Mauritius</a:t>
            </a:r>
            <a:br>
              <a:rPr lang="en-US" sz="2400" dirty="0"/>
            </a:br>
            <a:r>
              <a:rPr lang="en-US" sz="2400" dirty="0"/>
              <a:t>Category: </a:t>
            </a:r>
            <a:r>
              <a:rPr lang="en-US" sz="2400" b="1" dirty="0"/>
              <a:t>Stories of change </a:t>
            </a:r>
            <a:endParaRPr lang="en-US" sz="2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400" dirty="0"/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FFE5D3-F205-1D34-4B36-3790206E3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593805"/>
            <a:ext cx="10089397" cy="127799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3F32AA-11FC-365C-8A93-0DB44C266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017" y="5593804"/>
            <a:ext cx="2271983" cy="127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15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F5638-E57B-8957-B0ED-580EB8D94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7663" y="-420626"/>
            <a:ext cx="4361693" cy="1527049"/>
          </a:xfrm>
        </p:spPr>
        <p:txBody>
          <a:bodyPr anchor="b">
            <a:normAutofit/>
          </a:bodyPr>
          <a:lstStyle/>
          <a:p>
            <a:r>
              <a:rPr lang="en-US" dirty="0"/>
              <a:t>The Problem</a:t>
            </a:r>
          </a:p>
        </p:txBody>
      </p:sp>
      <p:pic>
        <p:nvPicPr>
          <p:cNvPr id="5" name="Picture 4" descr="Yellow question mark">
            <a:extLst>
              <a:ext uri="{FF2B5EF4-FFF2-40B4-BE49-F238E27FC236}">
                <a16:creationId xmlns:a16="http://schemas.microsoft.com/office/drawing/2014/main" id="{0244120B-1B73-A101-8DD3-0782D7CB47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9594" r="4646"/>
          <a:stretch>
            <a:fillRect/>
          </a:stretch>
        </p:blipFill>
        <p:spPr>
          <a:xfrm>
            <a:off x="1" y="10"/>
            <a:ext cx="637336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0F67C-2A2E-1B4A-E49D-4824D99BFD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1783830"/>
            <a:ext cx="4361693" cy="4525530"/>
          </a:xfrm>
        </p:spPr>
        <p:txBody>
          <a:bodyPr>
            <a:normAutofit/>
          </a:bodyPr>
          <a:lstStyle/>
          <a:p>
            <a:r>
              <a:rPr lang="en-US" sz="1800" dirty="0"/>
              <a:t>In Mauritius, trans rights advocacy often relies on institutional language and privileged participation. </a:t>
            </a:r>
          </a:p>
          <a:p>
            <a:r>
              <a:rPr lang="en-US" sz="1800" dirty="0"/>
              <a:t>This excludes many grassroots trans people especially trans sex workers and those with limited literacy. </a:t>
            </a:r>
          </a:p>
          <a:p>
            <a:r>
              <a:rPr lang="en-US" sz="1800" dirty="0"/>
              <a:t>Yet sex work is deeply connected to trans survival and economic reality. When these voices are excluded, the movement becomes disconnected from the community it represents.</a:t>
            </a:r>
          </a:p>
          <a:p>
            <a:endParaRPr lang="en-US" sz="1800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FF5EB4CB-F92F-CD02-9DFE-9EBC1E8906AB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4937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215BB6-54DD-7E99-BA11-9A521D8F3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7" y="548640"/>
            <a:ext cx="6035040" cy="6721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36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we did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5D0B2E-B23D-6CB0-39E5-29F2A91F5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5320" y="1583261"/>
            <a:ext cx="6035041" cy="4096512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110000"/>
              </a:lnSpc>
            </a:pPr>
            <a:r>
              <a:rPr lang="en-US" dirty="0"/>
              <a:t>We shifted our approach to </a:t>
            </a:r>
            <a:r>
              <a:rPr lang="en-US" b="1" dirty="0"/>
              <a:t>center the voices most often ignored.</a:t>
            </a:r>
            <a:endParaRPr lang="en-US" dirty="0"/>
          </a:p>
          <a:p>
            <a:pPr algn="l">
              <a:lnSpc>
                <a:spcPct val="110000"/>
              </a:lnSpc>
            </a:pPr>
            <a:r>
              <a:rPr lang="en-US" dirty="0"/>
              <a:t>Actions included: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Listening directly to trans sex workers and marginalized trans people outside of formal spaces 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Gathering feedback on language, accessibility, and exclusion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Bringing these realities into organizational governance and strategy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dirty="0"/>
              <a:t>Advocating for open acknowledgment of sex work as part of trans survival</a:t>
            </a:r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 algn="l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4" name="Picture 13" descr="Close-up of hopscotch on a sidewalk">
            <a:extLst>
              <a:ext uri="{FF2B5EF4-FFF2-40B4-BE49-F238E27FC236}">
                <a16:creationId xmlns:a16="http://schemas.microsoft.com/office/drawing/2014/main" id="{8C2EFD94-99DB-46C9-8112-FA4D386635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93" r="27836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6BFC3DF8-67B9-976C-F92C-53061646874D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858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8C8E0-7DEF-7B60-8956-2BC38E5D5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1" y="-193109"/>
            <a:ext cx="5916169" cy="1527048"/>
          </a:xfrm>
        </p:spPr>
        <p:txBody>
          <a:bodyPr anchor="b">
            <a:normAutofit/>
          </a:bodyPr>
          <a:lstStyle/>
          <a:p>
            <a:r>
              <a:rPr lang="en-US" dirty="0"/>
              <a:t>The Change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Domino effect white cutouts and one blue cutout">
            <a:extLst>
              <a:ext uri="{FF2B5EF4-FFF2-40B4-BE49-F238E27FC236}">
                <a16:creationId xmlns:a16="http://schemas.microsoft.com/office/drawing/2014/main" id="{D62F8DFE-543D-3A75-C31E-88FD44A9DD4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4279" r="7927" b="-1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162B8-9B43-8A03-409A-358CB631F6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2" y="1381461"/>
            <a:ext cx="5916169" cy="40950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/>
              <a:t>Advocacy inside the movement began to shift.</a:t>
            </a:r>
          </a:p>
          <a:p>
            <a:pPr marL="0" indent="0">
              <a:buNone/>
            </a:pPr>
            <a:r>
              <a:rPr lang="en-US" sz="1800" dirty="0"/>
              <a:t>From</a:t>
            </a:r>
            <a:br>
              <a:rPr lang="en-US" sz="1800" dirty="0"/>
            </a:br>
            <a:r>
              <a:rPr lang="en-US" sz="1800" b="1" dirty="0"/>
              <a:t>institutional language and polished narratives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To</a:t>
            </a:r>
            <a:br>
              <a:rPr lang="en-US" sz="1800" dirty="0"/>
            </a:br>
            <a:r>
              <a:rPr lang="en-US" sz="1800" b="1" dirty="0"/>
              <a:t>accessible communication grounded in lived realities.</a:t>
            </a:r>
            <a:endParaRPr lang="en-US" sz="1800" dirty="0"/>
          </a:p>
          <a:p>
            <a:pPr marL="0" indent="0">
              <a:buNone/>
            </a:pPr>
            <a:r>
              <a:rPr lang="en-US" sz="1800" dirty="0"/>
              <a:t>Sex work and economic survival are now starting to openly be acknowledge as part of the transgender experience.</a:t>
            </a:r>
          </a:p>
          <a:p>
            <a:pPr marL="0" indent="0">
              <a:buNone/>
            </a:pPr>
            <a:r>
              <a:rPr lang="en-US" sz="1800" dirty="0"/>
              <a:t>More marginalized trans people are beginning to </a:t>
            </a:r>
            <a:r>
              <a:rPr lang="en-US" sz="1800" b="1" dirty="0"/>
              <a:t>feel safe to  exist in advocacy spaces.</a:t>
            </a: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0E338F86-7EDF-CFF6-DCED-9E24A09038FB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651045F-8838-8643-AC7F-CFBB9281DAE0}"/>
              </a:ext>
            </a:extLst>
          </p:cNvPr>
          <p:cNvSpPr txBox="1"/>
          <p:nvPr/>
        </p:nvSpPr>
        <p:spPr>
          <a:xfrm>
            <a:off x="5568531" y="5371131"/>
            <a:ext cx="61481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Direct beneficiaries: </a:t>
            </a:r>
            <a:r>
              <a:rPr lang="en-US" b="1" dirty="0"/>
              <a:t>110</a:t>
            </a:r>
          </a:p>
          <a:p>
            <a:r>
              <a:rPr lang="en-US" dirty="0"/>
              <a:t>Indirect beneficiaries: </a:t>
            </a:r>
            <a:r>
              <a:rPr lang="en-US" b="1" dirty="0"/>
              <a:t>1,820</a:t>
            </a:r>
            <a:br>
              <a:rPr lang="en-US" dirty="0"/>
            </a:br>
            <a:r>
              <a:rPr lang="en-US" dirty="0"/>
              <a:t>Online reach through campaigns: </a:t>
            </a:r>
            <a:r>
              <a:rPr lang="en-US" b="1" dirty="0"/>
              <a:t>100,000+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32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B41AC1-C779-43F2-5B59-6FD462540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0074"/>
            <a:ext cx="6035040" cy="1529932"/>
          </a:xfrm>
        </p:spPr>
        <p:txBody>
          <a:bodyPr anchor="b">
            <a:normAutofit/>
          </a:bodyPr>
          <a:lstStyle/>
          <a:p>
            <a:r>
              <a:rPr lang="en-US" dirty="0"/>
              <a:t>Why This Matters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3CE1A-1714-B2F7-A150-C3DC9E284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212848"/>
            <a:ext cx="6035041" cy="4096512"/>
          </a:xfrm>
        </p:spPr>
        <p:txBody>
          <a:bodyPr>
            <a:normAutofit/>
          </a:bodyPr>
          <a:lstStyle/>
          <a:p>
            <a:r>
              <a:rPr lang="en-US" sz="1800" dirty="0"/>
              <a:t>This shift expands who is recognized as a </a:t>
            </a:r>
            <a:r>
              <a:rPr lang="en-US" sz="1800" b="1" dirty="0"/>
              <a:t>leader within the movement.</a:t>
            </a:r>
            <a:endParaRPr lang="en-US" sz="1800" dirty="0"/>
          </a:p>
          <a:p>
            <a:r>
              <a:rPr lang="en-US" sz="1800" dirty="0"/>
              <a:t>It strengthens legitimacy by grounding advocacy in </a:t>
            </a:r>
            <a:r>
              <a:rPr lang="en-US" sz="1800" b="1" dirty="0"/>
              <a:t>real community experiences</a:t>
            </a:r>
            <a:r>
              <a:rPr lang="en-US" sz="1800" dirty="0"/>
              <a:t>, not only institutional priorities.</a:t>
            </a:r>
          </a:p>
          <a:p>
            <a:r>
              <a:rPr lang="en-US" sz="1800" dirty="0"/>
              <a:t>The movement moves from </a:t>
            </a:r>
            <a:r>
              <a:rPr lang="en-US" sz="1800" b="1" dirty="0"/>
              <a:t>respectability politics to reality-based inclusion.</a:t>
            </a:r>
            <a:endParaRPr lang="en-US" sz="1800" dirty="0"/>
          </a:p>
          <a:p>
            <a:r>
              <a:rPr lang="en-US" sz="1800" dirty="0"/>
              <a:t>Trust between grassroots trans people and trans-led organizations begins to grow.</a:t>
            </a:r>
          </a:p>
          <a:p>
            <a:endParaRPr lang="en-US" sz="1800" dirty="0"/>
          </a:p>
        </p:txBody>
      </p:sp>
      <p:pic>
        <p:nvPicPr>
          <p:cNvPr id="5" name="Picture 4" descr="Hands holding each other's wrists and interlinked to form a circle">
            <a:extLst>
              <a:ext uri="{FF2B5EF4-FFF2-40B4-BE49-F238E27FC236}">
                <a16:creationId xmlns:a16="http://schemas.microsoft.com/office/drawing/2014/main" id="{00378AC7-1AC7-1FC6-82EE-EDFE654AF9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232" r="24597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17DC372F-C672-4F3E-1E45-729173BBB8FB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47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961259D-605E-E200-FF9F-7C8C71D7C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37C3BE-6652-40D5-F873-2F807D59C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0"/>
            <a:ext cx="6035040" cy="1529932"/>
          </a:xfrm>
        </p:spPr>
        <p:txBody>
          <a:bodyPr anchor="b">
            <a:normAutofit/>
          </a:bodyPr>
          <a:lstStyle/>
          <a:p>
            <a:r>
              <a:rPr lang="en-US" dirty="0"/>
              <a:t>Challenges &amp; Lessons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ADE3FE-49AC-319B-AAFB-21416AA12B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1529932"/>
            <a:ext cx="6035041" cy="4096512"/>
          </a:xfrm>
        </p:spPr>
        <p:txBody>
          <a:bodyPr>
            <a:normAutofit/>
          </a:bodyPr>
          <a:lstStyle/>
          <a:p>
            <a:r>
              <a:rPr lang="en-US" sz="1800" b="1" dirty="0"/>
              <a:t>Challenges</a:t>
            </a:r>
            <a:endParaRPr lang="en-US" sz="1800" dirty="0"/>
          </a:p>
          <a:p>
            <a:r>
              <a:rPr lang="en-US" sz="1800" dirty="0"/>
              <a:t>Trans voices marginalized within broader LGBT spaces</a:t>
            </a:r>
          </a:p>
          <a:p>
            <a:r>
              <a:rPr lang="en-US" sz="1800" dirty="0"/>
              <a:t>Pressure to sanitize trans realities</a:t>
            </a:r>
          </a:p>
          <a:p>
            <a:r>
              <a:rPr lang="en-US" sz="1800" dirty="0"/>
              <a:t>Structural barriers to participation</a:t>
            </a:r>
          </a:p>
          <a:p>
            <a:r>
              <a:rPr lang="en-US" sz="1800" b="1" dirty="0"/>
              <a:t>Lessons</a:t>
            </a:r>
            <a:endParaRPr lang="en-US" sz="1800" dirty="0"/>
          </a:p>
          <a:p>
            <a:r>
              <a:rPr lang="en-US" sz="1800" dirty="0"/>
              <a:t>Inclusion must be intentional</a:t>
            </a:r>
          </a:p>
          <a:p>
            <a:r>
              <a:rPr lang="en-US" sz="1800" dirty="0"/>
              <a:t>Accessible language expands leadership</a:t>
            </a:r>
          </a:p>
          <a:p>
            <a:r>
              <a:rPr lang="en-US" sz="1800" dirty="0"/>
              <a:t>Safety and dignity enable participation</a:t>
            </a:r>
          </a:p>
          <a:p>
            <a:endParaRPr lang="en-US" sz="1800" dirty="0"/>
          </a:p>
        </p:txBody>
      </p:sp>
      <p:pic>
        <p:nvPicPr>
          <p:cNvPr id="5" name="Picture 4" descr="Colorful carved figures of humans">
            <a:extLst>
              <a:ext uri="{FF2B5EF4-FFF2-40B4-BE49-F238E27FC236}">
                <a16:creationId xmlns:a16="http://schemas.microsoft.com/office/drawing/2014/main" id="{3D92AB18-8062-EF8B-D106-F466971F76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941" r="24708" b="-1"/>
          <a:stretch>
            <a:fillRect/>
          </a:stretch>
        </p:blipFill>
        <p:spPr>
          <a:xfrm>
            <a:off x="7345680" y="10"/>
            <a:ext cx="4846320" cy="6857990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DA94DC4F-B3D7-B975-17D2-F2DA19AA038E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1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ED85C-56C3-7C76-A63E-76DF33250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8582" y="366482"/>
            <a:ext cx="5916169" cy="6386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Sustainability</a:t>
            </a:r>
          </a:p>
        </p:txBody>
      </p:sp>
      <p:pic>
        <p:nvPicPr>
          <p:cNvPr id="5" name="Picture 4" descr="Seedling growing on a tree trunk">
            <a:extLst>
              <a:ext uri="{FF2B5EF4-FFF2-40B4-BE49-F238E27FC236}">
                <a16:creationId xmlns:a16="http://schemas.microsoft.com/office/drawing/2014/main" id="{C35B29E8-40C2-EF69-6E1B-FCD75AAFE81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992" r="24498" b="-1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E403EF-878A-4245-D556-5856CE552816}"/>
              </a:ext>
            </a:extLst>
          </p:cNvPr>
          <p:cNvSpPr txBox="1"/>
          <p:nvPr/>
        </p:nvSpPr>
        <p:spPr>
          <a:xfrm>
            <a:off x="5173579" y="1371600"/>
            <a:ext cx="6785810" cy="493776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EkiT is building sustainability by: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en-US" sz="2800" dirty="0"/>
              <a:t>• Formalizing the organization and governance structure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br>
              <a:rPr lang="en-US" sz="2800" dirty="0"/>
            </a:br>
            <a:r>
              <a:rPr lang="en-US" sz="2800" dirty="0"/>
              <a:t>• Embedding accessible language and community participation in decision-making</a:t>
            </a:r>
            <a:br>
              <a:rPr lang="en-US" sz="2800" dirty="0"/>
            </a:br>
            <a:r>
              <a:rPr lang="en-US" sz="2800" dirty="0"/>
              <a:t>• Strengthening leadership development for trans community members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endParaRPr lang="en-US" sz="2800" dirty="0"/>
          </a:p>
          <a:p>
            <a:pPr indent="-228600" algn="ctr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Future work includes </a:t>
            </a:r>
            <a:r>
              <a:rPr lang="en-US" sz="2800" b="1" dirty="0"/>
              <a:t>economic empowerment initiatives and continued storytelling campaigns.</a:t>
            </a:r>
            <a:endParaRPr lang="en-US" sz="2800" dirty="0"/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64D3F81E-04C7-C128-84C4-3A2899A3FADC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583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8D3B17-7638-DFD3-18E4-8A6D6117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6C3DD-05A9-4C9F-CEE6-BE4435354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3" y="165083"/>
            <a:ext cx="5916169" cy="1062138"/>
          </a:xfrm>
        </p:spPr>
        <p:txBody>
          <a:bodyPr anchor="b">
            <a:normAutofit fontScale="90000"/>
          </a:bodyPr>
          <a:lstStyle/>
          <a:p>
            <a:r>
              <a:rPr lang="en-US" dirty="0"/>
              <a:t>The Path Forward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A stone footpath on the grassy field against the sky">
            <a:extLst>
              <a:ext uri="{FF2B5EF4-FFF2-40B4-BE49-F238E27FC236}">
                <a16:creationId xmlns:a16="http://schemas.microsoft.com/office/drawing/2014/main" id="{866E0DCE-56D7-3BC8-425C-806AAB3BF7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667" r="23633"/>
          <a:stretch>
            <a:fillRect/>
          </a:stretch>
        </p:blipFill>
        <p:spPr>
          <a:xfrm>
            <a:off x="20" y="10"/>
            <a:ext cx="4910308" cy="685799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C9816-81A8-8B01-32E7-C957AEDAB3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1227221"/>
            <a:ext cx="6342730" cy="508213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Next steps include:</a:t>
            </a:r>
          </a:p>
          <a:p>
            <a:r>
              <a:rPr lang="en-US" dirty="0"/>
              <a:t>Finalizing EkiT registration and governance structures</a:t>
            </a:r>
          </a:p>
          <a:p>
            <a:r>
              <a:rPr lang="en-US" dirty="0"/>
              <a:t>Developing storytelling workshops with community members</a:t>
            </a:r>
          </a:p>
          <a:p>
            <a:r>
              <a:rPr lang="en-US" dirty="0"/>
              <a:t>Exploring economic empowerment strategies for trans people</a:t>
            </a:r>
          </a:p>
          <a:p>
            <a:r>
              <a:rPr lang="en-US" dirty="0"/>
              <a:t>Building partnerships with grassroots LGBTQIA+ groups</a:t>
            </a:r>
          </a:p>
          <a:p>
            <a:r>
              <a:rPr lang="en-US" b="1" dirty="0"/>
              <a:t>Goal:</a:t>
            </a:r>
            <a:br>
              <a:rPr lang="en-US" dirty="0"/>
            </a:br>
            <a:r>
              <a:rPr lang="en-US" dirty="0"/>
              <a:t>A movement where </a:t>
            </a:r>
            <a:r>
              <a:rPr lang="en-US" b="1" dirty="0"/>
              <a:t>the most marginalized voices shape trans rights advocacy in Mauritius.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7F3711A-2283-1382-06AE-92191BEB3351}"/>
              </a:ext>
            </a:extLst>
          </p:cNvPr>
          <p:cNvSpPr txBox="1"/>
          <p:nvPr/>
        </p:nvSpPr>
        <p:spPr>
          <a:xfrm>
            <a:off x="-5410" y="6391015"/>
            <a:ext cx="12191996" cy="4519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400" i="1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 and Choice Summit 2026    \    Voice and Choice Summit 2026 </a:t>
            </a:r>
            <a:endParaRPr lang="en-ZW" sz="24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794028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F3ECD972E8E41B9495D5AEDAE7986" ma:contentTypeVersion="16" ma:contentTypeDescription="Create a new document." ma:contentTypeScope="" ma:versionID="d103da91a01d0d4d36f0a8fa93a5bda2">
  <xsd:schema xmlns:xsd="http://www.w3.org/2001/XMLSchema" xmlns:xs="http://www.w3.org/2001/XMLSchema" xmlns:p="http://schemas.microsoft.com/office/2006/metadata/properties" xmlns:ns2="0d0128bf-0240-4a00-b00a-ea9f2cdab004" xmlns:ns3="5c72703c-1067-4fa7-89cc-ef245258de7b" targetNamespace="http://schemas.microsoft.com/office/2006/metadata/properties" ma:root="true" ma:fieldsID="951381d568948a2b3bc63ab6b0cc8801" ns2:_="" ns3:_="">
    <xsd:import namespace="0d0128bf-0240-4a00-b00a-ea9f2cdab004"/>
    <xsd:import namespace="5c72703c-1067-4fa7-89cc-ef245258d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128bf-0240-4a00-b00a-ea9f2cdab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7300de80-7531-40b2-a37f-f138d0f80c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2703c-1067-4fa7-89cc-ef245258d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9bc4b65e-775a-4a0b-8a3f-ec286c64b49d}" ma:internalName="TaxCatchAll" ma:showField="CatchAllData" ma:web="5c72703c-1067-4fa7-89cc-ef245258d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c72703c-1067-4fa7-89cc-ef245258de7b" xsi:nil="true"/>
    <lcf76f155ced4ddcb4097134ff3c332f xmlns="0d0128bf-0240-4a00-b00a-ea9f2cdab004">
      <Terms xmlns="http://schemas.microsoft.com/office/infopath/2007/PartnerControls"/>
    </lcf76f155ced4ddcb4097134ff3c332f>
    <SharedWithUsers xmlns="5c72703c-1067-4fa7-89cc-ef245258de7b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476FE56-2D2C-4581-8327-2623A8B7DD1F}"/>
</file>

<file path=customXml/itemProps2.xml><?xml version="1.0" encoding="utf-8"?>
<ds:datastoreItem xmlns:ds="http://schemas.openxmlformats.org/officeDocument/2006/customXml" ds:itemID="{01DE255C-E057-4961-95FF-A466C5BF3480}"/>
</file>

<file path=customXml/itemProps3.xml><?xml version="1.0" encoding="utf-8"?>
<ds:datastoreItem xmlns:ds="http://schemas.openxmlformats.org/officeDocument/2006/customXml" ds:itemID="{583A78CD-EF62-4ABA-B38C-CFA4251AB315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499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Neue Haas Grotesk Text Pro</vt:lpstr>
      <vt:lpstr>Tahoma</vt:lpstr>
      <vt:lpstr>VanillaVTI</vt:lpstr>
      <vt:lpstr>Mauritius: Centering Trans Sex Workers’ Realities in Trans Rights Advocacy </vt:lpstr>
      <vt:lpstr>The Problem</vt:lpstr>
      <vt:lpstr>What we did</vt:lpstr>
      <vt:lpstr>The Change </vt:lpstr>
      <vt:lpstr>Why This Matters </vt:lpstr>
      <vt:lpstr>Challenges &amp; Lessons </vt:lpstr>
      <vt:lpstr>Sustainability</vt:lpstr>
      <vt:lpstr>The Path Forward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Programme officer</dc:creator>
  <cp:lastModifiedBy>Programme officer</cp:lastModifiedBy>
  <cp:revision>2</cp:revision>
  <dcterms:created xsi:type="dcterms:W3CDTF">2026-03-06T11:01:22Z</dcterms:created>
  <dcterms:modified xsi:type="dcterms:W3CDTF">2026-03-06T11:46:35Z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0x010100438F3ECD972E8E41B9495D5AEDAE7986</vt:lpwstr>
  </property>
  <property fmtid="{D5CDD505-2E9C-101B-9397-08002B2CF9AE}" pid="3" name="Order">
    <vt:r8>9629600</vt:r8>
  </property>
  <property fmtid="{D5CDD505-2E9C-101B-9397-08002B2CF9AE}" pid="4" name="Processed">
    <vt:bool>false</vt:bool>
  </property>
  <property fmtid="{D5CDD505-2E9C-101B-9397-08002B2CF9AE}" pid="5" name="xd_Signature">
    <vt:bool>false</vt:bool>
  </property>
  <property fmtid="{D5CDD505-2E9C-101B-9397-08002B2CF9AE}" pid="6" name="Putonline">
    <vt:bool>false</vt:bool>
  </property>
  <property fmtid="{D5CDD505-2E9C-101B-9397-08002B2CF9AE}" pid="7" name="xd_ProgID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  <property fmtid="{D5CDD505-2E9C-101B-9397-08002B2CF9AE}" pid="12" name="_ExtendedDescription">
    <vt:lpwstr/>
  </property>
  <property fmtid="{D5CDD505-2E9C-101B-9397-08002B2CF9AE}" pid="13" name="TriggerFlowInfo">
    <vt:lpwstr/>
  </property>
  <property fmtid="{D5CDD505-2E9C-101B-9397-08002B2CF9AE}" pid="14" name="MediaServiceImageTags">
    <vt:lpwstr/>
  </property>
</Properties>
</file>