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75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2" r:id="rId16"/>
    <p:sldId id="273" r:id="rId17"/>
    <p:sldId id="26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02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8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C8DBE-0462-0CC6-3E67-7CE43B77F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B7EC9-E956-8128-602D-C7B99838D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BF481-9E73-7C9C-6A72-BFC8F827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2025/08/25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187A2-EE0A-F34A-2236-CB1D1474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5CA17-B3A5-0EED-A21A-F9B96FEB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9465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6A530-483F-1CBE-FFCE-9A116150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212A6-26A2-6ACF-6F3A-A046253A3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EF79F-9B68-7965-53D1-D58525E6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2025/08/25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4DD83-B272-2593-1A95-E727CE82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95F09-0507-5F6D-9F9B-ABD3A0C9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891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E085C5-A11C-E643-8DC3-11FB17298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01F7E-9C8F-7612-9F47-5C7C14984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09330-9B69-BB1C-6AD4-DC60F0494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2025/08/25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D7B96-61B0-B551-1248-5FD62250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2442-9E30-4F0A-0151-84F8307D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234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99C6B-1690-DB18-3A5A-6AD7AA60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A1375-B8AD-C523-6195-76E1BADC8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388A1-16BE-4D7A-4B82-E6535A95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2025/08/25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8A8A7-D130-0F47-BB20-87085FB0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B9999-0995-9687-D647-A498CD16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5713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610B-1CF6-150D-1F93-217B6B1B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05CB7-0DB6-62A7-A17A-2F69E9738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4001F-C1EE-AA37-97C4-4C09D8CF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2025/08/25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7792C-E204-803B-D2E8-6249A3E2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7DC93-52B9-0B6B-E5E0-7D70F177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746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4AEA-366C-AEB3-0D4C-D83998AC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AAA0A-A199-B5CE-0541-CE732EBE9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3B13D-367B-E0F7-3C34-43CE28751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890E9-77AB-F1F7-A58E-5DEA6022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2025/08/25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8D739-2224-8F18-E3B0-368DAAE2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8374-C805-63BC-B106-EAD0230B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5008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6245-4F8B-56FC-161A-A826365C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A1C2A-587E-8649-F0E8-B6B9533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C57C4-04B4-70A2-0907-877C1681B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0D6E1-26E5-E165-5E50-514BD0A4D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49AFC1-6281-0BAA-0DE6-51F2D1308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5B42E-F79A-1E15-9C00-D1762297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2025/08/25</a:t>
            </a:fld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48B5F4-BB44-152A-7822-AF5E71E9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D161D-3FD1-2DA5-072F-5DB36750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651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77DC-7852-AEAB-720F-0EE604E2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93BCE-A9FB-5FF2-9BA0-314533CA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2025/08/25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EB4AF-E92E-5E0D-8074-A266282E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27CD4-4BD4-0D4B-4FB9-544872C8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9079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A8CA1-36DC-07B5-3331-043434165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2025/08/25</a:t>
            </a:fld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FC684-D3DF-ECE4-8A3C-486D7031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C0011-B192-2F8E-485B-D50C4CB2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0664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71A99-2DB8-DF84-55D7-A697969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4111-06AA-827C-4E69-CA5696022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FB1F8-D13C-F25C-0591-07F158595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D4C4A-7311-3139-7636-10581640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2025/08/25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EB40D-C324-0342-8421-BEFADA8D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5D076-F424-1C1F-E0F3-EF87FFA1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7830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4CC6-88C5-09B4-805C-D9FFE037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C15FE7-64A9-623D-9CA7-FE9BD3107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30E57-2C57-97F1-914D-ACF47EB6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8C702-813F-82AE-0CF2-A4972F0C7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BCFA-EC08-4821-BEA9-2302F3C34D0F}" type="datetimeFigureOut">
              <a:rPr lang="en-ZA" smtClean="0"/>
              <a:t>2025/08/25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06360-C29A-762E-0177-E932E25D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5C889-BFAD-BAB1-2BD7-34EB17B7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381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A1551-74E4-59A9-EC82-965DF7F2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2B6D3-D587-EF0B-D249-F4142688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BA8BD-6AB8-5978-97C8-01C03141E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6BCFA-EC08-4821-BEA9-2302F3C34D0F}" type="datetimeFigureOut">
              <a:rPr lang="en-ZA" smtClean="0"/>
              <a:t>2025/08/25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49F3-0B5E-114E-A1BE-885C6EB57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AB86F-C636-BEC2-AF70-9817106E2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6D3C-BBE1-4DEC-A7AA-4C47BF45DB8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257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D12B0C-4783-A17E-C39F-98019663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5" y="301414"/>
            <a:ext cx="4702161" cy="11148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07C83F-A399-7265-8937-D0EDB0EFC058}"/>
              </a:ext>
            </a:extLst>
          </p:cNvPr>
          <p:cNvSpPr>
            <a:spLocks/>
          </p:cNvSpPr>
          <p:nvPr/>
        </p:nvSpPr>
        <p:spPr>
          <a:xfrm>
            <a:off x="10244667" y="6214533"/>
            <a:ext cx="1947333" cy="643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B4D89AA-54B8-DD38-0B9F-EED9028FC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5479"/>
            <a:ext cx="9144000" cy="1051561"/>
          </a:xfrm>
        </p:spPr>
        <p:txBody>
          <a:bodyPr anchor="ctr">
            <a:noAutofit/>
          </a:bodyPr>
          <a:lstStyle/>
          <a:p>
            <a:br>
              <a:rPr lang="en-ZA" sz="3600" b="1" dirty="0"/>
            </a:br>
            <a:endParaRPr lang="en-ZA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C4002AA7-930D-9FB9-79D2-BDD9E7265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493" y="2487168"/>
            <a:ext cx="9144000" cy="3042920"/>
          </a:xfrm>
        </p:spPr>
        <p:txBody>
          <a:bodyPr>
            <a:normAutofit fontScale="92500"/>
          </a:bodyPr>
          <a:lstStyle/>
          <a:p>
            <a:pPr algn="l"/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PROMOTING GENDER-INCLUSIVEE LOCAL ECONOMIC DEVELOPMENT IN SOUTH AFRICA</a:t>
            </a:r>
          </a:p>
          <a:p>
            <a:pPr algn="l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UP ENTREPRENEURS</a:t>
            </a:r>
          </a:p>
          <a:p>
            <a:pPr algn="l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OF</a:t>
            </a: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BUSINESS: BONTLE’S GLOW &amp; GO BOUTIQUE</a:t>
            </a:r>
          </a:p>
          <a:p>
            <a:pPr algn="l"/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 NAME: ANNA MGCOBO</a:t>
            </a:r>
          </a:p>
          <a:p>
            <a:pPr algn="l"/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COUNCIL: MIDVAAL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ZA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http://genderlinks.org.za/wp-content/uploads/2016/03/sunrise-campaign-logo-16-days-fin_250x250_crop_80.jpg">
            <a:extLst>
              <a:ext uri="{FF2B5EF4-FFF2-40B4-BE49-F238E27FC236}">
                <a16:creationId xmlns:a16="http://schemas.microsoft.com/office/drawing/2014/main" id="{2B25E3A5-02BF-4DAC-936E-3313A9A3D3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18" y="421412"/>
            <a:ext cx="1885951" cy="1344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40" y="557213"/>
            <a:ext cx="2229485" cy="1344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581922" y="5860535"/>
            <a:ext cx="5062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b="1" dirty="0"/>
              <a:t>Please include photographs of the business!</a:t>
            </a:r>
          </a:p>
        </p:txBody>
      </p:sp>
    </p:spTree>
    <p:extLst>
      <p:ext uri="{BB962C8B-B14F-4D97-AF65-F5344CB8AC3E}">
        <p14:creationId xmlns:p14="http://schemas.microsoft.com/office/powerpoint/2010/main" val="263305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SAVINGS AND SELF SUFFICIENCY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6477000" cy="4957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a member of a savings group?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</a:t>
            </a:r>
          </a:p>
          <a:p>
            <a:pPr marL="0" indent="0">
              <a:buNone/>
            </a:pP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saving money? How much have you been able to save so far?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I save R250-R300 weekly which makes it plus minus a 1000 rand monthly</a:t>
            </a:r>
          </a:p>
          <a:p>
            <a:pPr>
              <a:lnSpc>
                <a:spcPct val="100000"/>
              </a:lnSpc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managed to </a:t>
            </a:r>
            <a:r>
              <a:rPr lang="en-GB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household income?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</a:t>
            </a:r>
            <a:endParaRPr lang="en-ZA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5181600" cy="49577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Evidence</a:t>
            </a:r>
            <a:endParaRPr lang="en-Z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735" y="1492758"/>
            <a:ext cx="2806065" cy="38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5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60755"/>
          </a:xfrm>
        </p:spPr>
        <p:txBody>
          <a:bodyPr>
            <a:normAutofit fontScale="90000"/>
          </a:bodyPr>
          <a:lstStyle/>
          <a:p>
            <a:pPr algn="ctr"/>
            <a:r>
              <a:rPr lang="en-Z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 AND EXPENSES FOR THE BUSINESS FOR PAST  THREE TO SIX MONTHS</a:t>
            </a:r>
            <a:endParaRPr lang="en-ZA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25880"/>
            <a:ext cx="5157787" cy="762001"/>
          </a:xfrm>
        </p:spPr>
        <p:txBody>
          <a:bodyPr>
            <a:normAutofit fontScale="92500" lnSpcReduction="10000"/>
          </a:bodyPr>
          <a:lstStyle/>
          <a:p>
            <a:endParaRPr lang="en-ZA" dirty="0"/>
          </a:p>
          <a:p>
            <a:pPr algn="ctr"/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</a:t>
            </a:r>
          </a:p>
          <a:p>
            <a:endParaRPr lang="en-Z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6409785"/>
              </p:ext>
            </p:extLst>
          </p:nvPr>
        </p:nvGraphicFramePr>
        <p:xfrm>
          <a:off x="839788" y="1859278"/>
          <a:ext cx="515778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892">
                  <a:extLst>
                    <a:ext uri="{9D8B030D-6E8A-4147-A177-3AD203B41FA5}">
                      <a16:colId xmlns:a16="http://schemas.microsoft.com/office/drawing/2014/main" val="829058071"/>
                    </a:ext>
                  </a:extLst>
                </a:gridCol>
                <a:gridCol w="2461896">
                  <a:extLst>
                    <a:ext uri="{9D8B030D-6E8A-4147-A177-3AD203B41FA5}">
                      <a16:colId xmlns:a16="http://schemas.microsoft.com/office/drawing/2014/main" val="2489107966"/>
                    </a:ext>
                  </a:extLst>
                </a:gridCol>
              </a:tblGrid>
              <a:tr h="64516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ITEM</a:t>
                      </a:r>
                      <a:endParaRPr lang="en-Z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AMOUNT</a:t>
                      </a:r>
                      <a:endParaRPr lang="en-Z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286293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  <a:r>
                        <a:rPr lang="en-ZA" dirty="0"/>
                        <a:t>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R28 000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741082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222535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660006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07131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R28 000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617736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25881"/>
            <a:ext cx="5183188" cy="762000"/>
          </a:xfrm>
        </p:spPr>
        <p:txBody>
          <a:bodyPr>
            <a:normAutofit fontScale="92500" lnSpcReduction="10000"/>
          </a:bodyPr>
          <a:lstStyle/>
          <a:p>
            <a:endParaRPr lang="en-ZA" dirty="0"/>
          </a:p>
          <a:p>
            <a:pPr algn="ctr"/>
            <a:r>
              <a:rPr lang="en-ZA" dirty="0"/>
              <a:t>EXPENSES</a:t>
            </a:r>
          </a:p>
          <a:p>
            <a:endParaRPr lang="en-Z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72617554"/>
              </p:ext>
            </p:extLst>
          </p:nvPr>
        </p:nvGraphicFramePr>
        <p:xfrm>
          <a:off x="6172200" y="1859279"/>
          <a:ext cx="5183188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2514713378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4107622135"/>
                    </a:ext>
                  </a:extLst>
                </a:gridCol>
              </a:tblGrid>
              <a:tr h="64516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ITEM</a:t>
                      </a:r>
                      <a:endParaRPr lang="en-Z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AMOUNT</a:t>
                      </a:r>
                      <a:endParaRPr lang="en-Z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01716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  <a:r>
                        <a:rPr lang="en-ZA" dirty="0"/>
                        <a:t>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R12000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221310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GB" dirty="0"/>
                        <a:t>Salary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R3000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255653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GB" dirty="0"/>
                        <a:t>T</a:t>
                      </a:r>
                      <a:r>
                        <a:rPr lang="en-ZA" dirty="0" err="1"/>
                        <a:t>ransport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325571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39849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/>
                        <a:t>R16 800.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58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76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W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challenges have you experienced in your business?</a:t>
            </a:r>
          </a:p>
          <a:p>
            <a:r>
              <a:rPr lang="en-Z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&gt;I’m in a crowded space that has other street vendors which increases the competition bar high</a:t>
            </a:r>
          </a:p>
          <a:p>
            <a:r>
              <a:rPr lang="en-Z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&gt;on rainy and dusty days I encounter minimal customers</a:t>
            </a:r>
          </a:p>
          <a:p>
            <a:r>
              <a:rPr lang="en-Z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&gt;my income </a:t>
            </a:r>
            <a:r>
              <a:rPr lang="en-Z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flactuates</a:t>
            </a:r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Z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have you addressed these?</a:t>
            </a:r>
          </a:p>
          <a:p>
            <a:r>
              <a:rPr lang="en-Z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&gt;my stuff member and I </a:t>
            </a:r>
            <a:r>
              <a:rPr lang="en-Z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teamwork,when</a:t>
            </a:r>
            <a:r>
              <a:rPr lang="en-Z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he’s </a:t>
            </a:r>
            <a:r>
              <a:rPr lang="en-ZW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shopkeeping</a:t>
            </a:r>
            <a:r>
              <a:rPr lang="en-ZW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hawk around.</a:t>
            </a: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W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b="1" dirty="0"/>
              <a:t>SUSTAINABILITY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W" b="1" dirty="0"/>
              <a:t>How will you sustain your business?</a:t>
            </a:r>
          </a:p>
          <a:p>
            <a:r>
              <a:rPr lang="en-ZW" dirty="0"/>
              <a:t>&gt;collect feedback to understand customers needs and improve my products or services, ensure that I have a stable cash flow in order to meet my financial obligations</a:t>
            </a:r>
          </a:p>
          <a:p>
            <a:r>
              <a:rPr lang="en-ZW" b="1" dirty="0"/>
              <a:t>What other sustainability measures are you putting in place for your business?</a:t>
            </a:r>
          </a:p>
          <a:p>
            <a:r>
              <a:rPr lang="en-ZW" dirty="0"/>
              <a:t>&gt;I’ll always be on the lookout for new trends due to the mere fact that they sell quickly</a:t>
            </a:r>
          </a:p>
          <a:p>
            <a:r>
              <a:rPr lang="en-ZW" dirty="0"/>
              <a:t>&gt;I’ll also utilize digital marketing channels such as social media and email marketing to reach my target audience</a:t>
            </a:r>
          </a:p>
        </p:txBody>
      </p:sp>
    </p:spTree>
    <p:extLst>
      <p:ext uri="{BB962C8B-B14F-4D97-AF65-F5344CB8AC3E}">
        <p14:creationId xmlns:p14="http://schemas.microsoft.com/office/powerpoint/2010/main" val="337229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PLANS HAVE YOU MADE TO GROW YOUR BUSINESS IN THE NEXT 6 MONTHS? 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The plans I have for my business is to finish building a suitable and secure place and also be able to expand in regards of stock. I’d also like to enhance customer engagement as well as brand visibility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Evidence</a:t>
            </a:r>
            <a:endParaRPr lang="en-Z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2" y="2245850"/>
            <a:ext cx="2684335" cy="423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73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INFORMATION?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other changes have you experienced in your business? Explain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to make sure that I personalise my products for my customers during public holidays like valentines, mother's day,etc.</a:t>
            </a:r>
          </a:p>
          <a:p>
            <a:pPr marL="0" indent="0">
              <a:buNone/>
            </a:pP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have any additional information to share?</a:t>
            </a:r>
          </a:p>
          <a:p>
            <a:r>
              <a:rPr lang="en-ZA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Bontle's</a:t>
            </a:r>
            <a:r>
              <a:rPr lang="en-Z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Z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&amp; Go </a:t>
            </a: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Z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outique </a:t>
            </a: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not just a market stall but an inspiration that literally secured my future as a late bloomer and what excites me is that it caters for everyone women, men, LGBTQI+ and the youth.</a:t>
            </a:r>
          </a:p>
        </p:txBody>
      </p:sp>
    </p:spTree>
    <p:extLst>
      <p:ext uri="{BB962C8B-B14F-4D97-AF65-F5344CB8AC3E}">
        <p14:creationId xmlns:p14="http://schemas.microsoft.com/office/powerpoint/2010/main" val="94050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912" y="1"/>
            <a:ext cx="10515600" cy="62864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EXPERIENCE DURING SUNRISE CAMPAIGN</a:t>
            </a:r>
            <a:endParaRPr lang="en-ZA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738" y="628650"/>
            <a:ext cx="9644062" cy="6917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 Narrow" pitchFamily="34" charset="0"/>
                <a:ea typeface="Segoe UI Symbol" pitchFamily="34" charset="0"/>
                <a:cs typeface="Tahoma" panose="020B0604030504040204" pitchFamily="34" charset="0"/>
              </a:rPr>
              <a:t>Key lesson from Life Skill and Entrepreneurship training</a:t>
            </a:r>
          </a:p>
          <a:p>
            <a:r>
              <a:rPr lang="en-US" dirty="0">
                <a:latin typeface="Arial Narrow" pitchFamily="34" charset="0"/>
                <a:ea typeface="Segoe UI Symbol" pitchFamily="34" charset="0"/>
                <a:cs typeface="Tahoma" panose="020B0604030504040204" pitchFamily="34" charset="0"/>
              </a:rPr>
              <a:t>I learned more about controlling my own emotions</a:t>
            </a:r>
          </a:p>
          <a:p>
            <a:r>
              <a:rPr lang="en-US" dirty="0">
                <a:latin typeface="Arial Narrow" pitchFamily="34" charset="0"/>
                <a:ea typeface="Segoe UI Symbol" pitchFamily="34" charset="0"/>
                <a:cs typeface="Tahoma" panose="020B0604030504040204" pitchFamily="34" charset="0"/>
              </a:rPr>
              <a:t> Guiding my thoughts </a:t>
            </a:r>
          </a:p>
          <a:p>
            <a:r>
              <a:rPr lang="en-US" dirty="0">
                <a:latin typeface="Arial Narrow" pitchFamily="34" charset="0"/>
                <a:ea typeface="Segoe UI Symbol" pitchFamily="34" charset="0"/>
                <a:cs typeface="Tahoma" panose="020B0604030504040204" pitchFamily="34" charset="0"/>
              </a:rPr>
              <a:t>Feel valuable and important as they really are.</a:t>
            </a:r>
          </a:p>
          <a:p>
            <a:pPr marL="0" indent="0">
              <a:buNone/>
            </a:pPr>
            <a:r>
              <a:rPr lang="en-US" b="1" dirty="0">
                <a:latin typeface="Arial Narrow" pitchFamily="34" charset="0"/>
                <a:ea typeface="Segoe UI Symbol" pitchFamily="34" charset="0"/>
                <a:cs typeface="Tahoma" panose="020B0604030504040204" pitchFamily="34" charset="0"/>
              </a:rPr>
              <a:t>Entrepreneurship</a:t>
            </a:r>
          </a:p>
          <a:p>
            <a:r>
              <a:rPr lang="en-US" dirty="0">
                <a:latin typeface="Arial Narrow" pitchFamily="34" charset="0"/>
                <a:ea typeface="Segoe UI Symbol" pitchFamily="34" charset="0"/>
                <a:cs typeface="Tahoma" panose="020B0604030504040204" pitchFamily="34" charset="0"/>
              </a:rPr>
              <a:t>Business is for financial gain.</a:t>
            </a:r>
          </a:p>
          <a:p>
            <a:r>
              <a:rPr lang="en-US" dirty="0">
                <a:latin typeface="Arial Narrow" pitchFamily="34" charset="0"/>
                <a:ea typeface="Segoe UI Symbol" pitchFamily="34" charset="0"/>
                <a:cs typeface="Tahoma" panose="020B0604030504040204" pitchFamily="34" charset="0"/>
              </a:rPr>
              <a:t>Customer Care is key in business</a:t>
            </a:r>
          </a:p>
          <a:p>
            <a:r>
              <a:rPr lang="en-US" dirty="0">
                <a:latin typeface="Arial Narrow" pitchFamily="34" charset="0"/>
                <a:ea typeface="Segoe UI Symbol" pitchFamily="34" charset="0"/>
                <a:cs typeface="Tahoma" panose="020B0604030504040204" pitchFamily="34" charset="0"/>
              </a:rPr>
              <a:t>Financial Management is a priority</a:t>
            </a:r>
          </a:p>
          <a:p>
            <a:pPr marL="0" indent="0">
              <a:buNone/>
            </a:pPr>
            <a:r>
              <a:rPr lang="en-US" b="1" dirty="0">
                <a:latin typeface="Arial Narrow" pitchFamily="34" charset="0"/>
                <a:ea typeface="Segoe UI Symbol" pitchFamily="34" charset="0"/>
                <a:cs typeface="Tahoma" panose="020B0604030504040204" pitchFamily="34" charset="0"/>
              </a:rPr>
              <a:t>Memorable moments(e.g. Mentorship, Group Work, Support etc.)</a:t>
            </a:r>
          </a:p>
          <a:p>
            <a:r>
              <a:rPr lang="en-US" dirty="0">
                <a:latin typeface="Arial Narrow" pitchFamily="34" charset="0"/>
                <a:ea typeface="Segoe UI Symbol" pitchFamily="34" charset="0"/>
                <a:cs typeface="Tahoma" panose="020B0604030504040204" pitchFamily="34" charset="0"/>
              </a:rPr>
              <a:t>Group work was good because we learned from one another. </a:t>
            </a:r>
          </a:p>
          <a:p>
            <a:r>
              <a:rPr lang="en-US" dirty="0">
                <a:latin typeface="Arial Narrow" pitchFamily="34" charset="0"/>
                <a:ea typeface="Segoe UI Symbol" pitchFamily="34" charset="0"/>
                <a:cs typeface="Tahoma" panose="020B0604030504040204" pitchFamily="34" charset="0"/>
              </a:rPr>
              <a:t>I had support from our mentors guiding and advising us in business.</a:t>
            </a:r>
          </a:p>
          <a:p>
            <a:r>
              <a:rPr lang="en-US" dirty="0">
                <a:latin typeface="Arial Narrow" pitchFamily="34" charset="0"/>
                <a:ea typeface="Segoe UI Symbol" pitchFamily="34" charset="0"/>
                <a:cs typeface="Tahoma" panose="020B0604030504040204" pitchFamily="34" charset="0"/>
              </a:rPr>
              <a:t>We also had support from our Municipality </a:t>
            </a:r>
            <a:r>
              <a:rPr lang="en-US" dirty="0" err="1">
                <a:latin typeface="Arial Narrow" pitchFamily="34" charset="0"/>
                <a:ea typeface="Segoe UI Symbol" pitchFamily="34" charset="0"/>
                <a:cs typeface="Tahoma" panose="020B0604030504040204" pitchFamily="34" charset="0"/>
              </a:rPr>
              <a:t>Midvaal</a:t>
            </a:r>
            <a:endParaRPr lang="en-US" dirty="0">
              <a:latin typeface="Arial Narrow" pitchFamily="34" charset="0"/>
              <a:ea typeface="Segoe UI Symbol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Segoe UI Symbol" pitchFamily="34" charset="0"/>
              <a:ea typeface="Segoe UI Symbol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4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MY LIFE HAS CHANGED</a:t>
            </a: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6" y="146304"/>
            <a:ext cx="11397082" cy="6711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growth (confidence, independence, safety)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now able to negotiate more confidently on my business terms and conditions.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have overcome my fears regarding business losses and risks.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I’ve grown to develop my time management.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prioritize my safety as well as of my customers.</a:t>
            </a:r>
          </a:p>
          <a:p>
            <a:pPr marL="0" indent="0"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impact (children, relationships, community respect)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whole experience has had a great and positive impact on my children.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They are always learning new things from me day by day.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They will at least be able to look after themselves in future.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respect from community.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relationship is now in my life. My partners is also helping in the business.</a:t>
            </a:r>
          </a:p>
          <a:p>
            <a:pPr marL="0" indent="0"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 changes or lifestyle improvements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gained a bit of financial freedom.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can afford things I couldn’t. 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can buy close to enough food for family in the house.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have managed to buy a washing machine.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Bought a smart phone.</a:t>
            </a:r>
          </a:p>
          <a:p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sz="2100" dirty="0"/>
          </a:p>
        </p:txBody>
      </p:sp>
    </p:spTree>
    <p:extLst>
      <p:ext uri="{BB962C8B-B14F-4D97-AF65-F5344CB8AC3E}">
        <p14:creationId xmlns:p14="http://schemas.microsoft.com/office/powerpoint/2010/main" val="71380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03"/>
            <a:ext cx="10515600" cy="500110"/>
          </a:xfrm>
        </p:spPr>
        <p:txBody>
          <a:bodyPr>
            <a:normAutofit fontScale="90000"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DESCRIBE THE BUSINESS 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07" y="671514"/>
            <a:ext cx="7008305" cy="55054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of the Business</a:t>
            </a:r>
          </a:p>
          <a:p>
            <a:pPr marL="0" indent="0">
              <a:buNone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Bontle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Glow &amp; Go Boutique</a:t>
            </a:r>
          </a:p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Products/services offered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accessories,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make-up,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fragrances,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beauty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products,hats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sunglasses.      </a:t>
            </a:r>
          </a:p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Achievements so far Challenges still faced and how they’re managed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business is growing, I am adding products every month end.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street vendor I face weather related issues like not being able to sell during  rainfall and storms.</a:t>
            </a: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0378" y="1005840"/>
            <a:ext cx="4823892" cy="4224527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i="1" u="sng" dirty="0">
                <a:solidFill>
                  <a:srgbClr val="FF0000"/>
                </a:solidFill>
                <a:latin typeface="Algerian" pitchFamily="82" charset="0"/>
                <a:ea typeface="Tahoma" panose="020B0604030504040204" pitchFamily="34" charset="0"/>
                <a:cs typeface="Segoe UI Semilight" pitchFamily="34" charset="0"/>
              </a:rPr>
              <a:t>BONTLE GLO &amp; GO BOUTIQUE</a:t>
            </a:r>
            <a:endParaRPr lang="en-ZA" sz="2400" b="1" i="1" u="sng" dirty="0">
              <a:solidFill>
                <a:srgbClr val="FF0000"/>
              </a:solidFill>
              <a:latin typeface="Algerian" pitchFamily="82" charset="0"/>
              <a:ea typeface="Tahoma" panose="020B0604030504040204" pitchFamily="34" charset="0"/>
              <a:cs typeface="Segoe UI Semiligh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488" y="3813529"/>
            <a:ext cx="2244300" cy="2363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150" y="1524751"/>
            <a:ext cx="2384638" cy="19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1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DF50B-A6F6-470B-8840-E56E57D96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EEB34A-C7B6-FD1B-D59C-B9E1D4D0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39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BASE AND COMPETION?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FA202F-2FA3-D794-291D-FF223DFCA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351" y="1240536"/>
            <a:ext cx="7189661" cy="50644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are your customers?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target market is women, school kids and outdoor enthusiasts.</a:t>
            </a:r>
          </a:p>
          <a:p>
            <a:pPr marL="0" indent="0">
              <a:buNone/>
            </a:pP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increased the number of customers since starting the LED Programme?   Yes or No</a:t>
            </a:r>
          </a:p>
          <a:p>
            <a:pPr marL="0" indent="0">
              <a:buNone/>
            </a:pP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</a:t>
            </a:r>
          </a:p>
          <a:p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did you do this?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learned new marketing strategies and also offered samples and demonstration to showcase my products.</a:t>
            </a:r>
          </a:p>
          <a:p>
            <a:pPr marL="0" indent="0">
              <a:buNone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is your competition?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competition is other street vendors who are selling identical or similar products.</a:t>
            </a:r>
          </a:p>
          <a:p>
            <a:pPr marL="0" indent="0">
              <a:buNone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you handle competition in your business?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stay informed about market trends, customer preferences and competitor activity.</a:t>
            </a:r>
          </a:p>
          <a:p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1FE265-336C-11B3-8010-3744CCA86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2520"/>
            <a:ext cx="5181600" cy="506444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Evidence</a:t>
            </a:r>
            <a:endParaRPr lang="en-ZA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363" y="1396504"/>
            <a:ext cx="2811589" cy="45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1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1"/>
            <a:ext cx="10515600" cy="929639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PRODUCTS OR SERVICES?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03960"/>
            <a:ext cx="7162800" cy="49730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have any new business products or services?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summer-hats, sunglasses and handbag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knitting and crocheting hats,</a:t>
            </a:r>
          </a:p>
          <a:p>
            <a:pPr marL="0" indent="0">
              <a:buNone/>
            </a:pP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are they performing compared to your initial products</a:t>
            </a: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you advertise/market your products?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encourage satisfied customers to share their experiences with others. 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also offer demonstrations to showcase my products feature’s and benefits </a:t>
            </a: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2562" y="1203960"/>
            <a:ext cx="2281237" cy="4973003"/>
          </a:xfrm>
        </p:spPr>
        <p:txBody>
          <a:bodyPr>
            <a:normAutofit fontScale="92500" lnSpcReduction="20000"/>
          </a:bodyPr>
          <a:lstStyle/>
          <a:p>
            <a:endParaRPr lang="en-Z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75" y="2398125"/>
            <a:ext cx="2944513" cy="1888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13" y="4388905"/>
            <a:ext cx="2264805" cy="1890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52" y="873713"/>
            <a:ext cx="2053547" cy="15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4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/>
              <a:t>QUALITY AND PACKAGING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88720"/>
            <a:ext cx="5634038" cy="498824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ZA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customers happy with the quality of your products or services?</a:t>
            </a:r>
          </a:p>
          <a:p>
            <a:pPr>
              <a:lnSpc>
                <a:spcPct val="100000"/>
              </a:lnSpc>
            </a:pPr>
            <a:r>
              <a:rPr lang="en-ZA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ZA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have answered yes please give more information.</a:t>
            </a:r>
          </a:p>
          <a:p>
            <a:pPr>
              <a:lnSpc>
                <a:spcPct val="100000"/>
              </a:lnSpc>
            </a:pPr>
            <a:r>
              <a:rPr lang="en-ZA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have repeated customers that make multiple purchases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ZA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have any branding available for your products? Explain</a:t>
            </a:r>
          </a:p>
          <a:p>
            <a:pPr>
              <a:lnSpc>
                <a:spcPct val="100000"/>
              </a:lnSpc>
            </a:pPr>
            <a:r>
              <a:rPr lang="en-ZA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socks for winter but  expanding has been my main focus.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ZA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changed the packaging or marketing of your business to attract more customers? Please explain.</a:t>
            </a:r>
          </a:p>
          <a:p>
            <a:pPr>
              <a:lnSpc>
                <a:spcPct val="100000"/>
              </a:lnSpc>
            </a:pPr>
            <a:endParaRPr lang="en-ZA"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ZA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I do door to door marketing strategies in order for me to attract new customers.</a:t>
            </a: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88720"/>
            <a:ext cx="5181600" cy="498824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Evidence</a:t>
            </a:r>
            <a:endParaRPr lang="en-Z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26" y="1446276"/>
            <a:ext cx="3626358" cy="483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1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355"/>
          </a:xfrm>
        </p:spPr>
        <p:txBody>
          <a:bodyPr>
            <a:normAutofit/>
          </a:bodyPr>
          <a:lstStyle/>
          <a:p>
            <a:pPr algn="ctr"/>
            <a:r>
              <a:rPr lang="en-Z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MANAGEMENT</a:t>
            </a:r>
            <a:endParaRPr lang="en-Z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73480"/>
            <a:ext cx="5181600" cy="53031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hired more staff? How many full-time and how many part-time?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only have one staff member who works on weekends</a:t>
            </a:r>
          </a:p>
          <a:p>
            <a:pPr marL="0" indent="0">
              <a:buNone/>
            </a:pP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you manage your stock and check regularly? Please explain</a:t>
            </a: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keep record of my stock levels, including the quantity of each product</a:t>
            </a:r>
          </a:p>
          <a:p>
            <a:pPr marL="0" indent="0">
              <a:buNone/>
            </a:pP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you been able to price your products better so that you can earn a surplus from the business? Please explain.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Yes, I calculate the total cost of purchasing my products and adjust my prices based on changes in supply and demand.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3480"/>
            <a:ext cx="5181600" cy="500348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Evidence</a:t>
            </a:r>
            <a:endParaRPr lang="en-Z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507092"/>
            <a:ext cx="3907536" cy="496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835"/>
          </a:xfrm>
        </p:spPr>
        <p:txBody>
          <a:bodyPr>
            <a:normAutofit/>
          </a:bodyPr>
          <a:lstStyle/>
          <a:p>
            <a:pPr algn="ctr"/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MANAGEMENT </a:t>
            </a:r>
            <a:endParaRPr lang="en-ZA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03960"/>
            <a:ext cx="6376988" cy="49730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have a record-keeping system in place? Explain</a:t>
            </a:r>
            <a:r>
              <a:rPr lang="en-Z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ZA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</a:t>
            </a:r>
          </a:p>
          <a:p>
            <a:pPr marL="0" indent="0">
              <a:buNone/>
            </a:pP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yes, how is it helping you to manage your business?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 keeping helps me create and stick to a budget ensuring I’m allocating resources and finances efficiently.</a:t>
            </a:r>
          </a:p>
          <a:p>
            <a:pPr marL="0" indent="0">
              <a:buNone/>
            </a:pP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you have a bank account for your business?</a:t>
            </a:r>
          </a:p>
          <a:p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 </a:t>
            </a:r>
          </a:p>
          <a:p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58124" y="1203960"/>
            <a:ext cx="3495675" cy="4973003"/>
          </a:xfrm>
        </p:spPr>
        <p:txBody>
          <a:bodyPr>
            <a:normAutofit lnSpcReduction="10000"/>
          </a:bodyPr>
          <a:lstStyle/>
          <a:p>
            <a:endParaRPr lang="en-Z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990" y="1162326"/>
            <a:ext cx="2819823" cy="50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72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478be9fd-ad24-4403-952d-ae06f8cc947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A2C33E21046B4C85A49B72C3A18177" ma:contentTypeVersion="14" ma:contentTypeDescription="Create a new document." ma:contentTypeScope="" ma:versionID="0525f07a665ec6f6129aa86ddb1407f9">
  <xsd:schema xmlns:xsd="http://www.w3.org/2001/XMLSchema" xmlns:xs="http://www.w3.org/2001/XMLSchema" xmlns:p="http://schemas.microsoft.com/office/2006/metadata/properties" xmlns:ns2="478be9fd-ad24-4403-952d-ae06f8cc947a" xmlns:ns3="5c72703c-1067-4fa7-89cc-ef245258de7b" targetNamespace="http://schemas.microsoft.com/office/2006/metadata/properties" ma:root="true" ma:fieldsID="df0475cef5e3df12e3685a631c9b3dde" ns2:_="" ns3:_="">
    <xsd:import namespace="478be9fd-ad24-4403-952d-ae06f8cc947a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be9fd-ad24-4403-952d-ae06f8cc9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18EB12-4B0A-4919-87CE-54FCF26AF9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CC4D73-338C-4304-BFCA-61685CA034DF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5b18839c-25d0-4b83-99ac-ffba4ec791e8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5c72703c-1067-4fa7-89cc-ef245258de7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C344C7E-A407-483C-BEED-C974905C85A1}"/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1211</Words>
  <Application>Microsoft Office PowerPoint</Application>
  <PresentationFormat>Widescreen</PresentationFormat>
  <Paragraphs>3080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Algerian</vt:lpstr>
      <vt:lpstr>Arial</vt:lpstr>
      <vt:lpstr>Arial Narrow</vt:lpstr>
      <vt:lpstr>Century Gothic</vt:lpstr>
      <vt:lpstr>Segoe UI Symbol</vt:lpstr>
      <vt:lpstr>Tahoma</vt:lpstr>
      <vt:lpstr>Office Theme</vt:lpstr>
      <vt:lpstr> </vt:lpstr>
      <vt:lpstr>MY EXPERIENCE DURING SUNRISE CAMPAIGN</vt:lpstr>
      <vt:lpstr>HOW MY LIFE HAS CHANGED </vt:lpstr>
      <vt:lpstr>PLEASE DESCRIBE THE BUSINESS </vt:lpstr>
      <vt:lpstr>CUSTOMER BASE AND COMPETION?</vt:lpstr>
      <vt:lpstr>NEW PRODUCTS OR SERVICES?</vt:lpstr>
      <vt:lpstr>QUALITY AND PACKAGING</vt:lpstr>
      <vt:lpstr>BUSINESS MANAGEMENT</vt:lpstr>
      <vt:lpstr>FINANCIAL MANAGEMENT </vt:lpstr>
      <vt:lpstr>SAVINGS AND SELF SUFFICIENCY</vt:lpstr>
      <vt:lpstr>INCOME AND EXPENSES FOR THE BUSINESS FOR PAST  THREE TO SIX MONTHS</vt:lpstr>
      <vt:lpstr>CHALLENGES</vt:lpstr>
      <vt:lpstr>SUSTAINABILITY</vt:lpstr>
      <vt:lpstr>WHAT PLANS HAVE YOU MADE TO GROW YOUR BUSINESS IN THE NEXT 6 MONTHS? </vt:lpstr>
      <vt:lpstr>ADDITIONAL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Debi Lee</dc:creator>
  <cp:lastModifiedBy>Sello Tlhake</cp:lastModifiedBy>
  <cp:revision>83</cp:revision>
  <dcterms:created xsi:type="dcterms:W3CDTF">2025-04-04T21:02:00Z</dcterms:created>
  <dcterms:modified xsi:type="dcterms:W3CDTF">2025-08-25T06:56:04Z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0x010100C7A2C33E21046B4C85A49B72C3A18177</vt:lpwstr>
  </property>
</Properties>
</file>