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4" r:id="rId3"/>
    <p:sldId id="259" r:id="rId4"/>
    <p:sldId id="258" r:id="rId5"/>
    <p:sldId id="260" r:id="rId6"/>
    <p:sldId id="281" r:id="rId7"/>
    <p:sldId id="282" r:id="rId8"/>
    <p:sldId id="279" r:id="rId9"/>
    <p:sldId id="275" r:id="rId10"/>
    <p:sldId id="262" r:id="rId11"/>
    <p:sldId id="277" r:id="rId12"/>
    <p:sldId id="263" r:id="rId13"/>
    <p:sldId id="265" r:id="rId14"/>
    <p:sldId id="278" r:id="rId15"/>
    <p:sldId id="266" r:id="rId16"/>
    <p:sldId id="267" r:id="rId17"/>
    <p:sldId id="268" r:id="rId18"/>
    <p:sldId id="269" r:id="rId19"/>
    <p:sldId id="270"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4660"/>
  </p:normalViewPr>
  <p:slideViewPr>
    <p:cSldViewPr snapToGrid="0">
      <p:cViewPr varScale="1">
        <p:scale>
          <a:sx n="85" d="100"/>
          <a:sy n="85"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B5B08-59E3-424A-B142-9282585BD5D4}"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3F1ED-9DA1-4DC0-B40F-E9A9DBD1995A}" type="slidenum">
              <a:rPr lang="en-GB" smtClean="0"/>
              <a:t>‹#›</a:t>
            </a:fld>
            <a:endParaRPr lang="en-GB"/>
          </a:p>
        </p:txBody>
      </p:sp>
    </p:spTree>
    <p:extLst>
      <p:ext uri="{BB962C8B-B14F-4D97-AF65-F5344CB8AC3E}">
        <p14:creationId xmlns:p14="http://schemas.microsoft.com/office/powerpoint/2010/main" val="13385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13F1ED-9DA1-4DC0-B40F-E9A9DBD1995A}" type="slidenum">
              <a:rPr lang="en-GB" smtClean="0"/>
              <a:t>1</a:t>
            </a:fld>
            <a:endParaRPr lang="en-GB"/>
          </a:p>
        </p:txBody>
      </p:sp>
    </p:spTree>
    <p:extLst>
      <p:ext uri="{BB962C8B-B14F-4D97-AF65-F5344CB8AC3E}">
        <p14:creationId xmlns:p14="http://schemas.microsoft.com/office/powerpoint/2010/main" val="247662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38A9E6-786D-4099-AD50-5586F1BFE6B2}" type="datetimeFigureOut">
              <a:rPr lang="en-GB" smtClean="0"/>
              <a:t>18/02/2025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159454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8A9E6-786D-4099-AD50-5586F1BFE6B2}" type="datetimeFigureOut">
              <a:rPr lang="en-GB" smtClean="0"/>
              <a:t>18/02/2025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179295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8A9E6-786D-4099-AD50-5586F1BFE6B2}" type="datetimeFigureOut">
              <a:rPr lang="en-GB" smtClean="0"/>
              <a:t>18/02/2025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302768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8A9E6-786D-4099-AD50-5586F1BFE6B2}" type="datetimeFigureOut">
              <a:rPr lang="en-GB" smtClean="0"/>
              <a:t>18/02/2025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182793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38A9E6-786D-4099-AD50-5586F1BFE6B2}" type="datetimeFigureOut">
              <a:rPr lang="en-GB" smtClean="0"/>
              <a:t>18/02/2025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131047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38A9E6-786D-4099-AD50-5586F1BFE6B2}" type="datetimeFigureOut">
              <a:rPr lang="en-GB" smtClean="0"/>
              <a:t>18/02/2025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397150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38A9E6-786D-4099-AD50-5586F1BFE6B2}" type="datetimeFigureOut">
              <a:rPr lang="en-GB" smtClean="0"/>
              <a:t>18/02/2025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353784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38A9E6-786D-4099-AD50-5586F1BFE6B2}" type="datetimeFigureOut">
              <a:rPr lang="en-GB" smtClean="0"/>
              <a:t>18/02/2025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400606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8A9E6-786D-4099-AD50-5586F1BFE6B2}" type="datetimeFigureOut">
              <a:rPr lang="en-GB" smtClean="0"/>
              <a:t>18/02/2025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14907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38A9E6-786D-4099-AD50-5586F1BFE6B2}" type="datetimeFigureOut">
              <a:rPr lang="en-GB" smtClean="0"/>
              <a:t>18/02/2025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145764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38A9E6-786D-4099-AD50-5586F1BFE6B2}" type="datetimeFigureOut">
              <a:rPr lang="en-GB" smtClean="0"/>
              <a:t>18/02/2025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ABA7C5-3B02-452E-8DBA-C865A59C5BB3}" type="slidenum">
              <a:rPr lang="en-GB" smtClean="0"/>
              <a:t>‹#›</a:t>
            </a:fld>
            <a:endParaRPr lang="en-GB"/>
          </a:p>
        </p:txBody>
      </p:sp>
    </p:spTree>
    <p:extLst>
      <p:ext uri="{BB962C8B-B14F-4D97-AF65-F5344CB8AC3E}">
        <p14:creationId xmlns:p14="http://schemas.microsoft.com/office/powerpoint/2010/main" val="426793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8A9E6-786D-4099-AD50-5586F1BFE6B2}" type="datetimeFigureOut">
              <a:rPr lang="en-GB" smtClean="0"/>
              <a:t>18/02/2025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BA7C5-3B02-452E-8DBA-C865A59C5BB3}" type="slidenum">
              <a:rPr lang="en-GB" smtClean="0"/>
              <a:t>‹#›</a:t>
            </a:fld>
            <a:endParaRPr lang="en-GB"/>
          </a:p>
        </p:txBody>
      </p:sp>
    </p:spTree>
    <p:extLst>
      <p:ext uri="{BB962C8B-B14F-4D97-AF65-F5344CB8AC3E}">
        <p14:creationId xmlns:p14="http://schemas.microsoft.com/office/powerpoint/2010/main" val="17414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1.png" /><Relationship Id="rId7"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4.xml" /><Relationship Id="rId5" Type="http://schemas.openxmlformats.org/officeDocument/2006/relationships/image" Target="../media/image25.jpg" /><Relationship Id="rId4" Type="http://schemas.openxmlformats.org/officeDocument/2006/relationships/image" Target="../media/image24.jpg" /></Relationships>
</file>

<file path=ppt/slides/_rels/slide1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hyperlink" Target="https://www.facebook.com/profile.php?id=100063904908103" TargetMode="External" /><Relationship Id="rId1" Type="http://schemas.openxmlformats.org/officeDocument/2006/relationships/slideLayout" Target="../slideLayouts/slideLayout6.xml" /><Relationship Id="rId5" Type="http://schemas.openxmlformats.org/officeDocument/2006/relationships/image" Target="../media/image30.png" /><Relationship Id="rId4" Type="http://schemas.openxmlformats.org/officeDocument/2006/relationships/image" Target="cid:image001.jpg@01D8F2CB.4D928340"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eg" /><Relationship Id="rId1" Type="http://schemas.openxmlformats.org/officeDocument/2006/relationships/slideLayout" Target="../slideLayouts/slideLayout4.xml" /><Relationship Id="rId5" Type="http://schemas.openxmlformats.org/officeDocument/2006/relationships/image" Target="../media/image11.jpeg" /><Relationship Id="rId4" Type="http://schemas.openxmlformats.org/officeDocument/2006/relationships/image" Target="../media/image10.jpg" /></Relationships>
</file>

<file path=ppt/slides/_rels/slide4.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g" /><Relationship Id="rId1" Type="http://schemas.openxmlformats.org/officeDocument/2006/relationships/slideLayout" Target="../slideLayouts/slideLayout2.xml" /><Relationship Id="rId5" Type="http://schemas.openxmlformats.org/officeDocument/2006/relationships/image" Target="../media/image21.jpg" /><Relationship Id="rId4" Type="http://schemas.openxmlformats.org/officeDocument/2006/relationships/image" Target="../media/image20.jp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740"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5875840"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5960239"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4040669" y="2124554"/>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rcRect/>
          <a:stretch/>
        </p:blipFill>
        <p:spPr bwMode="auto">
          <a:xfrm>
            <a:off x="2226485" y="1193928"/>
            <a:ext cx="1777379" cy="1692692"/>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p:blipFill>
        <p:spPr bwMode="auto">
          <a:xfrm>
            <a:off x="6568635" y="630534"/>
            <a:ext cx="1896004" cy="664866"/>
          </a:xfrm>
          <a:prstGeom prst="rect">
            <a:avLst/>
          </a:prstGeom>
          <a:noFill/>
          <a:ln>
            <a:no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2082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6786104" y="5245104"/>
            <a:ext cx="4749404" cy="830997"/>
          </a:xfrm>
          <a:prstGeom prst="rect">
            <a:avLst/>
          </a:prstGeom>
          <a:noFill/>
        </p:spPr>
        <p:txBody>
          <a:bodyPr wrap="square" rtlCol="0">
            <a:spAutoFit/>
          </a:bodyPr>
          <a:lstStyle/>
          <a:p>
            <a:r>
              <a:rPr lang="en-ZA" sz="2400" b="1" i="1" dirty="0">
                <a:solidFill>
                  <a:srgbClr val="FF0000"/>
                </a:solidFill>
                <a:latin typeface="Times New Roman" panose="02020603050405020304" pitchFamily="18" charset="0"/>
                <a:cs typeface="Times New Roman" panose="02020603050405020304" pitchFamily="18" charset="0"/>
              </a:rPr>
              <a:t>Country: Lesotho</a:t>
            </a:r>
          </a:p>
          <a:p>
            <a:r>
              <a:rPr lang="en-ZA" sz="2400" b="1" i="1" dirty="0">
                <a:solidFill>
                  <a:srgbClr val="FF0000"/>
                </a:solidFill>
                <a:latin typeface="Times New Roman" panose="02020603050405020304" pitchFamily="18" charset="0"/>
                <a:cs typeface="Times New Roman" panose="02020603050405020304" pitchFamily="18" charset="0"/>
              </a:rPr>
              <a:t>Presenter: </a:t>
            </a:r>
            <a:r>
              <a:rPr lang="en-ZA" sz="2400" b="1" i="1" dirty="0" err="1">
                <a:solidFill>
                  <a:srgbClr val="FF0000"/>
                </a:solidFill>
                <a:latin typeface="Times New Roman" panose="02020603050405020304" pitchFamily="18" charset="0"/>
                <a:cs typeface="Times New Roman" panose="02020603050405020304" pitchFamily="18" charset="0"/>
              </a:rPr>
              <a:t>Matseliso</a:t>
            </a:r>
            <a:r>
              <a:rPr lang="en-ZA" sz="2400" b="1" i="1" dirty="0">
                <a:solidFill>
                  <a:srgbClr val="FF0000"/>
                </a:solidFill>
                <a:latin typeface="Times New Roman" panose="02020603050405020304" pitchFamily="18" charset="0"/>
                <a:cs typeface="Times New Roman" panose="02020603050405020304" pitchFamily="18" charset="0"/>
              </a:rPr>
              <a:t> </a:t>
            </a:r>
            <a:r>
              <a:rPr lang="en-ZA" sz="2400" b="1" i="1" dirty="0" err="1">
                <a:solidFill>
                  <a:srgbClr val="FF0000"/>
                </a:solidFill>
                <a:latin typeface="Times New Roman" panose="02020603050405020304" pitchFamily="18" charset="0"/>
                <a:cs typeface="Times New Roman" panose="02020603050405020304" pitchFamily="18" charset="0"/>
              </a:rPr>
              <a:t>Mokitimi</a:t>
            </a:r>
            <a:endParaRPr lang="en-ZA" sz="24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3E2E81-9601-1970-B83A-F4245917F760}"/>
              </a:ext>
            </a:extLst>
          </p:cNvPr>
          <p:cNvSpPr txBox="1"/>
          <p:nvPr/>
        </p:nvSpPr>
        <p:spPr>
          <a:xfrm>
            <a:off x="1678107" y="6418075"/>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8BE3233A-B36A-4BCE-AE72-1A0AFB5C12CD}"/>
              </a:ext>
            </a:extLst>
          </p:cNvPr>
          <p:cNvGrpSpPr/>
          <p:nvPr/>
        </p:nvGrpSpPr>
        <p:grpSpPr>
          <a:xfrm>
            <a:off x="8983474" y="535344"/>
            <a:ext cx="1379727" cy="879583"/>
            <a:chOff x="2396808" y="5365982"/>
            <a:chExt cx="1379727" cy="879583"/>
          </a:xfrm>
        </p:grpSpPr>
        <p:sp>
          <p:nvSpPr>
            <p:cNvPr id="7" name="Rectangle 6">
              <a:extLst>
                <a:ext uri="{FF2B5EF4-FFF2-40B4-BE49-F238E27FC236}">
                  <a16:creationId xmlns:a16="http://schemas.microsoft.com/office/drawing/2014/main" id="{EA90D5C1-431C-BC63-374A-7F3B3EDFD82F}"/>
                </a:ext>
              </a:extLst>
            </p:cNvPr>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98F50C7E-9B5F-13BE-52D1-3B48CB8C8B38}"/>
                </a:ext>
              </a:extLst>
            </p:cNvPr>
            <p:cNvSpPr txBox="1"/>
            <p:nvPr/>
          </p:nvSpPr>
          <p:spPr>
            <a:xfrm>
              <a:off x="2551781" y="5474056"/>
              <a:ext cx="1224754" cy="646331"/>
            </a:xfrm>
            <a:prstGeom prst="rect">
              <a:avLst/>
            </a:prstGeom>
            <a:noFill/>
          </p:spPr>
          <p:txBody>
            <a:bodyPr wrap="square" rtlCol="0">
              <a:spAutoFit/>
            </a:bodyPr>
            <a:lstStyle/>
            <a:p>
              <a:r>
                <a:rPr lang="en-US" dirty="0">
                  <a:solidFill>
                    <a:srgbClr val="FF0000"/>
                  </a:solidFill>
                </a:rPr>
                <a:t>Logo goes here</a:t>
              </a:r>
              <a:endParaRPr lang="en-ZA" dirty="0">
                <a:solidFill>
                  <a:srgbClr val="FF0000"/>
                </a:solidFill>
              </a:endParaRPr>
            </a:p>
          </p:txBody>
        </p:sp>
      </p:gr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b="-2141"/>
          <a:stretch/>
        </p:blipFill>
        <p:spPr>
          <a:xfrm>
            <a:off x="4522697" y="299994"/>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6104" y="1310345"/>
            <a:ext cx="1937953" cy="907269"/>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1472" y="271524"/>
            <a:ext cx="1896020" cy="1457070"/>
          </a:xfrm>
          <a:prstGeom prst="rect">
            <a:avLst/>
          </a:prstGeom>
        </p:spPr>
      </p:pic>
    </p:spTree>
    <p:extLst>
      <p:ext uri="{BB962C8B-B14F-4D97-AF65-F5344CB8AC3E}">
        <p14:creationId xmlns:p14="http://schemas.microsoft.com/office/powerpoint/2010/main" val="160231657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Population Group this change most closely related to</a:t>
            </a:r>
            <a:endParaRPr lang="en-ZW" dirty="0">
              <a:ln>
                <a:solidFill>
                  <a:srgbClr val="7B56A3"/>
                </a:solidFill>
              </a:ln>
              <a:solidFill>
                <a:srgbClr val="7B56A3"/>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0D6747C9-32D5-CCC6-03BB-06036C28FEF9}"/>
              </a:ext>
            </a:extLst>
          </p:cNvPr>
          <p:cNvGraphicFramePr>
            <a:graphicFrameLocks noGrp="1"/>
          </p:cNvGraphicFramePr>
          <p:nvPr>
            <p:extLst>
              <p:ext uri="{D42A27DB-BD31-4B8C-83A1-F6EECF244321}">
                <p14:modId xmlns:p14="http://schemas.microsoft.com/office/powerpoint/2010/main" val="2234115306"/>
              </p:ext>
            </p:extLst>
          </p:nvPr>
        </p:nvGraphicFramePr>
        <p:xfrm>
          <a:off x="2133600" y="1828800"/>
          <a:ext cx="8229600" cy="4267200"/>
        </p:xfrm>
        <a:graphic>
          <a:graphicData uri="http://schemas.openxmlformats.org/drawingml/2006/table">
            <a:tbl>
              <a:tblPr firstRow="1" firstCol="1" bandRow="1"/>
              <a:tblGrid>
                <a:gridCol w="3296571">
                  <a:extLst>
                    <a:ext uri="{9D8B030D-6E8A-4147-A177-3AD203B41FA5}">
                      <a16:colId xmlns:a16="http://schemas.microsoft.com/office/drawing/2014/main" val="20000"/>
                    </a:ext>
                  </a:extLst>
                </a:gridCol>
                <a:gridCol w="1334004">
                  <a:extLst>
                    <a:ext uri="{9D8B030D-6E8A-4147-A177-3AD203B41FA5}">
                      <a16:colId xmlns:a16="http://schemas.microsoft.com/office/drawing/2014/main" val="20001"/>
                    </a:ext>
                  </a:extLst>
                </a:gridCol>
                <a:gridCol w="969878">
                  <a:extLst>
                    <a:ext uri="{9D8B030D-6E8A-4147-A177-3AD203B41FA5}">
                      <a16:colId xmlns:a16="http://schemas.microsoft.com/office/drawing/2014/main" val="20002"/>
                    </a:ext>
                  </a:extLst>
                </a:gridCol>
                <a:gridCol w="1306533">
                  <a:extLst>
                    <a:ext uri="{9D8B030D-6E8A-4147-A177-3AD203B41FA5}">
                      <a16:colId xmlns:a16="http://schemas.microsoft.com/office/drawing/2014/main" val="20003"/>
                    </a:ext>
                  </a:extLst>
                </a:gridCol>
                <a:gridCol w="1322614">
                  <a:extLst>
                    <a:ext uri="{9D8B030D-6E8A-4147-A177-3AD203B41FA5}">
                      <a16:colId xmlns:a16="http://schemas.microsoft.com/office/drawing/2014/main" val="20004"/>
                    </a:ext>
                  </a:extLst>
                </a:gridCol>
              </a:tblGrid>
              <a:tr h="811266">
                <a:tc>
                  <a:txBody>
                    <a:bodyPr/>
                    <a:lstStyle/>
                    <a:p>
                      <a:pPr marR="226695" algn="ctr">
                        <a:lnSpc>
                          <a:spcPct val="115000"/>
                        </a:lnSpc>
                        <a:spcAft>
                          <a:spcPts val="0"/>
                        </a:spcAft>
                      </a:pPr>
                      <a:r>
                        <a:rPr lang="en-ZA" sz="1800" b="1" dirty="0">
                          <a:effectLst/>
                          <a:latin typeface="Tahoma"/>
                          <a:ea typeface="Calibri"/>
                          <a:cs typeface="Times New Roman"/>
                        </a:rPr>
                        <a:t>Category</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Women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a:ea typeface="Calibri"/>
                          <a:cs typeface="Times New Roman"/>
                        </a:rPr>
                        <a:t>  %    </a:t>
                      </a:r>
                    </a:p>
                    <a:p>
                      <a:pPr marR="226695" algn="ctr">
                        <a:lnSpc>
                          <a:spcPct val="100000"/>
                        </a:lnSpc>
                        <a:spcAft>
                          <a:spcPts val="0"/>
                        </a:spcAft>
                      </a:pPr>
                      <a:r>
                        <a:rPr lang="en-ZA" sz="1800" b="1" dirty="0">
                          <a:effectLst/>
                          <a:latin typeface="Tahoma"/>
                          <a:ea typeface="Calibri"/>
                          <a:cs typeface="Times New Roman"/>
                        </a:rPr>
                        <a:t> Women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65820">
                <a:tc>
                  <a:txBody>
                    <a:bodyPr/>
                    <a:lstStyle/>
                    <a:p>
                      <a:pPr marR="226695" algn="just">
                        <a:lnSpc>
                          <a:spcPct val="115000"/>
                        </a:lnSpc>
                        <a:spcAft>
                          <a:spcPts val="0"/>
                        </a:spcAft>
                      </a:pPr>
                      <a:r>
                        <a:rPr lang="en-ZA" sz="1800" dirty="0">
                          <a:effectLst/>
                          <a:latin typeface="Tahoma"/>
                          <a:ea typeface="Calibri"/>
                          <a:cs typeface="Times New Roman"/>
                        </a:rPr>
                        <a:t>Direct beneficiaries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418</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418</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100%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94453">
                <a:tc>
                  <a:txBody>
                    <a:bodyPr/>
                    <a:lstStyle/>
                    <a:p>
                      <a:pPr marR="226695" algn="l">
                        <a:lnSpc>
                          <a:spcPct val="115000"/>
                        </a:lnSpc>
                        <a:spcAft>
                          <a:spcPts val="0"/>
                        </a:spcAft>
                      </a:pPr>
                      <a:r>
                        <a:rPr lang="en-ZA" sz="1800" dirty="0">
                          <a:effectLst/>
                          <a:latin typeface="Tahoma"/>
                          <a:ea typeface="Calibri"/>
                          <a:cs typeface="Times New Roman"/>
                        </a:rPr>
                        <a:t>Indirect beneficiaries (e.g. through other networks)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18 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4</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22</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82%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98023">
                <a:tc>
                  <a:txBody>
                    <a:bodyPr/>
                    <a:lstStyle/>
                    <a:p>
                      <a:pPr marR="226695" algn="l">
                        <a:lnSpc>
                          <a:spcPct val="115000"/>
                        </a:lnSpc>
                        <a:spcAft>
                          <a:spcPts val="0"/>
                        </a:spcAft>
                      </a:pPr>
                      <a:r>
                        <a:rPr lang="en-ZA" sz="1800" dirty="0">
                          <a:effectLst/>
                          <a:latin typeface="Tahoma"/>
                          <a:ea typeface="Calibri"/>
                          <a:cs typeface="Times New Roman"/>
                        </a:rPr>
                        <a:t>Online beneficiaries:</a:t>
                      </a:r>
                      <a:r>
                        <a:rPr lang="en-ZA" sz="1800" baseline="0" dirty="0">
                          <a:effectLst/>
                          <a:latin typeface="Tahoma"/>
                          <a:ea typeface="Calibri"/>
                          <a:cs typeface="Times New Roman"/>
                        </a:rPr>
                        <a:t> Facebook, Instagram and WhatsApp</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GB" sz="1400" b="1" dirty="0">
                          <a:effectLst/>
                          <a:latin typeface="Calibri"/>
                          <a:ea typeface="Calibri"/>
                          <a:cs typeface="Times New Roman"/>
                        </a:rPr>
                        <a:t>1556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51</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1607</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97%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97638">
                <a:tc>
                  <a:txBody>
                    <a:bodyPr/>
                    <a:lstStyle/>
                    <a:p>
                      <a:pPr marR="226695" algn="just">
                        <a:lnSpc>
                          <a:spcPct val="115000"/>
                        </a:lnSpc>
                        <a:spcAft>
                          <a:spcPts val="0"/>
                        </a:spcAft>
                      </a:pPr>
                      <a:r>
                        <a:rPr lang="en-ZA" sz="1800" b="1" dirty="0">
                          <a:effectLst/>
                          <a:latin typeface="Tahoma"/>
                          <a:ea typeface="Calibri"/>
                          <a:cs typeface="Times New Roman"/>
                        </a:rPr>
                        <a:t>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1992</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55</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2047 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97%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0546610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1981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anose="05000000000000000000" pitchFamily="2" charset="2"/>
              <a:buChar char="q"/>
            </a:pPr>
            <a:r>
              <a:rPr lang="en-GB" dirty="0"/>
              <a:t>AGYW+ are now active change agents in decision-making spaces (e.g., HIV Prevention Roadmap</a:t>
            </a:r>
          </a:p>
          <a:p>
            <a:pPr lvl="0">
              <a:buFont typeface="Wingdings" panose="05000000000000000000" pitchFamily="2" charset="2"/>
              <a:buChar char="q"/>
            </a:pPr>
            <a:r>
              <a:rPr lang="en-GB" dirty="0"/>
              <a:t>AGYW have increased capacity in public speaking, advocacy, and SRHR education.</a:t>
            </a:r>
          </a:p>
          <a:p>
            <a:pPr>
              <a:buFont typeface="Wingdings" panose="05000000000000000000" pitchFamily="2" charset="2"/>
              <a:buChar char="q"/>
            </a:pPr>
            <a:r>
              <a:rPr lang="en-GB" dirty="0"/>
              <a:t>Changing Social Norms &amp; Public Engagement:</a:t>
            </a:r>
          </a:p>
          <a:p>
            <a:r>
              <a:rPr lang="en-GB" dirty="0"/>
              <a:t>Communities are more open to discussing SRHR, GBV, and gender equality.</a:t>
            </a:r>
          </a:p>
          <a:p>
            <a:r>
              <a:rPr lang="en-GB" dirty="0"/>
              <a:t>Increased participation of parents, chiefs, and community policing units.</a:t>
            </a:r>
          </a:p>
          <a:p>
            <a:pPr marL="0" indent="0">
              <a:buNone/>
            </a:pPr>
            <a:endParaRPr lang="en-GB" dirty="0"/>
          </a:p>
          <a:p>
            <a:pPr lvl="0"/>
            <a:endParaRPr lang="en-ZW"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pPr algn="ctr"/>
            <a:r>
              <a:rPr lang="en-ZW" dirty="0">
                <a:ln>
                  <a:solidFill>
                    <a:srgbClr val="7B56A3"/>
                  </a:solidFill>
                </a:ln>
                <a:solidFill>
                  <a:srgbClr val="7B56A3"/>
                </a:solidFill>
                <a:latin typeface="Century Gothic" panose="020B0502020202020204" pitchFamily="34" charset="0"/>
              </a:rPr>
              <a:t>Significance of change</a:t>
            </a:r>
          </a:p>
        </p:txBody>
      </p:sp>
    </p:spTree>
    <p:extLst>
      <p:ext uri="{BB962C8B-B14F-4D97-AF65-F5344CB8AC3E}">
        <p14:creationId xmlns:p14="http://schemas.microsoft.com/office/powerpoint/2010/main" val="36563033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1981199" y="1258312"/>
            <a:ext cx="8229600" cy="499573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b="1" i="1" dirty="0"/>
              <a:t>The results of the actions made has been:</a:t>
            </a:r>
          </a:p>
          <a:p>
            <a:r>
              <a:rPr lang="en-GB" sz="1700" b="1" i="1" dirty="0"/>
              <a:t>AGYW Empowerment</a:t>
            </a:r>
            <a:r>
              <a:rPr lang="en-GB" sz="1700" i="1" dirty="0"/>
              <a:t>: AGYW+ are better equipped to advocate for their SRHR.</a:t>
            </a:r>
          </a:p>
          <a:p>
            <a:r>
              <a:rPr lang="en-GB" sz="1700" b="1" i="1" dirty="0"/>
              <a:t>Public Participation</a:t>
            </a:r>
            <a:r>
              <a:rPr lang="en-GB" sz="1700" i="1" dirty="0"/>
              <a:t>: Increased involvement of adolescents and young women in decision-making spaces such as HIV Prevention road map processes and PEPFAR COP as well as community based GBV prevention forums.</a:t>
            </a:r>
          </a:p>
          <a:p>
            <a:r>
              <a:rPr lang="en-GB" sz="1700" i="1" dirty="0"/>
              <a:t> </a:t>
            </a:r>
            <a:r>
              <a:rPr lang="en-GB" sz="1700" b="1" i="1" dirty="0"/>
              <a:t>Media Coverage</a:t>
            </a:r>
            <a:r>
              <a:rPr lang="en-GB" sz="1700" i="1" dirty="0"/>
              <a:t>: Enhanced visibility through national and international platforms such as National AIDS Commission Youth Consortium events with AGYW representatives. Events like radio talk shows and campaigns have increased media visibility for AGYW’s issues.</a:t>
            </a:r>
          </a:p>
          <a:p>
            <a:pPr lvl="0">
              <a:lnSpc>
                <a:spcPct val="107000"/>
              </a:lnSpc>
              <a:spcAft>
                <a:spcPts val="800"/>
              </a:spcAft>
              <a:buSzPts val="1000"/>
              <a:buFont typeface="Symbol" panose="05050102010706020507" pitchFamily="18" charset="2"/>
              <a:buChar char=""/>
              <a:tabLst>
                <a:tab pos="457200" algn="l"/>
              </a:tabLst>
            </a:pPr>
            <a:r>
              <a:rPr lang="en-GB" sz="1700" b="1" i="1" dirty="0"/>
              <a:t>Capacity Building</a:t>
            </a:r>
            <a:r>
              <a:rPr lang="en-GB" sz="1700" i="1" dirty="0"/>
              <a:t>: Strengthened leadership skills among AGYW+ members: 20 </a:t>
            </a:r>
            <a:r>
              <a:rPr lang="en-GB" sz="1700" dirty="0">
                <a:latin typeface="Times New Roman" panose="02020603050405020304" pitchFamily="18" charset="0"/>
                <a:ea typeface="Times New Roman" panose="02020603050405020304" pitchFamily="18" charset="0"/>
                <a:cs typeface="Times New Roman" panose="02020603050405020304" pitchFamily="18" charset="0"/>
              </a:rPr>
              <a:t>AGYW+ from 8 communities have been empowered with skills in public speaking, advocacy, and SRHR education.</a:t>
            </a:r>
            <a:endParaRPr lang="en-GB" sz="1700" i="1" dirty="0"/>
          </a:p>
          <a:p>
            <a:r>
              <a:rPr lang="en-GB" sz="1700" b="1" i="1" dirty="0"/>
              <a:t>Changes in Gender Attitudes</a:t>
            </a:r>
            <a:r>
              <a:rPr lang="en-GB" sz="1700" i="1" dirty="0"/>
              <a:t>: Growing community support  for gender equality and AGYW rights. Community members, community leaders, parents and community policing units are becoming more open to discussing SRHR, GBV, and women’s rights, leading to evolving attitudes.</a:t>
            </a:r>
          </a:p>
          <a:p>
            <a:pPr marL="0" indent="0">
              <a:buNone/>
            </a:pPr>
            <a:r>
              <a:rPr lang="en-GB" sz="1700" i="1" dirty="0"/>
              <a:t>Evidence: Reports, photos, social media engagement, feedback from beneficiaries</a:t>
            </a:r>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pPr algn="ctr"/>
            <a:r>
              <a:rPr lang="en-ZW" dirty="0">
                <a:ln>
                  <a:solidFill>
                    <a:srgbClr val="7B56A3"/>
                  </a:solidFill>
                </a:ln>
                <a:solidFill>
                  <a:srgbClr val="7B56A3"/>
                </a:solidFill>
                <a:latin typeface="Century Gothic" panose="020B0502020202020204" pitchFamily="34" charset="0"/>
              </a:rPr>
              <a:t>Results</a:t>
            </a:r>
          </a:p>
        </p:txBody>
      </p:sp>
    </p:spTree>
    <p:extLst>
      <p:ext uri="{BB962C8B-B14F-4D97-AF65-F5344CB8AC3E}">
        <p14:creationId xmlns:p14="http://schemas.microsoft.com/office/powerpoint/2010/main" val="104049328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0"/>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Autofit/>
          </a:bodyPr>
          <a:lstStyle/>
          <a:p>
            <a:br>
              <a:rPr lang="en-GB" sz="2400" dirty="0">
                <a:ln>
                  <a:solidFill>
                    <a:srgbClr val="7B56A3"/>
                  </a:solidFill>
                </a:ln>
                <a:solidFill>
                  <a:srgbClr val="7B56A3"/>
                </a:solidFill>
                <a:latin typeface="Century Gothic" panose="020B0502020202020204" pitchFamily="34" charset="0"/>
              </a:rPr>
            </a:br>
            <a:r>
              <a:rPr lang="en-GB" sz="2400" dirty="0">
                <a:ln>
                  <a:solidFill>
                    <a:srgbClr val="7B56A3"/>
                  </a:solidFill>
                </a:ln>
                <a:solidFill>
                  <a:srgbClr val="7B56A3"/>
                </a:solidFill>
                <a:latin typeface="Century Gothic" panose="020B0502020202020204" pitchFamily="34" charset="0"/>
              </a:rPr>
              <a:t>Evidence: Reports, photos, social media engagement, feedback from beneficiaries</a:t>
            </a:r>
            <a:br>
              <a:rPr lang="en-GB" sz="2400" dirty="0">
                <a:ln>
                  <a:solidFill>
                    <a:srgbClr val="7B56A3"/>
                  </a:solidFill>
                </a:ln>
                <a:solidFill>
                  <a:srgbClr val="7B56A3"/>
                </a:solidFill>
                <a:latin typeface="Century Gothic" panose="020B0502020202020204" pitchFamily="34" charset="0"/>
              </a:rPr>
            </a:br>
            <a:endParaRPr lang="en-ZW" sz="2400" dirty="0">
              <a:ln>
                <a:solidFill>
                  <a:srgbClr val="7B56A3"/>
                </a:solidFill>
              </a:ln>
              <a:solidFill>
                <a:srgbClr val="7B56A3"/>
              </a:solidFill>
              <a:latin typeface="Century Gothic" panose="020B0502020202020204" pitchFamily="34" charset="0"/>
            </a:endParaRP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3448755" y="1378579"/>
            <a:ext cx="4038600" cy="5159761"/>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endParaRPr lang="en-ZW" sz="2550" b="1" i="1"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6172200" y="1258313"/>
            <a:ext cx="4038600" cy="5140063"/>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55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199" y="1258313"/>
            <a:ext cx="4190999" cy="26182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614" y="3832578"/>
            <a:ext cx="4202585" cy="236507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198" y="1296648"/>
            <a:ext cx="4038602" cy="25344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8457" y="3830687"/>
            <a:ext cx="4022341" cy="2574265"/>
          </a:xfrm>
          <a:prstGeom prst="rect">
            <a:avLst/>
          </a:prstGeom>
        </p:spPr>
      </p:pic>
    </p:spTree>
    <p:extLst>
      <p:ext uri="{BB962C8B-B14F-4D97-AF65-F5344CB8AC3E}">
        <p14:creationId xmlns:p14="http://schemas.microsoft.com/office/powerpoint/2010/main" val="398430391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8" y="365125"/>
            <a:ext cx="10620022" cy="1325563"/>
          </a:xfrm>
        </p:spPr>
        <p:txBody>
          <a:bodyPr/>
          <a:lstStyle/>
          <a:p>
            <a:pPr algn="ctr"/>
            <a:r>
              <a:rPr lang="en-GB" b="1" dirty="0"/>
              <a:t>Cont.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343378"/>
            <a:ext cx="5181600" cy="5373511"/>
          </a:xfrm>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17517"/>
            <a:ext cx="5181600" cy="3720439"/>
          </a:xfrm>
        </p:spPr>
      </p:pic>
    </p:spTree>
    <p:extLst>
      <p:ext uri="{BB962C8B-B14F-4D97-AF65-F5344CB8AC3E}">
        <p14:creationId xmlns:p14="http://schemas.microsoft.com/office/powerpoint/2010/main" val="41675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1981199" y="1258311"/>
            <a:ext cx="8229600" cy="5058405"/>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800"/>
              </a:spcAft>
              <a:buSzPts val="1000"/>
              <a:buNone/>
              <a:tabLst>
                <a:tab pos="457200" algn="l"/>
              </a:tabLst>
            </a:pPr>
            <a:r>
              <a:rPr lang="en-GB" sz="1700" b="1" dirty="0">
                <a:latin typeface="Calibri" panose="020F0502020204030204" pitchFamily="34" charset="0"/>
                <a:ea typeface="Calibri" panose="020F0502020204030204" pitchFamily="34" charset="0"/>
                <a:cs typeface="Times New Roman" panose="02020603050405020304" pitchFamily="18" charset="0"/>
              </a:rPr>
              <a:t>Main challenges experienced include:</a:t>
            </a:r>
          </a:p>
          <a:p>
            <a:pPr marL="0" lvl="0" indent="0">
              <a:spcAft>
                <a:spcPts val="800"/>
              </a:spcAft>
              <a:buSzPts val="1000"/>
              <a:buNone/>
              <a:tabLst>
                <a:tab pos="457200" algn="l"/>
              </a:tabLst>
            </a:pPr>
            <a:r>
              <a:rPr lang="en-GB" sz="1700" dirty="0">
                <a:latin typeface="Calibri" panose="020F0502020204030204" pitchFamily="34" charset="0"/>
                <a:ea typeface="Calibri" panose="020F0502020204030204" pitchFamily="34" charset="0"/>
                <a:cs typeface="Times New Roman" panose="02020603050405020304" pitchFamily="18" charset="0"/>
              </a:rPr>
              <a:t>•	</a:t>
            </a:r>
            <a:r>
              <a:rPr lang="en-GB" sz="1700" b="1" dirty="0">
                <a:latin typeface="Calibri" panose="020F0502020204030204" pitchFamily="34" charset="0"/>
                <a:ea typeface="Calibri" panose="020F0502020204030204" pitchFamily="34" charset="0"/>
                <a:cs typeface="Times New Roman" panose="02020603050405020304" pitchFamily="18" charset="0"/>
              </a:rPr>
              <a:t>Cultural and Religious Barriers</a:t>
            </a:r>
            <a:r>
              <a:rPr lang="en-GB" sz="1700" dirty="0">
                <a:latin typeface="Calibri" panose="020F0502020204030204" pitchFamily="34" charset="0"/>
                <a:ea typeface="Calibri" panose="020F0502020204030204" pitchFamily="34" charset="0"/>
                <a:cs typeface="Times New Roman" panose="02020603050405020304" pitchFamily="18" charset="0"/>
              </a:rPr>
              <a:t>: Resistance to SRHR and GBV discussions, especially in rural communities where there is lack of access to know advanced knowledge.</a:t>
            </a:r>
          </a:p>
          <a:p>
            <a:pPr marL="0" lvl="0" indent="0">
              <a:spcAft>
                <a:spcPts val="800"/>
              </a:spcAft>
              <a:buSzPts val="1000"/>
              <a:buNone/>
              <a:tabLst>
                <a:tab pos="457200" algn="l"/>
              </a:tabLst>
            </a:pPr>
            <a:r>
              <a:rPr lang="en-GB" sz="1700" dirty="0">
                <a:latin typeface="Calibri" panose="020F0502020204030204" pitchFamily="34" charset="0"/>
                <a:ea typeface="Calibri" panose="020F0502020204030204" pitchFamily="34" charset="0"/>
                <a:cs typeface="Times New Roman" panose="02020603050405020304" pitchFamily="18" charset="0"/>
              </a:rPr>
              <a:t>•	</a:t>
            </a:r>
            <a:r>
              <a:rPr lang="en-GB" sz="1700" b="1" dirty="0">
                <a:latin typeface="Calibri" panose="020F0502020204030204" pitchFamily="34" charset="0"/>
                <a:ea typeface="Calibri" panose="020F0502020204030204" pitchFamily="34" charset="0"/>
                <a:cs typeface="Times New Roman" panose="02020603050405020304" pitchFamily="18" charset="0"/>
              </a:rPr>
              <a:t>Limited Access to Resources</a:t>
            </a:r>
            <a:r>
              <a:rPr lang="en-GB" sz="1700" dirty="0">
                <a:latin typeface="Calibri" panose="020F0502020204030204" pitchFamily="34" charset="0"/>
                <a:ea typeface="Calibri" panose="020F0502020204030204" pitchFamily="34" charset="0"/>
                <a:cs typeface="Times New Roman" panose="02020603050405020304" pitchFamily="18" charset="0"/>
              </a:rPr>
              <a:t>: Financial and logistical challenges in scaling programs.</a:t>
            </a:r>
          </a:p>
          <a:p>
            <a:pPr marL="0" lvl="0" indent="0">
              <a:spcAft>
                <a:spcPts val="800"/>
              </a:spcAft>
              <a:buSzPts val="1000"/>
              <a:buNone/>
              <a:tabLst>
                <a:tab pos="457200" algn="l"/>
              </a:tabLst>
            </a:pPr>
            <a:r>
              <a:rPr lang="en-GB" sz="1700" dirty="0">
                <a:latin typeface="Calibri" panose="020F0502020204030204" pitchFamily="34" charset="0"/>
                <a:ea typeface="Calibri" panose="020F0502020204030204" pitchFamily="34" charset="0"/>
                <a:cs typeface="Times New Roman" panose="02020603050405020304" pitchFamily="18" charset="0"/>
              </a:rPr>
              <a:t>•	</a:t>
            </a:r>
            <a:r>
              <a:rPr lang="en-GB" sz="1700" b="1" dirty="0">
                <a:latin typeface="Calibri" panose="020F0502020204030204" pitchFamily="34" charset="0"/>
                <a:ea typeface="Calibri" panose="020F0502020204030204" pitchFamily="34" charset="0"/>
                <a:cs typeface="Times New Roman" panose="02020603050405020304" pitchFamily="18" charset="0"/>
              </a:rPr>
              <a:t>Stigma and Discrimination</a:t>
            </a:r>
            <a:r>
              <a:rPr lang="en-GB" sz="1700" dirty="0">
                <a:latin typeface="Calibri" panose="020F0502020204030204" pitchFamily="34" charset="0"/>
                <a:ea typeface="Calibri" panose="020F0502020204030204" pitchFamily="34" charset="0"/>
                <a:cs typeface="Times New Roman" panose="02020603050405020304" pitchFamily="18" charset="0"/>
              </a:rPr>
              <a:t>: Negative societal attitudes towards AGYW seeking SRHR services or discussing GBV.</a:t>
            </a:r>
          </a:p>
          <a:p>
            <a:pPr marL="0" lvl="0" indent="0">
              <a:spcAft>
                <a:spcPts val="800"/>
              </a:spcAft>
              <a:buSzPts val="1000"/>
              <a:buNone/>
              <a:tabLst>
                <a:tab pos="457200" algn="l"/>
              </a:tabLst>
            </a:pPr>
            <a:r>
              <a:rPr lang="en-GB" sz="1700" b="1" dirty="0">
                <a:latin typeface="Calibri" panose="020F0502020204030204" pitchFamily="34" charset="0"/>
                <a:ea typeface="Calibri" panose="020F0502020204030204" pitchFamily="34" charset="0"/>
                <a:cs typeface="Times New Roman" panose="02020603050405020304" pitchFamily="18" charset="0"/>
              </a:rPr>
              <a:t>These challenges have been overcome through:</a:t>
            </a:r>
          </a:p>
          <a:p>
            <a:pPr marL="0" lvl="0" indent="0">
              <a:spcAft>
                <a:spcPts val="800"/>
              </a:spcAft>
              <a:buSzPts val="1000"/>
              <a:buNone/>
              <a:tabLst>
                <a:tab pos="457200" algn="l"/>
              </a:tabLst>
            </a:pPr>
            <a:r>
              <a:rPr lang="en-GB" sz="1700" dirty="0">
                <a:latin typeface="Calibri" panose="020F0502020204030204" pitchFamily="34" charset="0"/>
                <a:ea typeface="Calibri" panose="020F0502020204030204" pitchFamily="34" charset="0"/>
                <a:cs typeface="Times New Roman" panose="02020603050405020304" pitchFamily="18" charset="0"/>
              </a:rPr>
              <a:t>•	Community sensitization and involving community leaders and parents in SRHR discussions.</a:t>
            </a:r>
          </a:p>
          <a:p>
            <a:pPr marL="0" lvl="0" indent="0">
              <a:spcAft>
                <a:spcPts val="800"/>
              </a:spcAft>
              <a:buSzPts val="1000"/>
              <a:buNone/>
              <a:tabLst>
                <a:tab pos="457200" algn="l"/>
              </a:tabLst>
            </a:pPr>
            <a:r>
              <a:rPr lang="en-GB" sz="1700" dirty="0">
                <a:latin typeface="Calibri" panose="020F0502020204030204" pitchFamily="34" charset="0"/>
                <a:ea typeface="Calibri" panose="020F0502020204030204" pitchFamily="34" charset="0"/>
                <a:cs typeface="Times New Roman" panose="02020603050405020304" pitchFamily="18" charset="0"/>
              </a:rPr>
              <a:t>•	Partnering with implementing partners like USAID DREAMS program targeting AGYW to leverage on resources for AGYW SRHR services.</a:t>
            </a:r>
          </a:p>
          <a:p>
            <a:pPr marL="0" lvl="0" indent="0">
              <a:spcAft>
                <a:spcPts val="800"/>
              </a:spcAft>
              <a:buSzPts val="1000"/>
              <a:buNone/>
              <a:tabLst>
                <a:tab pos="457200" algn="l"/>
              </a:tabLst>
            </a:pPr>
            <a:r>
              <a:rPr lang="en-GB" sz="1700" dirty="0">
                <a:latin typeface="Calibri" panose="020F0502020204030204" pitchFamily="34" charset="0"/>
                <a:ea typeface="Calibri" panose="020F0502020204030204" pitchFamily="34" charset="0"/>
                <a:cs typeface="Times New Roman" panose="02020603050405020304" pitchFamily="18" charset="0"/>
              </a:rPr>
              <a:t>•	Continuously engaging AGYW and their communities through open dialogues and educational campaigns to break down stigma.</a:t>
            </a:r>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CHALLENGES AND LESSONS LEARNT</a:t>
            </a:r>
          </a:p>
        </p:txBody>
      </p:sp>
    </p:spTree>
    <p:extLst>
      <p:ext uri="{BB962C8B-B14F-4D97-AF65-F5344CB8AC3E}">
        <p14:creationId xmlns:p14="http://schemas.microsoft.com/office/powerpoint/2010/main" val="19970205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1981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GB" sz="1600" b="1" dirty="0"/>
              <a:t>Community engagement is essential</a:t>
            </a:r>
            <a:r>
              <a:rPr lang="en-GB" sz="1600" dirty="0"/>
              <a:t> to overcoming cultural and societal barriers.</a:t>
            </a:r>
          </a:p>
          <a:p>
            <a:pPr lvl="0"/>
            <a:r>
              <a:rPr lang="en-GB" sz="1600" b="1" dirty="0"/>
              <a:t>Youth-led initiatives are powerful</a:t>
            </a:r>
            <a:r>
              <a:rPr lang="en-GB" sz="1600" dirty="0"/>
              <a:t> in addressing issues that directly affect young people.</a:t>
            </a:r>
          </a:p>
          <a:p>
            <a:pPr lvl="0"/>
            <a:r>
              <a:rPr lang="en-GB" sz="1600" b="1" dirty="0"/>
              <a:t>Collaboration with other organizations</a:t>
            </a:r>
            <a:r>
              <a:rPr lang="en-GB" sz="1600" dirty="0"/>
              <a:t> enhances impact and reach, particularly when dealing with complex issues like SRHR and GBV.</a:t>
            </a:r>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pPr algn="ctr"/>
            <a:r>
              <a:rPr lang="en-ZW" dirty="0">
                <a:ln>
                  <a:solidFill>
                    <a:srgbClr val="7B56A3"/>
                  </a:solidFill>
                </a:ln>
                <a:solidFill>
                  <a:srgbClr val="7B56A3"/>
                </a:solidFill>
                <a:latin typeface="Century Gothic" panose="020B0502020202020204" pitchFamily="34" charset="0"/>
              </a:rPr>
              <a:t>LESSONS LEARNT</a:t>
            </a:r>
          </a:p>
        </p:txBody>
      </p:sp>
      <p:pic>
        <p:nvPicPr>
          <p:cNvPr id="5" name="Picture 4"/>
          <p:cNvPicPr>
            <a:picLocks noChangeAspect="1"/>
          </p:cNvPicPr>
          <p:nvPr/>
        </p:nvPicPr>
        <p:blipFill>
          <a:blip r:embed="rId2"/>
          <a:stretch>
            <a:fillRect/>
          </a:stretch>
        </p:blipFill>
        <p:spPr>
          <a:xfrm>
            <a:off x="1981199" y="2472267"/>
            <a:ext cx="8229600" cy="3632197"/>
          </a:xfrm>
          <a:prstGeom prst="rect">
            <a:avLst/>
          </a:prstGeom>
        </p:spPr>
      </p:pic>
    </p:spTree>
    <p:extLst>
      <p:ext uri="{BB962C8B-B14F-4D97-AF65-F5344CB8AC3E}">
        <p14:creationId xmlns:p14="http://schemas.microsoft.com/office/powerpoint/2010/main" val="151516206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1981198" y="1236101"/>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lessons will be applied by:</a:t>
            </a:r>
          </a:p>
          <a:p>
            <a:pPr lvl="0"/>
            <a:r>
              <a:rPr lang="en-GB" dirty="0"/>
              <a:t>Continuing to engage community leaders and local stakeholders to ensure that interventions are culturally sensitive and widely accepted.</a:t>
            </a:r>
          </a:p>
          <a:p>
            <a:pPr lvl="0"/>
            <a:r>
              <a:rPr lang="en-GB" dirty="0"/>
              <a:t>Focusing on further strengthening youth-led advocacy and leadership within the AGYW community.</a:t>
            </a:r>
          </a:p>
          <a:p>
            <a:pPr lvl="0"/>
            <a:r>
              <a:rPr lang="en-GB" dirty="0"/>
              <a:t>Expanding partnerships to secure additional resources and amplify efforts.</a:t>
            </a:r>
          </a:p>
          <a:p>
            <a:pPr marL="0" indent="0">
              <a:buNone/>
            </a:pPr>
            <a:r>
              <a:rPr lang="en-US" dirty="0"/>
              <a:t> </a:t>
            </a:r>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pPr algn="ctr"/>
            <a:r>
              <a:rPr lang="en-ZW" dirty="0">
                <a:ln>
                  <a:solidFill>
                    <a:srgbClr val="7B56A3"/>
                  </a:solidFill>
                </a:ln>
                <a:solidFill>
                  <a:srgbClr val="7B56A3"/>
                </a:solidFill>
                <a:latin typeface="Century Gothic" panose="020B0502020202020204" pitchFamily="34" charset="0"/>
              </a:rPr>
              <a:t>LESSONS LEARNT</a:t>
            </a:r>
          </a:p>
        </p:txBody>
      </p:sp>
    </p:spTree>
    <p:extLst>
      <p:ext uri="{BB962C8B-B14F-4D97-AF65-F5344CB8AC3E}">
        <p14:creationId xmlns:p14="http://schemas.microsoft.com/office/powerpoint/2010/main" val="319150818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1981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These work can be sustained through: </a:t>
            </a:r>
          </a:p>
          <a:p>
            <a:pPr lvl="0"/>
            <a:r>
              <a:rPr lang="en-GB" sz="1800" dirty="0"/>
              <a:t>Continued fundraising and partnership building to secure ongoing financial support.</a:t>
            </a:r>
          </a:p>
          <a:p>
            <a:pPr lvl="0"/>
            <a:r>
              <a:rPr lang="en-GB" sz="1800" dirty="0"/>
              <a:t>Institutionalizing SRHR and leadership training programs for AGYW, ensuring they become part of the national decision making processes and community engagement strategies.</a:t>
            </a:r>
          </a:p>
          <a:p>
            <a:pPr lvl="0"/>
            <a:r>
              <a:rPr lang="en-GB" sz="1800" dirty="0"/>
              <a:t>Establishing a strong AGYW network that can continue advocacy efforts beyond the current project.</a:t>
            </a:r>
          </a:p>
          <a:p>
            <a:pPr lvl="0"/>
            <a:r>
              <a:rPr lang="en-GB" sz="1800" dirty="0"/>
              <a:t>Lobbying community support</a:t>
            </a:r>
          </a:p>
          <a:p>
            <a:pPr marL="0" indent="0">
              <a:buNone/>
            </a:pPr>
            <a:r>
              <a:rPr lang="en-GB" sz="1800" b="1" dirty="0"/>
              <a:t>The work can be cascaded by</a:t>
            </a:r>
            <a:r>
              <a:rPr lang="en-GB" sz="1800" dirty="0"/>
              <a:t>:</a:t>
            </a:r>
          </a:p>
          <a:p>
            <a:pPr lvl="0"/>
            <a:r>
              <a:rPr lang="en-GB" sz="1800" dirty="0"/>
              <a:t>Sharing best practices and lessons learned with other organizations in the SRHR and youth empowerment sectors.</a:t>
            </a:r>
          </a:p>
          <a:p>
            <a:pPr lvl="0"/>
            <a:r>
              <a:rPr lang="en-GB" sz="1800" dirty="0"/>
              <a:t>Creating a mentorship program where AGYW leaders can share their experiences with peers from other organizations</a:t>
            </a:r>
          </a:p>
          <a:p>
            <a:pPr lvl="0"/>
            <a:r>
              <a:rPr lang="en-GB" sz="1800" dirty="0"/>
              <a:t>Encouraging and supporting community-led initiatives </a:t>
            </a:r>
          </a:p>
          <a:p>
            <a:pPr lvl="0"/>
            <a:endParaRPr lang="en-GB" dirty="0"/>
          </a:p>
          <a:p>
            <a:pPr>
              <a:buFont typeface="Calibri" panose="020F0502020204030204" pitchFamily="34" charset="0"/>
              <a:buChar char="•"/>
            </a:pPr>
            <a:endParaRPr lang="en-US"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SUSTAINABILITY AND REPLICATION</a:t>
            </a:r>
          </a:p>
        </p:txBody>
      </p:sp>
    </p:spTree>
    <p:extLst>
      <p:ext uri="{BB962C8B-B14F-4D97-AF65-F5344CB8AC3E}">
        <p14:creationId xmlns:p14="http://schemas.microsoft.com/office/powerpoint/2010/main" val="254345135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2" name="Content Placeholder 1"/>
          <p:cNvSpPr>
            <a:spLocks noGrp="1"/>
          </p:cNvSpPr>
          <p:nvPr>
            <p:ph idx="1"/>
          </p:nvPr>
        </p:nvSpPr>
        <p:spPr/>
        <p:txBody>
          <a:bodyPr>
            <a:normAutofit lnSpcReduction="10000"/>
          </a:bodyPr>
          <a:lstStyle/>
          <a:p>
            <a:pPr lvl="0"/>
            <a:r>
              <a:rPr lang="en-GB" b="1" dirty="0"/>
              <a:t>Expansion of SRHR and GBV Advocacy:</a:t>
            </a:r>
            <a:r>
              <a:rPr lang="en-GB" dirty="0"/>
              <a:t> Continuing to push for stronger policies and support for AGYW.</a:t>
            </a:r>
          </a:p>
          <a:p>
            <a:pPr lvl="0"/>
            <a:r>
              <a:rPr lang="en-GB" b="1" dirty="0"/>
              <a:t>Economic Empowerment:</a:t>
            </a:r>
            <a:r>
              <a:rPr lang="en-GB" dirty="0"/>
              <a:t> Developing more programs focused on economic independence for AGYW.</a:t>
            </a:r>
          </a:p>
          <a:p>
            <a:pPr lvl="0"/>
            <a:r>
              <a:rPr lang="en-GB" b="1" dirty="0"/>
              <a:t>Leadership Development:</a:t>
            </a:r>
            <a:r>
              <a:rPr lang="en-GB" dirty="0"/>
              <a:t> Enhancing leadership opportunities for AGYW to ensure their representation at all levels of decision-making.</a:t>
            </a:r>
          </a:p>
          <a:p>
            <a:pPr lvl="0"/>
            <a:r>
              <a:rPr lang="en-GB" b="1" dirty="0"/>
              <a:t>Improved Access to Healthcare:</a:t>
            </a:r>
            <a:r>
              <a:rPr lang="en-GB" dirty="0"/>
              <a:t> Advocating for youth-friendly healthcare services and removing barriers to SRHR access.</a:t>
            </a:r>
          </a:p>
          <a:p>
            <a:pPr lvl="0"/>
            <a:r>
              <a:rPr lang="en-GB" dirty="0"/>
              <a:t>Improving partnerships with implementing partners like </a:t>
            </a:r>
            <a:r>
              <a:rPr lang="en-GB" dirty="0" err="1"/>
              <a:t>Bokamoso</a:t>
            </a:r>
            <a:r>
              <a:rPr lang="en-GB" dirty="0"/>
              <a:t> DREAMS project to ensure more resources and impact for AGYW.</a:t>
            </a:r>
          </a:p>
        </p:txBody>
      </p:sp>
    </p:spTree>
    <p:extLst>
      <p:ext uri="{BB962C8B-B14F-4D97-AF65-F5344CB8AC3E}">
        <p14:creationId xmlns:p14="http://schemas.microsoft.com/office/powerpoint/2010/main" val="138197499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About AGYW+ Foundation Lesotho</a:t>
            </a:r>
          </a:p>
        </p:txBody>
      </p:sp>
      <p:sp>
        <p:nvSpPr>
          <p:cNvPr id="3" name="Content Placeholder 2"/>
          <p:cNvSpPr>
            <a:spLocks noGrp="1"/>
          </p:cNvSpPr>
          <p:nvPr>
            <p:ph idx="1"/>
          </p:nvPr>
        </p:nvSpPr>
        <p:spPr>
          <a:xfrm>
            <a:off x="838200" y="1363047"/>
            <a:ext cx="10515600" cy="4351338"/>
          </a:xfrm>
        </p:spPr>
        <p:txBody>
          <a:bodyPr>
            <a:noAutofit/>
          </a:bodyPr>
          <a:lstStyle/>
          <a:p>
            <a:pPr marL="0" indent="0">
              <a:buNone/>
            </a:pPr>
            <a:r>
              <a:rPr lang="en-GB" sz="2000" dirty="0">
                <a:latin typeface="Times New Roman" panose="02020603050405020304" pitchFamily="18" charset="0"/>
                <a:cs typeface="Times New Roman" panose="02020603050405020304" pitchFamily="18" charset="0"/>
              </a:rPr>
              <a:t>Adolescent Girls, Young Women and others (AGYW+) Foundation was started by coalition of Basotho AGYW who take great pride in their celebration of diversity and multicultural immersion and aspires to serve as policy influencers in Lesotho as well as gearing up for a lifetime of human rights activism in support of AGYW+ in Lesotho.</a:t>
            </a:r>
          </a:p>
          <a:p>
            <a:pPr marL="0" indent="0">
              <a:buNone/>
            </a:pPr>
            <a:r>
              <a:rPr lang="en-GB" sz="2000" b="1" i="1" u="sng" dirty="0">
                <a:latin typeface="Times New Roman" panose="02020603050405020304" pitchFamily="18" charset="0"/>
                <a:cs typeface="Times New Roman" panose="02020603050405020304" pitchFamily="18" charset="0"/>
              </a:rPr>
              <a:t>Vision</a:t>
            </a:r>
          </a:p>
          <a:p>
            <a:pPr marL="0" indent="0">
              <a:buNone/>
            </a:pPr>
            <a:r>
              <a:rPr lang="en-GB" sz="2000" dirty="0">
                <a:latin typeface="Times New Roman" panose="02020603050405020304" pitchFamily="18" charset="0"/>
                <a:cs typeface="Times New Roman" panose="02020603050405020304" pitchFamily="18" charset="0"/>
              </a:rPr>
              <a:t>Envisions empowered AGYW living with dignity and contributing as equal partners in accessing SRHR services, health care, participating in socio-economic and political decision making whilst being free from violence and discrimination.</a:t>
            </a:r>
          </a:p>
          <a:p>
            <a:pPr marL="0" indent="0">
              <a:buNone/>
            </a:pPr>
            <a:r>
              <a:rPr lang="en-GB" sz="2000" b="1" u="sng" dirty="0">
                <a:latin typeface="Times New Roman" panose="02020603050405020304" pitchFamily="18" charset="0"/>
                <a:cs typeface="Times New Roman" panose="02020603050405020304" pitchFamily="18" charset="0"/>
              </a:rPr>
              <a:t>Mission</a:t>
            </a:r>
          </a:p>
          <a:p>
            <a:pPr marL="0" indent="0">
              <a:buNone/>
            </a:pPr>
            <a:r>
              <a:rPr lang="en-GB" sz="2000" dirty="0">
                <a:latin typeface="Times New Roman" panose="02020603050405020304" pitchFamily="18" charset="0"/>
                <a:cs typeface="Times New Roman" panose="02020603050405020304" pitchFamily="18" charset="0"/>
              </a:rPr>
              <a:t>To empower and attain AGYW’s gender equality at all levels through advocating for their rights, eliminating discrimination against AGYW including GBV, advancing AGYW‘s capabilities, leadership skills, amplifying their voices and promoting AGYW participation in decision making platforms at the national and international level.</a:t>
            </a:r>
            <a:endParaRPr lang="en-US"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79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4"/>
            <a:ext cx="10515600" cy="5019675"/>
          </a:xfrm>
        </p:spPr>
        <p:txBody>
          <a:bodyPr>
            <a:normAutofit/>
          </a:bodyPr>
          <a:lstStyle/>
          <a:p>
            <a:pPr algn="ctr"/>
            <a:r>
              <a:rPr lang="en-US" b="1" dirty="0"/>
              <a:t>THA</a:t>
            </a:r>
            <a:br>
              <a:rPr lang="en-US" b="1" dirty="0"/>
            </a:br>
            <a:br>
              <a:rPr lang="en-US" b="1" dirty="0"/>
            </a:br>
            <a:br>
              <a:rPr lang="en-US" b="1" dirty="0"/>
            </a:br>
            <a:br>
              <a:rPr lang="en-US" b="1" dirty="0"/>
            </a:br>
            <a:br>
              <a:rPr lang="en-US" b="1" dirty="0"/>
            </a:br>
            <a:r>
              <a:rPr lang="en-US" sz="1200" b="1" dirty="0">
                <a:hlinkClick r:id="rId2"/>
              </a:rPr>
              <a:t>https://www.facebook.com/profile.php?id=100063904908103</a:t>
            </a:r>
            <a:br>
              <a:rPr lang="en-US" sz="1200" b="1" dirty="0"/>
            </a:br>
            <a:r>
              <a:rPr lang="en-US" sz="1200" b="1" dirty="0"/>
              <a:t>https://www.instagram.com/agywplusfoundationlesotho?igsh=</a:t>
            </a:r>
            <a:r>
              <a:rPr lang="en-US" sz="1200" b="1"/>
              <a:t>OGQ5ZDc2ODk2ZA==</a:t>
            </a:r>
            <a:br>
              <a:rPr lang="en-US" sz="1200" b="1" dirty="0"/>
            </a:br>
            <a:br>
              <a:rPr lang="en-US" sz="1200" b="1"/>
            </a:br>
            <a:r>
              <a:rPr lang="en-US" sz="1200" b="1"/>
              <a:t>THANK YOU</a:t>
            </a:r>
            <a:endParaRPr lang="en-GB" sz="1200" b="1" dirty="0"/>
          </a:p>
        </p:txBody>
      </p:sp>
      <p:pic>
        <p:nvPicPr>
          <p:cNvPr id="3" name="Picture 2" descr="cid:image001.jpg@01D8F2CB.4D92834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71006" y="766728"/>
            <a:ext cx="4533900" cy="1418590"/>
          </a:xfrm>
          <a:prstGeom prst="rect">
            <a:avLst/>
          </a:prstGeom>
          <a:noFill/>
          <a:ln>
            <a:noFill/>
          </a:ln>
        </p:spPr>
      </p:pic>
      <p:pic>
        <p:nvPicPr>
          <p:cNvPr id="2" name="Picture 1"/>
          <p:cNvPicPr>
            <a:picLocks noChangeAspect="1"/>
          </p:cNvPicPr>
          <p:nvPr/>
        </p:nvPicPr>
        <p:blipFill>
          <a:blip r:embed="rId5"/>
          <a:stretch>
            <a:fillRect/>
          </a:stretch>
        </p:blipFill>
        <p:spPr>
          <a:xfrm>
            <a:off x="4707467" y="2304190"/>
            <a:ext cx="2212622" cy="1748521"/>
          </a:xfrm>
          <a:prstGeom prst="rect">
            <a:avLst/>
          </a:prstGeom>
        </p:spPr>
      </p:pic>
    </p:spTree>
    <p:extLst>
      <p:ext uri="{BB962C8B-B14F-4D97-AF65-F5344CB8AC3E}">
        <p14:creationId xmlns:p14="http://schemas.microsoft.com/office/powerpoint/2010/main" val="284831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pPr algn="ctr"/>
            <a:r>
              <a:rPr lang="en-ZW" dirty="0">
                <a:ln>
                  <a:solidFill>
                    <a:srgbClr val="7B56A3"/>
                  </a:solidFill>
                </a:ln>
                <a:solidFill>
                  <a:srgbClr val="7B56A3"/>
                </a:solidFill>
                <a:latin typeface="Century Gothic" panose="020B0502020202020204" pitchFamily="34" charset="0"/>
              </a:rPr>
              <a:t>OBJECTIVES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981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Supported by VCSAF, Amplifying AGYW+ Voices project set out to:</a:t>
            </a:r>
          </a:p>
          <a:p>
            <a:r>
              <a:rPr lang="en-GB" sz="1600" dirty="0"/>
              <a:t>Advocate for SRHR, gender equality, and AGYW participation in decision-making processes.</a:t>
            </a:r>
          </a:p>
          <a:p>
            <a:pPr lvl="0"/>
            <a:r>
              <a:rPr lang="en-GB" sz="1600" dirty="0"/>
              <a:t>Strengthen networks and partnerships to improve AGYW+ access to health services.</a:t>
            </a:r>
          </a:p>
          <a:p>
            <a:pPr marL="0" lvl="0" indent="0">
              <a:buNone/>
            </a:pPr>
            <a:br>
              <a:rPr lang="en-GB" sz="1600" dirty="0"/>
            </a:br>
            <a:r>
              <a:rPr lang="en-GB" sz="1600" dirty="0"/>
              <a:t>🎯 </a:t>
            </a:r>
            <a:r>
              <a:rPr lang="en-GB" sz="1600" b="1" dirty="0"/>
              <a:t>Empower AGYW+</a:t>
            </a:r>
            <a:r>
              <a:rPr lang="en-GB" sz="1600" dirty="0"/>
              <a:t> by:</a:t>
            </a:r>
          </a:p>
          <a:p>
            <a:r>
              <a:rPr lang="en-GB" sz="1600" dirty="0"/>
              <a:t>Enhancing </a:t>
            </a:r>
            <a:r>
              <a:rPr lang="en-GB" sz="1600" b="1" dirty="0"/>
              <a:t>leadership capabilities</a:t>
            </a:r>
            <a:endParaRPr lang="en-GB" sz="1600" dirty="0"/>
          </a:p>
          <a:p>
            <a:r>
              <a:rPr lang="en-GB" sz="1600" dirty="0"/>
              <a:t>Advocating for </a:t>
            </a:r>
            <a:r>
              <a:rPr lang="en-GB" sz="1600" b="1" dirty="0"/>
              <a:t>SRHR</a:t>
            </a:r>
            <a:r>
              <a:rPr lang="en-GB" sz="1600" dirty="0"/>
              <a:t> and </a:t>
            </a:r>
            <a:r>
              <a:rPr lang="en-GB" sz="1600" b="1" dirty="0"/>
              <a:t>eliminating GBV</a:t>
            </a:r>
            <a:endParaRPr lang="en-GB" sz="1600" dirty="0"/>
          </a:p>
          <a:p>
            <a:r>
              <a:rPr lang="en-GB" sz="1600" dirty="0"/>
              <a:t>Promoting </a:t>
            </a:r>
            <a:r>
              <a:rPr lang="en-GB" sz="1600" b="1" dirty="0"/>
              <a:t>inclusive SRHR services</a:t>
            </a:r>
            <a:r>
              <a:rPr lang="en-GB" sz="1600" dirty="0"/>
              <a:t> and raising awareness on </a:t>
            </a:r>
            <a:r>
              <a:rPr lang="en-GB" sz="1600" b="1" dirty="0"/>
              <a:t>HIV prevention</a:t>
            </a:r>
            <a:r>
              <a:rPr lang="en-GB" sz="1600" dirty="0"/>
              <a:t>, </a:t>
            </a:r>
            <a:r>
              <a:rPr lang="en-GB" sz="1600" b="1" dirty="0"/>
              <a:t>GBV</a:t>
            </a:r>
            <a:r>
              <a:rPr lang="en-GB" sz="1600" dirty="0"/>
              <a:t>, and </a:t>
            </a:r>
            <a:r>
              <a:rPr lang="en-GB" sz="1600" b="1" dirty="0"/>
              <a:t>menstrual health</a:t>
            </a:r>
            <a:endParaRPr lang="en-GB" sz="1600" dirty="0"/>
          </a:p>
          <a:p>
            <a:pPr marL="0" indent="0">
              <a:buNone/>
            </a:pPr>
            <a:endParaRPr lang="en-GB" sz="1400"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6172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a:solidFill>
                  <a:srgbClr val="FF0000"/>
                </a:solidFill>
              </a:rPr>
              <a:t>Photo</a:t>
            </a:r>
            <a:endParaRPr lang="en-GB"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044" y="1256831"/>
            <a:ext cx="2127956" cy="24685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044" y="3743549"/>
            <a:ext cx="2127956" cy="24685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1" y="1256831"/>
            <a:ext cx="2285999" cy="248523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6111" y="3725332"/>
            <a:ext cx="2271889" cy="2486718"/>
          </a:xfrm>
          <a:prstGeom prst="rect">
            <a:avLst/>
          </a:prstGeom>
        </p:spPr>
      </p:pic>
    </p:spTree>
    <p:extLst>
      <p:ext uri="{BB962C8B-B14F-4D97-AF65-F5344CB8AC3E}">
        <p14:creationId xmlns:p14="http://schemas.microsoft.com/office/powerpoint/2010/main" val="3889269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16726" y="3"/>
            <a:ext cx="9158548" cy="6857997"/>
            <a:chOff x="-7274" y="2"/>
            <a:chExt cx="9158548" cy="6857997"/>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pPr algn="ctr"/>
            <a:r>
              <a:rPr lang="en-ZW" sz="3600" dirty="0">
                <a:ln>
                  <a:solidFill>
                    <a:srgbClr val="7B56A3"/>
                  </a:solidFill>
                </a:ln>
                <a:solidFill>
                  <a:srgbClr val="7B56A3"/>
                </a:solidFill>
                <a:latin typeface="Century Gothic" panose="020B0502020202020204" pitchFamily="34" charset="0"/>
              </a:rPr>
              <a:t>SYNOPSIS</a:t>
            </a:r>
            <a:endParaRPr lang="en-ZW" sz="3600" dirty="0">
              <a:ln>
                <a:solidFill>
                  <a:srgbClr val="7B56A3"/>
                </a:solidFill>
              </a:ln>
              <a:solidFill>
                <a:srgbClr val="7B56A3"/>
              </a:solidFill>
              <a:latin typeface="Times New Roman" panose="02020603050405020304" pitchFamily="18" charset="0"/>
              <a:cs typeface="Times New Roman" panose="02020603050405020304" pitchFamily="18" charset="0"/>
            </a:endParaRP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678106" y="1176381"/>
            <a:ext cx="4038600" cy="511153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dirty="0">
                <a:latin typeface="Times New Roman" panose="02020603050405020304" pitchFamily="18" charset="0"/>
                <a:cs typeface="Times New Roman" panose="02020603050405020304" pitchFamily="18" charset="0"/>
              </a:rPr>
              <a:t>Key Changes:</a:t>
            </a:r>
            <a:br>
              <a:rPr lang="en-GB" sz="1500" dirty="0">
                <a:latin typeface="Times New Roman" panose="02020603050405020304" pitchFamily="18" charset="0"/>
                <a:cs typeface="Times New Roman" panose="02020603050405020304" pitchFamily="18" charset="0"/>
              </a:rPr>
            </a:br>
            <a:r>
              <a:rPr lang="en-GB" sz="1500" dirty="0">
                <a:latin typeface="Times New Roman" panose="02020603050405020304" pitchFamily="18" charset="0"/>
                <a:cs typeface="Times New Roman" panose="02020603050405020304" pitchFamily="18" charset="0"/>
              </a:rPr>
              <a:t>✅ Increased </a:t>
            </a:r>
            <a:r>
              <a:rPr lang="en-GB" sz="1500" b="1" dirty="0">
                <a:latin typeface="Times New Roman" panose="02020603050405020304" pitchFamily="18" charset="0"/>
                <a:cs typeface="Times New Roman" panose="02020603050405020304" pitchFamily="18" charset="0"/>
              </a:rPr>
              <a:t>empowerment and active involvement</a:t>
            </a:r>
            <a:r>
              <a:rPr lang="en-GB" sz="1500" dirty="0">
                <a:latin typeface="Times New Roman" panose="02020603050405020304" pitchFamily="18" charset="0"/>
                <a:cs typeface="Times New Roman" panose="02020603050405020304" pitchFamily="18" charset="0"/>
              </a:rPr>
              <a:t> of </a:t>
            </a:r>
            <a:r>
              <a:rPr lang="en-GB" sz="1500" b="1" dirty="0">
                <a:latin typeface="Times New Roman" panose="02020603050405020304" pitchFamily="18" charset="0"/>
                <a:cs typeface="Times New Roman" panose="02020603050405020304" pitchFamily="18" charset="0"/>
              </a:rPr>
              <a:t>Adolescent Girls and Young Women (AGYW)</a:t>
            </a:r>
            <a:r>
              <a:rPr lang="en-GB" sz="1500" dirty="0">
                <a:latin typeface="Times New Roman" panose="02020603050405020304" pitchFamily="18" charset="0"/>
                <a:cs typeface="Times New Roman" panose="02020603050405020304" pitchFamily="18" charset="0"/>
              </a:rPr>
              <a:t> in </a:t>
            </a:r>
            <a:r>
              <a:rPr lang="en-GB" sz="1500" b="1" dirty="0">
                <a:latin typeface="Times New Roman" panose="02020603050405020304" pitchFamily="18" charset="0"/>
                <a:cs typeface="Times New Roman" panose="02020603050405020304" pitchFamily="18" charset="0"/>
              </a:rPr>
              <a:t>policy advocacy, SRHR, and gender equality</a:t>
            </a:r>
            <a:r>
              <a:rPr lang="en-GB" sz="1500" dirty="0">
                <a:latin typeface="Times New Roman" panose="02020603050405020304" pitchFamily="18" charset="0"/>
                <a:cs typeface="Times New Roman" panose="02020603050405020304" pitchFamily="18" charset="0"/>
              </a:rPr>
              <a:t> in Lesotho.</a:t>
            </a:r>
          </a:p>
          <a:p>
            <a:pPr marL="0" indent="0">
              <a:buNone/>
            </a:pPr>
            <a:r>
              <a:rPr lang="en-GB" sz="1500" b="1" dirty="0">
                <a:latin typeface="Times New Roman" panose="02020603050405020304" pitchFamily="18" charset="0"/>
                <a:cs typeface="Times New Roman" panose="02020603050405020304" pitchFamily="18" charset="0"/>
              </a:rPr>
              <a:t>Driving Force:</a:t>
            </a:r>
            <a:br>
              <a:rPr lang="en-GB" sz="1500" dirty="0">
                <a:latin typeface="Times New Roman" panose="02020603050405020304" pitchFamily="18" charset="0"/>
                <a:cs typeface="Times New Roman" panose="02020603050405020304" pitchFamily="18" charset="0"/>
              </a:rPr>
            </a:br>
            <a:r>
              <a:rPr lang="en-GB" sz="1500" dirty="0">
                <a:latin typeface="Times New Roman" panose="02020603050405020304" pitchFamily="18" charset="0"/>
                <a:cs typeface="Times New Roman" panose="02020603050405020304" pitchFamily="18" charset="0"/>
              </a:rPr>
              <a:t>🚀 Since 2023, </a:t>
            </a:r>
            <a:r>
              <a:rPr lang="en-GB" sz="1500" b="1" dirty="0">
                <a:latin typeface="Times New Roman" panose="02020603050405020304" pitchFamily="18" charset="0"/>
                <a:cs typeface="Times New Roman" panose="02020603050405020304" pitchFamily="18" charset="0"/>
              </a:rPr>
              <a:t>AGYW+ Foundation Lesotho's advocacy efforts</a:t>
            </a:r>
            <a:r>
              <a:rPr lang="en-GB" sz="1500" dirty="0">
                <a:latin typeface="Times New Roman" panose="02020603050405020304" pitchFamily="18" charset="0"/>
                <a:cs typeface="Times New Roman" panose="02020603050405020304" pitchFamily="18" charset="0"/>
              </a:rPr>
              <a:t> have:</a:t>
            </a:r>
          </a:p>
          <a:p>
            <a:r>
              <a:rPr lang="en-GB" sz="1500" b="1" dirty="0">
                <a:latin typeface="Times New Roman" panose="02020603050405020304" pitchFamily="18" charset="0"/>
                <a:cs typeface="Times New Roman" panose="02020603050405020304" pitchFamily="18" charset="0"/>
              </a:rPr>
              <a:t>Raised awareness</a:t>
            </a:r>
            <a:r>
              <a:rPr lang="en-GB" sz="1500" dirty="0">
                <a:latin typeface="Times New Roman" panose="02020603050405020304" pitchFamily="18" charset="0"/>
                <a:cs typeface="Times New Roman" panose="02020603050405020304" pitchFamily="18" charset="0"/>
              </a:rPr>
              <a:t> on AGYW+ rights, particularly in </a:t>
            </a:r>
            <a:r>
              <a:rPr lang="en-GB" sz="1500" b="1" dirty="0">
                <a:latin typeface="Times New Roman" panose="02020603050405020304" pitchFamily="18" charset="0"/>
                <a:cs typeface="Times New Roman" panose="02020603050405020304" pitchFamily="18" charset="0"/>
              </a:rPr>
              <a:t>SRHR, GBV, and leadership development</a:t>
            </a:r>
            <a:r>
              <a:rPr lang="en-GB" sz="1500" dirty="0">
                <a:latin typeface="Times New Roman" panose="02020603050405020304" pitchFamily="18" charset="0"/>
                <a:cs typeface="Times New Roman" panose="02020603050405020304" pitchFamily="18" charset="0"/>
              </a:rPr>
              <a:t>.</a:t>
            </a:r>
          </a:p>
          <a:p>
            <a:r>
              <a:rPr lang="en-GB" sz="1500" b="1" dirty="0">
                <a:latin typeface="Times New Roman" panose="02020603050405020304" pitchFamily="18" charset="0"/>
                <a:cs typeface="Times New Roman" panose="02020603050405020304" pitchFamily="18" charset="0"/>
              </a:rPr>
              <a:t>Strengthened AGYW participation</a:t>
            </a:r>
            <a:r>
              <a:rPr lang="en-GB" sz="1500" dirty="0">
                <a:latin typeface="Times New Roman" panose="02020603050405020304" pitchFamily="18" charset="0"/>
                <a:cs typeface="Times New Roman" panose="02020603050405020304" pitchFamily="18" charset="0"/>
              </a:rPr>
              <a:t> in decision-making processes.</a:t>
            </a:r>
          </a:p>
          <a:p>
            <a:r>
              <a:rPr lang="en-GB" sz="1500" b="1" dirty="0">
                <a:latin typeface="Times New Roman" panose="02020603050405020304" pitchFamily="18" charset="0"/>
                <a:cs typeface="Times New Roman" panose="02020603050405020304" pitchFamily="18" charset="0"/>
              </a:rPr>
              <a:t> Strengthen networks and partnerships to improve AGYW access to health services.</a:t>
            </a:r>
          </a:p>
          <a:p>
            <a:pPr marL="0" indent="0">
              <a:buNone/>
            </a:pPr>
            <a:r>
              <a:rPr lang="en-GB" sz="1500" b="1" dirty="0">
                <a:latin typeface="Times New Roman" panose="02020603050405020304" pitchFamily="18" charset="0"/>
                <a:cs typeface="Times New Roman" panose="02020603050405020304" pitchFamily="18" charset="0"/>
              </a:rPr>
              <a:t>Leadership &amp; Support:</a:t>
            </a:r>
            <a:br>
              <a:rPr lang="en-GB" sz="1500" dirty="0">
                <a:latin typeface="Times New Roman" panose="02020603050405020304" pitchFamily="18" charset="0"/>
                <a:cs typeface="Times New Roman" panose="02020603050405020304" pitchFamily="18" charset="0"/>
              </a:rPr>
            </a:br>
            <a:r>
              <a:rPr lang="en-GB" sz="1500" dirty="0">
                <a:latin typeface="Times New Roman" panose="02020603050405020304" pitchFamily="18" charset="0"/>
                <a:cs typeface="Times New Roman" panose="02020603050405020304" pitchFamily="18" charset="0"/>
              </a:rPr>
              <a:t>🚀 Led by </a:t>
            </a:r>
            <a:r>
              <a:rPr lang="en-GB" sz="1500" b="1" dirty="0">
                <a:latin typeface="Times New Roman" panose="02020603050405020304" pitchFamily="18" charset="0"/>
                <a:cs typeface="Times New Roman" panose="02020603050405020304" pitchFamily="18" charset="0"/>
              </a:rPr>
              <a:t>AGYW+ Leads &amp; Team Leaders</a:t>
            </a:r>
            <a:r>
              <a:rPr lang="en-GB" sz="1500" dirty="0">
                <a:latin typeface="Times New Roman" panose="02020603050405020304" pitchFamily="18" charset="0"/>
                <a:cs typeface="Times New Roman" panose="02020603050405020304" pitchFamily="18" charset="0"/>
              </a:rPr>
              <a:t> in 8 communities</a:t>
            </a:r>
            <a:br>
              <a:rPr lang="en-GB" sz="1500" dirty="0">
                <a:latin typeface="Times New Roman" panose="02020603050405020304" pitchFamily="18" charset="0"/>
                <a:cs typeface="Times New Roman" panose="02020603050405020304" pitchFamily="18" charset="0"/>
              </a:rPr>
            </a:br>
            <a:r>
              <a:rPr lang="en-GB" sz="1500" dirty="0">
                <a:latin typeface="Times New Roman" panose="02020603050405020304" pitchFamily="18" charset="0"/>
                <a:cs typeface="Times New Roman" panose="02020603050405020304" pitchFamily="18" charset="0"/>
              </a:rPr>
              <a:t>Supported by </a:t>
            </a:r>
            <a:r>
              <a:rPr lang="en-GB" sz="1500" b="1" dirty="0">
                <a:latin typeface="Times New Roman" panose="02020603050405020304" pitchFamily="18" charset="0"/>
                <a:cs typeface="Times New Roman" panose="02020603050405020304" pitchFamily="18" charset="0"/>
              </a:rPr>
              <a:t>Community Leaders, Parents &amp; Implementing Partners</a:t>
            </a:r>
            <a:endParaRPr lang="en-GB" sz="1500" dirty="0">
              <a:latin typeface="Times New Roman" panose="02020603050405020304" pitchFamily="18" charset="0"/>
              <a:cs typeface="Times New Roman" panose="02020603050405020304" pitchFamily="18" charset="0"/>
            </a:endParaRPr>
          </a:p>
          <a:p>
            <a:endParaRPr lang="en-GB" sz="2000" dirty="0"/>
          </a:p>
          <a:p>
            <a:endParaRPr lang="en-GB" sz="2000" dirty="0"/>
          </a:p>
          <a:p>
            <a:endParaRPr lang="en-GB" sz="2000"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6172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solidFill>
                  <a:srgbClr val="FF0000"/>
                </a:solidFill>
              </a:rPr>
              <a:t>Photo</a:t>
            </a:r>
            <a:endParaRPr lang="en-GB"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236102"/>
            <a:ext cx="4206804" cy="5051810"/>
          </a:xfrm>
          <a:prstGeom prst="rect">
            <a:avLst/>
          </a:prstGeom>
        </p:spPr>
      </p:pic>
    </p:spTree>
    <p:extLst>
      <p:ext uri="{BB962C8B-B14F-4D97-AF65-F5344CB8AC3E}">
        <p14:creationId xmlns:p14="http://schemas.microsoft.com/office/powerpoint/2010/main" val="37266493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r>
              <a:rPr lang="en-ZW" dirty="0">
                <a:ln>
                  <a:solidFill>
                    <a:srgbClr val="7B56A3"/>
                  </a:solidFill>
                </a:ln>
                <a:solidFill>
                  <a:srgbClr val="7B56A3"/>
                </a:solidFill>
                <a:latin typeface="Times New Roman" panose="02020603050405020304" pitchFamily="18" charset="0"/>
                <a:cs typeface="Times New Roman" panose="02020603050405020304" pitchFamily="18" charset="0"/>
              </a:rPr>
              <a:t>Activities and contribution to change</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966952" y="1258313"/>
            <a:ext cx="530967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100" dirty="0"/>
              <a:t>AGYW+ Foundation Lesotho has made significant contributions through SRHR advocacy, Capacity building, awareness campaigns and stakeholders engagement. </a:t>
            </a:r>
          </a:p>
          <a:p>
            <a:pPr marL="0" indent="0">
              <a:lnSpc>
                <a:spcPct val="150000"/>
              </a:lnSpc>
              <a:buNone/>
            </a:pPr>
            <a:r>
              <a:rPr lang="en-GB" sz="1100" dirty="0"/>
              <a:t>📌 </a:t>
            </a:r>
            <a:r>
              <a:rPr lang="en-GB" sz="1100" dirty="0">
                <a:latin typeface="Times New Roman" panose="02020603050405020304" pitchFamily="18" charset="0"/>
                <a:cs typeface="Times New Roman" panose="02020603050405020304" pitchFamily="18" charset="0"/>
              </a:rPr>
              <a:t>Multiple </a:t>
            </a:r>
            <a:r>
              <a:rPr lang="en-GB" sz="1100" b="1" dirty="0">
                <a:latin typeface="Times New Roman" panose="02020603050405020304" pitchFamily="18" charset="0"/>
                <a:cs typeface="Times New Roman" panose="02020603050405020304" pitchFamily="18" charset="0"/>
              </a:rPr>
              <a:t>activities and initiatives</a:t>
            </a:r>
            <a:r>
              <a:rPr lang="en-GB" sz="1100" dirty="0">
                <a:latin typeface="Times New Roman" panose="02020603050405020304" pitchFamily="18" charset="0"/>
                <a:cs typeface="Times New Roman" panose="02020603050405020304" pitchFamily="18" charset="0"/>
              </a:rPr>
              <a:t> have driven change, including:</a:t>
            </a:r>
          </a:p>
          <a:p>
            <a:pPr marL="0" indent="0">
              <a:lnSpc>
                <a:spcPct val="150000"/>
              </a:lnSpc>
              <a:buNone/>
            </a:pPr>
            <a:r>
              <a:rPr lang="en-GB" sz="1100"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SRHR Mobilization &amp; Sensitization</a:t>
            </a:r>
            <a:r>
              <a:rPr lang="en-GB" sz="1100" dirty="0">
                <a:latin typeface="Times New Roman" panose="02020603050405020304" pitchFamily="18" charset="0"/>
                <a:cs typeface="Times New Roman" panose="02020603050405020304" pitchFamily="18" charset="0"/>
              </a:rPr>
              <a:t> (418 AGYW)</a:t>
            </a:r>
          </a:p>
          <a:p>
            <a:pPr marL="0" indent="0">
              <a:lnSpc>
                <a:spcPct val="150000"/>
              </a:lnSpc>
              <a:buNone/>
            </a:pPr>
            <a:r>
              <a:rPr lang="en-GB" sz="1100"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AGYW Leadership Training (36 AGYW)</a:t>
            </a:r>
            <a:br>
              <a:rPr lang="en-GB" sz="1100" dirty="0">
                <a:latin typeface="Times New Roman" panose="02020603050405020304" pitchFamily="18" charset="0"/>
                <a:cs typeface="Times New Roman" panose="02020603050405020304" pitchFamily="18" charset="0"/>
              </a:rPr>
            </a:br>
            <a:r>
              <a:rPr lang="en-GB" sz="1100" b="1" dirty="0">
                <a:latin typeface="Times New Roman" panose="02020603050405020304" pitchFamily="18" charset="0"/>
                <a:cs typeface="Times New Roman" panose="02020603050405020304" pitchFamily="18" charset="0"/>
              </a:rPr>
              <a:t>✅ </a:t>
            </a:r>
            <a:r>
              <a:rPr lang="en-GB" sz="1100" b="1" dirty="0" err="1">
                <a:latin typeface="Times New Roman" panose="02020603050405020304" pitchFamily="18" charset="0"/>
                <a:cs typeface="Times New Roman" panose="02020603050405020304" pitchFamily="18" charset="0"/>
              </a:rPr>
              <a:t>Represention</a:t>
            </a:r>
            <a:r>
              <a:rPr lang="en-GB" sz="1100" b="1" dirty="0">
                <a:latin typeface="Times New Roman" panose="02020603050405020304" pitchFamily="18" charset="0"/>
                <a:cs typeface="Times New Roman" panose="02020603050405020304" pitchFamily="18" charset="0"/>
              </a:rPr>
              <a:t> in Advocacy Meetings</a:t>
            </a:r>
            <a:r>
              <a:rPr lang="en-GB" sz="1100" dirty="0">
                <a:latin typeface="Times New Roman" panose="02020603050405020304" pitchFamily="18" charset="0"/>
                <a:cs typeface="Times New Roman" panose="02020603050405020304" pitchFamily="18" charset="0"/>
              </a:rPr>
              <a:t> (HIV Prevention Dialogue &amp; Roadmap (NACYC), SRHR Advocacy meeting by ARASA, PEPFAR COP 23 meetings, SADC Regional meeting by UN Women to review regional commitments and strategies including SADC GBV strategy and advancing SRHR across the region): </a:t>
            </a:r>
            <a:r>
              <a:rPr lang="en-GB" sz="1100" b="1" dirty="0">
                <a:latin typeface="Times New Roman" panose="02020603050405020304" pitchFamily="18" charset="0"/>
                <a:cs typeface="Times New Roman" panose="02020603050405020304" pitchFamily="18" charset="0"/>
              </a:rPr>
              <a:t>29</a:t>
            </a:r>
            <a:r>
              <a:rPr lang="en-GB" sz="1100"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AGYW</a:t>
            </a:r>
            <a:br>
              <a:rPr lang="en-GB" sz="1100" dirty="0">
                <a:latin typeface="Times New Roman" panose="02020603050405020304" pitchFamily="18" charset="0"/>
                <a:cs typeface="Times New Roman" panose="02020603050405020304" pitchFamily="18" charset="0"/>
              </a:rPr>
            </a:br>
            <a:r>
              <a:rPr lang="en-GB" sz="1100"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Peer-to-Peer SRHR Sharing &amp; Open Dialogues (86 AGYW)</a:t>
            </a:r>
            <a:br>
              <a:rPr lang="en-GB" sz="1100" dirty="0">
                <a:latin typeface="Times New Roman" panose="02020603050405020304" pitchFamily="18" charset="0"/>
                <a:cs typeface="Times New Roman" panose="02020603050405020304" pitchFamily="18" charset="0"/>
              </a:rPr>
            </a:br>
            <a:r>
              <a:rPr lang="en-GB" sz="1100"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Engagements with Key Stakeholders</a:t>
            </a:r>
            <a:r>
              <a:rPr lang="en-GB" sz="1100" dirty="0">
                <a:latin typeface="Times New Roman" panose="02020603050405020304" pitchFamily="18" charset="0"/>
                <a:cs typeface="Times New Roman" panose="02020603050405020304" pitchFamily="18" charset="0"/>
              </a:rPr>
              <a:t> (Parents, Community Policing, Child &amp; Gender Protection Unit, Health facilities and service providers)</a:t>
            </a:r>
          </a:p>
          <a:p>
            <a:pPr marL="0" indent="0">
              <a:lnSpc>
                <a:spcPct val="150000"/>
              </a:lnSpc>
              <a:buNone/>
            </a:pPr>
            <a:r>
              <a:rPr lang="en-GB" sz="1100" dirty="0">
                <a:latin typeface="Times New Roman" panose="02020603050405020304" pitchFamily="18" charset="0"/>
                <a:cs typeface="Times New Roman" panose="02020603050405020304" pitchFamily="18" charset="0"/>
              </a:rPr>
              <a:t>✅ Participation in a Social Innovation  Lab by GIZ  through Partnerships for Prevention (</a:t>
            </a:r>
            <a:r>
              <a:rPr lang="en-GB" sz="1100" dirty="0" err="1">
                <a:latin typeface="Times New Roman" panose="02020603050405020304" pitchFamily="18" charset="0"/>
                <a:cs typeface="Times New Roman" panose="02020603050405020304" pitchFamily="18" charset="0"/>
              </a:rPr>
              <a:t>PfP</a:t>
            </a:r>
            <a:r>
              <a:rPr lang="en-GB" sz="1100" dirty="0">
                <a:latin typeface="Times New Roman" panose="02020603050405020304" pitchFamily="18" charset="0"/>
                <a:cs typeface="Times New Roman" panose="02020603050405020304" pitchFamily="18" charset="0"/>
              </a:rPr>
              <a:t>) of GBV program.</a:t>
            </a:r>
            <a:br>
              <a:rPr lang="en-GB" sz="1100" dirty="0">
                <a:latin typeface="Times New Roman" panose="02020603050405020304" pitchFamily="18" charset="0"/>
                <a:cs typeface="Times New Roman" panose="02020603050405020304" pitchFamily="18" charset="0"/>
              </a:rPr>
            </a:br>
            <a:r>
              <a:rPr lang="en-GB" sz="1100" dirty="0">
                <a:latin typeface="Times New Roman" panose="02020603050405020304" pitchFamily="18" charset="0"/>
                <a:cs typeface="Times New Roman" panose="02020603050405020304" pitchFamily="18" charset="0"/>
              </a:rPr>
              <a:t>✅ </a:t>
            </a:r>
            <a:r>
              <a:rPr lang="en-GB" sz="1100" b="1" dirty="0">
                <a:latin typeface="Times New Roman" panose="02020603050405020304" pitchFamily="18" charset="0"/>
                <a:cs typeface="Times New Roman" panose="02020603050405020304" pitchFamily="18" charset="0"/>
              </a:rPr>
              <a:t>Campaigns &amp; Events</a:t>
            </a:r>
            <a:r>
              <a:rPr lang="en-GB" sz="1100" dirty="0">
                <a:latin typeface="Times New Roman" panose="02020603050405020304" pitchFamily="18" charset="0"/>
                <a:cs typeface="Times New Roman" panose="02020603050405020304" pitchFamily="18" charset="0"/>
              </a:rPr>
              <a:t> (16 Days of Activism, Day of African Child, Menstrual Hygiene Day)</a:t>
            </a:r>
          </a:p>
          <a:p>
            <a:pPr marL="0" indent="0">
              <a:lnSpc>
                <a:spcPct val="150000"/>
              </a:lnSpc>
              <a:buNone/>
            </a:pPr>
            <a:r>
              <a:rPr lang="en-GB" sz="1100" b="1" dirty="0">
                <a:latin typeface="Times New Roman" panose="02020603050405020304" pitchFamily="18" charset="0"/>
                <a:cs typeface="Times New Roman" panose="02020603050405020304" pitchFamily="18" charset="0"/>
              </a:rPr>
              <a:t>Evidence of Change include documentation of program activities, including reports, media coverage, and testimonials from AGYW beneficiaries</a:t>
            </a:r>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6172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solidFill>
                  <a:srgbClr val="FF0000"/>
                </a:solidFill>
              </a:rPr>
              <a:t>Photo</a:t>
            </a:r>
            <a:endParaRPr lang="en-GB"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256831"/>
            <a:ext cx="4038600" cy="4847633"/>
          </a:xfrm>
          <a:prstGeom prst="rect">
            <a:avLst/>
          </a:prstGeom>
        </p:spPr>
      </p:pic>
    </p:spTree>
    <p:extLst>
      <p:ext uri="{BB962C8B-B14F-4D97-AF65-F5344CB8AC3E}">
        <p14:creationId xmlns:p14="http://schemas.microsoft.com/office/powerpoint/2010/main" val="10878037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GB" b="1" dirty="0"/>
              <a:t>Awareness Campaigns</a:t>
            </a:r>
          </a:p>
        </p:txBody>
      </p:sp>
      <p:sp>
        <p:nvSpPr>
          <p:cNvPr id="3" name="Content Placeholder 2"/>
          <p:cNvSpPr>
            <a:spLocks noGrp="1"/>
          </p:cNvSpPr>
          <p:nvPr>
            <p:ph sz="half" idx="1"/>
          </p:nvPr>
        </p:nvSpPr>
        <p:spPr>
          <a:xfrm>
            <a:off x="838200" y="1106311"/>
            <a:ext cx="5181600" cy="5070652"/>
          </a:xfrm>
        </p:spPr>
        <p:txBody>
          <a:bodyPr/>
          <a:lstStyle/>
          <a:p>
            <a:pPr marL="0" indent="0" algn="ctr">
              <a:buNone/>
            </a:pPr>
            <a:r>
              <a:rPr lang="en-GB" dirty="0"/>
              <a:t>Menstrual Health Day</a:t>
            </a:r>
          </a:p>
          <a:p>
            <a:pPr marL="0" indent="0">
              <a:buNone/>
            </a:pPr>
            <a:endParaRPr lang="en-GB" dirty="0"/>
          </a:p>
        </p:txBody>
      </p:sp>
      <p:sp>
        <p:nvSpPr>
          <p:cNvPr id="4" name="Content Placeholder 3"/>
          <p:cNvSpPr>
            <a:spLocks noGrp="1"/>
          </p:cNvSpPr>
          <p:nvPr>
            <p:ph sz="half" idx="2"/>
          </p:nvPr>
        </p:nvSpPr>
        <p:spPr>
          <a:xfrm>
            <a:off x="6172200" y="1185332"/>
            <a:ext cx="5873044" cy="5672667"/>
          </a:xfrm>
        </p:spPr>
        <p:txBody>
          <a:bodyPr/>
          <a:lstStyle/>
          <a:p>
            <a:pPr marL="0" indent="0" algn="ctr">
              <a:buNone/>
            </a:pPr>
            <a:r>
              <a:rPr lang="en-GB" dirty="0"/>
              <a:t>16 Days of Activism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45" y="1693333"/>
            <a:ext cx="5658555" cy="516466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693332"/>
            <a:ext cx="4990481" cy="5164667"/>
          </a:xfrm>
          <a:prstGeom prst="rect">
            <a:avLst/>
          </a:prstGeom>
        </p:spPr>
      </p:pic>
    </p:spTree>
    <p:extLst>
      <p:ext uri="{BB962C8B-B14F-4D97-AF65-F5344CB8AC3E}">
        <p14:creationId xmlns:p14="http://schemas.microsoft.com/office/powerpoint/2010/main" val="288638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4386"/>
          </a:xfrm>
        </p:spPr>
        <p:txBody>
          <a:bodyPr/>
          <a:lstStyle/>
          <a:p>
            <a:pPr algn="ctr"/>
            <a:r>
              <a:rPr lang="en-GB" b="1" dirty="0"/>
              <a:t>Open Dialogues and Trainings</a:t>
            </a:r>
          </a:p>
        </p:txBody>
      </p:sp>
      <p:sp>
        <p:nvSpPr>
          <p:cNvPr id="3" name="Content Placeholder 2"/>
          <p:cNvSpPr>
            <a:spLocks noGrp="1"/>
          </p:cNvSpPr>
          <p:nvPr>
            <p:ph sz="half" idx="1"/>
          </p:nvPr>
        </p:nvSpPr>
        <p:spPr/>
        <p:txBody>
          <a:bodyPr>
            <a:normAutofit/>
          </a:bodyPr>
          <a:lstStyle/>
          <a:p>
            <a:pPr marL="0" indent="0">
              <a:buNone/>
            </a:pPr>
            <a:r>
              <a:rPr lang="en-GB" sz="1400" b="1" u="sng" dirty="0"/>
              <a:t>Open dialogues and Sensitization on SRHR, GBV and Menstrual Health</a:t>
            </a:r>
          </a:p>
        </p:txBody>
      </p:sp>
      <p:sp>
        <p:nvSpPr>
          <p:cNvPr id="4" name="Content Placeholder 3"/>
          <p:cNvSpPr>
            <a:spLocks noGrp="1"/>
          </p:cNvSpPr>
          <p:nvPr>
            <p:ph sz="half" idx="2"/>
          </p:nvPr>
        </p:nvSpPr>
        <p:spPr/>
        <p:txBody>
          <a:bodyPr>
            <a:normAutofit/>
          </a:bodyPr>
          <a:lstStyle/>
          <a:p>
            <a:pPr marL="0" indent="0">
              <a:buNone/>
            </a:pPr>
            <a:r>
              <a:rPr lang="en-GB" sz="1400" b="1" u="sng" dirty="0"/>
              <a:t>Training of AGYW community team leaders on Advocacy, Communication and Public Speaking an Health Policy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233" y="2437165"/>
            <a:ext cx="5380567" cy="4255911"/>
          </a:xfrm>
          <a:prstGeom prst="rect">
            <a:avLst/>
          </a:prstGeom>
        </p:spPr>
      </p:pic>
      <p:pic>
        <p:nvPicPr>
          <p:cNvPr id="9" name="Picture 8"/>
          <p:cNvPicPr>
            <a:picLocks noChangeAspect="1"/>
          </p:cNvPicPr>
          <p:nvPr/>
        </p:nvPicPr>
        <p:blipFill>
          <a:blip r:embed="rId3"/>
          <a:stretch>
            <a:fillRect/>
          </a:stretch>
        </p:blipFill>
        <p:spPr>
          <a:xfrm>
            <a:off x="6039556" y="2437164"/>
            <a:ext cx="5314244" cy="4255911"/>
          </a:xfrm>
          <a:prstGeom prst="rect">
            <a:avLst/>
          </a:prstGeom>
        </p:spPr>
      </p:pic>
    </p:spTree>
    <p:extLst>
      <p:ext uri="{BB962C8B-B14F-4D97-AF65-F5344CB8AC3E}">
        <p14:creationId xmlns:p14="http://schemas.microsoft.com/office/powerpoint/2010/main" val="12433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492831"/>
          </a:xfrm>
        </p:spPr>
        <p:txBody>
          <a:bodyPr>
            <a:normAutofit fontScale="90000"/>
          </a:bodyPr>
          <a:lstStyle/>
          <a:p>
            <a:pPr algn="ctr"/>
            <a:r>
              <a:rPr lang="en-GB" sz="2700" b="1" dirty="0">
                <a:latin typeface="Times New Roman" panose="02020603050405020304" pitchFamily="18" charset="0"/>
                <a:cs typeface="Times New Roman" panose="02020603050405020304" pitchFamily="18" charset="0"/>
              </a:rPr>
              <a:t>AGYW participation in decision making processes regarding their SRHR</a:t>
            </a:r>
            <a:endParaRPr lang="en-GB" sz="27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37772"/>
            <a:ext cx="4749800" cy="2934317"/>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0" y="937772"/>
            <a:ext cx="5847644" cy="29343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000" y="3872089"/>
            <a:ext cx="5847644" cy="290124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872089"/>
            <a:ext cx="4749800" cy="3081867"/>
          </a:xfrm>
          <a:prstGeom prst="rect">
            <a:avLst/>
          </a:prstGeom>
        </p:spPr>
      </p:pic>
    </p:spTree>
    <p:extLst>
      <p:ext uri="{BB962C8B-B14F-4D97-AF65-F5344CB8AC3E}">
        <p14:creationId xmlns:p14="http://schemas.microsoft.com/office/powerpoint/2010/main" val="17297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pPr algn="ctr"/>
            <a:r>
              <a:rPr lang="en-ZW" dirty="0">
                <a:ln>
                  <a:solidFill>
                    <a:srgbClr val="7B56A3"/>
                  </a:solidFill>
                </a:ln>
                <a:solidFill>
                  <a:srgbClr val="7B56A3"/>
                </a:solidFill>
                <a:latin typeface="Century Gothic" panose="020B0502020202020204" pitchFamily="34" charset="0"/>
              </a:rPr>
              <a:t>Contribution to change</a:t>
            </a:r>
          </a:p>
        </p:txBody>
      </p:sp>
      <p:sp>
        <p:nvSpPr>
          <p:cNvPr id="3" name="Rectangle 2"/>
          <p:cNvSpPr/>
          <p:nvPr/>
        </p:nvSpPr>
        <p:spPr>
          <a:xfrm>
            <a:off x="3123347" y="1485901"/>
            <a:ext cx="7467600" cy="4878067"/>
          </a:xfrm>
          <a:prstGeom prst="rect">
            <a:avLst/>
          </a:prstGeom>
        </p:spPr>
        <p:txBody>
          <a:bodyPr wrap="square">
            <a:spAutoFit/>
          </a:bodyPr>
          <a:lstStyle/>
          <a:p>
            <a:pPr>
              <a:lnSpc>
                <a:spcPct val="150000"/>
              </a:lnSpc>
            </a:pPr>
            <a:r>
              <a:rPr lang="en-GB" sz="1300" b="1" dirty="0">
                <a:latin typeface="Times New Roman" panose="02020603050405020304" pitchFamily="18" charset="0"/>
                <a:cs typeface="Times New Roman" panose="02020603050405020304" pitchFamily="18" charset="0"/>
              </a:rPr>
              <a:t>These activities and advocacy work have ensured that AGYW’s voices are heard and </a:t>
            </a:r>
            <a:r>
              <a:rPr lang="en-US" sz="1300" b="1" dirty="0">
                <a:latin typeface="Times New Roman" panose="02020603050405020304" pitchFamily="18" charset="0"/>
                <a:cs typeface="Times New Roman" panose="02020603050405020304" pitchFamily="18" charset="0"/>
              </a:rPr>
              <a:t>contributed to:</a:t>
            </a:r>
          </a:p>
          <a:p>
            <a:pPr>
              <a:lnSpc>
                <a:spcPct val="150000"/>
              </a:lnSpc>
            </a:pPr>
            <a:r>
              <a:rPr lang="en-US" sz="1300" dirty="0">
                <a:latin typeface="Times New Roman" panose="02020603050405020304" pitchFamily="18" charset="0"/>
                <a:cs typeface="Times New Roman" panose="02020603050405020304" pitchFamily="18" charset="0"/>
              </a:rPr>
              <a:t>🔹 </a:t>
            </a:r>
            <a:r>
              <a:rPr lang="en-US" sz="1300" b="1" i="1" dirty="0">
                <a:latin typeface="Times New Roman" panose="02020603050405020304" pitchFamily="18" charset="0"/>
                <a:cs typeface="Times New Roman" panose="02020603050405020304" pitchFamily="18" charset="0"/>
              </a:rPr>
              <a:t>Strengthened GBV laws &amp; enforcement </a:t>
            </a:r>
            <a:r>
              <a:rPr lang="en-US" sz="1300" dirty="0">
                <a:latin typeface="Times New Roman" panose="02020603050405020304" pitchFamily="18" charset="0"/>
                <a:cs typeface="Times New Roman" panose="02020603050405020304" pitchFamily="18" charset="0"/>
              </a:rPr>
              <a:t>using community engagement model during 16 Days of Activism event, focus group discussions and progress toward establishing community-led GBV prevention committee comprised of AGYW community team leaders, area chiefs, community policing units and other community leaders in the community of Ha Motemekoane and Ha </a:t>
            </a:r>
            <a:r>
              <a:rPr lang="en-US" sz="1300" dirty="0" err="1">
                <a:latin typeface="Times New Roman" panose="02020603050405020304" pitchFamily="18" charset="0"/>
                <a:cs typeface="Times New Roman" panose="02020603050405020304" pitchFamily="18" charset="0"/>
              </a:rPr>
              <a:t>Jimisi</a:t>
            </a:r>
            <a:r>
              <a:rPr lang="en-US" sz="1300" dirty="0">
                <a:latin typeface="Times New Roman" panose="02020603050405020304" pitchFamily="18" charset="0"/>
                <a:cs typeface="Times New Roman" panose="02020603050405020304" pitchFamily="18" charset="0"/>
              </a:rPr>
              <a:t> and Ha </a:t>
            </a:r>
            <a:r>
              <a:rPr lang="en-US" sz="1300" dirty="0" err="1">
                <a:latin typeface="Times New Roman" panose="02020603050405020304" pitchFamily="18" charset="0"/>
                <a:cs typeface="Times New Roman" panose="02020603050405020304" pitchFamily="18" charset="0"/>
              </a:rPr>
              <a:t>Bosofo</a:t>
            </a:r>
            <a:r>
              <a:rPr lang="en-US" sz="1300" dirty="0">
                <a:latin typeface="Times New Roman" panose="02020603050405020304" pitchFamily="18" charset="0"/>
                <a:cs typeface="Times New Roman" panose="02020603050405020304" pitchFamily="18" charset="0"/>
              </a:rPr>
              <a:t>.</a:t>
            </a:r>
          </a:p>
          <a:p>
            <a:pPr>
              <a:lnSpc>
                <a:spcPct val="150000"/>
              </a:lnSpc>
            </a:pPr>
            <a:r>
              <a:rPr lang="en-US" sz="1300" dirty="0">
                <a:latin typeface="Times New Roman" panose="02020603050405020304" pitchFamily="18" charset="0"/>
                <a:cs typeface="Times New Roman" panose="02020603050405020304" pitchFamily="18" charset="0"/>
              </a:rPr>
              <a:t>🔹 </a:t>
            </a:r>
            <a:r>
              <a:rPr lang="en-US" sz="1300" b="1" i="1" dirty="0">
                <a:latin typeface="Times New Roman" panose="02020603050405020304" pitchFamily="18" charset="0"/>
                <a:cs typeface="Times New Roman" panose="02020603050405020304" pitchFamily="18" charset="0"/>
              </a:rPr>
              <a:t>Youth-Friendly Health Services</a:t>
            </a:r>
            <a:r>
              <a:rPr lang="en-US" sz="1300" dirty="0">
                <a:latin typeface="Times New Roman" panose="02020603050405020304" pitchFamily="18" charset="0"/>
                <a:cs typeface="Times New Roman" panose="02020603050405020304" pitchFamily="18" charset="0"/>
              </a:rPr>
              <a:t>: Influenced youth-centered spaces in clinics (e.g., Paki Health Center and </a:t>
            </a:r>
            <a:r>
              <a:rPr lang="en-US" sz="1300" dirty="0" err="1">
                <a:latin typeface="Times New Roman" panose="02020603050405020304" pitchFamily="18" charset="0"/>
                <a:cs typeface="Times New Roman" panose="02020603050405020304" pitchFamily="18" charset="0"/>
              </a:rPr>
              <a:t>Pshoalella</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Heatlth</a:t>
            </a:r>
            <a:r>
              <a:rPr lang="en-US" sz="1300" dirty="0">
                <a:latin typeface="Times New Roman" panose="02020603050405020304" pitchFamily="18" charset="0"/>
                <a:cs typeface="Times New Roman" panose="02020603050405020304" pitchFamily="18" charset="0"/>
              </a:rPr>
              <a:t> Facilities now offers Saturday HIV services and timely services (red-carpet treatment) to AGYW.</a:t>
            </a:r>
          </a:p>
          <a:p>
            <a:pPr>
              <a:lnSpc>
                <a:spcPct val="150000"/>
              </a:lnSpc>
            </a:pPr>
            <a:r>
              <a:rPr lang="en-US" sz="1300" dirty="0">
                <a:latin typeface="Times New Roman" panose="02020603050405020304" pitchFamily="18" charset="0"/>
                <a:cs typeface="Times New Roman" panose="02020603050405020304" pitchFamily="18" charset="0"/>
              </a:rPr>
              <a:t>🔹 </a:t>
            </a:r>
            <a:r>
              <a:rPr lang="en-US" sz="1300" b="1" i="1" dirty="0">
                <a:latin typeface="Times New Roman" panose="02020603050405020304" pitchFamily="18" charset="0"/>
                <a:cs typeface="Times New Roman" panose="02020603050405020304" pitchFamily="18" charset="0"/>
              </a:rPr>
              <a:t>SRHR Education &amp; Awareness</a:t>
            </a: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418</a:t>
            </a:r>
            <a:r>
              <a:rPr lang="en-US" sz="1300" dirty="0">
                <a:latin typeface="Times New Roman" panose="02020603050405020304" pitchFamily="18" charset="0"/>
                <a:cs typeface="Times New Roman" panose="02020603050405020304" pitchFamily="18" charset="0"/>
              </a:rPr>
              <a:t> AGYW+ empowered with knowledge on SRHR including HIV prevention, contraception, menstruation so that they make informed decisions about their SRH. Parents &amp; community stakeholders and leaders were engaged on SRHR sensitization.</a:t>
            </a:r>
          </a:p>
          <a:p>
            <a:pPr>
              <a:lnSpc>
                <a:spcPct val="150000"/>
              </a:lnSpc>
            </a:pPr>
            <a:r>
              <a:rPr lang="en-US" sz="1300" dirty="0">
                <a:latin typeface="Times New Roman" panose="02020603050405020304" pitchFamily="18" charset="0"/>
                <a:cs typeface="Times New Roman" panose="02020603050405020304" pitchFamily="18" charset="0"/>
              </a:rPr>
              <a:t>🔹 </a:t>
            </a:r>
            <a:r>
              <a:rPr lang="en-US" sz="1300" b="1" i="1" dirty="0">
                <a:latin typeface="Times New Roman" panose="02020603050405020304" pitchFamily="18" charset="0"/>
                <a:cs typeface="Times New Roman" panose="02020603050405020304" pitchFamily="18" charset="0"/>
              </a:rPr>
              <a:t>Improved Access to Healthcare</a:t>
            </a:r>
            <a:r>
              <a:rPr lang="en-US" sz="1300" dirty="0">
                <a:latin typeface="Times New Roman" panose="02020603050405020304" pitchFamily="18" charset="0"/>
                <a:cs typeface="Times New Roman" panose="02020603050405020304" pitchFamily="18" charset="0"/>
              </a:rPr>
              <a:t>: Expanded SRHR &amp; HIV services for AGYW+ through partnerships with partners who implement </a:t>
            </a:r>
            <a:r>
              <a:rPr lang="en-US" sz="1300" b="1" dirty="0">
                <a:latin typeface="Times New Roman" panose="02020603050405020304" pitchFamily="18" charset="0"/>
                <a:cs typeface="Times New Roman" panose="02020603050405020304" pitchFamily="18" charset="0"/>
              </a:rPr>
              <a:t>DREAMS</a:t>
            </a:r>
            <a:r>
              <a:rPr lang="en-US" sz="1300" dirty="0">
                <a:latin typeface="Times New Roman" panose="02020603050405020304" pitchFamily="18" charset="0"/>
                <a:cs typeface="Times New Roman" panose="02020603050405020304" pitchFamily="18" charset="0"/>
              </a:rPr>
              <a:t> program and community-based health services and mobile clinics. </a:t>
            </a:r>
          </a:p>
          <a:p>
            <a:pPr>
              <a:lnSpc>
                <a:spcPct val="150000"/>
              </a:lnSpc>
            </a:pPr>
            <a:r>
              <a:rPr lang="en-US" sz="1300" dirty="0">
                <a:latin typeface="Times New Roman" panose="02020603050405020304" pitchFamily="18" charset="0"/>
                <a:cs typeface="Times New Roman" panose="02020603050405020304" pitchFamily="18" charset="0"/>
              </a:rPr>
              <a:t>🔹 </a:t>
            </a:r>
            <a:r>
              <a:rPr lang="en-US" sz="1300" b="1" i="1" dirty="0">
                <a:latin typeface="Times New Roman" panose="02020603050405020304" pitchFamily="18" charset="0"/>
                <a:cs typeface="Times New Roman" panose="02020603050405020304" pitchFamily="18" charset="0"/>
              </a:rPr>
              <a:t>HIV Prevention Advocacy</a:t>
            </a:r>
            <a:r>
              <a:rPr lang="en-US" sz="1300" dirty="0">
                <a:latin typeface="Times New Roman" panose="02020603050405020304" pitchFamily="18" charset="0"/>
                <a:cs typeface="Times New Roman" panose="02020603050405020304" pitchFamily="18" charset="0"/>
              </a:rPr>
              <a:t>: Highlighted gaps in youth-focused HIV prevention with National AIDS Commission (NAC). Supported youth-centered policies &amp; </a:t>
            </a:r>
            <a:r>
              <a:rPr lang="en-US" sz="1300" dirty="0" err="1">
                <a:latin typeface="Times New Roman" panose="02020603050405020304" pitchFamily="18" charset="0"/>
                <a:cs typeface="Times New Roman" panose="02020603050405020304" pitchFamily="18" charset="0"/>
              </a:rPr>
              <a:t>PrEP</a:t>
            </a:r>
            <a:r>
              <a:rPr lang="en-US" sz="1300" dirty="0">
                <a:latin typeface="Times New Roman" panose="02020603050405020304" pitchFamily="18" charset="0"/>
                <a:cs typeface="Times New Roman" panose="02020603050405020304" pitchFamily="18" charset="0"/>
              </a:rPr>
              <a:t> awareness.</a:t>
            </a:r>
          </a:p>
          <a:p>
            <a:pPr>
              <a:lnSpc>
                <a:spcPct val="150000"/>
              </a:lnSpc>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28080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1255</Words>
  <Application>Microsoft Office PowerPoint</Application>
  <PresentationFormat>Widescreen</PresentationFormat>
  <Paragraphs>146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About AGYW+ Foundation Lesotho</vt:lpstr>
      <vt:lpstr>OBJECTIVES</vt:lpstr>
      <vt:lpstr>SYNOPSIS</vt:lpstr>
      <vt:lpstr>Activities and contribution to change</vt:lpstr>
      <vt:lpstr>Awareness Campaigns</vt:lpstr>
      <vt:lpstr>Open Dialogues and Trainings</vt:lpstr>
      <vt:lpstr>AGYW participation in decision making processes regarding their SRHR</vt:lpstr>
      <vt:lpstr>Contribution to change</vt:lpstr>
      <vt:lpstr>Population Group this change most closely related to</vt:lpstr>
      <vt:lpstr>Significance of change</vt:lpstr>
      <vt:lpstr>Results</vt:lpstr>
      <vt:lpstr> Evidence: Reports, photos, social media engagement, feedback from beneficiaries </vt:lpstr>
      <vt:lpstr>Cont.</vt:lpstr>
      <vt:lpstr>CHALLENGES AND LESSONS LEARNT</vt:lpstr>
      <vt:lpstr>LESSONS LEARNT</vt:lpstr>
      <vt:lpstr>LESSONS LEARNT</vt:lpstr>
      <vt:lpstr>SUSTAINABILITY AND REPLICATION</vt:lpstr>
      <vt:lpstr>NEXT STEPS</vt:lpstr>
      <vt:lpstr>THA     https://www.facebook.com/profile.php?id=100063904908103 https://www.instagram.com/agywplusfoundationlesotho?igsh=OGQ5ZDc2ODk2ZA==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Matseliso Mokitimi</cp:lastModifiedBy>
  <cp:revision>164</cp:revision>
  <dcterms:created xsi:type="dcterms:W3CDTF">2025-02-11T09:54:37Z</dcterms:created>
  <dcterms:modified xsi:type="dcterms:W3CDTF">2025-02-18T13:40:53Z</dcterms:modified>
</cp:coreProperties>
</file>