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76" r:id="rId7"/>
    <p:sldId id="26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2" r:id="rId16"/>
    <p:sldId id="273" r:id="rId17"/>
    <p:sldId id="26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2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6" autoAdjust="0"/>
    <p:restoredTop sz="94683"/>
  </p:normalViewPr>
  <p:slideViewPr>
    <p:cSldViewPr snapToGrid="0">
      <p:cViewPr varScale="1">
        <p:scale>
          <a:sx n="77" d="100"/>
          <a:sy n="77" d="100"/>
        </p:scale>
        <p:origin x="5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21E87-A3C8-484B-80AC-1A1F91DCD0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672300C-C660-4065-BBD5-9A730317C41F}">
      <dgm:prSet/>
      <dgm:spPr/>
      <dgm:t>
        <a:bodyPr/>
        <a:lstStyle/>
        <a:p>
          <a:r>
            <a:rPr lang="en-ZA"/>
            <a:t>Do you have any new business products or services?</a:t>
          </a:r>
          <a:endParaRPr lang="en-US"/>
        </a:p>
      </dgm:t>
    </dgm:pt>
    <dgm:pt modelId="{66D936B9-1777-43EE-9D50-18042E6CEDA3}" type="parTrans" cxnId="{023E3613-72D8-46E7-9678-8403FAB5DF01}">
      <dgm:prSet/>
      <dgm:spPr/>
      <dgm:t>
        <a:bodyPr/>
        <a:lstStyle/>
        <a:p>
          <a:endParaRPr lang="en-US"/>
        </a:p>
      </dgm:t>
    </dgm:pt>
    <dgm:pt modelId="{91C37454-7442-443B-B391-B2DC59B8A533}" type="sibTrans" cxnId="{023E3613-72D8-46E7-9678-8403FAB5DF01}">
      <dgm:prSet/>
      <dgm:spPr/>
      <dgm:t>
        <a:bodyPr/>
        <a:lstStyle/>
        <a:p>
          <a:endParaRPr lang="en-US"/>
        </a:p>
      </dgm:t>
    </dgm:pt>
    <dgm:pt modelId="{1B0912C0-5F90-482E-BD3E-AC34B6E2F368}">
      <dgm:prSet/>
      <dgm:spPr/>
      <dgm:t>
        <a:bodyPr/>
        <a:lstStyle/>
        <a:p>
          <a:r>
            <a:rPr lang="en-ZA"/>
            <a:t>What new products are in the business?</a:t>
          </a:r>
          <a:endParaRPr lang="en-US"/>
        </a:p>
      </dgm:t>
    </dgm:pt>
    <dgm:pt modelId="{8C6DDA7E-3D8B-479A-8151-BA60AFE0B68E}" type="parTrans" cxnId="{C2608C73-97F5-471B-97E5-79C65D3F0447}">
      <dgm:prSet/>
      <dgm:spPr/>
      <dgm:t>
        <a:bodyPr/>
        <a:lstStyle/>
        <a:p>
          <a:endParaRPr lang="en-US"/>
        </a:p>
      </dgm:t>
    </dgm:pt>
    <dgm:pt modelId="{A4D43D54-7A8E-404A-A9A1-8CBEA015A06C}" type="sibTrans" cxnId="{C2608C73-97F5-471B-97E5-79C65D3F0447}">
      <dgm:prSet/>
      <dgm:spPr/>
      <dgm:t>
        <a:bodyPr/>
        <a:lstStyle/>
        <a:p>
          <a:endParaRPr lang="en-US"/>
        </a:p>
      </dgm:t>
    </dgm:pt>
    <dgm:pt modelId="{FA6F59FF-565F-4E44-9D5F-70AFD4E2E6BD}">
      <dgm:prSet/>
      <dgm:spPr/>
      <dgm:t>
        <a:bodyPr/>
        <a:lstStyle/>
        <a:p>
          <a:r>
            <a:rPr lang="en-ZA"/>
            <a:t>How are they performing compared to your initial products?</a:t>
          </a:r>
          <a:endParaRPr lang="en-US"/>
        </a:p>
      </dgm:t>
    </dgm:pt>
    <dgm:pt modelId="{EED20F38-31B8-450A-A071-1B7FB4673AA8}" type="parTrans" cxnId="{A38964DB-A321-4755-869D-93E5D3CA9FA1}">
      <dgm:prSet/>
      <dgm:spPr/>
      <dgm:t>
        <a:bodyPr/>
        <a:lstStyle/>
        <a:p>
          <a:endParaRPr lang="en-US"/>
        </a:p>
      </dgm:t>
    </dgm:pt>
    <dgm:pt modelId="{E074E4F3-30D9-4A48-A8AD-089A663B82C1}" type="sibTrans" cxnId="{A38964DB-A321-4755-869D-93E5D3CA9FA1}">
      <dgm:prSet/>
      <dgm:spPr/>
      <dgm:t>
        <a:bodyPr/>
        <a:lstStyle/>
        <a:p>
          <a:endParaRPr lang="en-US"/>
        </a:p>
      </dgm:t>
    </dgm:pt>
    <dgm:pt modelId="{4F5B2E09-0FD1-464C-81EE-A73957E074DC}">
      <dgm:prSet/>
      <dgm:spPr/>
      <dgm:t>
        <a:bodyPr/>
        <a:lstStyle/>
        <a:p>
          <a:r>
            <a:rPr lang="en-ZA"/>
            <a:t>How do you advertise/market your products?</a:t>
          </a:r>
          <a:endParaRPr lang="en-US"/>
        </a:p>
      </dgm:t>
    </dgm:pt>
    <dgm:pt modelId="{E39A9048-0DFF-46B9-9039-472E4D4F687D}" type="parTrans" cxnId="{5A98CAF7-69D6-443E-B0D8-EE6114BB4A4B}">
      <dgm:prSet/>
      <dgm:spPr/>
      <dgm:t>
        <a:bodyPr/>
        <a:lstStyle/>
        <a:p>
          <a:endParaRPr lang="en-US"/>
        </a:p>
      </dgm:t>
    </dgm:pt>
    <dgm:pt modelId="{B16DCFF5-78BD-4AD1-817D-E9FDB27ECEB6}" type="sibTrans" cxnId="{5A98CAF7-69D6-443E-B0D8-EE6114BB4A4B}">
      <dgm:prSet/>
      <dgm:spPr/>
      <dgm:t>
        <a:bodyPr/>
        <a:lstStyle/>
        <a:p>
          <a:endParaRPr lang="en-US"/>
        </a:p>
      </dgm:t>
    </dgm:pt>
    <dgm:pt modelId="{BD0E058E-5753-C445-A120-10FFDE82D2A4}" type="pres">
      <dgm:prSet presAssocID="{76C21E87-A3C8-484B-80AC-1A1F91DCD0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07B7F7-CBCD-8B46-A452-290FEBE02756}" type="pres">
      <dgm:prSet presAssocID="{9672300C-C660-4065-BBD5-9A730317C41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293C8-7084-7D4E-BB4A-72C516814DF4}" type="pres">
      <dgm:prSet presAssocID="{91C37454-7442-443B-B391-B2DC59B8A533}" presName="spacer" presStyleCnt="0"/>
      <dgm:spPr/>
    </dgm:pt>
    <dgm:pt modelId="{F94EE877-4CCB-3D40-9E6F-D48684D8C585}" type="pres">
      <dgm:prSet presAssocID="{1B0912C0-5F90-482E-BD3E-AC34B6E2F36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50EDF-A14C-F842-BFE0-18340A28C456}" type="pres">
      <dgm:prSet presAssocID="{A4D43D54-7A8E-404A-A9A1-8CBEA015A06C}" presName="spacer" presStyleCnt="0"/>
      <dgm:spPr/>
    </dgm:pt>
    <dgm:pt modelId="{65026EDC-348A-5341-ACB9-38885551B7FE}" type="pres">
      <dgm:prSet presAssocID="{FA6F59FF-565F-4E44-9D5F-70AFD4E2E6B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A9E14-6F7A-6B4E-AB45-2DA2D190C7AD}" type="pres">
      <dgm:prSet presAssocID="{E074E4F3-30D9-4A48-A8AD-089A663B82C1}" presName="spacer" presStyleCnt="0"/>
      <dgm:spPr/>
    </dgm:pt>
    <dgm:pt modelId="{083B3AE2-7ECE-D040-8A4F-0C55A22F7EE0}" type="pres">
      <dgm:prSet presAssocID="{4F5B2E09-0FD1-464C-81EE-A73957E074D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164B04-F64E-8543-8D40-F81495693F4A}" type="presOf" srcId="{4F5B2E09-0FD1-464C-81EE-A73957E074DC}" destId="{083B3AE2-7ECE-D040-8A4F-0C55A22F7EE0}" srcOrd="0" destOrd="0" presId="urn:microsoft.com/office/officeart/2005/8/layout/vList2"/>
    <dgm:cxn modelId="{023E3613-72D8-46E7-9678-8403FAB5DF01}" srcId="{76C21E87-A3C8-484B-80AC-1A1F91DCD02A}" destId="{9672300C-C660-4065-BBD5-9A730317C41F}" srcOrd="0" destOrd="0" parTransId="{66D936B9-1777-43EE-9D50-18042E6CEDA3}" sibTransId="{91C37454-7442-443B-B391-B2DC59B8A533}"/>
    <dgm:cxn modelId="{C2608C73-97F5-471B-97E5-79C65D3F0447}" srcId="{76C21E87-A3C8-484B-80AC-1A1F91DCD02A}" destId="{1B0912C0-5F90-482E-BD3E-AC34B6E2F368}" srcOrd="1" destOrd="0" parTransId="{8C6DDA7E-3D8B-479A-8151-BA60AFE0B68E}" sibTransId="{A4D43D54-7A8E-404A-A9A1-8CBEA015A06C}"/>
    <dgm:cxn modelId="{D70DD516-6A19-0345-A4BC-2EE02AB74246}" type="presOf" srcId="{1B0912C0-5F90-482E-BD3E-AC34B6E2F368}" destId="{F94EE877-4CCB-3D40-9E6F-D48684D8C585}" srcOrd="0" destOrd="0" presId="urn:microsoft.com/office/officeart/2005/8/layout/vList2"/>
    <dgm:cxn modelId="{8010E141-EB91-3145-B79A-7E65A67507BD}" type="presOf" srcId="{76C21E87-A3C8-484B-80AC-1A1F91DCD02A}" destId="{BD0E058E-5753-C445-A120-10FFDE82D2A4}" srcOrd="0" destOrd="0" presId="urn:microsoft.com/office/officeart/2005/8/layout/vList2"/>
    <dgm:cxn modelId="{D6E051E3-A7F2-3444-9E45-BAC4AE558630}" type="presOf" srcId="{9672300C-C660-4065-BBD5-9A730317C41F}" destId="{0607B7F7-CBCD-8B46-A452-290FEBE02756}" srcOrd="0" destOrd="0" presId="urn:microsoft.com/office/officeart/2005/8/layout/vList2"/>
    <dgm:cxn modelId="{5A98CAF7-69D6-443E-B0D8-EE6114BB4A4B}" srcId="{76C21E87-A3C8-484B-80AC-1A1F91DCD02A}" destId="{4F5B2E09-0FD1-464C-81EE-A73957E074DC}" srcOrd="3" destOrd="0" parTransId="{E39A9048-0DFF-46B9-9039-472E4D4F687D}" sibTransId="{B16DCFF5-78BD-4AD1-817D-E9FDB27ECEB6}"/>
    <dgm:cxn modelId="{9805A72A-E82B-0942-B5C7-F42D0613F9BE}" type="presOf" srcId="{FA6F59FF-565F-4E44-9D5F-70AFD4E2E6BD}" destId="{65026EDC-348A-5341-ACB9-38885551B7FE}" srcOrd="0" destOrd="0" presId="urn:microsoft.com/office/officeart/2005/8/layout/vList2"/>
    <dgm:cxn modelId="{A38964DB-A321-4755-869D-93E5D3CA9FA1}" srcId="{76C21E87-A3C8-484B-80AC-1A1F91DCD02A}" destId="{FA6F59FF-565F-4E44-9D5F-70AFD4E2E6BD}" srcOrd="2" destOrd="0" parTransId="{EED20F38-31B8-450A-A071-1B7FB4673AA8}" sibTransId="{E074E4F3-30D9-4A48-A8AD-089A663B82C1}"/>
    <dgm:cxn modelId="{6C813C95-8C5C-6F47-8C92-87740BC7533B}" type="presParOf" srcId="{BD0E058E-5753-C445-A120-10FFDE82D2A4}" destId="{0607B7F7-CBCD-8B46-A452-290FEBE02756}" srcOrd="0" destOrd="0" presId="urn:microsoft.com/office/officeart/2005/8/layout/vList2"/>
    <dgm:cxn modelId="{53EBB37A-41E5-1C45-90BE-EFDF1FE6CCAA}" type="presParOf" srcId="{BD0E058E-5753-C445-A120-10FFDE82D2A4}" destId="{6B0293C8-7084-7D4E-BB4A-72C516814DF4}" srcOrd="1" destOrd="0" presId="urn:microsoft.com/office/officeart/2005/8/layout/vList2"/>
    <dgm:cxn modelId="{1F42BB96-BA3A-ED49-BD04-EBB2784C7801}" type="presParOf" srcId="{BD0E058E-5753-C445-A120-10FFDE82D2A4}" destId="{F94EE877-4CCB-3D40-9E6F-D48684D8C585}" srcOrd="2" destOrd="0" presId="urn:microsoft.com/office/officeart/2005/8/layout/vList2"/>
    <dgm:cxn modelId="{23CC0D65-616B-EA42-865C-C3B4CCFD2C71}" type="presParOf" srcId="{BD0E058E-5753-C445-A120-10FFDE82D2A4}" destId="{A5B50EDF-A14C-F842-BFE0-18340A28C456}" srcOrd="3" destOrd="0" presId="urn:microsoft.com/office/officeart/2005/8/layout/vList2"/>
    <dgm:cxn modelId="{112FE900-8D8C-0D4C-964C-E92FD7BDFA0E}" type="presParOf" srcId="{BD0E058E-5753-C445-A120-10FFDE82D2A4}" destId="{65026EDC-348A-5341-ACB9-38885551B7FE}" srcOrd="4" destOrd="0" presId="urn:microsoft.com/office/officeart/2005/8/layout/vList2"/>
    <dgm:cxn modelId="{AB0E898C-9A69-8945-8552-6DBEBC49AC67}" type="presParOf" srcId="{BD0E058E-5753-C445-A120-10FFDE82D2A4}" destId="{839A9E14-6F7A-6B4E-AB45-2DA2D190C7AD}" srcOrd="5" destOrd="0" presId="urn:microsoft.com/office/officeart/2005/8/layout/vList2"/>
    <dgm:cxn modelId="{66D2D649-2EA0-8645-818C-810BA29F8B64}" type="presParOf" srcId="{BD0E058E-5753-C445-A120-10FFDE82D2A4}" destId="{083B3AE2-7ECE-D040-8A4F-0C55A22F7E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84C71-BC2F-4939-AAB4-321EB7AAE1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639E86-376F-4B95-8EF8-E75BB5CB64AA}">
      <dgm:prSet/>
      <dgm:spPr/>
      <dgm:t>
        <a:bodyPr/>
        <a:lstStyle/>
        <a:p>
          <a:r>
            <a:rPr lang="en-ZA"/>
            <a:t>I want to build a structure where I can put chickens.</a:t>
          </a:r>
          <a:endParaRPr lang="en-US"/>
        </a:p>
      </dgm:t>
    </dgm:pt>
    <dgm:pt modelId="{D7DCEC0E-D2CD-4EF4-BFDD-F9C8B16B532E}" type="parTrans" cxnId="{947EB0E0-D7E8-4704-A024-193DF5EC1D0C}">
      <dgm:prSet/>
      <dgm:spPr/>
      <dgm:t>
        <a:bodyPr/>
        <a:lstStyle/>
        <a:p>
          <a:endParaRPr lang="en-US"/>
        </a:p>
      </dgm:t>
    </dgm:pt>
    <dgm:pt modelId="{8942E7C3-3D02-4F64-A83B-C8E82276E9C3}" type="sibTrans" cxnId="{947EB0E0-D7E8-4704-A024-193DF5EC1D0C}">
      <dgm:prSet/>
      <dgm:spPr/>
      <dgm:t>
        <a:bodyPr/>
        <a:lstStyle/>
        <a:p>
          <a:endParaRPr lang="en-US"/>
        </a:p>
      </dgm:t>
    </dgm:pt>
    <dgm:pt modelId="{CEC34D81-50B2-4A16-A5C9-77CFEB3E54BE}">
      <dgm:prSet/>
      <dgm:spPr/>
      <dgm:t>
        <a:bodyPr/>
        <a:lstStyle/>
        <a:p>
          <a:r>
            <a:rPr lang="en-ZA"/>
            <a:t>I should meet new people.</a:t>
          </a:r>
          <a:endParaRPr lang="en-US"/>
        </a:p>
      </dgm:t>
    </dgm:pt>
    <dgm:pt modelId="{4F05E4CA-A644-4F61-957F-EDC6691A111A}" type="parTrans" cxnId="{F364B058-00EC-454D-9C56-A8E8D777B05F}">
      <dgm:prSet/>
      <dgm:spPr/>
      <dgm:t>
        <a:bodyPr/>
        <a:lstStyle/>
        <a:p>
          <a:endParaRPr lang="en-US"/>
        </a:p>
      </dgm:t>
    </dgm:pt>
    <dgm:pt modelId="{C31AA632-AEE6-4ACC-85B0-C663585CC4DE}" type="sibTrans" cxnId="{F364B058-00EC-454D-9C56-A8E8D777B05F}">
      <dgm:prSet/>
      <dgm:spPr/>
      <dgm:t>
        <a:bodyPr/>
        <a:lstStyle/>
        <a:p>
          <a:endParaRPr lang="en-US"/>
        </a:p>
      </dgm:t>
    </dgm:pt>
    <dgm:pt modelId="{2027A962-F751-439B-AECB-D57C667BDCE8}">
      <dgm:prSet/>
      <dgm:spPr/>
      <dgm:t>
        <a:bodyPr/>
        <a:lstStyle/>
        <a:p>
          <a:r>
            <a:rPr lang="en-ZA"/>
            <a:t>I should build and sustain connection.</a:t>
          </a:r>
          <a:endParaRPr lang="en-US"/>
        </a:p>
      </dgm:t>
    </dgm:pt>
    <dgm:pt modelId="{D55740C8-8332-4744-A238-747B9653A623}" type="parTrans" cxnId="{DF799AE4-5483-47B5-A40A-7F1FA7BFB34B}">
      <dgm:prSet/>
      <dgm:spPr/>
      <dgm:t>
        <a:bodyPr/>
        <a:lstStyle/>
        <a:p>
          <a:endParaRPr lang="en-US"/>
        </a:p>
      </dgm:t>
    </dgm:pt>
    <dgm:pt modelId="{64ED1354-A49F-49C3-936A-FE7B9A1B2EE1}" type="sibTrans" cxnId="{DF799AE4-5483-47B5-A40A-7F1FA7BFB34B}">
      <dgm:prSet/>
      <dgm:spPr/>
      <dgm:t>
        <a:bodyPr/>
        <a:lstStyle/>
        <a:p>
          <a:endParaRPr lang="en-US"/>
        </a:p>
      </dgm:t>
    </dgm:pt>
    <dgm:pt modelId="{0911FB71-2B68-EB47-B8DE-12804FBFC861}" type="pres">
      <dgm:prSet presAssocID="{7CD84C71-BC2F-4939-AAB4-321EB7AAE1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45F4F4-F2DB-E541-941A-F6C077A4E409}" type="pres">
      <dgm:prSet presAssocID="{3C639E86-376F-4B95-8EF8-E75BB5CB64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F0DF7-D522-A743-B717-D5E554158171}" type="pres">
      <dgm:prSet presAssocID="{8942E7C3-3D02-4F64-A83B-C8E82276E9C3}" presName="spacer" presStyleCnt="0"/>
      <dgm:spPr/>
    </dgm:pt>
    <dgm:pt modelId="{EF6ED93C-C253-5041-A16D-519A500D7E1A}" type="pres">
      <dgm:prSet presAssocID="{CEC34D81-50B2-4A16-A5C9-77CFEB3E54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A6CBA-CAC3-2949-968A-D894EC452A91}" type="pres">
      <dgm:prSet presAssocID="{C31AA632-AEE6-4ACC-85B0-C663585CC4DE}" presName="spacer" presStyleCnt="0"/>
      <dgm:spPr/>
    </dgm:pt>
    <dgm:pt modelId="{097C5FB8-AEF0-D94D-8B8E-2F398E7F94F2}" type="pres">
      <dgm:prSet presAssocID="{2027A962-F751-439B-AECB-D57C667BDC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7EB0E0-D7E8-4704-A024-193DF5EC1D0C}" srcId="{7CD84C71-BC2F-4939-AAB4-321EB7AAE193}" destId="{3C639E86-376F-4B95-8EF8-E75BB5CB64AA}" srcOrd="0" destOrd="0" parTransId="{D7DCEC0E-D2CD-4EF4-BFDD-F9C8B16B532E}" sibTransId="{8942E7C3-3D02-4F64-A83B-C8E82276E9C3}"/>
    <dgm:cxn modelId="{A13A21FF-724E-6845-8B7E-C2523B33E3AF}" type="presOf" srcId="{CEC34D81-50B2-4A16-A5C9-77CFEB3E54BE}" destId="{EF6ED93C-C253-5041-A16D-519A500D7E1A}" srcOrd="0" destOrd="0" presId="urn:microsoft.com/office/officeart/2005/8/layout/vList2"/>
    <dgm:cxn modelId="{017CECD8-31A3-6345-A663-9A7DF4DE1457}" type="presOf" srcId="{2027A962-F751-439B-AECB-D57C667BDCE8}" destId="{097C5FB8-AEF0-D94D-8B8E-2F398E7F94F2}" srcOrd="0" destOrd="0" presId="urn:microsoft.com/office/officeart/2005/8/layout/vList2"/>
    <dgm:cxn modelId="{DF799AE4-5483-47B5-A40A-7F1FA7BFB34B}" srcId="{7CD84C71-BC2F-4939-AAB4-321EB7AAE193}" destId="{2027A962-F751-439B-AECB-D57C667BDCE8}" srcOrd="2" destOrd="0" parTransId="{D55740C8-8332-4744-A238-747B9653A623}" sibTransId="{64ED1354-A49F-49C3-936A-FE7B9A1B2EE1}"/>
    <dgm:cxn modelId="{F364B058-00EC-454D-9C56-A8E8D777B05F}" srcId="{7CD84C71-BC2F-4939-AAB4-321EB7AAE193}" destId="{CEC34D81-50B2-4A16-A5C9-77CFEB3E54BE}" srcOrd="1" destOrd="0" parTransId="{4F05E4CA-A644-4F61-957F-EDC6691A111A}" sibTransId="{C31AA632-AEE6-4ACC-85B0-C663585CC4DE}"/>
    <dgm:cxn modelId="{C65CB4C9-65C5-0643-AC66-4455558AED4E}" type="presOf" srcId="{7CD84C71-BC2F-4939-AAB4-321EB7AAE193}" destId="{0911FB71-2B68-EB47-B8DE-12804FBFC861}" srcOrd="0" destOrd="0" presId="urn:microsoft.com/office/officeart/2005/8/layout/vList2"/>
    <dgm:cxn modelId="{50282942-9927-8044-B0D1-9BB7AC3BA860}" type="presOf" srcId="{3C639E86-376F-4B95-8EF8-E75BB5CB64AA}" destId="{5845F4F4-F2DB-E541-941A-F6C077A4E409}" srcOrd="0" destOrd="0" presId="urn:microsoft.com/office/officeart/2005/8/layout/vList2"/>
    <dgm:cxn modelId="{2D42954D-E9D3-D349-BA73-DEF936BF0FEF}" type="presParOf" srcId="{0911FB71-2B68-EB47-B8DE-12804FBFC861}" destId="{5845F4F4-F2DB-E541-941A-F6C077A4E409}" srcOrd="0" destOrd="0" presId="urn:microsoft.com/office/officeart/2005/8/layout/vList2"/>
    <dgm:cxn modelId="{628591A0-B10C-9641-A0A1-23C05F7CD242}" type="presParOf" srcId="{0911FB71-2B68-EB47-B8DE-12804FBFC861}" destId="{E8BF0DF7-D522-A743-B717-D5E554158171}" srcOrd="1" destOrd="0" presId="urn:microsoft.com/office/officeart/2005/8/layout/vList2"/>
    <dgm:cxn modelId="{EC4B6A73-BFD3-B849-8635-0531A1472603}" type="presParOf" srcId="{0911FB71-2B68-EB47-B8DE-12804FBFC861}" destId="{EF6ED93C-C253-5041-A16D-519A500D7E1A}" srcOrd="2" destOrd="0" presId="urn:microsoft.com/office/officeart/2005/8/layout/vList2"/>
    <dgm:cxn modelId="{52C48971-3B77-9849-B83E-B1B4DACF9646}" type="presParOf" srcId="{0911FB71-2B68-EB47-B8DE-12804FBFC861}" destId="{3B3A6CBA-CAC3-2949-968A-D894EC452A91}" srcOrd="3" destOrd="0" presId="urn:microsoft.com/office/officeart/2005/8/layout/vList2"/>
    <dgm:cxn modelId="{8AE88DE6-DC06-2742-B58B-FC8DB5624A51}" type="presParOf" srcId="{0911FB71-2B68-EB47-B8DE-12804FBFC861}" destId="{097C5FB8-AEF0-D94D-8B8E-2F398E7F94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7B7F7-CBCD-8B46-A452-290FEBE02756}">
      <dsp:nvSpPr>
        <dsp:cNvPr id="0" name=""/>
        <dsp:cNvSpPr/>
      </dsp:nvSpPr>
      <dsp:spPr>
        <a:xfrm>
          <a:off x="0" y="557261"/>
          <a:ext cx="5181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/>
            <a:t>Do you have any new business products or services?</a:t>
          </a:r>
          <a:endParaRPr lang="en-US" sz="2300" kern="1200"/>
        </a:p>
      </dsp:txBody>
      <dsp:txXfrm>
        <a:off x="44664" y="601925"/>
        <a:ext cx="5092272" cy="825612"/>
      </dsp:txXfrm>
    </dsp:sp>
    <dsp:sp modelId="{F94EE877-4CCB-3D40-9E6F-D48684D8C585}">
      <dsp:nvSpPr>
        <dsp:cNvPr id="0" name=""/>
        <dsp:cNvSpPr/>
      </dsp:nvSpPr>
      <dsp:spPr>
        <a:xfrm>
          <a:off x="0" y="1538441"/>
          <a:ext cx="5181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/>
            <a:t>What new products are in the business?</a:t>
          </a:r>
          <a:endParaRPr lang="en-US" sz="2300" kern="1200"/>
        </a:p>
      </dsp:txBody>
      <dsp:txXfrm>
        <a:off x="44664" y="1583105"/>
        <a:ext cx="5092272" cy="825612"/>
      </dsp:txXfrm>
    </dsp:sp>
    <dsp:sp modelId="{65026EDC-348A-5341-ACB9-38885551B7FE}">
      <dsp:nvSpPr>
        <dsp:cNvPr id="0" name=""/>
        <dsp:cNvSpPr/>
      </dsp:nvSpPr>
      <dsp:spPr>
        <a:xfrm>
          <a:off x="0" y="2519621"/>
          <a:ext cx="5181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/>
            <a:t>How are they performing compared to your initial products?</a:t>
          </a:r>
          <a:endParaRPr lang="en-US" sz="2300" kern="1200"/>
        </a:p>
      </dsp:txBody>
      <dsp:txXfrm>
        <a:off x="44664" y="2564285"/>
        <a:ext cx="5092272" cy="825612"/>
      </dsp:txXfrm>
    </dsp:sp>
    <dsp:sp modelId="{083B3AE2-7ECE-D040-8A4F-0C55A22F7EE0}">
      <dsp:nvSpPr>
        <dsp:cNvPr id="0" name=""/>
        <dsp:cNvSpPr/>
      </dsp:nvSpPr>
      <dsp:spPr>
        <a:xfrm>
          <a:off x="0" y="3500801"/>
          <a:ext cx="5181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/>
            <a:t>How do you advertise/market your products?</a:t>
          </a:r>
          <a:endParaRPr lang="en-US" sz="2300" kern="1200"/>
        </a:p>
      </dsp:txBody>
      <dsp:txXfrm>
        <a:off x="44664" y="3545465"/>
        <a:ext cx="5092272" cy="825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5F4F4-F2DB-E541-941A-F6C077A4E409}">
      <dsp:nvSpPr>
        <dsp:cNvPr id="0" name=""/>
        <dsp:cNvSpPr/>
      </dsp:nvSpPr>
      <dsp:spPr>
        <a:xfrm>
          <a:off x="0" y="299169"/>
          <a:ext cx="51816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000" kern="1200"/>
            <a:t>I want to build a structure where I can put chickens.</a:t>
          </a:r>
          <a:endParaRPr lang="en-US" sz="3000" kern="1200"/>
        </a:p>
      </dsp:txBody>
      <dsp:txXfrm>
        <a:off x="58257" y="357426"/>
        <a:ext cx="5065086" cy="1076886"/>
      </dsp:txXfrm>
    </dsp:sp>
    <dsp:sp modelId="{EF6ED93C-C253-5041-A16D-519A500D7E1A}">
      <dsp:nvSpPr>
        <dsp:cNvPr id="0" name=""/>
        <dsp:cNvSpPr/>
      </dsp:nvSpPr>
      <dsp:spPr>
        <a:xfrm>
          <a:off x="0" y="1578969"/>
          <a:ext cx="51816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000" kern="1200"/>
            <a:t>I should meet new people.</a:t>
          </a:r>
          <a:endParaRPr lang="en-US" sz="3000" kern="1200"/>
        </a:p>
      </dsp:txBody>
      <dsp:txXfrm>
        <a:off x="58257" y="1637226"/>
        <a:ext cx="5065086" cy="1076886"/>
      </dsp:txXfrm>
    </dsp:sp>
    <dsp:sp modelId="{097C5FB8-AEF0-D94D-8B8E-2F398E7F94F2}">
      <dsp:nvSpPr>
        <dsp:cNvPr id="0" name=""/>
        <dsp:cNvSpPr/>
      </dsp:nvSpPr>
      <dsp:spPr>
        <a:xfrm>
          <a:off x="0" y="2858768"/>
          <a:ext cx="51816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000" kern="1200"/>
            <a:t>I should build and sustain connection.</a:t>
          </a:r>
          <a:endParaRPr lang="en-US" sz="3000" kern="1200"/>
        </a:p>
      </dsp:txBody>
      <dsp:txXfrm>
        <a:off x="58257" y="2917025"/>
        <a:ext cx="5065086" cy="10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8DBE-0462-0CC6-3E67-7CE43B77F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B7EC9-E956-8128-602D-C7B99838D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BF481-9E73-7C9C-6A72-BFC8F827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87A2-EE0A-F34A-2236-CB1D1474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CA17-B3A5-0EED-A21A-F9B96FEB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465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A530-483F-1CBE-FFCE-9A116150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212A6-26A2-6ACF-6F3A-A046253A3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EF79F-9B68-7965-53D1-D58525E6C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4DD83-B272-2593-1A95-E727CE82C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95F09-0507-5F6D-9F9B-ABD3A0C9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89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85C5-A11C-E643-8DC3-11FB17298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01F7E-9C8F-7612-9F47-5C7C14984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09330-9B69-BB1C-6AD4-DC60F049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D7B96-61B0-B551-1248-5FD62250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2442-9E30-4F0A-0151-84F8307D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234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99C6B-1690-DB18-3A5A-6AD7AA60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A1375-B8AD-C523-6195-76E1BADC8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88A1-16BE-4D7A-4B82-E6535A95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8A8A7-D130-0F47-BB20-87085FB0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9999-0995-9687-D647-A498CD16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713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610B-1CF6-150D-1F93-217B6B1B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05CB7-0DB6-62A7-A17A-2F69E9738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4001F-C1EE-AA37-97C4-4C09D8CF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7792C-E204-803B-D2E8-6249A3E2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7DC93-52B9-0B6B-E5E0-7D70F177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746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74AEA-366C-AEB3-0D4C-D83998AC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AA0A-A199-B5CE-0541-CE732EBE9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3B13D-367B-E0F7-3C34-43CE28751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890E9-77AB-F1F7-A58E-5DEA602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8D739-2224-8F18-E3B0-368DAAE2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68374-C805-63BC-B106-EAD0230B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008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6245-4F8B-56FC-161A-A826365C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A1C2A-587E-8649-F0E8-B6B953340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C57C4-04B4-70A2-0907-877C1681B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0D6E1-26E5-E165-5E50-514BD0A4D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9AFC1-6281-0BAA-0DE6-51F2D1308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5B42E-F79A-1E15-9C00-D1762297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8B5F4-BB44-152A-7822-AF5E71E9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D161D-3FD1-2DA5-072F-5DB36750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651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77DC-7852-AEAB-720F-0EE604E2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93BCE-A9FB-5FF2-9BA0-314533CA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EB4AF-E92E-5E0D-8074-A266282E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27CD4-4BD4-0D4B-4FB9-544872C8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079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A8CA1-36DC-07B5-3331-04343416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FC684-D3DF-ECE4-8A3C-486D7031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C0011-B192-2F8E-485B-D50C4CB2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664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1A99-2DB8-DF84-55D7-A6979691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D4111-06AA-827C-4E69-CA569602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FB1F8-D13C-F25C-0591-07F158595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D4C4A-7311-3139-7636-10581640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EB40D-C324-0342-8421-BEFADA8D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5D076-F424-1C1F-E0F3-EF87FFA1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830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4CC6-88C5-09B4-805C-D9FFE037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15FE7-64A9-623D-9CA7-FE9BD3107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30E57-2C57-97F1-914D-ACF47EB6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8C702-813F-82AE-0CF2-A4972F0C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06360-C29A-762E-0177-E932E25D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5C889-BFAD-BAB1-2BD7-34EB17B7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381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A1551-74E4-59A9-EC82-965DF7F2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2B6D3-D587-EF0B-D249-F41426882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BA8BD-6AB8-5978-97C8-01C03141E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F49F3-0B5E-114E-A1BE-885C6EB57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AB86F-C636-BEC2-AF70-9817106E2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257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D12B0C-4783-A17E-C39F-9801966350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5" y="301414"/>
            <a:ext cx="4702161" cy="1114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07C83F-A399-7265-8937-D0EDB0EFC058}"/>
              </a:ext>
            </a:extLst>
          </p:cNvPr>
          <p:cNvSpPr>
            <a:spLocks/>
          </p:cNvSpPr>
          <p:nvPr/>
        </p:nvSpPr>
        <p:spPr>
          <a:xfrm>
            <a:off x="10244667" y="6214533"/>
            <a:ext cx="1947333" cy="64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B4D89AA-54B8-DD38-0B9F-EED9028FC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5479"/>
            <a:ext cx="9144000" cy="1051561"/>
          </a:xfrm>
        </p:spPr>
        <p:txBody>
          <a:bodyPr anchor="ctr">
            <a:noAutofit/>
          </a:bodyPr>
          <a:lstStyle/>
          <a:p>
            <a:r>
              <a:rPr lang="en-ZA" sz="3600" b="1" dirty="0"/>
              <a:t/>
            </a:r>
            <a:br>
              <a:rPr lang="en-ZA" sz="3600" b="1" dirty="0"/>
            </a:br>
            <a:endParaRPr lang="en-ZA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C4002AA7-930D-9FB9-79D2-BDD9E7265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20238"/>
            <a:ext cx="9144000" cy="3042920"/>
          </a:xfrm>
        </p:spPr>
        <p:txBody>
          <a:bodyPr>
            <a:normAutofit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GENDER-INCLUSIVE LOCAL ECONOMIC DEVELOPMENT IN SOUTH AFRICA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ENTREPRENEURS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</a:t>
            </a: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BUSINESS: ADEL SPACE SHOP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 NAME: ADALETH VALOYI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COUNCIL: TZANEEN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Z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http://genderlinks.org.za/wp-content/uploads/2016/03/sunrise-campaign-logo-16-days-fin_250x250_crop_80.jpg">
            <a:extLst>
              <a:ext uri="{FF2B5EF4-FFF2-40B4-BE49-F238E27FC236}">
                <a16:creationId xmlns:a16="http://schemas.microsoft.com/office/drawing/2014/main" id="{2B25E3A5-02BF-4DAC-936E-3313A9A3D3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18" y="421412"/>
            <a:ext cx="1885951" cy="1344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40" y="557213"/>
            <a:ext cx="2229485" cy="134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FA39B-FD40-1EDC-6836-D366B0DFF3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23" y="4510548"/>
            <a:ext cx="3962353" cy="2226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106376-0238-B81A-42F2-4AEECDD26C58}"/>
              </a:ext>
            </a:extLst>
          </p:cNvPr>
          <p:cNvSpPr/>
          <p:nvPr/>
        </p:nvSpPr>
        <p:spPr>
          <a:xfrm>
            <a:off x="6948784" y="6193866"/>
            <a:ext cx="11160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R100</a:t>
            </a:r>
          </a:p>
        </p:txBody>
      </p:sp>
    </p:spTree>
    <p:extLst>
      <p:ext uri="{BB962C8B-B14F-4D97-AF65-F5344CB8AC3E}">
        <p14:creationId xmlns:p14="http://schemas.microsoft.com/office/powerpoint/2010/main" val="263305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 AND SELF SUFFICIENCY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5181600" cy="4957763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a member of a saving club whereby I manage to save R1000 because every month each person contribute R200.</a:t>
            </a:r>
            <a:endParaRPr lang="en-ZA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9200"/>
            <a:ext cx="5181600" cy="4957763"/>
          </a:xfrm>
        </p:spPr>
        <p:txBody>
          <a:bodyPr/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00E63A-3B72-3B22-94BB-BF3D58C33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20" y="1145381"/>
            <a:ext cx="324358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5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6075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 AND EXPENSES FOR THE BUSINESS FOR PAST  THREE TO SIX MONTHS</a:t>
            </a:r>
            <a:endParaRPr lang="en-Z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25880"/>
            <a:ext cx="5157787" cy="762001"/>
          </a:xfrm>
        </p:spPr>
        <p:txBody>
          <a:bodyPr>
            <a:normAutofit fontScale="92500" lnSpcReduction="10000"/>
          </a:bodyPr>
          <a:lstStyle/>
          <a:p>
            <a:endParaRPr lang="en-ZA" dirty="0"/>
          </a:p>
          <a:p>
            <a:pPr algn="ctr"/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</a:t>
            </a:r>
          </a:p>
          <a:p>
            <a:endParaRPr lang="en-Z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1252424"/>
              </p:ext>
            </p:extLst>
          </p:nvPr>
        </p:nvGraphicFramePr>
        <p:xfrm>
          <a:off x="839788" y="1859278"/>
          <a:ext cx="515778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892">
                  <a:extLst>
                    <a:ext uri="{9D8B030D-6E8A-4147-A177-3AD203B41FA5}">
                      <a16:colId xmlns:a16="http://schemas.microsoft.com/office/drawing/2014/main" val="829058071"/>
                    </a:ext>
                  </a:extLst>
                </a:gridCol>
                <a:gridCol w="2461896">
                  <a:extLst>
                    <a:ext uri="{9D8B030D-6E8A-4147-A177-3AD203B41FA5}">
                      <a16:colId xmlns:a16="http://schemas.microsoft.com/office/drawing/2014/main" val="2489107966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ITEM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AMOUNT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286293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 dirty="0"/>
                        <a:t>Profit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741082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 dirty="0"/>
                        <a:t>Child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222535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660006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0713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  <a:endParaRPr lang="en-Z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R18360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617736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25881"/>
            <a:ext cx="5183188" cy="762000"/>
          </a:xfrm>
        </p:spPr>
        <p:txBody>
          <a:bodyPr>
            <a:normAutofit fontScale="92500" lnSpcReduction="10000"/>
          </a:bodyPr>
          <a:lstStyle/>
          <a:p>
            <a:endParaRPr lang="en-ZA" dirty="0"/>
          </a:p>
          <a:p>
            <a:pPr algn="ctr"/>
            <a:r>
              <a:rPr lang="en-ZA" dirty="0"/>
              <a:t>EXPENSES</a:t>
            </a:r>
          </a:p>
          <a:p>
            <a:endParaRPr lang="en-ZA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38594093"/>
              </p:ext>
            </p:extLst>
          </p:nvPr>
        </p:nvGraphicFramePr>
        <p:xfrm>
          <a:off x="6172200" y="1859279"/>
          <a:ext cx="518318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594">
                  <a:extLst>
                    <a:ext uri="{9D8B030D-6E8A-4147-A177-3AD203B41FA5}">
                      <a16:colId xmlns:a16="http://schemas.microsoft.com/office/drawing/2014/main" val="2514713378"/>
                    </a:ext>
                  </a:extLst>
                </a:gridCol>
                <a:gridCol w="2591594">
                  <a:extLst>
                    <a:ext uri="{9D8B030D-6E8A-4147-A177-3AD203B41FA5}">
                      <a16:colId xmlns:a16="http://schemas.microsoft.com/office/drawing/2014/main" val="4107622135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ITEM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AMOUNT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1716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 dirty="0"/>
                        <a:t>Electricity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21310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 dirty="0"/>
                        <a:t>Stock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R6600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255653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32557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339849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  <a:endParaRPr lang="en-Z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R10524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584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76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challenges that I am facing right now is selling the vegetables because they need transport and I have limited space and containers.</a:t>
            </a:r>
          </a:p>
          <a:p>
            <a:r>
              <a:rPr lang="en-Z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people buy on credit and don’t pay back.</a:t>
            </a:r>
          </a:p>
          <a:p>
            <a:r>
              <a:rPr lang="en-Z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chicken die, there wont be a profit</a:t>
            </a:r>
          </a:p>
          <a:p>
            <a:r>
              <a:rPr lang="en-Z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difficult to bank the money for chicken because it is going back to buy chicken stuffs</a:t>
            </a:r>
          </a:p>
        </p:txBody>
      </p:sp>
    </p:spTree>
    <p:extLst>
      <p:ext uri="{BB962C8B-B14F-4D97-AF65-F5344CB8AC3E}">
        <p14:creationId xmlns:p14="http://schemas.microsoft.com/office/powerpoint/2010/main" val="292980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ZW" sz="4200" b="1"/>
              <a:t>SUSTAINABILITY</a:t>
            </a:r>
            <a:endParaRPr lang="en-ZA" sz="420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ZW" sz="2200"/>
              <a:t>I should go where there are lot of people, for example the soccer tournaments.</a:t>
            </a:r>
          </a:p>
          <a:p>
            <a:r>
              <a:rPr lang="en-ZW" sz="2200"/>
              <a:t>I should do door-to-door</a:t>
            </a:r>
          </a:p>
          <a:p>
            <a:r>
              <a:rPr lang="en-ZW" sz="2200"/>
              <a:t>I should add new products</a:t>
            </a:r>
          </a:p>
          <a:p>
            <a:r>
              <a:rPr lang="en-ZW" sz="2200"/>
              <a:t>There is advertisement on the road for chicken sale.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7EE303B-A132-4946-8D9E-62A89F936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8" r="2" b="23950"/>
          <a:stretch>
            <a:fillRect/>
          </a:stretch>
        </p:blipFill>
        <p:spPr bwMode="auto">
          <a:xfrm>
            <a:off x="5313225" y="465419"/>
            <a:ext cx="6878775" cy="481495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9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PLANS HAVE YOU MADE TO GROW YOUR BUSINESS IN THE NEXT 6 MONTHS?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7AB19C6-C5DD-7AAD-1E91-9BC31C97BF8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EFCCF-083F-C289-B980-4DF760C2E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1690688"/>
            <a:ext cx="5029200" cy="42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ZA" sz="3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INFORMATION?</a:t>
            </a:r>
            <a:endParaRPr lang="en-ZA" sz="3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ZA"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need support towards getting a transport and networking opportunities.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83BD6-95C8-C2F3-98F1-360664D26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r="-1" b="1816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5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EXPERIENCE DURING SUNRISE CAMPAIGN</a:t>
            </a:r>
            <a:endParaRPr lang="en-ZA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lessons from Life Skills and Entrepreneurship training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Loving myself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Solving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planning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management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 and Sale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Memorable moments(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Mentorship, Group Work, Support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together with love and respect during group work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mentor encouraged me to manage my stock and control my anger towards my customers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more about business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4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MY LIFE HAS CHANGED</a:t>
            </a:r>
            <a:br>
              <a:rPr lang="en-US" sz="3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ZA" sz="36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growth (confidence, independence, safety)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 – Setting and achieving when it comes to business because I am now my own boss.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 awareness</a:t>
            </a:r>
          </a:p>
          <a:p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impact (children, relationships, community respect)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life start to be easy because I can afford to support my children so now it’s a happy family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freedom towards my relationships and wellbeing and happiness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living environment</a:t>
            </a:r>
          </a:p>
          <a:p>
            <a:r>
              <a:rPr lang="en-US"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 changes or lifestyle improvements</a:t>
            </a:r>
          </a:p>
          <a:p>
            <a:endParaRPr lang="en-ZA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4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DESCRIBE THE BUSINESS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6934200" cy="5033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 business: Adel Space Shop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Products/services offered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selling cream, pens, potatoes, tomatoes, eggs and making fats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Achievements so far Challenges still faced and how they’re managed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achieve self control and making business with my specifications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 with business is that some of my customers are staying far from my shop.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achievement is to work hard so that my business can grow fast by going door-to-door, selling.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0" y="1143000"/>
            <a:ext cx="2819400" cy="13538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or video</a:t>
            </a:r>
            <a:endParaRPr lang="en-Z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65EC3-C2FA-BDA6-47E0-4B4B94AA4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28" y="948535"/>
            <a:ext cx="2559485" cy="3412646"/>
          </a:xfrm>
          <a:prstGeom prst="rect">
            <a:avLst/>
          </a:prstGeom>
        </p:spPr>
      </p:pic>
      <p:pic>
        <p:nvPicPr>
          <p:cNvPr id="2050" name="Picture 2" descr="South African vetkoek ...">
            <a:extLst>
              <a:ext uri="{FF2B5EF4-FFF2-40B4-BE49-F238E27FC236}">
                <a16:creationId xmlns:a16="http://schemas.microsoft.com/office/drawing/2014/main" id="{84DA61BC-7E74-144E-AF0E-C72482A3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64" y="2989263"/>
            <a:ext cx="25527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1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DF50B-A6F6-470B-8840-E56E57D9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EEB34A-C7B6-FD1B-D59C-B9E1D4D0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39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BASE AND COMPETITION?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FA202F-2FA3-D794-291D-FF223DFCA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2520"/>
            <a:ext cx="5181600" cy="5064443"/>
          </a:xfrm>
        </p:spPr>
        <p:txBody>
          <a:bodyPr>
            <a:normAutofit fontScale="92500" lnSpcReduction="20000"/>
          </a:bodyPr>
          <a:lstStyle/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customers are those that receive social grant and students.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increased the number of customers since starting the LED Programme?   Yes or No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did you do this?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competition are the shops nearby.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make sure my market is clean and well packed.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also give free snacks when my customers come with the young ones.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381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929639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PRODUCTS OR SERVICES?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B33E6D2-B214-4A52-A9F9-0FB5E2ED7A7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203960"/>
          <a:ext cx="5181600" cy="497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3960"/>
            <a:ext cx="5181600" cy="4973003"/>
          </a:xfrm>
        </p:spPr>
        <p:txBody>
          <a:bodyPr/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662F2-9ED5-8928-7FD4-774C028A7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03960"/>
            <a:ext cx="3037114" cy="4049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05C4C-45C7-CB17-D592-B27F6ABA67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r="-1" b="18167"/>
          <a:stretch>
            <a:fillRect/>
          </a:stretch>
        </p:blipFill>
        <p:spPr>
          <a:xfrm>
            <a:off x="8556170" y="3233157"/>
            <a:ext cx="3635829" cy="36248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674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QUALITY AND PACKAGING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88720"/>
            <a:ext cx="5181600" cy="49882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use quality products and the packaging is also perfect. For example I use a plastic bag to package tomatoes.</a:t>
            </a:r>
          </a:p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88720"/>
            <a:ext cx="5181600" cy="4988243"/>
          </a:xfrm>
        </p:spPr>
        <p:txBody>
          <a:bodyPr>
            <a:normAutofit/>
          </a:bodyPr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3F593-BDE8-5A98-06F9-551E8DBC8E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71" y="998908"/>
            <a:ext cx="4025900" cy="53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35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MANAGEMENT</a:t>
            </a:r>
            <a:endParaRPr lang="en-Z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3480"/>
            <a:ext cx="5181600" cy="5003483"/>
          </a:xfrm>
        </p:spPr>
        <p:txBody>
          <a:bodyPr/>
          <a:lstStyle/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come from buying my stock, I record my slips and stock that I bought.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prices are always affordable.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keep record of everything.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manage my business by myself.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3480"/>
            <a:ext cx="5181600" cy="5003483"/>
          </a:xfrm>
        </p:spPr>
        <p:txBody>
          <a:bodyPr/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19333-00C8-5F1E-3870-DA914C919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t="10870" r="10595" b="37501"/>
          <a:stretch>
            <a:fillRect/>
          </a:stretch>
        </p:blipFill>
        <p:spPr>
          <a:xfrm>
            <a:off x="6172200" y="1173479"/>
            <a:ext cx="2489199" cy="38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835"/>
          </a:xfrm>
        </p:spPr>
        <p:txBody>
          <a:bodyPr>
            <a:normAutofit/>
          </a:bodyPr>
          <a:lstStyle/>
          <a:p>
            <a:pPr algn="ctr"/>
            <a:r>
              <a:rPr lang="en-ZA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MANAGEMENT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3960"/>
            <a:ext cx="5181600" cy="4973003"/>
          </a:xfrm>
        </p:spPr>
        <p:txBody>
          <a:bodyPr/>
          <a:lstStyle/>
          <a:p>
            <a:r>
              <a:rPr lang="en-ZA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do have a record keeping in place to help me track my business progress.</a:t>
            </a:r>
          </a:p>
          <a:p>
            <a:r>
              <a:rPr lang="en-ZA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always time cautious.</a:t>
            </a:r>
          </a:p>
          <a:p>
            <a:r>
              <a:rPr lang="en-ZA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get income from child support grant and family.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use my own bank account for my business.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pic>
        <p:nvPicPr>
          <p:cNvPr id="8" name="Picture 7" descr="A paper with writing on it&#10;&#10;AI-generated content may be incorrect.">
            <a:extLst>
              <a:ext uri="{FF2B5EF4-FFF2-40B4-BE49-F238E27FC236}">
                <a16:creationId xmlns:a16="http://schemas.microsoft.com/office/drawing/2014/main" id="{76234881-4997-279B-1170-5CE08FF71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93" y="1203960"/>
            <a:ext cx="3934213" cy="45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2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478be9fd-ad24-4403-952d-ae06f8cc947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A2C33E21046B4C85A49B72C3A18177" ma:contentTypeVersion="14" ma:contentTypeDescription="Create a new document." ma:contentTypeScope="" ma:versionID="0525f07a665ec6f6129aa86ddb1407f9">
  <xsd:schema xmlns:xsd="http://www.w3.org/2001/XMLSchema" xmlns:xs="http://www.w3.org/2001/XMLSchema" xmlns:p="http://schemas.microsoft.com/office/2006/metadata/properties" xmlns:ns2="478be9fd-ad24-4403-952d-ae06f8cc947a" xmlns:ns3="5c72703c-1067-4fa7-89cc-ef245258de7b" targetNamespace="http://schemas.microsoft.com/office/2006/metadata/properties" ma:root="true" ma:fieldsID="df0475cef5e3df12e3685a631c9b3dde" ns2:_="" ns3:_="">
    <xsd:import namespace="478be9fd-ad24-4403-952d-ae06f8cc947a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e9fd-ad24-4403-952d-ae06f8cc9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CC4D73-338C-4304-BFCA-61685CA034DF}">
  <ds:schemaRefs>
    <ds:schemaRef ds:uri="http://schemas.microsoft.com/office/infopath/2007/PartnerControls"/>
    <ds:schemaRef ds:uri="5c72703c-1067-4fa7-89cc-ef245258de7b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5b18839c-25d0-4b83-99ac-ffba4ec791e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18EB12-4B0A-4919-87CE-54FCF26AF9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D86DD3-9130-4B26-9205-6467CCD64D29}"/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692</Words>
  <Application>Microsoft Office PowerPoint</Application>
  <PresentationFormat>Widescreen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Tahoma</vt:lpstr>
      <vt:lpstr>Office Theme</vt:lpstr>
      <vt:lpstr> </vt:lpstr>
      <vt:lpstr>MY EXPERIENCE DURING SUNRISE CAMPAIGN</vt:lpstr>
      <vt:lpstr>HOW MY LIFE HAS CHANGED </vt:lpstr>
      <vt:lpstr>PLEASE DESCRIBE THE BUSINESS </vt:lpstr>
      <vt:lpstr>CUSTOMER BASE AND COMPETITION?</vt:lpstr>
      <vt:lpstr>NEW PRODUCTS OR SERVICES?</vt:lpstr>
      <vt:lpstr>QUALITY AND PACKAGING</vt:lpstr>
      <vt:lpstr>BUSINESS MANAGEMENT</vt:lpstr>
      <vt:lpstr>FINANCIAL MANAGEMENT </vt:lpstr>
      <vt:lpstr>SAVINGS AND SELF SUFFICIENCY</vt:lpstr>
      <vt:lpstr>INCOME AND EXPENSES FOR THE BUSINESS FOR PAST  THREE TO SIX MONTHS</vt:lpstr>
      <vt:lpstr>CHALLENGES</vt:lpstr>
      <vt:lpstr>SUSTAINABILITY</vt:lpstr>
      <vt:lpstr>WHAT PLANS HAVE YOU MADE TO GROW YOUR BUSINESS IN THE NEXT 6 MONTHS? </vt:lpstr>
      <vt:lpstr>ADDITIONAL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Debi Lee</dc:creator>
  <cp:lastModifiedBy>Naledi Masipa  - Programme Associate, GL South Africa</cp:lastModifiedBy>
  <cp:revision>29</cp:revision>
  <dcterms:created xsi:type="dcterms:W3CDTF">2025-04-04T21:02:00Z</dcterms:created>
  <dcterms:modified xsi:type="dcterms:W3CDTF">2026-03-15T15:46:30Z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0x010100C7A2C33E21046B4C85A49B72C3A18177</vt:lpwstr>
  </property>
  <property fmtid="{D5CDD505-2E9C-101B-9397-08002B2CF9AE}" pid="3" name="MSIP_Label_616f4fcd-8401-41c8-bfac-a60235e9eb06_Enabled">
    <vt:lpwstr>true</vt:lpwstr>
  </property>
  <property fmtid="{D5CDD505-2E9C-101B-9397-08002B2CF9AE}" pid="4" name="MSIP_Label_616f4fcd-8401-41c8-bfac-a60235e9eb06_SetDate">
    <vt:lpwstr>2025-07-15T17:40:21Z</vt:lpwstr>
  </property>
  <property fmtid="{D5CDD505-2E9C-101B-9397-08002B2CF9AE}" pid="5" name="MSIP_Label_616f4fcd-8401-41c8-bfac-a60235e9eb06_Method">
    <vt:lpwstr>Standard</vt:lpwstr>
  </property>
  <property fmtid="{D5CDD505-2E9C-101B-9397-08002B2CF9AE}" pid="6" name="MSIP_Label_616f4fcd-8401-41c8-bfac-a60235e9eb06_Name">
    <vt:lpwstr>General Information</vt:lpwstr>
  </property>
  <property fmtid="{D5CDD505-2E9C-101B-9397-08002B2CF9AE}" pid="7" name="MSIP_Label_616f4fcd-8401-41c8-bfac-a60235e9eb06_SiteId">
    <vt:lpwstr>96cb76fa-e95c-4b46-8af5-91bec5d808f2</vt:lpwstr>
  </property>
  <property fmtid="{D5CDD505-2E9C-101B-9397-08002B2CF9AE}" pid="8" name="MSIP_Label_616f4fcd-8401-41c8-bfac-a60235e9eb06_ActionId">
    <vt:lpwstr>87965803-b714-4391-a3d3-f734ef9bc2a9</vt:lpwstr>
  </property>
  <property fmtid="{D5CDD505-2E9C-101B-9397-08002B2CF9AE}" pid="9" name="MSIP_Label_616f4fcd-8401-41c8-bfac-a60235e9eb06_ContentBits">
    <vt:lpwstr>0</vt:lpwstr>
  </property>
  <property fmtid="{D5CDD505-2E9C-101B-9397-08002B2CF9AE}" pid="10" name="MSIP_Label_616f4fcd-8401-41c8-bfac-a60235e9eb06_Tag">
    <vt:lpwstr>50, 3, 0, 1</vt:lpwstr>
  </property>
</Properties>
</file>