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291" r:id="rId7"/>
    <p:sldId id="284" r:id="rId8"/>
    <p:sldId id="296" r:id="rId9"/>
    <p:sldId id="292" r:id="rId10"/>
    <p:sldId id="257" r:id="rId11"/>
    <p:sldId id="274" r:id="rId12"/>
    <p:sldId id="293" r:id="rId13"/>
    <p:sldId id="294" r:id="rId14"/>
    <p:sldId id="295" r:id="rId15"/>
    <p:sldId id="272" r:id="rId16"/>
    <p:sldId id="298" r:id="rId17"/>
    <p:sldId id="281" r:id="rId18"/>
    <p:sldId id="286" r:id="rId19"/>
    <p:sldId id="287" r:id="rId20"/>
    <p:sldId id="279" r:id="rId21"/>
    <p:sldId id="278" r:id="rId22"/>
    <p:sldId id="288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10" autoAdjust="0"/>
  </p:normalViewPr>
  <p:slideViewPr>
    <p:cSldViewPr>
      <p:cViewPr varScale="1">
        <p:scale>
          <a:sx n="87" d="100"/>
          <a:sy n="87" d="100"/>
        </p:scale>
        <p:origin x="133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7074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8016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40912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8098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2876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8442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56661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2845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3297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2073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05122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485F-ED24-47DB-AFF9-387090B6200D}" type="datetimeFigureOut">
              <a:rPr lang="en-ZW" smtClean="0"/>
              <a:t>7/11/2024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A6CC1-C62E-4793-9BAB-70F633D6E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1464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openxmlformats.org/officeDocument/2006/relationships/image" Target="../media/image1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13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.jpeg"/><Relationship Id="rId7" Type="http://schemas.openxmlformats.org/officeDocument/2006/relationships/image" Target="../media/image5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20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460" y="-8792"/>
            <a:ext cx="4747841" cy="6858000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" y="0"/>
            <a:ext cx="4557712" cy="6858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1995" y="2743618"/>
            <a:ext cx="7848595" cy="273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 dirty="0">
                <a:latin typeface="Tahoma"/>
                <a:ea typeface="Times New Roman"/>
              </a:rPr>
              <a:t>SADC PROTOCOL@WORK SUMMIT </a:t>
            </a:r>
            <a:r>
              <a:rPr sz="3600" b="1" dirty="0"/>
              <a:t>2024</a:t>
            </a:r>
          </a:p>
          <a:p>
            <a:pPr algn="ctr"/>
            <a:r>
              <a:rPr sz="3600" b="1" dirty="0">
                <a:latin typeface="Calibri"/>
                <a:ea typeface="Calibri"/>
                <a:cs typeface="Times New Roman"/>
              </a:rPr>
              <a:t>GENDER DRIVERS OF CHANGE</a:t>
            </a:r>
          </a:p>
          <a:p>
            <a:pPr algn="ctr"/>
            <a:r>
              <a:rPr sz="2000" dirty="0">
                <a:solidFill>
                  <a:srgbClr val="FF0000"/>
                </a:solidFill>
              </a:rPr>
              <a:t>(ZIMBABWE, HARARE, 10 - 13 NOVEMBER, 2024; </a:t>
            </a:r>
          </a:p>
          <a:p>
            <a:pPr algn="ctr"/>
            <a:r>
              <a:rPr sz="2000" dirty="0">
                <a:solidFill>
                  <a:srgbClr val="FF0000"/>
                </a:solidFill>
              </a:rPr>
              <a:t>COUNCILOR NETSAI MAKAMURE)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98790"/>
            <a:ext cx="9144000" cy="4662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“Break the norm, defy the stereotype"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74544" y="224421"/>
            <a:ext cx="7848605" cy="761995"/>
            <a:chOff x="543008" y="237180"/>
            <a:chExt cx="9782059" cy="13145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642" y="638681"/>
              <a:ext cx="3237988" cy="77875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08" y="237180"/>
              <a:ext cx="1506619" cy="13145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019" y="679911"/>
              <a:ext cx="1356048" cy="80770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410" y="708947"/>
              <a:ext cx="3315816" cy="62379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A8D7F8B-4920-476F-BC6E-A1E32A8C6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582" y="207543"/>
            <a:ext cx="137171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109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WHAT DRIVES YOU? 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sz="2800"/>
              <a:t>Objectives </a:t>
            </a:r>
          </a:p>
          <a:p>
            <a:r>
              <a:rPr sz="2000"/>
              <a:t>and provision of social protection through safety nets for the elderly, women, orphans, youth and the physically challenged</a:t>
            </a:r>
          </a:p>
          <a:p>
            <a:r>
              <a:rPr sz="2000"/>
              <a:t>Develop strategic partnerships with organisations promoting gender equality.</a:t>
            </a:r>
          </a:p>
          <a:p>
            <a:r>
              <a:rPr sz="2000"/>
              <a:t>Launch initiatives supporting economic empowerment for rural and marginalised women.</a:t>
            </a:r>
          </a:p>
          <a:p>
            <a:r>
              <a:rPr sz="2000"/>
              <a:t> Your commitment to gender equality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019" y="2217073"/>
            <a:ext cx="3962493" cy="1824363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890" y="4079206"/>
            <a:ext cx="2661939" cy="200151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697" y="4084299"/>
            <a:ext cx="1506228" cy="19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378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WHAT DO YOU DO? 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sz="2600"/>
              <a:t>Key Advocate for WASH (Water and Sanitation Hygiene) – SDG 6 Clean Water and Sanitation</a:t>
            </a:r>
          </a:p>
          <a:p>
            <a:r>
              <a:rPr sz="2600"/>
              <a:t>Educate and Encourage women to effectively participate on matters that concern them, ECD Centres, Mothers Shelter, Clean Water and Renewable Energy</a:t>
            </a:r>
          </a:p>
          <a:p>
            <a:r>
              <a:rPr sz="2600"/>
              <a:t>I have been encouraging, supporting and even participating in Mikando</a:t>
            </a:r>
          </a:p>
          <a:p>
            <a:r>
              <a:rPr sz="2600"/>
              <a:t>Meal Day</a:t>
            </a:r>
          </a:p>
          <a:p>
            <a:r>
              <a:rPr sz="2600"/>
              <a:t>Organising and Hosting Family Days</a:t>
            </a:r>
          </a:p>
          <a:p>
            <a:r>
              <a:rPr sz="2600"/>
              <a:t>Supporting the needy such as the elderly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50" y="2164053"/>
            <a:ext cx="1053507" cy="2286027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004" y="4053826"/>
            <a:ext cx="1546845" cy="2082793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80" y="3870949"/>
            <a:ext cx="1051931" cy="2275828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64" y="5288258"/>
            <a:ext cx="1148078" cy="1137935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609" y="2184355"/>
            <a:ext cx="1404639" cy="1869499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271" y="4165545"/>
            <a:ext cx="1465612" cy="1960917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0381" y="2184355"/>
            <a:ext cx="1587531" cy="211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116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/>
              <a:t>GENDER EQUALITY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sz="3200"/>
              <a:t>Balancing Community priorities as needs of the community are broader</a:t>
            </a:r>
          </a:p>
          <a:p>
            <a:r>
              <a:rPr sz="3200"/>
              <a:t>Low attendance to meetings such as budget consultation</a:t>
            </a:r>
          </a:p>
          <a:p>
            <a:r>
              <a:rPr sz="3200"/>
              <a:t>Illiteracy affect explaining the complexities of budget information effectively</a:t>
            </a:r>
          </a:p>
          <a:p>
            <a:r>
              <a:rPr sz="3200"/>
              <a:t>Limited economic diversification and revenue streams</a:t>
            </a:r>
          </a:p>
          <a:p>
            <a:r>
              <a:rPr sz="3200"/>
              <a:t>Gender Based and Domestic Violence have led to significant statistic on deaths in our Council Jurisdiction over the past year</a:t>
            </a:r>
          </a:p>
          <a:p>
            <a:r>
              <a:rPr sz="3200"/>
              <a:t>Cultural, social norms and beliefs perpetuate inequality e.g. Madzibaba’s Case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t>Share videos/photos of evidence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05" y="1615422"/>
            <a:ext cx="1699235" cy="2265671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319" y="3850606"/>
            <a:ext cx="1699221" cy="2285986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700" y="1605236"/>
            <a:ext cx="2319011" cy="3098810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099" y="4709098"/>
            <a:ext cx="1452846" cy="1452888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027" y="4709098"/>
            <a:ext cx="1473175" cy="14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8244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/>
              <a:t>GENDER EQUALITY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sz="2000"/>
              <a:t>I have not used the cry baby approach but instead addressed the challenges as follows;</a:t>
            </a:r>
          </a:p>
          <a:p>
            <a:r>
              <a:rPr sz="2000"/>
              <a:t>To address low attendance, I came up with the initiative to visit their workplaces to consult and advocate and educate on the pertinent issues;</a:t>
            </a:r>
          </a:p>
          <a:p>
            <a:r>
              <a:rPr sz="2000"/>
              <a:t>Encourage them to attend through phone calls;</a:t>
            </a:r>
          </a:p>
          <a:p>
            <a:r>
              <a:rPr sz="2000"/>
              <a:t>Community projects to promote economic participation;</a:t>
            </a:r>
          </a:p>
          <a:p>
            <a:r>
              <a:rPr sz="2000"/>
              <a:t>Research and simplify information to make it understandable;</a:t>
            </a:r>
          </a:p>
          <a:p>
            <a:r>
              <a:rPr sz="2000"/>
              <a:t>Organising awareness campaigns</a:t>
            </a:r>
          </a:p>
          <a:p>
            <a:r>
              <a:rPr sz="2000"/>
              <a:t>During family days and many gatherings, we always sensitise issues to do with gender-mainstreaming and equality.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t>Share videos/photos of evidence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05" y="1595079"/>
            <a:ext cx="2014216" cy="2712713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060" y="3858211"/>
            <a:ext cx="4053882" cy="2260606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653" y="1595079"/>
            <a:ext cx="2024402" cy="27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752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CHANGES  AT INDIVIDUAL LEVEL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sz="2600"/>
              <a:t>Influenced me to create relationships, from being an isolated person</a:t>
            </a:r>
          </a:p>
          <a:p>
            <a:r>
              <a:rPr>
                <a:latin typeface="Calibri"/>
                <a:ea typeface="Tahoma"/>
                <a:cs typeface="Calibri"/>
              </a:rPr>
              <a:t>to prioritise social impact</a:t>
            </a:r>
          </a:p>
          <a:p>
            <a:r>
              <a:rPr>
                <a:latin typeface="Calibri"/>
                <a:ea typeface="Tahoma"/>
                <a:cs typeface="Calibri"/>
              </a:rPr>
              <a:t>Increased connections through empathy and understanding</a:t>
            </a:r>
          </a:p>
          <a:p>
            <a:r>
              <a:rPr>
                <a:latin typeface="Calibri"/>
                <a:ea typeface="Tahoma"/>
                <a:cs typeface="Calibri"/>
              </a:rPr>
              <a:t>People’s harrowing experiences creates a conviction of wanting to do more</a:t>
            </a:r>
          </a:p>
          <a:p>
            <a:r>
              <a:rPr>
                <a:latin typeface="Calibri"/>
                <a:ea typeface="Tahoma"/>
                <a:cs typeface="Calibri"/>
              </a:rPr>
              <a:t>Becoming a confident and compelling public speaker</a:t>
            </a:r>
          </a:p>
          <a:p>
            <a:endParaRPr>
              <a:latin typeface="Calibri"/>
              <a:ea typeface="Tahoma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74" y="2153896"/>
            <a:ext cx="1036359" cy="1564690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4" y="2169174"/>
            <a:ext cx="2346917" cy="155444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03" y="3703280"/>
            <a:ext cx="1706923" cy="129033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100" y="3703280"/>
            <a:ext cx="1391998" cy="1046517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355" y="3576297"/>
            <a:ext cx="1028700" cy="1391928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142" y="2179318"/>
            <a:ext cx="1038857" cy="1402086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3403" y="4831044"/>
            <a:ext cx="1747581" cy="1300539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466" y="4963120"/>
            <a:ext cx="1554449" cy="1158236"/>
          </a:xfrm>
          <a:prstGeom prst="rect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8543" y="4582087"/>
            <a:ext cx="1160747" cy="15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846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/>
              <a:t>CHANGES  AT THE  HOUSEHOLD LEVEL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sz="2600"/>
              <a:t>Appreciative of my husband</a:t>
            </a:r>
          </a:p>
          <a:p>
            <a:r>
              <a:rPr sz="2600"/>
              <a:t>Can no longer find offense in petty issues</a:t>
            </a:r>
          </a:p>
          <a:p>
            <a:r>
              <a:rPr sz="2600"/>
              <a:t>Significantly rekindled my intimacy and love life</a:t>
            </a:r>
          </a:p>
          <a:p>
            <a:endParaRPr sz="2600"/>
          </a:p>
          <a:p>
            <a:endParaRPr sz="260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02" y="2189475"/>
            <a:ext cx="2296129" cy="1523976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10" y="2179276"/>
            <a:ext cx="2032062" cy="1524032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88" y="3681277"/>
            <a:ext cx="2438348" cy="2431581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143" y="3707536"/>
            <a:ext cx="1859258" cy="1383445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081" y="4602472"/>
            <a:ext cx="1140446" cy="15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574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/>
              <a:t>CHANGES  AT THE  INSTITUTIONAL LEVEL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sz="2600"/>
              <a:t>Collaboration with colleagues in council, police, advocacy groups, Ministry of Women Affairs for Gender Sensitive Programmes</a:t>
            </a:r>
          </a:p>
          <a:p>
            <a:r>
              <a:rPr sz="2600"/>
              <a:t>Advocated for retention of graduate trainees after falling pregnant</a:t>
            </a:r>
          </a:p>
          <a:p>
            <a:r>
              <a:rPr sz="2600"/>
              <a:t>MRDC now has a Gender Committee and a Gender Champion</a:t>
            </a:r>
          </a:p>
          <a:p>
            <a:r>
              <a:rPr sz="2600"/>
              <a:t>Junior Council now has a budgetary allocation </a:t>
            </a:r>
          </a:p>
          <a:p>
            <a:endParaRPr sz="2600"/>
          </a:p>
          <a:p>
            <a:endParaRPr sz="260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34" y="2225026"/>
            <a:ext cx="1424940" cy="1910074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00" y="2235156"/>
            <a:ext cx="1424913" cy="1910060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18" y="4150295"/>
            <a:ext cx="2580693" cy="1940644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953" y="2214869"/>
            <a:ext cx="1721769" cy="389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5605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CHANGES  AT POLICY LEVEL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sz="2000"/>
              <a:t>The review of Graduate Trainee Policy,</a:t>
            </a:r>
          </a:p>
          <a:p>
            <a:r>
              <a:rPr sz="2000">
                <a:latin typeface="Calibri"/>
                <a:ea typeface="Tahoma"/>
                <a:cs typeface="Calibri"/>
              </a:rPr>
              <a:t>The review of Gender Policy</a:t>
            </a:r>
          </a:p>
          <a:p>
            <a:r>
              <a:rPr sz="2000">
                <a:latin typeface="Calibri"/>
                <a:ea typeface="Tahoma"/>
                <a:cs typeface="Calibri"/>
              </a:rPr>
              <a:t>Advocacy and lobbying for social protection, through safety nets like ECD centres, Orphanages, Old People’s Homes;</a:t>
            </a:r>
          </a:p>
          <a:p>
            <a:r>
              <a:rPr sz="2000">
                <a:latin typeface="Calibri"/>
                <a:ea typeface="Tahoma"/>
                <a:cs typeface="Calibri"/>
              </a:rPr>
              <a:t>Gender Committee,</a:t>
            </a:r>
          </a:p>
          <a:p>
            <a:r>
              <a:rPr sz="2000">
                <a:latin typeface="Calibri"/>
                <a:ea typeface="Tahoma"/>
                <a:cs typeface="Calibri"/>
              </a:rPr>
              <a:t>Gender Champion,</a:t>
            </a:r>
          </a:p>
          <a:p>
            <a:r>
              <a:rPr sz="2000">
                <a:latin typeface="Calibri"/>
                <a:ea typeface="Tahoma"/>
                <a:cs typeface="Calibri"/>
              </a:rPr>
              <a:t>Junior Council now has budgetary support;</a:t>
            </a:r>
          </a:p>
          <a:p>
            <a:r>
              <a:rPr sz="2000">
                <a:latin typeface="Calibri"/>
                <a:ea typeface="Tahoma"/>
                <a:cs typeface="Calibri"/>
              </a:rPr>
              <a:t>I am still advocating for 50:50 representation in policy and decision making</a:t>
            </a:r>
          </a:p>
          <a:p>
            <a:endParaRPr sz="2000">
              <a:latin typeface="Calibri"/>
              <a:ea typeface="Tahoma"/>
              <a:cs typeface="Calibri"/>
            </a:endParaRPr>
          </a:p>
          <a:p>
            <a:endParaRPr sz="2000">
              <a:latin typeface="Calibri"/>
              <a:ea typeface="Tahoma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03" y="2179304"/>
            <a:ext cx="4013266" cy="1798327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51" y="3982682"/>
            <a:ext cx="1482104" cy="2153952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85" y="3962325"/>
            <a:ext cx="1563392" cy="2164123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223" y="3921709"/>
            <a:ext cx="1638276" cy="22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4836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INFLUENCE AT COMMUNITY LEVEL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sz="2600"/>
              <a:t>I have organized community forums i.e. family days and women’s days where awareness campaigns have been done</a:t>
            </a:r>
          </a:p>
          <a:p>
            <a:r>
              <a:rPr sz="2600"/>
              <a:t>I have visited farm workers and educated them on the importance of participating on budget consultation meetings.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246" y="2184787"/>
            <a:ext cx="4033553" cy="1858505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46" y="4008076"/>
            <a:ext cx="2834687" cy="2113336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326" y="4023326"/>
            <a:ext cx="1567188" cy="20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6218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/>
              <a:t>Lessons</a:t>
            </a:r>
            <a:r>
              <a:t> </a:t>
            </a:r>
            <a:r>
              <a:rPr b="1"/>
              <a:t>Learnt</a:t>
            </a:r>
            <a: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t>Learnt that if you empower a woman, you empower a community,</a:t>
            </a:r>
          </a:p>
          <a:p>
            <a:r>
              <a:t>Old people require additional support</a:t>
            </a:r>
          </a:p>
          <a:p>
            <a:r>
              <a:t>Education is key to the success of budget consultation and participation</a:t>
            </a:r>
          </a:p>
          <a:p>
            <a:r>
              <a:t>Fighting poverty is key to eradicating Gender Based and Domestic Violence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0" y="6370494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175" y="1366493"/>
            <a:ext cx="2255597" cy="1686608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83" y="1371586"/>
            <a:ext cx="2024374" cy="270256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990" y="3012388"/>
            <a:ext cx="2265684" cy="1696710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924" y="4061459"/>
            <a:ext cx="2072580" cy="1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1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/>
              <a:t>Quotable Quotes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t>“to create an inclusive and equitable society where gender equality is a reality, empowering individuals to reach their full potential and fostering a culture of mutual respect, understanding, and social justice.”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t>Evidence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66" y="6313805"/>
            <a:ext cx="9254532" cy="573076"/>
          </a:xfrm>
          <a:prstGeom prst="rect">
            <a:avLst/>
          </a:prstGeom>
        </p:spPr>
      </p:pic>
      <p:pic>
        <p:nvPicPr>
          <p:cNvPr id="199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46" y="1630700"/>
            <a:ext cx="3982710" cy="2661884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606" y="4277334"/>
            <a:ext cx="1353796" cy="1818600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738" y="4297621"/>
            <a:ext cx="1289056" cy="1808554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730" y="4297621"/>
            <a:ext cx="1364009" cy="1828841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880" y="4942763"/>
            <a:ext cx="1168393" cy="11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57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sz="2000"/>
              <a:t>Mobilise resources for the establishment of old people’s homes and orphanages </a:t>
            </a:r>
          </a:p>
          <a:p>
            <a:r>
              <a:rPr sz="2000"/>
              <a:t>Planning an award ceremony to celebrate the success of rural women</a:t>
            </a:r>
          </a:p>
          <a:p>
            <a:r>
              <a:rPr sz="2000"/>
              <a:t>16 Days of Activism Against Gender Based Violence</a:t>
            </a:r>
          </a:p>
          <a:p>
            <a:r>
              <a:rPr sz="2000"/>
              <a:t>Establishing Community Based Projects</a:t>
            </a:r>
          </a:p>
          <a:p>
            <a:r>
              <a:rPr sz="2000"/>
              <a:t>Plan Community Based Workshop and Trainings on Budget Consultations</a:t>
            </a:r>
          </a:p>
          <a:p>
            <a:endParaRPr sz="2000"/>
          </a:p>
          <a:p>
            <a:pPr marL="0" indent="0">
              <a:buNone/>
            </a:pPr>
            <a:endParaRPr sz="2000"/>
          </a:p>
          <a:p>
            <a:pPr marL="0" indent="0">
              <a:buNone/>
            </a:pPr>
            <a:endParaRPr sz="20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Use graphics and tables to illustratethe  next steps.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171" y="1605250"/>
            <a:ext cx="2026578" cy="4521198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60" y="1625510"/>
            <a:ext cx="2123354" cy="303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09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1EAA-B50C-74F6-735D-F9A6ACD1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Quotable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12C5C-B389-976C-2438-AA88970888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t>I have been able to bridge generational gap</a:t>
            </a:r>
          </a:p>
          <a:p>
            <a:r>
              <a:t>Empathy has become a new personality</a:t>
            </a:r>
          </a:p>
          <a:p>
            <a:r>
              <a:t>Advocacy </a:t>
            </a:r>
          </a:p>
          <a:p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5E4CF-F84A-1C43-3D90-08F1CE0ED7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Evidence</a:t>
            </a:r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48" y="1691603"/>
            <a:ext cx="2438474" cy="1828841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18" y="3520417"/>
            <a:ext cx="2519636" cy="1889759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743" y="3007295"/>
            <a:ext cx="1821195" cy="2428275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847" y="1695608"/>
            <a:ext cx="2529836" cy="1414448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299" y="4892017"/>
            <a:ext cx="1148078" cy="11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Experience as a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t>I am a Mother, I am a Wife, I am a Teacher, I am a Businesswoman, I am a Leader, </a:t>
            </a:r>
          </a:p>
          <a:p>
            <a:r>
              <a:t>St Stanislous Primary and Secondary School headgirl and I may also add that I had a liking for public speaking. </a:t>
            </a:r>
          </a:p>
          <a:p>
            <a:r>
              <a:t>Represented Masvingo Province in Youth Games, Zimbabwe Youth Council leadership Seminars</a:t>
            </a:r>
          </a:p>
          <a:p>
            <a:r>
              <a:t>Secretary General of Masvingo  Teachers College Student Body. </a:t>
            </a:r>
          </a:p>
          <a:p>
            <a:r>
              <a:t>Founding and Current Chairperson of St Stanislous Old Student’s Association 2019</a:t>
            </a:r>
          </a:p>
          <a:p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0" y="6398790"/>
            <a:ext cx="9144000" cy="4662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093" y="1595065"/>
            <a:ext cx="1648462" cy="2225013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75" y="3351925"/>
            <a:ext cx="2397746" cy="1779686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17" y="1610343"/>
            <a:ext cx="2346973" cy="1757669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904" y="4792953"/>
            <a:ext cx="2377403" cy="1336020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677" y="3789633"/>
            <a:ext cx="1584935" cy="23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1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Experience as a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sz="1550"/>
              <a:t>District Women League’s Secretary General</a:t>
            </a:r>
          </a:p>
          <a:p>
            <a:r>
              <a:rPr sz="1550"/>
              <a:t>Founding and Current Chairperson of Serious Women in Business (SWIB), 2018</a:t>
            </a:r>
          </a:p>
          <a:p>
            <a:r>
              <a:rPr sz="1550"/>
              <a:t>Marondera Rural District Council (MRDC) Councilor,</a:t>
            </a:r>
          </a:p>
          <a:p>
            <a:r>
              <a:rPr sz="1550"/>
              <a:t>Vice Chairperson MRDC Gender Committee</a:t>
            </a:r>
          </a:p>
          <a:p>
            <a:r>
              <a:rPr sz="1550"/>
              <a:t>Gender Champion MRDC</a:t>
            </a:r>
          </a:p>
          <a:p>
            <a:r>
              <a:rPr sz="1550"/>
              <a:t>Vice Chairperson Women in Local Government Forum, Mashonaland East Chapter</a:t>
            </a:r>
          </a:p>
          <a:p>
            <a:r>
              <a:rPr sz="1550"/>
              <a:t>Chairperson, Young Women of Africa (YWOA), Mashonaland East Chapter</a:t>
            </a:r>
          </a:p>
          <a:p>
            <a:r>
              <a:rPr sz="1550"/>
              <a:t>Church Leader (AGAPE, charity department and Couple’s Group).</a:t>
            </a:r>
          </a:p>
          <a:p>
            <a:r>
              <a:rPr sz="1550"/>
              <a:t>I lead Community Groups, Mikando and Choral.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t>Insert photo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98790"/>
            <a:ext cx="9144000" cy="4662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“Break the norm, defy the stereotype"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477" y="3868340"/>
            <a:ext cx="4409493" cy="2463784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47" y="1605208"/>
            <a:ext cx="1544333" cy="2336885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688" y="1590014"/>
            <a:ext cx="3068324" cy="229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1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6D2B-BA2A-29EC-AEA8-1FB916F7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Experience as a leader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07844-6FF3-3689-EFD1-A17D53FF23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t>I qualify to be a leader in the sense that I have passion for social justice and equality;</a:t>
            </a:r>
          </a:p>
          <a:p>
            <a:r>
              <a:t>Strong commitment to community development</a:t>
            </a:r>
          </a:p>
          <a:p>
            <a:r>
              <a:t>Excellent communication and interpersonal skills</a:t>
            </a:r>
          </a:p>
          <a:p>
            <a:r>
              <a:t>Ability to mobilise and empower others</a:t>
            </a:r>
          </a:p>
          <a:p>
            <a:r>
              <a:t>Strategic thinking and problem solving skills</a:t>
            </a:r>
          </a:p>
          <a:p>
            <a:r>
              <a:t>Emotional intelligence and empathy and understanding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911C9-87AD-DCBE-2E63-FBF0D1D9AB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t>Evidence</a:t>
            </a:r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01" y="1620473"/>
            <a:ext cx="2214869" cy="1666237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14" y="3256280"/>
            <a:ext cx="2204711" cy="1666223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72" y="4881874"/>
            <a:ext cx="2214841" cy="1656038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242" y="1605208"/>
            <a:ext cx="1932900" cy="2590753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422" y="3591548"/>
            <a:ext cx="2062520" cy="1564634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855" y="4638037"/>
            <a:ext cx="1910088" cy="19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WHO IS THIS LEADER?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sz="2000"/>
              <a:t>My name is Councillor Netsai Makamure</a:t>
            </a:r>
          </a:p>
          <a:p>
            <a:r>
              <a:rPr sz="2000"/>
              <a:t>I represent women in Marondera Rural District Council</a:t>
            </a:r>
          </a:p>
          <a:p>
            <a:r>
              <a:rPr sz="2000"/>
              <a:t>Empathy and Understanding makes me unique</a:t>
            </a:r>
          </a:p>
          <a:p>
            <a:r>
              <a:rPr sz="2000"/>
              <a:t>I am innovative and able to think outside the box </a:t>
            </a:r>
          </a:p>
          <a:p>
            <a:endParaRPr sz="200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163" y="2138604"/>
            <a:ext cx="3982710" cy="40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02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WHAT DRIVES YOU? 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sz="2800"/>
              <a:t>Vision </a:t>
            </a:r>
          </a:p>
          <a:p>
            <a:r>
              <a:rPr sz="2000"/>
              <a:t>I envision a situation that makes it possible to create an inclusive and equitable society where gender equality is a reality, empowering  individuals to reach their full potential and fostering a culture of</a:t>
            </a:r>
            <a:r>
              <a:rPr sz="2800"/>
              <a:t> </a:t>
            </a:r>
            <a:r>
              <a:rPr sz="2000"/>
              <a:t>mutual respect, understanding, and social justice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977" y="2179276"/>
            <a:ext cx="4003095" cy="1788169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91" y="3972552"/>
            <a:ext cx="1617989" cy="2143738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270" y="3987733"/>
            <a:ext cx="2387672" cy="178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378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/>
              <a:t>WHAT DRIVES YOU? 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sz="2800"/>
              <a:t>Objectives </a:t>
            </a:r>
          </a:p>
          <a:p>
            <a:r>
              <a:rPr sz="2000"/>
              <a:t>Establish a gender-sensitive community framework.</a:t>
            </a:r>
          </a:p>
          <a:p>
            <a:r>
              <a:rPr sz="2000"/>
              <a:t>Provide training and capacity-building programmes for over 2000 individuals.</a:t>
            </a:r>
          </a:p>
          <a:p>
            <a:r>
              <a:rPr sz="2000"/>
              <a:t>Advocate for policy reforms addressing gender-based violence, domestic violence, child abuse, drug and substance abuse, sexual abuse and climate action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t>Include Photos or videos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98790"/>
            <a:ext cx="9144000" cy="48750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/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19" y="2209748"/>
            <a:ext cx="2458677" cy="1828744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154" y="2194554"/>
            <a:ext cx="1506242" cy="2021834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935" y="3982682"/>
            <a:ext cx="1587503" cy="2113294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141" y="4302728"/>
            <a:ext cx="2397760" cy="1788114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008" y="1041368"/>
            <a:ext cx="1148078" cy="1137921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059" y="1051498"/>
            <a:ext cx="1148078" cy="1137935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337" y="1051526"/>
            <a:ext cx="1148078" cy="11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378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3D288F9C0D742B1C572EE9F15CFEC" ma:contentTypeVersion="21" ma:contentTypeDescription="Create a new document." ma:contentTypeScope="" ma:versionID="053a5ec0831317e823422aaa8b6e0f06">
  <xsd:schema xmlns:xsd="http://www.w3.org/2001/XMLSchema" xmlns:xs="http://www.w3.org/2001/XMLSchema" xmlns:p="http://schemas.microsoft.com/office/2006/metadata/properties" xmlns:ns2="5c72703c-1067-4fa7-89cc-ef245258de7b" xmlns:ns3="baaa1e52-d096-4578-884f-544177159c31" targetNamespace="http://schemas.microsoft.com/office/2006/metadata/properties" ma:root="true" ma:fieldsID="22a11a410b86899d8171017e0a53600f" ns2:_="" ns3:_="">
    <xsd:import namespace="5c72703c-1067-4fa7-89cc-ef245258de7b"/>
    <xsd:import namespace="baaa1e52-d096-4578-884f-544177159c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URLLink" minOccurs="0"/>
                <xsd:element ref="ns3:MediaServiceSearchPropertie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a1e52-d096-4578-884f-544177159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RLLink" ma:index="24" nillable="true" ma:displayName="URL Link" ma:format="Hyperlink" ma:internalName="UR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Link xmlns="baaa1e52-d096-4578-884f-544177159c31">
      <Url xsi:nil="true"/>
      <Description xsi:nil="true"/>
    </URLLink>
    <TaxCatchAll xmlns="5c72703c-1067-4fa7-89cc-ef245258de7b" xsi:nil="true"/>
    <lcf76f155ced4ddcb4097134ff3c332f xmlns="baaa1e52-d096-4578-884f-544177159c3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BD6754-0943-45C5-BAD9-20C3417EDB57}"/>
</file>

<file path=customXml/itemProps2.xml><?xml version="1.0" encoding="utf-8"?>
<ds:datastoreItem xmlns:ds="http://schemas.openxmlformats.org/officeDocument/2006/customXml" ds:itemID="{D100ACDD-6142-4E0C-8A7A-45D7311A2B9A}">
  <ds:schemaRefs>
    <ds:schemaRef ds:uri="5c72703c-1067-4fa7-89cc-ef245258de7b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d0128bf-0240-4a00-b00a-ea9f2cdab00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195517-BA27-4E6F-A7CE-68BB096E9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4888</TotalTime>
  <Words>1098</Words>
  <Application>Microsoft Office PowerPoint</Application>
  <PresentationFormat>On-screen Show (4:3)</PresentationFormat>
  <Paragraphs>135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Tahoma</vt:lpstr>
      <vt:lpstr>Office Theme</vt:lpstr>
      <vt:lpstr>PowerPoint Presentation</vt:lpstr>
      <vt:lpstr>Quotable Quotes</vt:lpstr>
      <vt:lpstr>Quotable Quotes</vt:lpstr>
      <vt:lpstr>Experience as a leader</vt:lpstr>
      <vt:lpstr>Experience as a leader</vt:lpstr>
      <vt:lpstr>Experience as a leader</vt:lpstr>
      <vt:lpstr>WHO IS THIS LEADER?  </vt:lpstr>
      <vt:lpstr>WHAT DRIVES YOU?   </vt:lpstr>
      <vt:lpstr>WHAT DRIVES YOU?   </vt:lpstr>
      <vt:lpstr>WHAT DRIVES YOU?   </vt:lpstr>
      <vt:lpstr>WHAT DO YOU DO?   </vt:lpstr>
      <vt:lpstr>GENDER EQUALITY CHALLENGES </vt:lpstr>
      <vt:lpstr>GENDER EQUALITY CHALLENGES </vt:lpstr>
      <vt:lpstr>CHANGES  AT INDIVIDUAL LEVEL  </vt:lpstr>
      <vt:lpstr>CHANGES  AT THE  HOUSEHOLD LEVEL  </vt:lpstr>
      <vt:lpstr>CHANGES  AT THE  INSTITUTIONAL LEVEL  </vt:lpstr>
      <vt:lpstr>CHANGES  AT POLICY LEVEL  </vt:lpstr>
      <vt:lpstr>INFLUENCE AT COMMUNITY LEVEL  </vt:lpstr>
      <vt:lpstr>Lessons Learnt 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vhai</dc:creator>
  <cp:lastModifiedBy>user</cp:lastModifiedBy>
  <cp:revision>119</cp:revision>
  <dcterms:created xsi:type="dcterms:W3CDTF">2014-03-06T12:27:13Z</dcterms:created>
  <dcterms:modified xsi:type="dcterms:W3CDTF">2024-11-07T13:02:06Z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0x010100FC83D288F9C0D742B1C572EE9F15CFEC</vt:lpwstr>
  </property>
</Properties>
</file>