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85" r:id="rId8"/>
    <p:sldId id="263" r:id="rId9"/>
    <p:sldId id="288" r:id="rId10"/>
    <p:sldId id="273" r:id="rId11"/>
    <p:sldId id="289" r:id="rId12"/>
    <p:sldId id="297" r:id="rId13"/>
    <p:sldId id="275" r:id="rId14"/>
    <p:sldId id="292" r:id="rId15"/>
    <p:sldId id="279" r:id="rId16"/>
    <p:sldId id="290" r:id="rId17"/>
    <p:sldId id="294" r:id="rId18"/>
    <p:sldId id="293" r:id="rId19"/>
    <p:sldId id="278" r:id="rId20"/>
    <p:sldId id="281" r:id="rId21"/>
    <p:sldId id="295" r:id="rId22"/>
    <p:sldId id="280" r:id="rId23"/>
    <p:sldId id="284" r:id="rId24"/>
    <p:sldId id="287" r:id="rId25"/>
    <p:sldId id="296" r:id="rId26"/>
    <p:sldId id="265" r:id="rId27"/>
    <p:sldId id="268" r:id="rId28"/>
    <p:sldId id="27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0" autoAdjust="0"/>
  </p:normalViewPr>
  <p:slideViewPr>
    <p:cSldViewPr>
      <p:cViewPr varScale="1">
        <p:scale>
          <a:sx n="61" d="100"/>
          <a:sy n="61" d="100"/>
        </p:scale>
        <p:origin x="11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W"/>
              <a:t>Expenditure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Sheet1!$A$1:$A$5</c:f>
              <c:strCache>
                <c:ptCount val="5"/>
                <c:pt idx="0">
                  <c:v>Gender Management System (GMS) </c:v>
                </c:pt>
                <c:pt idx="1">
                  <c:v>Employment expenditure (Human Capital Expenditure)</c:v>
                </c:pt>
                <c:pt idx="2">
                  <c:v>Gender Specific Programming</c:v>
                </c:pt>
                <c:pt idx="3">
                  <c:v>Mainstream Programmes </c:v>
                </c:pt>
                <c:pt idx="4">
                  <c:v>Other</c:v>
                </c:pt>
              </c:strCache>
            </c:strRef>
          </c:cat>
          <c:val>
            <c:numRef>
              <c:f>Sheet1!$C$1:$C$5</c:f>
              <c:numCache>
                <c:formatCode>0.00%</c:formatCode>
                <c:ptCount val="5"/>
                <c:pt idx="0">
                  <c:v>0.03</c:v>
                </c:pt>
                <c:pt idx="1">
                  <c:v>0.21</c:v>
                </c:pt>
                <c:pt idx="2">
                  <c:v>0.05</c:v>
                </c:pt>
                <c:pt idx="3">
                  <c:v>0.69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67AC4-FAAE-40C7-9D5F-93FB15DECFD0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D5587-7577-41D4-90F2-B824B19906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5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3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1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29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40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02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20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D5587-7577-41D4-90F2-B824B19906F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6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70745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68016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40912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28098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928762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8442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56661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1828457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532978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12073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2051226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485F-ED24-47DB-AFF9-387090B6200D}" type="datetimeFigureOut">
              <a:rPr lang="en-ZW" smtClean="0"/>
              <a:t>7/11/2024</a:t>
            </a:fld>
            <a:endParaRPr lang="en-Z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6CC1-C62E-4793-9BAB-70F633D6ED53}" type="slidenum">
              <a:rPr lang="en-ZW" smtClean="0"/>
              <a:t>‹#›</a:t>
            </a:fld>
            <a:endParaRPr lang="en-ZW"/>
          </a:p>
        </p:txBody>
      </p:sp>
    </p:spTree>
    <p:extLst>
      <p:ext uri="{BB962C8B-B14F-4D97-AF65-F5344CB8AC3E}">
        <p14:creationId xmlns:p14="http://schemas.microsoft.com/office/powerpoint/2010/main" val="31464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28600" y="1320152"/>
            <a:ext cx="1173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SADC PROTOCOL@WORK </a:t>
            </a:r>
            <a:r>
              <a:rPr lang="en-GB" sz="2400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SUMMITS AND </a:t>
            </a:r>
            <a:r>
              <a:rPr lang="en-GB" sz="2400" b="1" dirty="0">
                <a:latin typeface="Tahoma" panose="020B0604030504040204" pitchFamily="34" charset="0"/>
                <a:ea typeface="Times New Roman" panose="02020603050405020304" pitchFamily="18" charset="0"/>
              </a:rPr>
              <a:t>AWARDS </a:t>
            </a:r>
            <a:endParaRPr lang="en-ZW" sz="2400" b="1" dirty="0"/>
          </a:p>
          <a:p>
            <a:pPr algn="ctr"/>
            <a:r>
              <a:rPr lang="en-ZW" sz="3600" b="1" dirty="0"/>
              <a:t> </a:t>
            </a:r>
            <a:r>
              <a:rPr lang="en-ZW" sz="3600" b="1" dirty="0" smtClean="0"/>
              <a:t>2024 INSTITUTIONAL COE</a:t>
            </a:r>
            <a:endParaRPr lang="en-ZW" sz="2000" b="1" dirty="0"/>
          </a:p>
          <a:p>
            <a:pPr algn="ctr"/>
            <a:endParaRPr lang="en-ZW" sz="2000" dirty="0">
              <a:solidFill>
                <a:srgbClr val="FF0000"/>
              </a:solidFill>
            </a:endParaRPr>
          </a:p>
          <a:p>
            <a:pPr algn="ctr"/>
            <a:endParaRPr lang="en-ZA" sz="2000" dirty="0">
              <a:solidFill>
                <a:srgbClr val="FF0000"/>
              </a:solidFill>
            </a:endParaRPr>
          </a:p>
          <a:p>
            <a:pPr algn="ctr"/>
            <a:r>
              <a:rPr lang="en-ZW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2724150" y="6457873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 dirty="0"/>
              <a:t>Zimbabwe, Beitbridge Municipality, November and Magic Shoko</a:t>
            </a:r>
          </a:p>
          <a:p>
            <a:endParaRPr lang="en-ZW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86" y="-92819"/>
            <a:ext cx="2007524" cy="110974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-457200"/>
            <a:ext cx="9144000" cy="1371600"/>
            <a:chOff x="543012" y="237175"/>
            <a:chExt cx="11206620" cy="131450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9638" y="638675"/>
              <a:ext cx="3237986" cy="7787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012" y="237175"/>
              <a:ext cx="1506626" cy="1314506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9018" y="679918"/>
              <a:ext cx="2780614" cy="80770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12" y="708948"/>
              <a:ext cx="3315817" cy="623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3210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b="1" dirty="0">
                <a:solidFill>
                  <a:prstClr val="black"/>
                </a:solidFill>
                <a:ea typeface="+mn-ea"/>
                <a:cs typeface="+mn-cs"/>
              </a:rPr>
              <a:t>IV. LOCAL ECONOMIC DEVELOPMENT</a:t>
            </a:r>
            <a:endParaRPr lang="en-ZA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20536" y="1600201"/>
            <a:ext cx="41849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Council </a:t>
            </a:r>
            <a:r>
              <a:rPr lang="en-US" dirty="0"/>
              <a:t>in partnership with Gender links has embarked on 'The promoting gender Inclusive </a:t>
            </a:r>
            <a:r>
              <a:rPr lang="en-US" dirty="0" smtClean="0"/>
              <a:t>local economic </a:t>
            </a:r>
            <a:r>
              <a:rPr lang="en-US" dirty="0"/>
              <a:t>development project: waste management project". The project aims at improving the livelihoods of women</a:t>
            </a:r>
            <a:r>
              <a:rPr lang="en-US" dirty="0" smtClean="0"/>
              <a:t>, youths </a:t>
            </a:r>
            <a:r>
              <a:rPr lang="en-US" dirty="0"/>
              <a:t>and members of the community through empowering individual entrepreneurs to manage and control </a:t>
            </a:r>
            <a:r>
              <a:rPr lang="en-US" dirty="0" smtClean="0"/>
              <a:t>their enterprises </a:t>
            </a:r>
            <a:r>
              <a:rPr lang="en-US" dirty="0"/>
              <a:t>as well as the flagship enterprise. The project entails the baling of collected waste plastics and crushing </a:t>
            </a:r>
            <a:r>
              <a:rPr lang="en-US" dirty="0" smtClean="0"/>
              <a:t>the same </a:t>
            </a:r>
            <a:r>
              <a:rPr lang="en-US" dirty="0"/>
              <a:t>for value addition. The project site has been constructed in partnership with Gender </a:t>
            </a:r>
            <a:r>
              <a:rPr lang="en-US" dirty="0" smtClean="0"/>
              <a:t>links.</a:t>
            </a:r>
            <a:endParaRPr lang="en-ZW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537" y="1600201"/>
            <a:ext cx="3320929" cy="186956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59" y="1600201"/>
            <a:ext cx="3162300" cy="17802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183" y="3401453"/>
            <a:ext cx="3283635" cy="18485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258" y="3380459"/>
            <a:ext cx="3228259" cy="18173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19800" y="5430655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Waste Management Recycling plant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519960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IV. LOCAL ECONOMIC DEVELOPMENT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48200" cy="4525963"/>
          </a:xfrm>
        </p:spPr>
        <p:txBody>
          <a:bodyPr>
            <a:normAutofit fontScale="92500" lnSpcReduction="20000"/>
          </a:bodyPr>
          <a:lstStyle/>
          <a:p>
            <a:pPr marR="191135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ZA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improve business opportunities, Council organised a Beitbridge business </a:t>
            </a:r>
            <a:r>
              <a:rPr lang="en-ZA" sz="24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exhibition show in partnership with the business community, </a:t>
            </a:r>
            <a:r>
              <a:rPr lang="en-ZA" sz="24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give local business people an opportunity to market their businesses, products, personalities and services</a:t>
            </a:r>
            <a:r>
              <a:rPr lang="en-ZA" sz="24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The committee is chaired by a local business women.</a:t>
            </a:r>
          </a:p>
          <a:p>
            <a:pPr marR="191135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ZA" sz="24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 has allocated land for the business show ground</a:t>
            </a:r>
            <a:endParaRPr lang="en-ZA" sz="24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3027" y="6126164"/>
            <a:ext cx="419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/>
              <a:t>Beitbridge Business Expo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814" y="1326971"/>
            <a:ext cx="4139807" cy="23329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660" y="3690308"/>
            <a:ext cx="4166352" cy="2347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334939"/>
            <a:ext cx="4272415" cy="24076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659" y="3752360"/>
            <a:ext cx="4212296" cy="237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6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V. INFRASTRUCTURE AND SOCIAL DEVELOPMENT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52338" y="1567526"/>
            <a:ext cx="4215063" cy="4452274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sz="2000" b="1" dirty="0">
                <a:solidFill>
                  <a:prstClr val="black"/>
                </a:solidFill>
              </a:rPr>
              <a:t>Land and housing </a:t>
            </a:r>
          </a:p>
          <a:p>
            <a:pPr lvl="0"/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Council allocated </a:t>
            </a:r>
            <a:r>
              <a:rPr lang="en-ZA" sz="20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stands 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and two houses to the </a:t>
            </a:r>
            <a:r>
              <a:rPr lang="en-ZA" sz="20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to elderly women.</a:t>
            </a:r>
            <a:endParaRPr lang="en-ZA" sz="20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marL="0" marR="191135" indent="0">
              <a:lnSpc>
                <a:spcPct val="115000"/>
              </a:lnSpc>
              <a:buNone/>
            </a:pPr>
            <a:endParaRPr lang="en-ZA" sz="20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sz="2000" b="1" dirty="0">
                <a:solidFill>
                  <a:prstClr val="black"/>
                </a:solidFill>
              </a:rPr>
              <a:t>Water and sanitation </a:t>
            </a:r>
          </a:p>
          <a:p>
            <a:pPr marR="191135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ZA" sz="20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Borehole 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committees a</a:t>
            </a:r>
            <a:r>
              <a:rPr lang="en-ZA" sz="20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 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existence. </a:t>
            </a:r>
            <a:r>
              <a:rPr lang="en-ZA" sz="20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48% 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the Secretariat are women </a:t>
            </a:r>
          </a:p>
          <a:p>
            <a:pPr marR="191135">
              <a:lnSpc>
                <a:spcPct val="115000"/>
              </a:lnSpc>
            </a:pP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Municipality there are 5 public toilets. One is a private facility (at </a:t>
            </a:r>
            <a:r>
              <a:rPr lang="en-ZA" sz="2000" dirty="0" err="1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Mashakada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BC) whose director is a elderly female.</a:t>
            </a:r>
          </a:p>
          <a:p>
            <a:pPr marR="191135">
              <a:lnSpc>
                <a:spcPct val="115000"/>
              </a:lnSpc>
            </a:pP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4 public toilets run by MOB have </a:t>
            </a:r>
            <a:r>
              <a:rPr lang="en-ZA" sz="20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women </a:t>
            </a:r>
            <a:r>
              <a:rPr lang="en-ZA" sz="20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 of 12 </a:t>
            </a:r>
            <a:r>
              <a:rPr lang="en-ZA" sz="2000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endParaRPr lang="en-ZA" sz="2000" dirty="0">
              <a:solidFill>
                <a:srgbClr val="000000"/>
              </a:solidFill>
              <a:latin typeface="Tahom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191135">
              <a:lnSpc>
                <a:spcPct val="115000"/>
              </a:lnSpc>
              <a:buFont typeface="Tahoma" panose="020B0604030504040204" pitchFamily="34" charset="0"/>
              <a:buChar char="•"/>
            </a:pPr>
            <a:r>
              <a:rPr lang="en-ZA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Council public toilets have ramps and disability water closets to improve accessibility by PWDs.</a:t>
            </a:r>
          </a:p>
          <a:p>
            <a:pPr marL="0" indent="0">
              <a:buNone/>
            </a:pPr>
            <a:endParaRPr lang="en-ZW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ZA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xmlns="" id="{DE429A2C-A611-1E6E-52BC-E2B64F7DF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032012"/>
              </p:ext>
            </p:extLst>
          </p:nvPr>
        </p:nvGraphicFramePr>
        <p:xfrm>
          <a:off x="6230332" y="3893621"/>
          <a:ext cx="3995904" cy="184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976">
                  <a:extLst>
                    <a:ext uri="{9D8B030D-6E8A-4147-A177-3AD203B41FA5}">
                      <a16:colId xmlns:a16="http://schemas.microsoft.com/office/drawing/2014/main" xmlns="" val="510525429"/>
                    </a:ext>
                  </a:extLst>
                </a:gridCol>
                <a:gridCol w="998976">
                  <a:extLst>
                    <a:ext uri="{9D8B030D-6E8A-4147-A177-3AD203B41FA5}">
                      <a16:colId xmlns:a16="http://schemas.microsoft.com/office/drawing/2014/main" xmlns="" val="4098407582"/>
                    </a:ext>
                  </a:extLst>
                </a:gridCol>
                <a:gridCol w="998976">
                  <a:extLst>
                    <a:ext uri="{9D8B030D-6E8A-4147-A177-3AD203B41FA5}">
                      <a16:colId xmlns:a16="http://schemas.microsoft.com/office/drawing/2014/main" xmlns="" val="586806373"/>
                    </a:ext>
                  </a:extLst>
                </a:gridCol>
                <a:gridCol w="998976">
                  <a:extLst>
                    <a:ext uri="{9D8B030D-6E8A-4147-A177-3AD203B41FA5}">
                      <a16:colId xmlns:a16="http://schemas.microsoft.com/office/drawing/2014/main" xmlns="" val="3324435739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Water Committees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Number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Chairpersons of Water Committees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Vice Chairpersons of water committees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2195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Women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827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720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400" b="1" kern="1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  <a:endParaRPr lang="en-GB" sz="1400" kern="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139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56717661"/>
                  </a:ext>
                </a:extLst>
              </a:tr>
            </a:tbl>
          </a:graphicData>
        </a:graphic>
      </p:graphicFrame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xmlns="" id="{310A8E5D-8951-3E8E-280B-30CD122D7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98629"/>
              </p:ext>
            </p:extLst>
          </p:nvPr>
        </p:nvGraphicFramePr>
        <p:xfrm>
          <a:off x="6235591" y="1690261"/>
          <a:ext cx="3995901" cy="1676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1967">
                  <a:extLst>
                    <a:ext uri="{9D8B030D-6E8A-4147-A177-3AD203B41FA5}">
                      <a16:colId xmlns:a16="http://schemas.microsoft.com/office/drawing/2014/main" xmlns="" val="3828513353"/>
                    </a:ext>
                  </a:extLst>
                </a:gridCol>
                <a:gridCol w="1331967">
                  <a:extLst>
                    <a:ext uri="{9D8B030D-6E8A-4147-A177-3AD203B41FA5}">
                      <a16:colId xmlns:a16="http://schemas.microsoft.com/office/drawing/2014/main" xmlns="" val="3689454793"/>
                    </a:ext>
                  </a:extLst>
                </a:gridCol>
                <a:gridCol w="1331967">
                  <a:extLst>
                    <a:ext uri="{9D8B030D-6E8A-4147-A177-3AD203B41FA5}">
                      <a16:colId xmlns:a16="http://schemas.microsoft.com/office/drawing/2014/main" xmlns="" val="154703483"/>
                    </a:ext>
                  </a:extLst>
                </a:gridCol>
              </a:tblGrid>
              <a:tr h="307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Housing Allocations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Number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Proportion (%)</a:t>
                      </a:r>
                      <a:endParaRPr lang="en-GB" sz="16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3356789"/>
                  </a:ext>
                </a:extLst>
              </a:tr>
              <a:tr h="307319">
                <a:tc>
                  <a:txBody>
                    <a:bodyPr/>
                    <a:lstStyle/>
                    <a:p>
                      <a:r>
                        <a:rPr lang="en-US" b="1" dirty="0"/>
                        <a:t>Women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44%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7803244"/>
                  </a:ext>
                </a:extLst>
              </a:tr>
              <a:tr h="307319">
                <a:tc>
                  <a:txBody>
                    <a:bodyPr/>
                    <a:lstStyle/>
                    <a:p>
                      <a:r>
                        <a:rPr lang="en-US" b="1" dirty="0"/>
                        <a:t>Men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56%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57078895"/>
                  </a:ext>
                </a:extLst>
              </a:tr>
              <a:tr h="307319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1303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98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V. INFRASTRUCTURE AND SOCIAL </a:t>
            </a:r>
            <a:r>
              <a:rPr lang="en-ZA" b="1" dirty="0" smtClean="0">
                <a:solidFill>
                  <a:prstClr val="black"/>
                </a:solidFill>
              </a:rPr>
              <a:t>DEVELOPMENT cont..</a:t>
            </a:r>
            <a:endParaRPr lang="en-ZW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348706"/>
            <a:ext cx="4038600" cy="3028950"/>
          </a:xfrm>
        </p:spPr>
      </p:pic>
      <p:sp>
        <p:nvSpPr>
          <p:cNvPr id="9" name="TextBox 8"/>
          <p:cNvSpPr txBox="1"/>
          <p:nvPr/>
        </p:nvSpPr>
        <p:spPr>
          <a:xfrm>
            <a:off x="2133600" y="5638801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5 Residential </a:t>
            </a:r>
            <a:r>
              <a:rPr lang="en-ZW" dirty="0"/>
              <a:t>houses built by council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3200" y="563880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/>
              <a:t>Primary School built by council</a:t>
            </a:r>
          </a:p>
          <a:p>
            <a:endParaRPr lang="en-ZW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347460"/>
            <a:ext cx="5384800" cy="3031442"/>
          </a:xfrm>
        </p:spPr>
      </p:pic>
    </p:spTree>
    <p:extLst>
      <p:ext uri="{BB962C8B-B14F-4D97-AF65-F5344CB8AC3E}">
        <p14:creationId xmlns:p14="http://schemas.microsoft.com/office/powerpoint/2010/main" val="28198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V. INFRASTRUCTURE AND SOCIAL DEVELOPMENT cont..</a:t>
            </a:r>
            <a:endParaRPr lang="en-ZW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97" y="2047766"/>
            <a:ext cx="6402989" cy="360835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26" y="2016593"/>
            <a:ext cx="6458305" cy="36395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0" y="6019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err="1" smtClean="0"/>
              <a:t>Equiping</a:t>
            </a:r>
            <a:r>
              <a:rPr lang="en-ZW" dirty="0" smtClean="0"/>
              <a:t> of the Vhembe high school science lab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9568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V. INFRASTRUCTURE AND SOCIAL DEVELOPMENT cont..</a:t>
            </a:r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39428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/>
              <a:t>People with disabilities at Mayor’s Half marathon event</a:t>
            </a:r>
          </a:p>
          <a:p>
            <a:endParaRPr lang="en-ZW" dirty="0"/>
          </a:p>
        </p:txBody>
      </p:sp>
      <p:sp>
        <p:nvSpPr>
          <p:cNvPr id="8" name="TextBox 7"/>
          <p:cNvSpPr txBox="1"/>
          <p:nvPr/>
        </p:nvSpPr>
        <p:spPr>
          <a:xfrm>
            <a:off x="3025140" y="148844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/>
              <a:t>Equal opportunities for </a:t>
            </a:r>
            <a:r>
              <a:rPr lang="en-ZW" dirty="0" smtClean="0"/>
              <a:t>in all council </a:t>
            </a:r>
            <a:r>
              <a:rPr lang="en-ZW" dirty="0"/>
              <a:t>activities</a:t>
            </a:r>
          </a:p>
          <a:p>
            <a:endParaRPr lang="en-ZW" dirty="0"/>
          </a:p>
        </p:txBody>
      </p:sp>
      <p:sp>
        <p:nvSpPr>
          <p:cNvPr id="9" name="TextBox 8"/>
          <p:cNvSpPr txBox="1"/>
          <p:nvPr/>
        </p:nvSpPr>
        <p:spPr>
          <a:xfrm>
            <a:off x="2133600" y="5394280"/>
            <a:ext cx="3215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Athletes </a:t>
            </a:r>
            <a:r>
              <a:rPr lang="en-ZW" dirty="0"/>
              <a:t>at Mayor’s Half Marathon event</a:t>
            </a:r>
          </a:p>
          <a:p>
            <a:endParaRPr lang="en-ZW" dirty="0"/>
          </a:p>
          <a:p>
            <a:endParaRPr lang="en-ZW" dirty="0"/>
          </a:p>
          <a:p>
            <a:endParaRPr lang="en-ZW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740" y="2206994"/>
            <a:ext cx="3954418" cy="296581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98" y="2145660"/>
            <a:ext cx="3840843" cy="303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700" b="1" dirty="0">
                <a:solidFill>
                  <a:prstClr val="black"/>
                </a:solidFill>
                <a:ea typeface="+mn-ea"/>
                <a:cs typeface="+mn-cs"/>
              </a:rPr>
              <a:t>VI. SEXUAL AND REPRODUCTIVE HEALTH, HIV AND AIDS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i="1" dirty="0"/>
              <a:t> </a:t>
            </a:r>
            <a:endParaRPr lang="en-ZW" sz="2400" dirty="0"/>
          </a:p>
        </p:txBody>
      </p:sp>
      <p:sp>
        <p:nvSpPr>
          <p:cNvPr id="4" name="Rectangle 3"/>
          <p:cNvSpPr/>
          <p:nvPr/>
        </p:nvSpPr>
        <p:spPr>
          <a:xfrm>
            <a:off x="1524000" y="1303615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</a:t>
            </a:r>
            <a:r>
              <a:rPr lang="en-US" dirty="0"/>
              <a:t>education on HIV and Aids infection is given every morning at the clinics.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maternity wing has been constructed.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Council had beerhall visits in partnership with CESSAHR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average distance to the nearest clinic in 1.6km through the establishment of a satellite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Council through Health promoters, encourage early reporting of pregnancies at health facilities.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800" y="539166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/>
              <a:t>Health </a:t>
            </a:r>
            <a:r>
              <a:rPr lang="en-ZW" dirty="0" smtClean="0"/>
              <a:t>education </a:t>
            </a:r>
            <a:r>
              <a:rPr lang="en-ZW" dirty="0"/>
              <a:t>at council clinics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22267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426898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10972800" cy="1143000"/>
          </a:xfrm>
        </p:spPr>
        <p:txBody>
          <a:bodyPr>
            <a:normAutofit/>
          </a:bodyPr>
          <a:lstStyle/>
          <a:p>
            <a:r>
              <a:rPr lang="en-ZA" sz="3200" b="1" dirty="0">
                <a:solidFill>
                  <a:prstClr val="black"/>
                </a:solidFill>
                <a:ea typeface="+mn-ea"/>
                <a:cs typeface="+mn-cs"/>
              </a:rPr>
              <a:t>VII. GENDER BASED VIOLENCE</a:t>
            </a:r>
            <a:endParaRPr lang="en-Z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12551"/>
            <a:ext cx="3810000" cy="4525963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lvl="0"/>
            <a:r>
              <a:rPr lang="en-ZA" dirty="0">
                <a:solidFill>
                  <a:prstClr val="black"/>
                </a:solidFill>
              </a:rPr>
              <a:t>To improve citizen safety, Council set up solar powered </a:t>
            </a:r>
            <a:r>
              <a:rPr lang="en-ZA" dirty="0" smtClean="0">
                <a:solidFill>
                  <a:prstClr val="black"/>
                </a:solidFill>
              </a:rPr>
              <a:t>tower lights </a:t>
            </a:r>
            <a:r>
              <a:rPr lang="en-ZA" dirty="0">
                <a:solidFill>
                  <a:prstClr val="black"/>
                </a:solidFill>
              </a:rPr>
              <a:t>to reduce the occurrence of muggings</a:t>
            </a:r>
            <a:r>
              <a:rPr lang="en-ZA" dirty="0" smtClean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endParaRPr lang="en-ZA" dirty="0">
              <a:solidFill>
                <a:prstClr val="black"/>
              </a:solidFill>
            </a:endParaRPr>
          </a:p>
          <a:p>
            <a:pPr lvl="0"/>
            <a:r>
              <a:rPr lang="en-ZA" dirty="0"/>
              <a:t>Council observes the sixteen days of activism against </a:t>
            </a:r>
            <a:r>
              <a:rPr lang="en-ZA" dirty="0" smtClean="0"/>
              <a:t>GBV</a:t>
            </a:r>
          </a:p>
          <a:p>
            <a:pPr marL="0" lvl="0" indent="0">
              <a:buNone/>
            </a:pPr>
            <a:endParaRPr lang="en-ZA" dirty="0" smtClean="0"/>
          </a:p>
          <a:p>
            <a:pPr lvl="0"/>
            <a:r>
              <a:rPr lang="en-ZA" dirty="0" smtClean="0"/>
              <a:t>Council conducts training on gender to its employees annually. </a:t>
            </a:r>
            <a:endParaRPr lang="en-ZA" dirty="0"/>
          </a:p>
          <a:p>
            <a:pPr marL="0" indent="0">
              <a:buNone/>
            </a:pPr>
            <a:endParaRPr lang="en-ZA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ZA" dirty="0"/>
          </a:p>
          <a:p>
            <a:r>
              <a:rPr lang="en-ZA" dirty="0"/>
              <a:t>Council refers cases of GBV to victim friendly unit(VFU). Victims of GBV are examined before referral to victim friendly unit. Council works with VFU in all GBV activities and events.</a:t>
            </a:r>
            <a:endParaRPr lang="en-ZA" dirty="0">
              <a:solidFill>
                <a:prstClr val="black"/>
              </a:solidFill>
            </a:endParaRPr>
          </a:p>
          <a:p>
            <a:r>
              <a:rPr lang="en-ZA" dirty="0" smtClean="0"/>
              <a:t> </a:t>
            </a:r>
            <a:endParaRPr lang="en-ZA" dirty="0"/>
          </a:p>
          <a:p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829300" y="5882854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Commemoration of the 16 days of Activism</a:t>
            </a:r>
            <a:endParaRPr lang="en-ZW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369266"/>
            <a:ext cx="3544901" cy="2363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2265"/>
            <a:ext cx="3544901" cy="23632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65" y="874165"/>
            <a:ext cx="3602359" cy="24013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01" y="3278996"/>
            <a:ext cx="3622239" cy="241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365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VII. GENDER BASED VIOLENCE</a:t>
            </a:r>
            <a:endParaRPr lang="en-ZW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843881"/>
            <a:ext cx="5384800" cy="4038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43881"/>
            <a:ext cx="5384800" cy="4038600"/>
          </a:xfrm>
        </p:spPr>
      </p:pic>
      <p:sp>
        <p:nvSpPr>
          <p:cNvPr id="9" name="TextBox 8"/>
          <p:cNvSpPr txBox="1"/>
          <p:nvPr/>
        </p:nvSpPr>
        <p:spPr>
          <a:xfrm>
            <a:off x="1524000" y="60198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Training for women employees during the 16Days of Activism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60389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3200" dirty="0"/>
              <a:t>Projects for climate change include</a:t>
            </a:r>
          </a:p>
          <a:p>
            <a:r>
              <a:rPr lang="en-ZA" sz="3200" dirty="0" smtClean="0"/>
              <a:t>Recreational </a:t>
            </a:r>
            <a:r>
              <a:rPr lang="en-ZA" sz="3200" dirty="0" smtClean="0"/>
              <a:t>Parks- Council is entering into partnerships for recreational parks</a:t>
            </a:r>
            <a:endParaRPr lang="en-ZA" sz="3200" dirty="0"/>
          </a:p>
          <a:p>
            <a:r>
              <a:rPr lang="en-ZA" sz="3200" dirty="0" smtClean="0"/>
              <a:t>landscaping</a:t>
            </a:r>
            <a:endParaRPr lang="en-ZA" sz="3200" dirty="0"/>
          </a:p>
          <a:p>
            <a:r>
              <a:rPr lang="en-ZA" sz="3200" dirty="0"/>
              <a:t>storm water drainage construction on floodplain</a:t>
            </a:r>
            <a:endParaRPr lang="en-ZW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GB" sz="2400" i="1" dirty="0"/>
              <a:t> </a:t>
            </a:r>
            <a:endParaRPr lang="en-ZW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1600201"/>
            <a:ext cx="5384800" cy="403671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Climate Justice</a:t>
            </a:r>
            <a:endParaRPr lang="en-ZW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867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Recreational Park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42689810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762000"/>
          </a:xfrm>
        </p:spPr>
        <p:txBody>
          <a:bodyPr>
            <a:normAutofit/>
          </a:bodyPr>
          <a:lstStyle/>
          <a:p>
            <a:r>
              <a:rPr lang="en-ZW" b="1" dirty="0"/>
              <a:t>OVERVIEW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959432"/>
            <a:ext cx="8229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2800"/>
          </a:p>
          <a:p>
            <a:endParaRPr lang="en-GB" sz="2800"/>
          </a:p>
          <a:p>
            <a:endParaRPr lang="en-GB" sz="2800"/>
          </a:p>
          <a:p>
            <a:endParaRPr lang="en-ZW" sz="2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552661"/>
              </p:ext>
            </p:extLst>
          </p:nvPr>
        </p:nvGraphicFramePr>
        <p:xfrm>
          <a:off x="1981200" y="914401"/>
          <a:ext cx="7924800" cy="5899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52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60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52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882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COUNTRY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r>
                        <a:rPr lang="en-ZA" sz="1400" dirty="0" smtClean="0">
                          <a:effectLst/>
                        </a:rPr>
                        <a:t>ZIMBABWE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r>
                        <a:rPr lang="en-ZA" sz="1400" dirty="0" smtClean="0">
                          <a:effectLst/>
                        </a:rPr>
                        <a:t>BEITBRIDGE MUNCIPALITY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GENDER CHAMPION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r>
                        <a:rPr lang="en-ZA" sz="1400" dirty="0" smtClean="0">
                          <a:effectLst/>
                        </a:rPr>
                        <a:t>COUNCILLOR</a:t>
                      </a:r>
                      <a:r>
                        <a:rPr lang="en-ZA" sz="1400" baseline="0" dirty="0" smtClean="0">
                          <a:effectLst/>
                        </a:rPr>
                        <a:t> BRENDA MAWORERE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GENDER FOCAL PERSON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</a:rPr>
                        <a:t> </a:t>
                      </a:r>
                      <a:r>
                        <a:rPr lang="en-ZA" sz="1400" dirty="0" smtClean="0">
                          <a:effectLst/>
                        </a:rPr>
                        <a:t>MAGIC MAKER SHOKO</a:t>
                      </a:r>
                      <a:endParaRPr lang="en-ZA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13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r>
                        <a:rPr lang="en-ZA" sz="1800" dirty="0" smtClean="0">
                          <a:effectLst/>
                        </a:rPr>
                        <a:t>MAT</a:t>
                      </a:r>
                      <a:r>
                        <a:rPr lang="en-ZA" sz="1800" baseline="0" dirty="0" smtClean="0">
                          <a:effectLst/>
                        </a:rPr>
                        <a:t>EBELELAND SOUTH HUB COUNCIL</a:t>
                      </a:r>
                      <a:endParaRPr lang="en-ZA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9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Latest score (year)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1332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</a:rPr>
                        <a:t> </a:t>
                      </a: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99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Women 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Men 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Total </a:t>
                      </a:r>
                      <a:endParaRPr lang="en-Z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>
                          <a:effectLst/>
                        </a:rPr>
                        <a:t>% Women </a:t>
                      </a:r>
                      <a:endParaRPr lang="en-ZA" sz="1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4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4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</a:rPr>
                        <a:t>50%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7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15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22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31%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Council staff overall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91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317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408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</a:rPr>
                        <a:t>22%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Population served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 characteristics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>
                          <a:effectLst/>
                        </a:rPr>
                        <a:t> </a:t>
                      </a:r>
                      <a:r>
                        <a:rPr lang="en-Z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Z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Municipality of Beitbridge h</a:t>
                      </a:r>
                      <a:r>
                        <a:rPr lang="en-ZA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ouses </a:t>
                      </a:r>
                      <a:r>
                        <a:rPr lang="en-Z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busiest border post in Sub-Saharan Africa with transit population of over  12000 per day and over 20000 during peak times. It experiences low rainfall and very high temperatures of about 42 degrees </a:t>
                      </a:r>
                      <a:r>
                        <a:rPr lang="en-ZA" sz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celcius</a:t>
                      </a:r>
                      <a:r>
                        <a:rPr lang="en-ZA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ZA" sz="12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54590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IX. GENDER MANAGEMENT SYSTEM 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1"/>
            <a:ext cx="8458200" cy="45259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ZW" sz="2400" dirty="0"/>
              <a:t>Gender Champion is the chairperson of Environmental works and Management committee</a:t>
            </a:r>
            <a:r>
              <a:rPr lang="en-ZW" sz="2400" dirty="0" smtClean="0"/>
              <a:t>.</a:t>
            </a:r>
          </a:p>
          <a:p>
            <a:pPr>
              <a:spcBef>
                <a:spcPts val="0"/>
              </a:spcBef>
            </a:pPr>
            <a:endParaRPr lang="en-ZW" sz="2400" dirty="0"/>
          </a:p>
          <a:p>
            <a:pPr>
              <a:spcBef>
                <a:spcPts val="0"/>
              </a:spcBef>
            </a:pPr>
            <a:r>
              <a:rPr lang="en-ZW" sz="2400" dirty="0"/>
              <a:t>Gender focal person who is in  a middle management position</a:t>
            </a:r>
            <a:r>
              <a:rPr lang="en-ZW" sz="2400" dirty="0" smtClean="0"/>
              <a:t>.</a:t>
            </a:r>
          </a:p>
          <a:p>
            <a:pPr>
              <a:spcBef>
                <a:spcPts val="0"/>
              </a:spcBef>
            </a:pPr>
            <a:endParaRPr lang="en-ZW" sz="2400" dirty="0"/>
          </a:p>
          <a:p>
            <a:pPr>
              <a:spcBef>
                <a:spcPts val="0"/>
              </a:spcBef>
            </a:pPr>
            <a:r>
              <a:rPr lang="en-ZW" sz="2400" dirty="0" smtClean="0"/>
              <a:t>Council </a:t>
            </a:r>
            <a:r>
              <a:rPr lang="en-ZW" sz="2400" dirty="0"/>
              <a:t>has established  a gender desk committee that consists of focal persons from all the departments of council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FF0000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ZW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81383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2800" b="1" dirty="0">
                <a:solidFill>
                  <a:prstClr val="black"/>
                </a:solidFill>
                <a:ea typeface="+mn-ea"/>
                <a:cs typeface="+mn-cs"/>
              </a:rPr>
              <a:t>X. GENDER RESPONSIVE BUDGETING </a:t>
            </a:r>
            <a:endParaRPr lang="en-Z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1"/>
            <a:ext cx="8001000" cy="4525963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>
                <a:ea typeface="Liberation Sans Narrow"/>
                <a:cs typeface="Liberation Sans Narrow"/>
              </a:rPr>
              <a:t>Council has drawn up a Budget Statement in response to the Ministry of Finance ‘s Budget directive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dirty="0" smtClean="0"/>
              <a:t>Key Highlights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/>
              <a:t>Council ensured </a:t>
            </a:r>
            <a:r>
              <a:rPr lang="en-US" sz="2400" dirty="0"/>
              <a:t>that the needs of women, men, youth, the elderly, persons with disabilities (PWDs) and other groups are fully taken </a:t>
            </a:r>
            <a:r>
              <a:rPr lang="en-US" sz="2400" dirty="0" smtClean="0"/>
              <a:t>into account </a:t>
            </a:r>
            <a:r>
              <a:rPr lang="en-US" sz="2400" dirty="0"/>
              <a:t>at budget crafting stage.</a:t>
            </a:r>
          </a:p>
          <a:p>
            <a:pPr algn="just">
              <a:spcBef>
                <a:spcPts val="0"/>
              </a:spcBef>
            </a:pPr>
            <a:r>
              <a:rPr lang="en-ZW" sz="2400" dirty="0" smtClean="0"/>
              <a:t>The age group 36-49 years attended consultation meetings more than the other age groups.</a:t>
            </a:r>
          </a:p>
          <a:p>
            <a:pPr algn="just">
              <a:spcBef>
                <a:spcPts val="0"/>
              </a:spcBef>
            </a:pPr>
            <a:r>
              <a:rPr lang="en-US" sz="2400" dirty="0"/>
              <a:t>Stakeholder participation implies that the public’s contribution will influence the decision arrived through participatory </a:t>
            </a:r>
            <a:r>
              <a:rPr lang="en-US" sz="2400" dirty="0" smtClean="0"/>
              <a:t>budgeting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/>
              <a:t>Internal sources of funding contributed </a:t>
            </a:r>
            <a:r>
              <a:rPr lang="en-US" sz="2400" dirty="0" smtClean="0"/>
              <a:t>79% </a:t>
            </a:r>
            <a:r>
              <a:rPr lang="en-US" sz="2400" dirty="0" smtClean="0"/>
              <a:t>while external sources contributed </a:t>
            </a:r>
            <a:r>
              <a:rPr lang="en-US" sz="2400" dirty="0" smtClean="0"/>
              <a:t>21%. </a:t>
            </a:r>
            <a:r>
              <a:rPr lang="en-US" sz="2400" dirty="0"/>
              <a:t>Property Tax contributed most of the </a:t>
            </a:r>
            <a:r>
              <a:rPr lang="en-US" sz="2400" dirty="0" smtClean="0"/>
              <a:t>revenue.</a:t>
            </a:r>
          </a:p>
          <a:p>
            <a:pPr algn="just">
              <a:spcBef>
                <a:spcPts val="0"/>
              </a:spcBef>
            </a:pPr>
            <a:r>
              <a:rPr lang="en-US" sz="2400" dirty="0"/>
              <a:t>The Gender wage gap </a:t>
            </a:r>
            <a:r>
              <a:rPr lang="en-US" sz="2400" dirty="0" smtClean="0"/>
              <a:t>of </a:t>
            </a:r>
            <a:r>
              <a:rPr lang="en-US" sz="2400" dirty="0" smtClean="0"/>
              <a:t>2.59</a:t>
            </a:r>
            <a:r>
              <a:rPr lang="en-US" sz="2400" dirty="0" smtClean="0"/>
              <a:t>% </a:t>
            </a:r>
            <a:r>
              <a:rPr lang="en-US" sz="2400" dirty="0" smtClean="0"/>
              <a:t>indicates </a:t>
            </a:r>
            <a:r>
              <a:rPr lang="en-US" sz="2400" dirty="0"/>
              <a:t>that there are more men in management positions than women. There are also very few women in some departments especially technical. This has a bearing on the overall employment statistics </a:t>
            </a:r>
            <a:endParaRPr lang="en-US" sz="2400" dirty="0" smtClean="0"/>
          </a:p>
          <a:p>
            <a:pPr algn="just">
              <a:spcBef>
                <a:spcPts val="0"/>
              </a:spcBef>
            </a:pPr>
            <a:endParaRPr lang="en-ZW" sz="2400" dirty="0"/>
          </a:p>
          <a:p>
            <a:pPr algn="just">
              <a:spcBef>
                <a:spcPts val="0"/>
              </a:spcBef>
            </a:pPr>
            <a:endParaRPr lang="en-US" sz="2400" dirty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en-ZW" sz="2400" dirty="0" smtClean="0">
              <a:solidFill>
                <a:srgbClr val="FF0000"/>
              </a:solidFill>
            </a:endParaRPr>
          </a:p>
          <a:p>
            <a:pPr marL="514350" indent="-514350">
              <a:spcBef>
                <a:spcPts val="0"/>
              </a:spcBef>
              <a:buAutoNum type="arabicPeriod"/>
            </a:pPr>
            <a:endParaRPr lang="en-ZW" sz="2400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ZW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845600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X. GENDER RESPONSIVE BUDGETING </a:t>
            </a:r>
            <a:endParaRPr lang="en-ZW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290243"/>
              </p:ext>
            </p:extLst>
          </p:nvPr>
        </p:nvGraphicFramePr>
        <p:xfrm>
          <a:off x="609600" y="1295400"/>
          <a:ext cx="109728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014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W" b="1" dirty="0"/>
              <a:t>CHALLENGES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ZA" dirty="0"/>
              <a:t>Decision making positions are still dominated by men</a:t>
            </a:r>
            <a:r>
              <a:rPr lang="en-ZA" dirty="0" smtClean="0"/>
              <a:t>. However our council is an equal opportunity employer and job adverts have an inscription that encourages women to apply.</a:t>
            </a:r>
          </a:p>
          <a:p>
            <a:pPr lvl="0"/>
            <a:r>
              <a:rPr lang="en-ZA" dirty="0" smtClean="0"/>
              <a:t>Hub and Spoke meetings could not be conducted due to limitations </a:t>
            </a:r>
            <a:r>
              <a:rPr lang="en-ZA" dirty="0"/>
              <a:t>of movements </a:t>
            </a:r>
            <a:r>
              <a:rPr lang="en-ZA" dirty="0" smtClean="0"/>
              <a:t>caused by the pandemic</a:t>
            </a:r>
          </a:p>
          <a:p>
            <a:r>
              <a:rPr lang="en-ZA" smtClean="0"/>
              <a:t>Competing priorities</a:t>
            </a:r>
            <a:endParaRPr lang="en-ZW" dirty="0"/>
          </a:p>
          <a:p>
            <a:pPr marL="0" indent="0">
              <a:buNone/>
            </a:pPr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640745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LESSON LEARNED AND INNOVATION 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W" sz="2800" dirty="0"/>
              <a:t>Council has to make use of more social media and digital platforms to broaden its reach to community.</a:t>
            </a:r>
          </a:p>
          <a:p>
            <a:r>
              <a:rPr lang="en-ZW" sz="2800" dirty="0"/>
              <a:t>Most Women and the Youth </a:t>
            </a:r>
            <a:r>
              <a:rPr lang="en-ZW" sz="2800" dirty="0" smtClean="0"/>
              <a:t>within the community showed </a:t>
            </a:r>
            <a:r>
              <a:rPr lang="en-ZW" sz="2800" dirty="0"/>
              <a:t>lack of understanding of council processes and therefore there a need to educate them.</a:t>
            </a:r>
          </a:p>
          <a:p>
            <a:pPr lvl="0"/>
            <a:r>
              <a:rPr lang="en-ZA" sz="2800" dirty="0"/>
              <a:t>The municipality has to continue to learn and share good practices with other local authorities.</a:t>
            </a:r>
          </a:p>
          <a:p>
            <a:r>
              <a:rPr lang="en-ZW" sz="2800" dirty="0"/>
              <a:t>Council should  involve stakeholders  in working with Junior Council to conduct campaigns and other activities that  enhance the advancement and protection of children’s rights.</a:t>
            </a:r>
          </a:p>
          <a:p>
            <a:r>
              <a:rPr lang="en-ZW" sz="2800" dirty="0"/>
              <a:t>Fundraising activities can assist to </a:t>
            </a:r>
            <a:r>
              <a:rPr lang="en-ZW" sz="2800" dirty="0" smtClean="0"/>
              <a:t>finance capital </a:t>
            </a:r>
            <a:r>
              <a:rPr lang="en-ZW" sz="2800" dirty="0"/>
              <a:t>projects for example in the construction of Vhembe Lab</a:t>
            </a:r>
          </a:p>
          <a:p>
            <a:endParaRPr lang="en-ZW" sz="2800" dirty="0"/>
          </a:p>
          <a:p>
            <a:endParaRPr lang="en-ZW" sz="2800" dirty="0"/>
          </a:p>
          <a:p>
            <a:pPr marL="0" indent="0">
              <a:buNone/>
            </a:pPr>
            <a:endParaRPr lang="en-Z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3651572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/>
              <a:t>SUSTAINABILITY AND REPLICATION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800" dirty="0"/>
              <a:t>Council has a gender desk with representatives from all the sections. </a:t>
            </a:r>
          </a:p>
          <a:p>
            <a:r>
              <a:rPr lang="en-ZA" sz="2800" dirty="0"/>
              <a:t>All members of management </a:t>
            </a:r>
            <a:r>
              <a:rPr lang="en-ZA" sz="2800" dirty="0" smtClean="0"/>
              <a:t>need </a:t>
            </a:r>
            <a:r>
              <a:rPr lang="en-ZA" sz="2800" dirty="0"/>
              <a:t>training on gender responsive budgeting</a:t>
            </a:r>
          </a:p>
          <a:p>
            <a:r>
              <a:rPr lang="en-ZA" sz="2800" dirty="0"/>
              <a:t>Council has a gender policy in place to ensure continuity of the processes.</a:t>
            </a:r>
            <a:endParaRPr lang="en-ZW" sz="2800" dirty="0"/>
          </a:p>
          <a:p>
            <a:r>
              <a:rPr lang="en-ZA" sz="2800" dirty="0"/>
              <a:t>There is </a:t>
            </a:r>
            <a:r>
              <a:rPr lang="en-ZA" sz="2800" dirty="0" smtClean="0"/>
              <a:t>buy </a:t>
            </a:r>
            <a:r>
              <a:rPr lang="en-ZA" sz="2800" dirty="0"/>
              <a:t>in by senior management.</a:t>
            </a:r>
            <a:endParaRPr lang="en-ZW" sz="2800" dirty="0"/>
          </a:p>
          <a:p>
            <a:r>
              <a:rPr lang="en-ZA" sz="2800" dirty="0"/>
              <a:t>More trainings of council employees to ensure they understand the gender related policies in place</a:t>
            </a:r>
            <a:endParaRPr lang="en-ZW" sz="2800" dirty="0"/>
          </a:p>
          <a:p>
            <a:r>
              <a:rPr lang="en-ZA" sz="2800" dirty="0"/>
              <a:t>The gender desk does an annual review the gender action plan</a:t>
            </a:r>
          </a:p>
          <a:p>
            <a:endParaRPr lang="en-ZW" sz="2800" dirty="0"/>
          </a:p>
          <a:p>
            <a:pPr marL="0" indent="0">
              <a:buNone/>
            </a:pPr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1661366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marR="191135" lvl="1">
              <a:lnSpc>
                <a:spcPct val="115000"/>
              </a:lnSpc>
            </a:pPr>
            <a:r>
              <a:rPr lang="en-ZW" b="1" dirty="0"/>
              <a:t/>
            </a:r>
            <a:br>
              <a:rPr lang="en-ZW" b="1" dirty="0"/>
            </a:br>
            <a:r>
              <a:rPr lang="en-ZA" sz="31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ZA" sz="3100" b="1" kern="12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ZA" sz="31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ENDER POLICY, ACTION PLAN, HUB AND SPOKE</a:t>
            </a:r>
            <a: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W" b="1" dirty="0"/>
              <a:t/>
            </a:r>
            <a:br>
              <a:rPr lang="en-ZW" b="1" dirty="0"/>
            </a:b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114800" cy="452596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ZA" sz="2400" dirty="0"/>
              <a:t>Gender policy w</a:t>
            </a:r>
            <a:r>
              <a:rPr lang="en-US" sz="2400" dirty="0"/>
              <a:t>as adopted by council in 2018. A gender Action plan is also in existence and is renewed </a:t>
            </a:r>
            <a:r>
              <a:rPr lang="en-ZW" sz="2400" dirty="0"/>
              <a:t>every year</a:t>
            </a:r>
            <a:endParaRPr lang="en-ZA" sz="2400" dirty="0"/>
          </a:p>
          <a:p>
            <a:pPr lvl="0">
              <a:buFont typeface="Calibri" panose="020F0502020204030204" pitchFamily="34" charset="0"/>
              <a:buChar char="•"/>
            </a:pPr>
            <a:r>
              <a:rPr lang="en-ZA" sz="2400" dirty="0" smtClean="0"/>
              <a:t> </a:t>
            </a:r>
            <a:r>
              <a:rPr lang="en-ZA" sz="2400" dirty="0"/>
              <a:t>It is well known and has a high profile champion within the council.</a:t>
            </a:r>
            <a:endParaRPr lang="en-ZW" sz="2400" dirty="0"/>
          </a:p>
          <a:p>
            <a:pPr marL="0" indent="0">
              <a:buNone/>
            </a:pPr>
            <a:endParaRPr lang="en-ZW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434956"/>
            <a:ext cx="3376789" cy="48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7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marR="191135" lvl="1">
              <a:lnSpc>
                <a:spcPct val="115000"/>
              </a:lnSpc>
            </a:pPr>
            <a:r>
              <a:rPr lang="en-ZW" b="1" dirty="0"/>
              <a:t/>
            </a:r>
            <a:br>
              <a:rPr lang="en-ZW" b="1" dirty="0"/>
            </a:br>
            <a:r>
              <a:rPr lang="en-ZA" sz="31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ZA" sz="3100" b="1" kern="1200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ZA" sz="3100" b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ENDER POLICY, ACTION PLAN, HUB AND SPOKE</a:t>
            </a:r>
            <a: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ZW" b="1" dirty="0"/>
              <a:t/>
            </a:r>
            <a:br>
              <a:rPr lang="en-ZW" b="1" dirty="0"/>
            </a:br>
            <a:endParaRPr lang="en-ZW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066800"/>
            <a:ext cx="3810000" cy="49530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Council is a Hub council of Matabeleland South Province.</a:t>
            </a:r>
          </a:p>
          <a:p>
            <a:r>
              <a:rPr lang="en-US" sz="2400" dirty="0"/>
              <a:t>We conducted one provincial strategy meeting  on gender responsive budgeting (GRB) and Preparations for the SADC protocol@ work summit</a:t>
            </a:r>
          </a:p>
          <a:p>
            <a:r>
              <a:rPr lang="en-US" sz="2400" dirty="0"/>
              <a:t>Mentee councils were assisted on completing the summit.</a:t>
            </a:r>
          </a:p>
          <a:p>
            <a:pPr marL="0" indent="0"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44958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/>
              <a:t>Matabeleland South Provincial Hub and Spoke Meeting</a:t>
            </a:r>
          </a:p>
          <a:p>
            <a:endParaRPr lang="en-ZW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64" y="1133620"/>
            <a:ext cx="5384800" cy="4038600"/>
          </a:xfrm>
        </p:spPr>
      </p:pic>
      <p:sp>
        <p:nvSpPr>
          <p:cNvPr id="8" name="TextBox 7"/>
          <p:cNvSpPr txBox="1"/>
          <p:nvPr/>
        </p:nvSpPr>
        <p:spPr>
          <a:xfrm>
            <a:off x="6096000" y="5384871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Hub and Spoke strategic meeting at </a:t>
            </a:r>
            <a:r>
              <a:rPr lang="en-ZW" dirty="0" err="1" smtClean="0"/>
              <a:t>Plumtree</a:t>
            </a:r>
            <a:r>
              <a:rPr lang="en-ZW" dirty="0" smtClean="0"/>
              <a:t> Town Council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526317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II. GOVERNANCE  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Detail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ZA" b="1" dirty="0"/>
              <a:t>4</a:t>
            </a:r>
            <a:r>
              <a:rPr lang="en-ZA" b="1" dirty="0" smtClean="0"/>
              <a:t> councillors are female. ¼ women chairs </a:t>
            </a:r>
            <a:r>
              <a:rPr lang="en-ZA" b="1" dirty="0"/>
              <a:t>the health and housing </a:t>
            </a:r>
            <a:r>
              <a:rPr lang="en-ZA" b="1" dirty="0" smtClean="0"/>
              <a:t>committee</a:t>
            </a:r>
          </a:p>
          <a:p>
            <a:r>
              <a:rPr lang="en-ZA" b="1" dirty="0" smtClean="0"/>
              <a:t>Council </a:t>
            </a:r>
            <a:r>
              <a:rPr lang="en-ZA" b="1" dirty="0"/>
              <a:t>established a Junior </a:t>
            </a:r>
            <a:r>
              <a:rPr lang="en-ZA" b="1" dirty="0" smtClean="0"/>
              <a:t>Council. The Junior Mayor is a male. He is deputised by a female. Junior Town Clerk is a female</a:t>
            </a:r>
          </a:p>
          <a:p>
            <a:pPr marL="0" indent="0">
              <a:buNone/>
            </a:pPr>
            <a:r>
              <a:rPr lang="en-ZA" b="1" dirty="0"/>
              <a:t> </a:t>
            </a:r>
            <a:r>
              <a:rPr lang="en-ZA" b="1" dirty="0" smtClean="0"/>
              <a:t>    4 females</a:t>
            </a:r>
          </a:p>
          <a:p>
            <a:pPr marL="0" indent="0">
              <a:buNone/>
            </a:pPr>
            <a:r>
              <a:rPr lang="en-ZA" b="1" dirty="0" smtClean="0"/>
              <a:t>     3 Males</a:t>
            </a:r>
          </a:p>
          <a:p>
            <a:endParaRPr lang="en-ZA" b="1" dirty="0"/>
          </a:p>
          <a:p>
            <a:endParaRPr lang="en-Z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ZA" dirty="0"/>
              <a:t>Evidence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86669"/>
            <a:ext cx="4533900" cy="2550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93" y="3836988"/>
            <a:ext cx="4554307" cy="25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44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/>
              <a:t>II. GOVERNANCE </a:t>
            </a:r>
            <a:endParaRPr lang="en-ZW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W" dirty="0" smtClean="0"/>
              <a:t>Detail</a:t>
            </a:r>
            <a:endParaRPr lang="en-ZW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4495800" cy="361632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ZA" b="1" dirty="0" smtClean="0"/>
              <a:t>Meetings attended by residents </a:t>
            </a:r>
          </a:p>
          <a:p>
            <a:pPr marL="0" indent="0">
              <a:buNone/>
            </a:pPr>
            <a:r>
              <a:rPr lang="en-ZA" b="1" dirty="0" smtClean="0"/>
              <a:t>include </a:t>
            </a:r>
            <a:endParaRPr lang="en-ZA" b="1" dirty="0"/>
          </a:p>
          <a:p>
            <a:r>
              <a:rPr lang="en-ZA" b="1" dirty="0" smtClean="0"/>
              <a:t>Ward </a:t>
            </a:r>
            <a:r>
              <a:rPr lang="en-ZA" b="1" dirty="0"/>
              <a:t>meetings</a:t>
            </a:r>
            <a:endParaRPr lang="en-ZW" b="1" dirty="0"/>
          </a:p>
          <a:p>
            <a:r>
              <a:rPr lang="en-ZA" b="1" dirty="0"/>
              <a:t>Budget consultations</a:t>
            </a:r>
            <a:endParaRPr lang="en-ZW" b="1" dirty="0"/>
          </a:p>
          <a:p>
            <a:r>
              <a:rPr lang="en-ZA" b="1" dirty="0" smtClean="0"/>
              <a:t>Master Plan formulation</a:t>
            </a:r>
          </a:p>
          <a:p>
            <a:r>
              <a:rPr lang="en-ZA" b="1" dirty="0" smtClean="0"/>
              <a:t>Water provision update</a:t>
            </a:r>
          </a:p>
          <a:p>
            <a:r>
              <a:rPr lang="en-ZA" b="1" dirty="0" smtClean="0"/>
              <a:t>Planning </a:t>
            </a:r>
            <a:r>
              <a:rPr lang="en-ZA" b="1" dirty="0"/>
              <a:t>and review meetings of council events </a:t>
            </a:r>
            <a:r>
              <a:rPr lang="en-ZA" b="1" dirty="0" err="1"/>
              <a:t>eg</a:t>
            </a:r>
            <a:r>
              <a:rPr lang="en-ZA" b="1" dirty="0"/>
              <a:t> fundraising, marathon, vendors </a:t>
            </a:r>
            <a:r>
              <a:rPr lang="en-ZA" b="1" dirty="0" smtClean="0"/>
              <a:t>meeting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371600"/>
            <a:ext cx="6817526" cy="3839281"/>
          </a:xfrm>
        </p:spPr>
      </p:pic>
      <p:sp>
        <p:nvSpPr>
          <p:cNvPr id="6" name="TextBox 5"/>
          <p:cNvSpPr txBox="1"/>
          <p:nvPr/>
        </p:nvSpPr>
        <p:spPr>
          <a:xfrm>
            <a:off x="5257800" y="5449220"/>
            <a:ext cx="5585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Budget consultation for Junior Councillors, women and Youth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39941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ZA" sz="3200" b="1" dirty="0">
                <a:solidFill>
                  <a:prstClr val="black"/>
                </a:solidFill>
                <a:ea typeface="+mn-ea"/>
                <a:cs typeface="+mn-cs"/>
              </a:rPr>
              <a:t>III. WORK PLACE POLICY AND PRACTICE </a:t>
            </a:r>
            <a:endParaRPr lang="en-ZW" sz="3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17639"/>
            <a:ext cx="4419600" cy="4373562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ZW" sz="2400" dirty="0" smtClean="0"/>
              <a:t>Council </a:t>
            </a:r>
            <a:r>
              <a:rPr lang="en-ZW" sz="2400" dirty="0"/>
              <a:t>conducted training on customer care and team building for management and </a:t>
            </a:r>
            <a:r>
              <a:rPr lang="en-ZW" sz="2400" dirty="0" smtClean="0"/>
              <a:t>shop floor </a:t>
            </a:r>
            <a:r>
              <a:rPr lang="en-ZW" sz="2400" dirty="0"/>
              <a:t>workers</a:t>
            </a:r>
          </a:p>
          <a:p>
            <a:r>
              <a:rPr lang="en-ZW" sz="2400" dirty="0"/>
              <a:t>Council reviewed the conditions of service, sexual harassment, dress code and policies</a:t>
            </a:r>
          </a:p>
          <a:p>
            <a:r>
              <a:rPr lang="en-ZA" sz="2400" dirty="0" smtClean="0">
                <a:solidFill>
                  <a:prstClr val="black"/>
                </a:solidFill>
              </a:rPr>
              <a:t>Council invited a motivational speaker to have a session with management.</a:t>
            </a:r>
          </a:p>
          <a:p>
            <a:r>
              <a:rPr lang="en-ZA" sz="2400" dirty="0" smtClean="0">
                <a:solidFill>
                  <a:prstClr val="black"/>
                </a:solidFill>
              </a:rPr>
              <a:t>Council conducted a conflict management workshop with management and councillors.</a:t>
            </a:r>
          </a:p>
          <a:p>
            <a:endParaRPr lang="en-ZA" sz="24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ZW" sz="1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6398786"/>
            <a:ext cx="9334500" cy="48750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endParaRPr lang="en-ZW" sz="2400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39" y="1600201"/>
            <a:ext cx="6682216" cy="37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7400" y="5638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Council Policies Review at </a:t>
            </a:r>
            <a:r>
              <a:rPr lang="en-ZW" dirty="0" err="1" smtClean="0"/>
              <a:t>Bubi</a:t>
            </a:r>
            <a:r>
              <a:rPr lang="en-ZW" dirty="0" smtClean="0"/>
              <a:t> Hotel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2242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>
                <a:solidFill>
                  <a:prstClr val="black"/>
                </a:solidFill>
              </a:rPr>
              <a:t>III. WORK PLACE POLICY AND PRACTICE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1607128"/>
            <a:ext cx="4038600" cy="4525963"/>
          </a:xfrm>
        </p:spPr>
        <p:txBody>
          <a:bodyPr>
            <a:normAutofit/>
          </a:bodyPr>
          <a:lstStyle/>
          <a:p>
            <a:r>
              <a:rPr lang="en-ZW" dirty="0" smtClean="0"/>
              <a:t>Gender training was conducted for workers. An officer from Legal Resources Foundation was the facilitator. The workshop was on  Domestic Violence </a:t>
            </a:r>
            <a:endParaRPr lang="en-ZW" dirty="0"/>
          </a:p>
        </p:txBody>
      </p:sp>
      <p:sp>
        <p:nvSpPr>
          <p:cNvPr id="6" name="TextBox 5"/>
          <p:cNvSpPr txBox="1"/>
          <p:nvPr/>
        </p:nvSpPr>
        <p:spPr>
          <a:xfrm>
            <a:off x="6477000" y="4953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dirty="0" smtClean="0"/>
              <a:t>Gender Training for council workers</a:t>
            </a:r>
          </a:p>
          <a:p>
            <a:endParaRPr lang="en-ZW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391" y="1607128"/>
            <a:ext cx="5384800" cy="3032443"/>
          </a:xfrm>
        </p:spPr>
      </p:pic>
    </p:spTree>
    <p:extLst>
      <p:ext uri="{BB962C8B-B14F-4D97-AF65-F5344CB8AC3E}">
        <p14:creationId xmlns:p14="http://schemas.microsoft.com/office/powerpoint/2010/main" val="102809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>
                <a:solidFill>
                  <a:prstClr val="black"/>
                </a:solidFill>
              </a:rPr>
              <a:t>III. WORK PLACE POLICY AND PRACTICE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ZW" dirty="0" smtClean="0"/>
              <a:t>Gender Training for Councillors and Management  </a:t>
            </a:r>
            <a:r>
              <a:rPr lang="en-ZW" dirty="0"/>
              <a:t>in partnership with Zimbabwe Gender </a:t>
            </a:r>
            <a:r>
              <a:rPr lang="en-ZW" dirty="0" smtClean="0"/>
              <a:t>Commission. Topics covered included</a:t>
            </a:r>
          </a:p>
          <a:p>
            <a:r>
              <a:rPr lang="en-ZW" dirty="0" smtClean="0"/>
              <a:t>The Role of the Gender Commission</a:t>
            </a:r>
          </a:p>
          <a:p>
            <a:r>
              <a:rPr lang="en-ZW" dirty="0" smtClean="0"/>
              <a:t>Understanding Gender</a:t>
            </a:r>
          </a:p>
          <a:p>
            <a:r>
              <a:rPr lang="en-ZW" dirty="0" smtClean="0"/>
              <a:t>Gender Commission</a:t>
            </a:r>
          </a:p>
          <a:p>
            <a:r>
              <a:rPr lang="en-ZW" dirty="0" smtClean="0"/>
              <a:t>GBV</a:t>
            </a:r>
          </a:p>
          <a:p>
            <a:r>
              <a:rPr lang="en-ZW" dirty="0" smtClean="0"/>
              <a:t>Legal frameworks</a:t>
            </a:r>
          </a:p>
          <a:p>
            <a:pPr marL="0" indent="0">
              <a:buNone/>
            </a:pPr>
            <a:endParaRPr lang="en-ZW" dirty="0" smtClean="0"/>
          </a:p>
          <a:p>
            <a:pPr marL="0" indent="0">
              <a:buNone/>
            </a:pPr>
            <a:endParaRPr lang="en-ZW" dirty="0" smtClean="0"/>
          </a:p>
          <a:p>
            <a:endParaRPr lang="en-ZW" dirty="0"/>
          </a:p>
          <a:p>
            <a:endParaRPr lang="en-ZW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1143000"/>
            <a:ext cx="4882573" cy="2749614"/>
          </a:xfrm>
        </p:spPr>
      </p:pic>
      <p:sp>
        <p:nvSpPr>
          <p:cNvPr id="7" name="TextBox 6"/>
          <p:cNvSpPr txBox="1"/>
          <p:nvPr/>
        </p:nvSpPr>
        <p:spPr>
          <a:xfrm>
            <a:off x="6821631" y="658053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W" b="1" dirty="0" smtClean="0"/>
              <a:t>Councillors, Management and Supervisors</a:t>
            </a:r>
            <a:endParaRPr lang="en-ZW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599" y="3830916"/>
            <a:ext cx="4956465" cy="279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7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Link xmlns="baaa1e52-d096-4578-884f-544177159c31">
      <Url xsi:nil="true"/>
      <Description xsi:nil="true"/>
    </URLLink>
    <TaxCatchAll xmlns="5c72703c-1067-4fa7-89cc-ef245258de7b" xsi:nil="true"/>
    <lcf76f155ced4ddcb4097134ff3c332f xmlns="baaa1e52-d096-4578-884f-544177159c3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3D288F9C0D742B1C572EE9F15CFEC" ma:contentTypeVersion="21" ma:contentTypeDescription="Create a new document." ma:contentTypeScope="" ma:versionID="053a5ec0831317e823422aaa8b6e0f06">
  <xsd:schema xmlns:xsd="http://www.w3.org/2001/XMLSchema" xmlns:xs="http://www.w3.org/2001/XMLSchema" xmlns:p="http://schemas.microsoft.com/office/2006/metadata/properties" xmlns:ns2="5c72703c-1067-4fa7-89cc-ef245258de7b" xmlns:ns3="baaa1e52-d096-4578-884f-544177159c31" targetNamespace="http://schemas.microsoft.com/office/2006/metadata/properties" ma:root="true" ma:fieldsID="22a11a410b86899d8171017e0a53600f" ns2:_="" ns3:_="">
    <xsd:import namespace="5c72703c-1067-4fa7-89cc-ef245258de7b"/>
    <xsd:import namespace="baaa1e52-d096-4578-884f-544177159c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URLLink" minOccurs="0"/>
                <xsd:element ref="ns3:MediaServiceSearchPropertie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a1e52-d096-4578-884f-544177159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URLLink" ma:index="24" nillable="true" ma:displayName="URL Link" ma:format="Hyperlink" ma:internalName="URL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9AA27-9761-4E4B-B6EF-22624EC191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5E51EE-2B4A-4D72-8861-9CB0C1EED28F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5c72703c-1067-4fa7-89cc-ef245258de7b"/>
    <ds:schemaRef ds:uri="1c924d7e-c5b4-4b28-aa90-c1965de8ebdf"/>
  </ds:schemaRefs>
</ds:datastoreItem>
</file>

<file path=customXml/itemProps3.xml><?xml version="1.0" encoding="utf-8"?>
<ds:datastoreItem xmlns:ds="http://schemas.openxmlformats.org/officeDocument/2006/customXml" ds:itemID="{00BB6175-D6D6-4546-8F46-28DA76DCE7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6439</TotalTime>
  <Words>1366</Words>
  <Application>Microsoft Office PowerPoint</Application>
  <PresentationFormat>Widescreen</PresentationFormat>
  <Paragraphs>221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Liberation Sans Narrow</vt:lpstr>
      <vt:lpstr>Tahoma</vt:lpstr>
      <vt:lpstr>Times New Roman</vt:lpstr>
      <vt:lpstr>Office Theme</vt:lpstr>
      <vt:lpstr>PowerPoint Presentation</vt:lpstr>
      <vt:lpstr>OVERVIEW </vt:lpstr>
      <vt:lpstr> I. GENDER POLICY, ACTION PLAN, HUB AND SPOKE  </vt:lpstr>
      <vt:lpstr> I. GENDER POLICY, ACTION PLAN, HUB AND SPOKE  </vt:lpstr>
      <vt:lpstr>II. GOVERNANCE  </vt:lpstr>
      <vt:lpstr>II. GOVERNANCE </vt:lpstr>
      <vt:lpstr>III. WORK PLACE POLICY AND PRACTICE </vt:lpstr>
      <vt:lpstr>III. WORK PLACE POLICY AND PRACTICE </vt:lpstr>
      <vt:lpstr>III. WORK PLACE POLICY AND PRACTICE </vt:lpstr>
      <vt:lpstr>IV. LOCAL ECONOMIC DEVELOPMENT</vt:lpstr>
      <vt:lpstr>IV. LOCAL ECONOMIC DEVELOPMENT</vt:lpstr>
      <vt:lpstr>V. INFRASTRUCTURE AND SOCIAL DEVELOPMENT</vt:lpstr>
      <vt:lpstr>V. INFRASTRUCTURE AND SOCIAL DEVELOPMENT cont..</vt:lpstr>
      <vt:lpstr>V. INFRASTRUCTURE AND SOCIAL DEVELOPMENT cont..</vt:lpstr>
      <vt:lpstr>V. INFRASTRUCTURE AND SOCIAL DEVELOPMENT cont..</vt:lpstr>
      <vt:lpstr>VI. SEXUAL AND REPRODUCTIVE HEALTH, HIV AND AIDS</vt:lpstr>
      <vt:lpstr>VII. GENDER BASED VIOLENCE</vt:lpstr>
      <vt:lpstr>VII. GENDER BASED VIOLENCE</vt:lpstr>
      <vt:lpstr>Climate Justice</vt:lpstr>
      <vt:lpstr>IX. GENDER MANAGEMENT SYSTEM </vt:lpstr>
      <vt:lpstr>X. GENDER RESPONSIVE BUDGETING </vt:lpstr>
      <vt:lpstr>X. GENDER RESPONSIVE BUDGETING </vt:lpstr>
      <vt:lpstr>CHALLENGES</vt:lpstr>
      <vt:lpstr>LESSON LEARNED AND INNOVATION </vt:lpstr>
      <vt:lpstr>SUSTAINABILITY AND REPLICATION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vhai</dc:creator>
  <cp:lastModifiedBy>Microsoft account</cp:lastModifiedBy>
  <cp:revision>222</cp:revision>
  <dcterms:created xsi:type="dcterms:W3CDTF">2014-03-06T12:27:13Z</dcterms:created>
  <dcterms:modified xsi:type="dcterms:W3CDTF">2024-11-07T18:47:26Z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0x010100FC83D288F9C0D742B1C572EE9F15CFEC</vt:lpwstr>
  </property>
</Properties>
</file>