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256" r:id="rId2"/>
    <p:sldId id="257" r:id="rId3"/>
    <p:sldId id="266" r:id="rId4"/>
    <p:sldId id="262" r:id="rId5"/>
    <p:sldId id="258" r:id="rId6"/>
    <p:sldId id="259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08" autoAdjust="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4C943-E938-45FF-91BC-B8A9708F9AB7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FE50D-8064-4DFC-83D9-8FC9196FC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29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The policy has to include all acronyms, while most countries have such clauses, they might look into specifically</a:t>
            </a:r>
            <a:r>
              <a:rPr lang="en-GB" baseline="0" dirty="0"/>
              <a:t> stating some groups such as non-discrimination on Key Population and marginalised groups.</a:t>
            </a:r>
          </a:p>
          <a:p>
            <a:pPr marL="228600" indent="-228600">
              <a:buAutoNum type="arabicPeriod"/>
            </a:pPr>
            <a:r>
              <a:rPr lang="en-GB" baseline="0" dirty="0"/>
              <a:t>Draconian laws be abolished (through lobbying and inclusion of CSOs)</a:t>
            </a:r>
          </a:p>
          <a:p>
            <a:pPr marL="228600" indent="-228600">
              <a:buAutoNum type="arabicPeriod"/>
            </a:pPr>
            <a:r>
              <a:rPr lang="en-GB" dirty="0"/>
              <a:t>Sensitization</a:t>
            </a:r>
            <a:r>
              <a:rPr lang="en-GB" baseline="0" dirty="0"/>
              <a:t> of families </a:t>
            </a:r>
          </a:p>
          <a:p>
            <a:pPr marL="228600" indent="-228600">
              <a:buAutoNum type="arabicPeriod"/>
            </a:pPr>
            <a:r>
              <a:rPr lang="en-GB" baseline="0" dirty="0"/>
              <a:t>Whose culture is homosexuality? A western construct or an African tradition? Boy wives and female husbands</a:t>
            </a:r>
          </a:p>
          <a:p>
            <a:pPr marL="228600" indent="-228600">
              <a:buAutoNum type="arabicPeriod"/>
            </a:pPr>
            <a:r>
              <a:rPr lang="en-GB" baseline="0" dirty="0"/>
              <a:t>Are the LGBTI people invited or engaged in spaces to participate meaningfully?</a:t>
            </a:r>
          </a:p>
          <a:p>
            <a:pPr marL="228600" indent="-228600">
              <a:buAutoNum type="arabicPeriod"/>
            </a:pPr>
            <a:r>
              <a:rPr lang="en-GB" baseline="0" dirty="0"/>
              <a:t>Look into the Social approaches identified for identity and inclusion and ensure ultimately the legal approach is encapsulated into every activity for the SRHR of the LGBTIQ.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FE50D-8064-4DFC-83D9-8FC9196FC55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65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 women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FE50D-8064-4DFC-83D9-8FC9196FC55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026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 Monitoring analytics and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FE50D-8064-4DFC-83D9-8FC9196FC55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01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9" cy="255475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00385" y="1828799"/>
            <a:ext cx="990599" cy="228659"/>
          </a:xfrm>
        </p:spPr>
        <p:txBody>
          <a:bodyPr anchor="t" anchorCtr="0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236209" y="3264406"/>
            <a:ext cx="3859795" cy="2286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5279" y="292609"/>
            <a:ext cx="628813" cy="767687"/>
          </a:xfrm>
        </p:spPr>
        <p:txBody>
          <a:bodyPr/>
          <a:lstStyle>
            <a:lvl1pPr>
              <a:defRPr sz="2800" b="0" i="0" baseline="0">
                <a:latin typeface="+mj-lt"/>
              </a:defRPr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45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21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Rectangle 13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0"/>
            <a:ext cx="6422004" cy="1653117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509006"/>
            <a:ext cx="6422003" cy="2515873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13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6" name="Freeform 35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0" name="TextBox 9"/>
          <p:cNvSpPr txBox="1"/>
          <p:nvPr/>
        </p:nvSpPr>
        <p:spPr>
          <a:xfrm>
            <a:off x="644721" y="654263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7454" y="2900539"/>
            <a:ext cx="5389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9" y="914401"/>
            <a:ext cx="6160385" cy="289487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87279" y="3814473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72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1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399"/>
            <a:ext cx="6422004" cy="209550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162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884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884" y="2489199"/>
            <a:ext cx="231098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8884" y="3147164"/>
            <a:ext cx="2310988" cy="287771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9201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4"/>
            <a:ext cx="232675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39" cy="28883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768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36973"/>
            <a:ext cx="6423592" cy="69999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39" y="4188546"/>
            <a:ext cx="2314064" cy="64901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8" y="4837558"/>
            <a:ext cx="2309280" cy="118732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7" y="4188546"/>
            <a:ext cx="233090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9200"/>
            <a:ext cx="2025182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7" y="4846509"/>
            <a:ext cx="2330904" cy="11783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84814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5" y="2489200"/>
            <a:ext cx="2018839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6510"/>
            <a:ext cx="2299492" cy="118902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362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1" y="2489200"/>
            <a:ext cx="6343201" cy="35306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61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8235" y="1447799"/>
            <a:ext cx="4435439" cy="45719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34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97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1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2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490"/>
            <a:ext cx="3636978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79" cy="277131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3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78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11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97437"/>
            <a:ext cx="2712589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086844"/>
            <a:ext cx="2712590" cy="292541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67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362190"/>
            <a:ext cx="2987087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1591" y="3088562"/>
            <a:ext cx="3001938" cy="24486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88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1854142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3564" y="925605"/>
            <a:ext cx="6346078" cy="711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71444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9" cy="1638424"/>
          </a:xfrm>
        </p:spPr>
        <p:txBody>
          <a:bodyPr/>
          <a:lstStyle/>
          <a:p>
            <a:r>
              <a:rPr lang="en-ZA" b="1" dirty="0"/>
              <a:t>SRHR Campaign Theme. 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3861048"/>
            <a:ext cx="5917679" cy="177775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99F919"/>
                </a:solidFill>
              </a:rPr>
              <a:t>LGBTI</a:t>
            </a:r>
          </a:p>
          <a:p>
            <a:r>
              <a:rPr lang="en-GB" sz="3600" b="1" dirty="0">
                <a:solidFill>
                  <a:srgbClr val="99F919"/>
                </a:solidFill>
              </a:rPr>
              <a:t>My identity, My Right</a:t>
            </a:r>
          </a:p>
        </p:txBody>
      </p:sp>
    </p:spTree>
    <p:extLst>
      <p:ext uri="{BB962C8B-B14F-4D97-AF65-F5344CB8AC3E}">
        <p14:creationId xmlns:p14="http://schemas.microsoft.com/office/powerpoint/2010/main" val="357643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564" y="925605"/>
            <a:ext cx="7596868" cy="919219"/>
          </a:xfrm>
        </p:spPr>
        <p:txBody>
          <a:bodyPr/>
          <a:lstStyle/>
          <a:p>
            <a:r>
              <a:rPr lang="en-ZA" b="1" dirty="0"/>
              <a:t>Resolutions to realize SRHR for the LGBTIQ Community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41" y="2276872"/>
            <a:ext cx="7882023" cy="3744416"/>
          </a:xfrm>
        </p:spPr>
        <p:txBody>
          <a:bodyPr>
            <a:normAutofit fontScale="92500"/>
          </a:bodyPr>
          <a:lstStyle/>
          <a:p>
            <a:pPr marL="228600" indent="-228600">
              <a:buAutoNum type="arabicPeriod"/>
            </a:pPr>
            <a:r>
              <a:rPr lang="en-GB" b="1" dirty="0"/>
              <a:t>LANGUAGE/KEY WORDS: </a:t>
            </a:r>
            <a:r>
              <a:rPr lang="en-GB" dirty="0"/>
              <a:t>The policy has to include all acronyms, while most countries have such clauses, they might look into specifically stating some groups such as non-discrimination on Key Population and marginalised groups.</a:t>
            </a:r>
          </a:p>
          <a:p>
            <a:pPr marL="228600" indent="-228600">
              <a:buAutoNum type="arabicPeriod"/>
            </a:pPr>
            <a:r>
              <a:rPr lang="en-GB" b="1" dirty="0"/>
              <a:t>LEGISLATION: </a:t>
            </a:r>
            <a:r>
              <a:rPr lang="en-GB" dirty="0"/>
              <a:t>Draconian laws be abolished (through lobbying and inclusion of CSOs) Identify key colonial laws and policies that are non discriminatory and work towards abolishing them.</a:t>
            </a:r>
          </a:p>
          <a:p>
            <a:pPr marL="228600" indent="-228600">
              <a:buAutoNum type="arabicPeriod"/>
            </a:pPr>
            <a:r>
              <a:rPr lang="en-GB" b="1" dirty="0"/>
              <a:t>SENSITIZATION: </a:t>
            </a:r>
            <a:r>
              <a:rPr lang="en-GB" dirty="0"/>
              <a:t>Sensitization of families, parents, friends and allies, CSOS</a:t>
            </a:r>
          </a:p>
          <a:p>
            <a:pPr marL="228600" indent="-228600">
              <a:buAutoNum type="arabicPeriod"/>
            </a:pPr>
            <a:r>
              <a:rPr lang="en-GB" dirty="0"/>
              <a:t>Challenging hateful teachings through culture, bringing the evidence </a:t>
            </a:r>
          </a:p>
          <a:p>
            <a:pPr marL="228600" indent="-228600">
              <a:buAutoNum type="arabicPeriod"/>
            </a:pPr>
            <a:r>
              <a:rPr lang="en-GB" b="1" dirty="0"/>
              <a:t>APPROACH: </a:t>
            </a:r>
            <a:r>
              <a:rPr lang="en-GB" dirty="0"/>
              <a:t>Are the LGBTI people invited or engaged in spaces to participate meaningfully?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58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41" y="2132856"/>
            <a:ext cx="7810015" cy="3888432"/>
          </a:xfrm>
        </p:spPr>
        <p:txBody>
          <a:bodyPr anchor="t">
            <a:normAutofit lnSpcReduction="10000"/>
          </a:bodyPr>
          <a:lstStyle/>
          <a:p>
            <a:pPr marL="0" indent="0" algn="ctr">
              <a:buNone/>
            </a:pPr>
            <a:r>
              <a:rPr lang="en-GB" sz="2800" b="1" u="sng" dirty="0"/>
              <a:t>Prepared by: LGBTIQ KEY POPULATION TEAM MEMBERS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n-GB" sz="3200" b="1" dirty="0"/>
              <a:t>MWALE BANDA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n-GB" sz="3200" b="1" dirty="0"/>
              <a:t>TIBUYILE DLAMINI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n-GB" sz="3200" b="1" dirty="0"/>
              <a:t>IRENE MWENDWA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n-GB" sz="3200" b="1" dirty="0"/>
              <a:t>TASH DOWELL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n-GB" sz="3200" b="1" dirty="0"/>
              <a:t>NALEDI MASIPA</a:t>
            </a:r>
          </a:p>
          <a:p>
            <a:pPr marL="742950" indent="-742950" algn="ctr">
              <a:buFont typeface="+mj-lt"/>
              <a:buAutoNum type="arabicPeriod"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69253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4000" b="1" dirty="0"/>
              <a:t>Key Issues 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41" y="2489200"/>
            <a:ext cx="7593991" cy="3530600"/>
          </a:xfrm>
        </p:spPr>
        <p:txBody>
          <a:bodyPr>
            <a:noAutofit/>
          </a:bodyPr>
          <a:lstStyle/>
          <a:p>
            <a:r>
              <a:rPr lang="en-GB" sz="1600" dirty="0"/>
              <a:t>Access to health services</a:t>
            </a:r>
          </a:p>
          <a:p>
            <a:r>
              <a:rPr lang="en-GB" sz="1600" dirty="0"/>
              <a:t>Inclusive policy</a:t>
            </a:r>
          </a:p>
          <a:p>
            <a:r>
              <a:rPr lang="en-GB" sz="1600" dirty="0"/>
              <a:t>National Health Strategies</a:t>
            </a:r>
          </a:p>
          <a:p>
            <a:r>
              <a:rPr lang="en-GB" sz="1600" dirty="0"/>
              <a:t>Stereotyping</a:t>
            </a:r>
          </a:p>
          <a:p>
            <a:r>
              <a:rPr lang="en-GB" sz="1600" dirty="0"/>
              <a:t>Attitudes of service providers and society </a:t>
            </a:r>
          </a:p>
          <a:p>
            <a:r>
              <a:rPr lang="en-GB" sz="1600" dirty="0"/>
              <a:t>Funding for marginalised groups within Key Populations groups </a:t>
            </a:r>
          </a:p>
          <a:p>
            <a:r>
              <a:rPr lang="en-GB" sz="1600" dirty="0"/>
              <a:t>Religious fundamentalists</a:t>
            </a:r>
          </a:p>
          <a:p>
            <a:r>
              <a:rPr lang="en-GB" sz="1600" dirty="0"/>
              <a:t>Harmful traditional practices</a:t>
            </a:r>
          </a:p>
          <a:p>
            <a:r>
              <a:rPr lang="en-GB" sz="1600" dirty="0"/>
              <a:t>Tokenistic behaviour from CSOs and other platforms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26162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Key Objectives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respect human dignity</a:t>
            </a:r>
          </a:p>
          <a:p>
            <a:r>
              <a:rPr lang="en-GB" dirty="0"/>
              <a:t>To ensure inclusivity in all movements</a:t>
            </a:r>
          </a:p>
          <a:p>
            <a:r>
              <a:rPr lang="en-GB" dirty="0"/>
              <a:t>To hold governments accountable to achieve the SDGs by 2030</a:t>
            </a:r>
          </a:p>
          <a:p>
            <a:r>
              <a:rPr lang="en-GB" dirty="0"/>
              <a:t>To ensure religious leaders do not incite hate and violence towards diverse groups</a:t>
            </a:r>
          </a:p>
          <a:p>
            <a:r>
              <a:rPr lang="en-GB" dirty="0"/>
              <a:t>To encourage the shift of society’s mind towards difference</a:t>
            </a:r>
          </a:p>
        </p:txBody>
      </p:sp>
    </p:spTree>
    <p:extLst>
      <p:ext uri="{BB962C8B-B14F-4D97-AF65-F5344CB8AC3E}">
        <p14:creationId xmlns:p14="http://schemas.microsoft.com/office/powerpoint/2010/main" val="180091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Target Groups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Champions (prominent individuals that can influence change)</a:t>
            </a:r>
          </a:p>
          <a:p>
            <a:r>
              <a:rPr lang="en-GB" dirty="0"/>
              <a:t>Parents, friends and partners of LGBTI persons</a:t>
            </a:r>
          </a:p>
          <a:p>
            <a:r>
              <a:rPr lang="en-GB" dirty="0"/>
              <a:t>Policy makers and duty bearers</a:t>
            </a:r>
          </a:p>
          <a:p>
            <a:r>
              <a:rPr lang="en-GB" dirty="0"/>
              <a:t>LGBTIQ persons</a:t>
            </a:r>
          </a:p>
          <a:p>
            <a:r>
              <a:rPr lang="en-GB" dirty="0"/>
              <a:t>Religious leaders</a:t>
            </a:r>
          </a:p>
          <a:p>
            <a:r>
              <a:rPr lang="en-GB" dirty="0"/>
              <a:t>Traditional leaders</a:t>
            </a:r>
          </a:p>
          <a:p>
            <a:r>
              <a:rPr lang="en-GB" dirty="0"/>
              <a:t>Health care workers</a:t>
            </a:r>
          </a:p>
          <a:p>
            <a:r>
              <a:rPr lang="en-GB" dirty="0"/>
              <a:t>Journalists</a:t>
            </a:r>
          </a:p>
          <a:p>
            <a:r>
              <a:rPr lang="en-GB" dirty="0"/>
              <a:t>Civil Society Organisations (CSOs)</a:t>
            </a:r>
          </a:p>
          <a:p>
            <a:r>
              <a:rPr lang="en-GB" dirty="0"/>
              <a:t>Police</a:t>
            </a:r>
          </a:p>
        </p:txBody>
      </p:sp>
    </p:spTree>
    <p:extLst>
      <p:ext uri="{BB962C8B-B14F-4D97-AF65-F5344CB8AC3E}">
        <p14:creationId xmlns:p14="http://schemas.microsoft.com/office/powerpoint/2010/main" val="142154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Key Messages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More than</a:t>
            </a:r>
          </a:p>
          <a:p>
            <a:r>
              <a:rPr lang="en-GB" dirty="0"/>
              <a:t>Difference brings evolvement</a:t>
            </a:r>
          </a:p>
          <a:p>
            <a:r>
              <a:rPr lang="en-GB" dirty="0"/>
              <a:t>100% Human being</a:t>
            </a:r>
          </a:p>
          <a:p>
            <a:r>
              <a:rPr lang="en-GB" dirty="0"/>
              <a:t>I am Human being before I am my sexual orientation</a:t>
            </a:r>
          </a:p>
          <a:p>
            <a:r>
              <a:rPr lang="en-GB" dirty="0"/>
              <a:t>SRHR has no gender</a:t>
            </a:r>
          </a:p>
          <a:p>
            <a:r>
              <a:rPr lang="en-GB" dirty="0"/>
              <a:t>We are all equal before the law</a:t>
            </a:r>
          </a:p>
          <a:p>
            <a:r>
              <a:rPr lang="en-GB" dirty="0"/>
              <a:t>My body my rights</a:t>
            </a:r>
          </a:p>
          <a:p>
            <a:r>
              <a:rPr lang="en-GB" dirty="0"/>
              <a:t>Being LGBTIQ does not make me </a:t>
            </a:r>
            <a:r>
              <a:rPr lang="en-GB" dirty="0" err="1"/>
              <a:t>unAfrican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4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Key messages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 am what I am, then what?</a:t>
            </a:r>
          </a:p>
          <a:p>
            <a:r>
              <a:rPr lang="en-GB" dirty="0"/>
              <a:t>Life Goes By Too Quickly (LGBTI) Love who you are</a:t>
            </a:r>
          </a:p>
          <a:p>
            <a:r>
              <a:rPr lang="en-GB" dirty="0"/>
              <a:t>Leaving no one behind</a:t>
            </a:r>
          </a:p>
          <a:p>
            <a:r>
              <a:rPr lang="en-GB" dirty="0"/>
              <a:t>Nothing for us without us</a:t>
            </a:r>
          </a:p>
          <a:p>
            <a:r>
              <a:rPr lang="en-GB" dirty="0"/>
              <a:t>Aliens don’t exist but I do</a:t>
            </a:r>
          </a:p>
          <a:p>
            <a:r>
              <a:rPr lang="en-GB" dirty="0"/>
              <a:t>My identity, My Right</a:t>
            </a:r>
          </a:p>
          <a:p>
            <a:r>
              <a:rPr lang="en-GB" dirty="0"/>
              <a:t>LGBTIQ Lives Matters</a:t>
            </a:r>
          </a:p>
          <a:p>
            <a:r>
              <a:rPr lang="en-GB" dirty="0"/>
              <a:t>Not here for your pleasure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28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Tools – Media Part 1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1. </a:t>
            </a:r>
            <a:r>
              <a:rPr lang="en-GB" b="1" u="sng" dirty="0"/>
              <a:t>Mainstream Media </a:t>
            </a:r>
          </a:p>
          <a:p>
            <a:r>
              <a:rPr lang="en-GB" dirty="0"/>
              <a:t>Radio</a:t>
            </a:r>
          </a:p>
          <a:p>
            <a:r>
              <a:rPr lang="en-GB" dirty="0"/>
              <a:t>TV adverts</a:t>
            </a:r>
          </a:p>
          <a:p>
            <a:r>
              <a:rPr lang="en-GB" dirty="0"/>
              <a:t>TV </a:t>
            </a:r>
            <a:r>
              <a:rPr lang="en-GB" dirty="0" err="1"/>
              <a:t>soapies</a:t>
            </a:r>
            <a:r>
              <a:rPr lang="en-GB" dirty="0"/>
              <a:t> / drama</a:t>
            </a:r>
          </a:p>
          <a:p>
            <a:r>
              <a:rPr lang="en-GB" dirty="0"/>
              <a:t>Print media/Publications</a:t>
            </a:r>
          </a:p>
          <a:p>
            <a:pPr lvl="1"/>
            <a:r>
              <a:rPr lang="en-GB" dirty="0"/>
              <a:t>books/ poems</a:t>
            </a:r>
          </a:p>
          <a:p>
            <a:pPr lvl="1"/>
            <a:r>
              <a:rPr lang="en-GB" dirty="0"/>
              <a:t>Newsletters</a:t>
            </a:r>
          </a:p>
          <a:p>
            <a:pPr lvl="1"/>
            <a:r>
              <a:rPr lang="en-GB" dirty="0"/>
              <a:t>Newspapers</a:t>
            </a:r>
          </a:p>
          <a:p>
            <a:pPr lvl="1"/>
            <a:r>
              <a:rPr lang="en-GB" dirty="0"/>
              <a:t>Research papers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0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Tools – Media Part 2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u="sng" dirty="0"/>
              <a:t>2. Social Media</a:t>
            </a:r>
          </a:p>
          <a:p>
            <a:r>
              <a:rPr lang="en-GB" dirty="0"/>
              <a:t>YouTube</a:t>
            </a:r>
          </a:p>
          <a:p>
            <a:r>
              <a:rPr lang="en-GB" dirty="0"/>
              <a:t>Facebook / Messenger</a:t>
            </a:r>
          </a:p>
          <a:p>
            <a:r>
              <a:rPr lang="en-GB" dirty="0"/>
              <a:t>Twitter</a:t>
            </a:r>
          </a:p>
          <a:p>
            <a:r>
              <a:rPr lang="en-GB" dirty="0"/>
              <a:t>Instagram</a:t>
            </a:r>
          </a:p>
          <a:p>
            <a:r>
              <a:rPr lang="en-GB" dirty="0" err="1"/>
              <a:t>SnapChat</a:t>
            </a:r>
            <a:endParaRPr lang="en-GB" dirty="0"/>
          </a:p>
          <a:p>
            <a:r>
              <a:rPr lang="en-GB" dirty="0"/>
              <a:t>WhatsApp</a:t>
            </a:r>
          </a:p>
          <a:p>
            <a:r>
              <a:rPr lang="en-GB" dirty="0"/>
              <a:t>Telegraph</a:t>
            </a:r>
          </a:p>
          <a:p>
            <a:r>
              <a:rPr lang="en-GB" dirty="0"/>
              <a:t>Grindr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695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564" y="925605"/>
            <a:ext cx="7524860" cy="703195"/>
          </a:xfrm>
        </p:spPr>
        <p:txBody>
          <a:bodyPr/>
          <a:lstStyle/>
          <a:p>
            <a:r>
              <a:rPr lang="en-ZA" b="1" dirty="0"/>
              <a:t>Tools – Community Media part 3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Print</a:t>
            </a:r>
          </a:p>
          <a:p>
            <a:pPr lvl="1"/>
            <a:r>
              <a:rPr lang="en-GB" dirty="0"/>
              <a:t>Newsletters</a:t>
            </a:r>
          </a:p>
          <a:p>
            <a:pPr lvl="1"/>
            <a:r>
              <a:rPr lang="en-GB" dirty="0"/>
              <a:t>Posters </a:t>
            </a:r>
          </a:p>
          <a:p>
            <a:pPr lvl="1"/>
            <a:r>
              <a:rPr lang="en-GB" dirty="0"/>
              <a:t>Banners</a:t>
            </a:r>
          </a:p>
          <a:p>
            <a:pPr lvl="1"/>
            <a:r>
              <a:rPr lang="en-GB" dirty="0"/>
              <a:t>T-shirts</a:t>
            </a:r>
          </a:p>
          <a:p>
            <a:r>
              <a:rPr lang="en-GB" dirty="0"/>
              <a:t>Engagement</a:t>
            </a:r>
          </a:p>
          <a:p>
            <a:pPr lvl="1"/>
            <a:r>
              <a:rPr lang="en-GB" dirty="0"/>
              <a:t>Dialogues</a:t>
            </a:r>
          </a:p>
          <a:p>
            <a:pPr lvl="1"/>
            <a:r>
              <a:rPr lang="en-GB" dirty="0"/>
              <a:t>Sensitisation</a:t>
            </a:r>
          </a:p>
          <a:p>
            <a:pPr marL="5715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5139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96</TotalTime>
  <Words>536</Words>
  <Application>Microsoft Office PowerPoint</Application>
  <PresentationFormat>On-screen Show (4:3)</PresentationFormat>
  <Paragraphs>101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 Boardroom</vt:lpstr>
      <vt:lpstr>SRHR Campaign Theme. </vt:lpstr>
      <vt:lpstr>Key Issues </vt:lpstr>
      <vt:lpstr>Key Objectives </vt:lpstr>
      <vt:lpstr>Target Groups</vt:lpstr>
      <vt:lpstr>Key Messages </vt:lpstr>
      <vt:lpstr>Key messages </vt:lpstr>
      <vt:lpstr>Tools – Media Part 1</vt:lpstr>
      <vt:lpstr>Tools – Media Part 2 </vt:lpstr>
      <vt:lpstr>Tools – Community Media part 3</vt:lpstr>
      <vt:lpstr>Resolutions to realize SRHR for the LGBTIQ Community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SRHR Campaign theme</dc:title>
  <dc:creator>Colleen</dc:creator>
  <cp:lastModifiedBy>kubi</cp:lastModifiedBy>
  <cp:revision>11</cp:revision>
  <dcterms:created xsi:type="dcterms:W3CDTF">2018-08-09T04:54:04Z</dcterms:created>
  <dcterms:modified xsi:type="dcterms:W3CDTF">2018-08-10T06:56:17Z</dcterms:modified>
</cp:coreProperties>
</file>