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7" r:id="rId3"/>
    <p:sldId id="266" r:id="rId4"/>
    <p:sldId id="262" r:id="rId5"/>
    <p:sldId id="258" r:id="rId6"/>
    <p:sldId id="261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E3C3B4-E5E2-4E95-9CF1-176176319BC8}" type="doc">
      <dgm:prSet loTypeId="urn:microsoft.com/office/officeart/2005/8/layout/radial3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80CACFE-2F1B-462F-9C1A-D5018414FEA7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800" b="1" dirty="0">
              <a:solidFill>
                <a:srgbClr val="FF0000"/>
              </a:solidFill>
            </a:rPr>
            <a:t>STOP</a:t>
          </a:r>
          <a:r>
            <a:rPr lang="en-US" sz="2800" b="1" dirty="0"/>
            <a:t> </a:t>
          </a:r>
        </a:p>
        <a:p>
          <a:pPr>
            <a:spcAft>
              <a:spcPct val="35000"/>
            </a:spcAft>
          </a:pPr>
          <a:r>
            <a:rPr lang="en-US" sz="2500" b="1" dirty="0">
              <a:solidFill>
                <a:schemeClr val="bg1"/>
              </a:solidFill>
            </a:rPr>
            <a:t>child marriages</a:t>
          </a:r>
          <a:endParaRPr lang="en-GB" sz="2500" b="1" dirty="0">
            <a:solidFill>
              <a:schemeClr val="bg1"/>
            </a:solidFill>
          </a:endParaRPr>
        </a:p>
      </dgm:t>
    </dgm:pt>
    <dgm:pt modelId="{BE8F271F-E113-4E87-86EB-878BFFDF9242}" type="parTrans" cxnId="{01C693A5-77D9-4BD8-8FEA-523D11A9A7CA}">
      <dgm:prSet/>
      <dgm:spPr/>
      <dgm:t>
        <a:bodyPr/>
        <a:lstStyle/>
        <a:p>
          <a:endParaRPr lang="en-GB"/>
        </a:p>
      </dgm:t>
    </dgm:pt>
    <dgm:pt modelId="{37F5E0A6-B378-4C32-9626-D4481C862055}" type="sibTrans" cxnId="{01C693A5-77D9-4BD8-8FEA-523D11A9A7CA}">
      <dgm:prSet/>
      <dgm:spPr/>
      <dgm:t>
        <a:bodyPr/>
        <a:lstStyle/>
        <a:p>
          <a:endParaRPr lang="en-GB"/>
        </a:p>
      </dgm:t>
    </dgm:pt>
    <dgm:pt modelId="{53312A9C-ABA1-4EF6-AC5B-C734A9FD7614}">
      <dgm:prSet phldrT="[Text]" custT="1"/>
      <dgm:spPr/>
      <dgm:t>
        <a:bodyPr/>
        <a:lstStyle/>
        <a:p>
          <a:r>
            <a:rPr lang="en-US" sz="2400" b="1" dirty="0">
              <a:solidFill>
                <a:schemeClr val="bg1"/>
              </a:solidFill>
            </a:rPr>
            <a:t>I am a  child not a wife! </a:t>
          </a:r>
          <a:endParaRPr lang="en-GB" sz="2400" b="1" dirty="0">
            <a:solidFill>
              <a:schemeClr val="bg1"/>
            </a:solidFill>
          </a:endParaRPr>
        </a:p>
      </dgm:t>
    </dgm:pt>
    <dgm:pt modelId="{49412E08-7B2A-4F1E-BA35-BE3AD658FF16}" type="parTrans" cxnId="{0A82B6DE-67BF-47C5-B078-101714FF5B26}">
      <dgm:prSet/>
      <dgm:spPr/>
      <dgm:t>
        <a:bodyPr/>
        <a:lstStyle/>
        <a:p>
          <a:endParaRPr lang="en-GB"/>
        </a:p>
      </dgm:t>
    </dgm:pt>
    <dgm:pt modelId="{4F7D6EDF-380F-4C58-BE08-7D4E5B00142C}" type="sibTrans" cxnId="{0A82B6DE-67BF-47C5-B078-101714FF5B26}">
      <dgm:prSet/>
      <dgm:spPr/>
      <dgm:t>
        <a:bodyPr/>
        <a:lstStyle/>
        <a:p>
          <a:endParaRPr lang="en-GB"/>
        </a:p>
      </dgm:t>
    </dgm:pt>
    <dgm:pt modelId="{953144F3-923B-4387-9764-3476380AF1C9}">
      <dgm:prSet phldrT="[Text]" custT="1"/>
      <dgm:spPr/>
      <dgm:t>
        <a:bodyPr/>
        <a:lstStyle/>
        <a:p>
          <a:r>
            <a:rPr lang="en-US" sz="2400" b="1" dirty="0">
              <a:solidFill>
                <a:schemeClr val="bg1"/>
              </a:solidFill>
            </a:rPr>
            <a:t>Marriage for adults! Education for children!</a:t>
          </a:r>
          <a:endParaRPr lang="en-GB" sz="2400" b="1" dirty="0">
            <a:solidFill>
              <a:schemeClr val="bg1"/>
            </a:solidFill>
          </a:endParaRPr>
        </a:p>
      </dgm:t>
    </dgm:pt>
    <dgm:pt modelId="{62C2F007-7D75-43BC-9F25-00DFFA1CC3AE}" type="parTrans" cxnId="{A143C75F-49BA-43C4-8CA4-499C087D5302}">
      <dgm:prSet/>
      <dgm:spPr/>
      <dgm:t>
        <a:bodyPr/>
        <a:lstStyle/>
        <a:p>
          <a:endParaRPr lang="en-GB"/>
        </a:p>
      </dgm:t>
    </dgm:pt>
    <dgm:pt modelId="{3A9854CC-CA34-40B7-800F-ED06C2B63319}" type="sibTrans" cxnId="{A143C75F-49BA-43C4-8CA4-499C087D5302}">
      <dgm:prSet/>
      <dgm:spPr/>
      <dgm:t>
        <a:bodyPr/>
        <a:lstStyle/>
        <a:p>
          <a:endParaRPr lang="en-GB"/>
        </a:p>
      </dgm:t>
    </dgm:pt>
    <dgm:pt modelId="{7D1E9B43-1618-4DDA-9018-5E52CDCB6B2C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800" b="1" dirty="0">
              <a:solidFill>
                <a:schemeClr val="bg1"/>
              </a:solidFill>
            </a:rPr>
            <a:t>My future, </a:t>
          </a:r>
        </a:p>
        <a:p>
          <a:pPr>
            <a:spcAft>
              <a:spcPts val="0"/>
            </a:spcAft>
          </a:pPr>
          <a:r>
            <a:rPr lang="en-US" sz="2800" b="1" dirty="0">
              <a:solidFill>
                <a:schemeClr val="bg1"/>
              </a:solidFill>
            </a:rPr>
            <a:t>my right!</a:t>
          </a:r>
          <a:endParaRPr lang="en-GB" sz="2800" b="1" dirty="0">
            <a:solidFill>
              <a:schemeClr val="bg1"/>
            </a:solidFill>
          </a:endParaRPr>
        </a:p>
      </dgm:t>
    </dgm:pt>
    <dgm:pt modelId="{91E31B00-72D4-4494-A6AF-923F828B3C10}" type="parTrans" cxnId="{D1B57472-E5B2-4BB3-B1D0-7F23AB4E8DB7}">
      <dgm:prSet/>
      <dgm:spPr/>
      <dgm:t>
        <a:bodyPr/>
        <a:lstStyle/>
        <a:p>
          <a:endParaRPr lang="en-GB"/>
        </a:p>
      </dgm:t>
    </dgm:pt>
    <dgm:pt modelId="{AE661BBD-4D84-4F30-B856-E98B60BB9CB0}" type="sibTrans" cxnId="{D1B57472-E5B2-4BB3-B1D0-7F23AB4E8DB7}">
      <dgm:prSet/>
      <dgm:spPr/>
      <dgm:t>
        <a:bodyPr/>
        <a:lstStyle/>
        <a:p>
          <a:endParaRPr lang="en-GB"/>
        </a:p>
      </dgm:t>
    </dgm:pt>
    <dgm:pt modelId="{BB18F3AC-9353-4B5C-A2FF-6022EAD14D22}">
      <dgm:prSet phldrT="[Text]" custT="1"/>
      <dgm:spPr/>
      <dgm:t>
        <a:bodyPr/>
        <a:lstStyle/>
        <a:p>
          <a:r>
            <a:rPr lang="en-US" sz="2400" b="1" i="0" dirty="0">
              <a:solidFill>
                <a:schemeClr val="bg1"/>
              </a:solidFill>
            </a:rPr>
            <a:t>Let me enjoy my childhood!</a:t>
          </a:r>
          <a:endParaRPr lang="en-GB" sz="2400" b="1" i="0" dirty="0">
            <a:solidFill>
              <a:schemeClr val="bg1"/>
            </a:solidFill>
          </a:endParaRPr>
        </a:p>
      </dgm:t>
    </dgm:pt>
    <dgm:pt modelId="{A686AC64-EEE0-4D34-B492-F720F45D2483}" type="parTrans" cxnId="{E460C540-7CAB-42BC-8BAC-64CED4EE87CE}">
      <dgm:prSet/>
      <dgm:spPr/>
      <dgm:t>
        <a:bodyPr/>
        <a:lstStyle/>
        <a:p>
          <a:endParaRPr lang="en-GB"/>
        </a:p>
      </dgm:t>
    </dgm:pt>
    <dgm:pt modelId="{79DAAC42-5B52-4716-886D-F43709BA2B7E}" type="sibTrans" cxnId="{E460C540-7CAB-42BC-8BAC-64CED4EE87CE}">
      <dgm:prSet/>
      <dgm:spPr/>
      <dgm:t>
        <a:bodyPr/>
        <a:lstStyle/>
        <a:p>
          <a:endParaRPr lang="en-GB"/>
        </a:p>
      </dgm:t>
    </dgm:pt>
    <dgm:pt modelId="{901A5086-2810-46E5-A9DD-305B407A76BD}" type="pres">
      <dgm:prSet presAssocID="{E8E3C3B4-E5E2-4E95-9CF1-176176319BC8}" presName="composite" presStyleCnt="0">
        <dgm:presLayoutVars>
          <dgm:chMax val="1"/>
          <dgm:dir/>
          <dgm:resizeHandles val="exact"/>
        </dgm:presLayoutVars>
      </dgm:prSet>
      <dgm:spPr/>
    </dgm:pt>
    <dgm:pt modelId="{5B7C5F84-8401-4321-B5A2-C91D7C1545DE}" type="pres">
      <dgm:prSet presAssocID="{E8E3C3B4-E5E2-4E95-9CF1-176176319BC8}" presName="radial" presStyleCnt="0">
        <dgm:presLayoutVars>
          <dgm:animLvl val="ctr"/>
        </dgm:presLayoutVars>
      </dgm:prSet>
      <dgm:spPr/>
    </dgm:pt>
    <dgm:pt modelId="{1C586B6D-BE81-4C69-B7E4-2F70751D4EEB}" type="pres">
      <dgm:prSet presAssocID="{980CACFE-2F1B-462F-9C1A-D5018414FEA7}" presName="centerShape" presStyleLbl="vennNode1" presStyleIdx="0" presStyleCnt="5" custScaleX="87324" custScaleY="84507"/>
      <dgm:spPr/>
    </dgm:pt>
    <dgm:pt modelId="{097A8D23-20E2-4202-850D-92457CB4813F}" type="pres">
      <dgm:prSet presAssocID="{53312A9C-ABA1-4EF6-AC5B-C734A9FD7614}" presName="node" presStyleLbl="vennNode1" presStyleIdx="1" presStyleCnt="5" custScaleX="296542">
        <dgm:presLayoutVars>
          <dgm:bulletEnabled val="1"/>
        </dgm:presLayoutVars>
      </dgm:prSet>
      <dgm:spPr/>
    </dgm:pt>
    <dgm:pt modelId="{5959EED3-C04B-4325-8D43-62195B79A435}" type="pres">
      <dgm:prSet presAssocID="{953144F3-923B-4387-9764-3476380AF1C9}" presName="node" presStyleLbl="vennNode1" presStyleIdx="2" presStyleCnt="5" custScaleX="264698" custScaleY="133805" custRadScaleRad="152260" custRadScaleInc="-2477">
        <dgm:presLayoutVars>
          <dgm:bulletEnabled val="1"/>
        </dgm:presLayoutVars>
      </dgm:prSet>
      <dgm:spPr/>
    </dgm:pt>
    <dgm:pt modelId="{276664D6-A5E2-4331-AF62-9B6526C194CE}" type="pres">
      <dgm:prSet presAssocID="{7D1E9B43-1618-4DDA-9018-5E52CDCB6B2C}" presName="node" presStyleLbl="vennNode1" presStyleIdx="3" presStyleCnt="5" custScaleX="307809" custRadScaleRad="104502" custRadScaleInc="0">
        <dgm:presLayoutVars>
          <dgm:bulletEnabled val="1"/>
        </dgm:presLayoutVars>
      </dgm:prSet>
      <dgm:spPr/>
    </dgm:pt>
    <dgm:pt modelId="{02D290EB-E206-4ADF-9518-18C46F0B9598}" type="pres">
      <dgm:prSet presAssocID="{BB18F3AC-9353-4B5C-A2FF-6022EAD14D22}" presName="node" presStyleLbl="vennNode1" presStyleIdx="4" presStyleCnt="5" custScaleX="271866" custRadScaleRad="141647" custRadScaleInc="-616">
        <dgm:presLayoutVars>
          <dgm:bulletEnabled val="1"/>
        </dgm:presLayoutVars>
      </dgm:prSet>
      <dgm:spPr/>
    </dgm:pt>
  </dgm:ptLst>
  <dgm:cxnLst>
    <dgm:cxn modelId="{4A87CE14-95D6-424A-A6A9-90DEF098F7B0}" type="presOf" srcId="{7D1E9B43-1618-4DDA-9018-5E52CDCB6B2C}" destId="{276664D6-A5E2-4331-AF62-9B6526C194CE}" srcOrd="0" destOrd="0" presId="urn:microsoft.com/office/officeart/2005/8/layout/radial3"/>
    <dgm:cxn modelId="{A45BB220-D4F2-4984-8119-3AB5F18F747D}" type="presOf" srcId="{953144F3-923B-4387-9764-3476380AF1C9}" destId="{5959EED3-C04B-4325-8D43-62195B79A435}" srcOrd="0" destOrd="0" presId="urn:microsoft.com/office/officeart/2005/8/layout/radial3"/>
    <dgm:cxn modelId="{E460C540-7CAB-42BC-8BAC-64CED4EE87CE}" srcId="{980CACFE-2F1B-462F-9C1A-D5018414FEA7}" destId="{BB18F3AC-9353-4B5C-A2FF-6022EAD14D22}" srcOrd="3" destOrd="0" parTransId="{A686AC64-EEE0-4D34-B492-F720F45D2483}" sibTransId="{79DAAC42-5B52-4716-886D-F43709BA2B7E}"/>
    <dgm:cxn modelId="{A143C75F-49BA-43C4-8CA4-499C087D5302}" srcId="{980CACFE-2F1B-462F-9C1A-D5018414FEA7}" destId="{953144F3-923B-4387-9764-3476380AF1C9}" srcOrd="1" destOrd="0" parTransId="{62C2F007-7D75-43BC-9F25-00DFFA1CC3AE}" sibTransId="{3A9854CC-CA34-40B7-800F-ED06C2B63319}"/>
    <dgm:cxn modelId="{D1B57472-E5B2-4BB3-B1D0-7F23AB4E8DB7}" srcId="{980CACFE-2F1B-462F-9C1A-D5018414FEA7}" destId="{7D1E9B43-1618-4DDA-9018-5E52CDCB6B2C}" srcOrd="2" destOrd="0" parTransId="{91E31B00-72D4-4494-A6AF-923F828B3C10}" sibTransId="{AE661BBD-4D84-4F30-B856-E98B60BB9CB0}"/>
    <dgm:cxn modelId="{A71F9AA3-2531-46F3-BD9E-AF4482E83918}" type="presOf" srcId="{53312A9C-ABA1-4EF6-AC5B-C734A9FD7614}" destId="{097A8D23-20E2-4202-850D-92457CB4813F}" srcOrd="0" destOrd="0" presId="urn:microsoft.com/office/officeart/2005/8/layout/radial3"/>
    <dgm:cxn modelId="{01C693A5-77D9-4BD8-8FEA-523D11A9A7CA}" srcId="{E8E3C3B4-E5E2-4E95-9CF1-176176319BC8}" destId="{980CACFE-2F1B-462F-9C1A-D5018414FEA7}" srcOrd="0" destOrd="0" parTransId="{BE8F271F-E113-4E87-86EB-878BFFDF9242}" sibTransId="{37F5E0A6-B378-4C32-9626-D4481C862055}"/>
    <dgm:cxn modelId="{6535DBA8-161D-438E-B988-83D06C987448}" type="presOf" srcId="{E8E3C3B4-E5E2-4E95-9CF1-176176319BC8}" destId="{901A5086-2810-46E5-A9DD-305B407A76BD}" srcOrd="0" destOrd="0" presId="urn:microsoft.com/office/officeart/2005/8/layout/radial3"/>
    <dgm:cxn modelId="{0A82B6DE-67BF-47C5-B078-101714FF5B26}" srcId="{980CACFE-2F1B-462F-9C1A-D5018414FEA7}" destId="{53312A9C-ABA1-4EF6-AC5B-C734A9FD7614}" srcOrd="0" destOrd="0" parTransId="{49412E08-7B2A-4F1E-BA35-BE3AD658FF16}" sibTransId="{4F7D6EDF-380F-4C58-BE08-7D4E5B00142C}"/>
    <dgm:cxn modelId="{EEBF6CE5-7B2B-4569-81B2-B838345D7F23}" type="presOf" srcId="{980CACFE-2F1B-462F-9C1A-D5018414FEA7}" destId="{1C586B6D-BE81-4C69-B7E4-2F70751D4EEB}" srcOrd="0" destOrd="0" presId="urn:microsoft.com/office/officeart/2005/8/layout/radial3"/>
    <dgm:cxn modelId="{6B64D8F8-7F24-4EE2-BB62-B881C91C436A}" type="presOf" srcId="{BB18F3AC-9353-4B5C-A2FF-6022EAD14D22}" destId="{02D290EB-E206-4ADF-9518-18C46F0B9598}" srcOrd="0" destOrd="0" presId="urn:microsoft.com/office/officeart/2005/8/layout/radial3"/>
    <dgm:cxn modelId="{7B1ECCCE-8669-40BC-940C-A5235A244956}" type="presParOf" srcId="{901A5086-2810-46E5-A9DD-305B407A76BD}" destId="{5B7C5F84-8401-4321-B5A2-C91D7C1545DE}" srcOrd="0" destOrd="0" presId="urn:microsoft.com/office/officeart/2005/8/layout/radial3"/>
    <dgm:cxn modelId="{F290A965-1CDA-405F-B70C-7D6B8A210ABD}" type="presParOf" srcId="{5B7C5F84-8401-4321-B5A2-C91D7C1545DE}" destId="{1C586B6D-BE81-4C69-B7E4-2F70751D4EEB}" srcOrd="0" destOrd="0" presId="urn:microsoft.com/office/officeart/2005/8/layout/radial3"/>
    <dgm:cxn modelId="{BB064529-58C8-4454-B0A8-DC5CD6744DBD}" type="presParOf" srcId="{5B7C5F84-8401-4321-B5A2-C91D7C1545DE}" destId="{097A8D23-20E2-4202-850D-92457CB4813F}" srcOrd="1" destOrd="0" presId="urn:microsoft.com/office/officeart/2005/8/layout/radial3"/>
    <dgm:cxn modelId="{22C3823A-E4D9-40E3-BD47-B11242DAB1B0}" type="presParOf" srcId="{5B7C5F84-8401-4321-B5A2-C91D7C1545DE}" destId="{5959EED3-C04B-4325-8D43-62195B79A435}" srcOrd="2" destOrd="0" presId="urn:microsoft.com/office/officeart/2005/8/layout/radial3"/>
    <dgm:cxn modelId="{155CA129-A8B6-4D38-986F-36BA796F9E61}" type="presParOf" srcId="{5B7C5F84-8401-4321-B5A2-C91D7C1545DE}" destId="{276664D6-A5E2-4331-AF62-9B6526C194CE}" srcOrd="3" destOrd="0" presId="urn:microsoft.com/office/officeart/2005/8/layout/radial3"/>
    <dgm:cxn modelId="{B4AD055C-149A-4BC8-A45D-9E990FFCCC0F}" type="presParOf" srcId="{5B7C5F84-8401-4321-B5A2-C91D7C1545DE}" destId="{02D290EB-E206-4ADF-9518-18C46F0B9598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586B6D-BE81-4C69-B7E4-2F70751D4EEB}">
      <dsp:nvSpPr>
        <dsp:cNvPr id="0" name=""/>
        <dsp:cNvSpPr/>
      </dsp:nvSpPr>
      <dsp:spPr>
        <a:xfrm>
          <a:off x="3155251" y="1224136"/>
          <a:ext cx="2232249" cy="216023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800" b="1" kern="1200" dirty="0">
              <a:solidFill>
                <a:srgbClr val="FF0000"/>
              </a:solidFill>
            </a:rPr>
            <a:t>STOP</a:t>
          </a:r>
          <a:r>
            <a:rPr lang="en-US" sz="2800" b="1" kern="1200" dirty="0"/>
            <a:t>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chemeClr val="bg1"/>
              </a:solidFill>
            </a:rPr>
            <a:t>child marriages</a:t>
          </a:r>
          <a:endParaRPr lang="en-GB" sz="2500" b="1" kern="1200" dirty="0">
            <a:solidFill>
              <a:schemeClr val="bg1"/>
            </a:solidFill>
          </a:endParaRPr>
        </a:p>
      </dsp:txBody>
      <dsp:txXfrm>
        <a:off x="3482156" y="1540496"/>
        <a:ext cx="1578439" cy="1527518"/>
      </dsp:txXfrm>
    </dsp:sp>
    <dsp:sp modelId="{097A8D23-20E2-4202-850D-92457CB4813F}">
      <dsp:nvSpPr>
        <dsp:cNvPr id="0" name=""/>
        <dsp:cNvSpPr/>
      </dsp:nvSpPr>
      <dsp:spPr>
        <a:xfrm>
          <a:off x="2376262" y="456"/>
          <a:ext cx="3790227" cy="127814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</a:rPr>
            <a:t>I am a  child not a wife! </a:t>
          </a:r>
          <a:endParaRPr lang="en-GB" sz="2400" b="1" kern="1200" dirty="0">
            <a:solidFill>
              <a:schemeClr val="bg1"/>
            </a:solidFill>
          </a:endParaRPr>
        </a:p>
      </dsp:txBody>
      <dsp:txXfrm>
        <a:off x="2931328" y="187635"/>
        <a:ext cx="2680095" cy="903783"/>
      </dsp:txXfrm>
    </dsp:sp>
    <dsp:sp modelId="{5959EED3-C04B-4325-8D43-62195B79A435}">
      <dsp:nvSpPr>
        <dsp:cNvPr id="0" name=""/>
        <dsp:cNvSpPr/>
      </dsp:nvSpPr>
      <dsp:spPr>
        <a:xfrm>
          <a:off x="5112565" y="1350549"/>
          <a:ext cx="3383216" cy="171021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</a:rPr>
            <a:t>Marriage for adults! Education for children!</a:t>
          </a:r>
          <a:endParaRPr lang="en-GB" sz="2400" b="1" kern="1200" dirty="0">
            <a:solidFill>
              <a:schemeClr val="bg1"/>
            </a:solidFill>
          </a:endParaRPr>
        </a:p>
      </dsp:txBody>
      <dsp:txXfrm>
        <a:off x="5608026" y="1601004"/>
        <a:ext cx="2392294" cy="1209307"/>
      </dsp:txXfrm>
    </dsp:sp>
    <dsp:sp modelId="{276664D6-A5E2-4331-AF62-9B6526C194CE}">
      <dsp:nvSpPr>
        <dsp:cNvPr id="0" name=""/>
        <dsp:cNvSpPr/>
      </dsp:nvSpPr>
      <dsp:spPr>
        <a:xfrm>
          <a:off x="2304258" y="3330370"/>
          <a:ext cx="3934236" cy="127814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800" b="1" kern="1200" dirty="0">
              <a:solidFill>
                <a:schemeClr val="bg1"/>
              </a:solidFill>
            </a:rPr>
            <a:t>My future,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800" b="1" kern="1200" dirty="0">
              <a:solidFill>
                <a:schemeClr val="bg1"/>
              </a:solidFill>
            </a:rPr>
            <a:t>my right!</a:t>
          </a:r>
          <a:endParaRPr lang="en-GB" sz="2800" b="1" kern="1200" dirty="0">
            <a:solidFill>
              <a:schemeClr val="bg1"/>
            </a:solidFill>
          </a:endParaRPr>
        </a:p>
      </dsp:txBody>
      <dsp:txXfrm>
        <a:off x="2880414" y="3517549"/>
        <a:ext cx="2781924" cy="903783"/>
      </dsp:txXfrm>
    </dsp:sp>
    <dsp:sp modelId="{02D290EB-E206-4ADF-9518-18C46F0B9598}">
      <dsp:nvSpPr>
        <dsp:cNvPr id="0" name=""/>
        <dsp:cNvSpPr/>
      </dsp:nvSpPr>
      <dsp:spPr>
        <a:xfrm>
          <a:off x="176031" y="1688001"/>
          <a:ext cx="3474833" cy="127814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 dirty="0">
              <a:solidFill>
                <a:schemeClr val="bg1"/>
              </a:solidFill>
            </a:rPr>
            <a:t>Let me enjoy my childhood!</a:t>
          </a:r>
          <a:endParaRPr lang="en-GB" sz="2400" b="1" i="0" kern="1200" dirty="0">
            <a:solidFill>
              <a:schemeClr val="bg1"/>
            </a:solidFill>
          </a:endParaRPr>
        </a:p>
      </dsp:txBody>
      <dsp:txXfrm>
        <a:off x="684909" y="1875180"/>
        <a:ext cx="2457077" cy="9037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082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413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649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3044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215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897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493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59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 bwMode="ltGray"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76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89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478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59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581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529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308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33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707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0685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/>
              <a:t>SRHR Campaign -  </a:t>
            </a:r>
            <a:r>
              <a:rPr lang="en-ZA" dirty="0"/>
              <a:t>Harmful practices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436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6D9E8-2D87-47CD-A300-28D09C118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Resolutions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6FF53-FFF2-4D77-85E9-19C77543A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Harmonisation</a:t>
            </a:r>
            <a:r>
              <a:rPr lang="en-US" dirty="0"/>
              <a:t> of laws.</a:t>
            </a:r>
          </a:p>
          <a:p>
            <a:r>
              <a:rPr lang="en-US" dirty="0"/>
              <a:t>Enforcement of laws on child and early marriages and concerted efforts to prosecute </a:t>
            </a:r>
            <a:r>
              <a:rPr lang="en-US" dirty="0" err="1"/>
              <a:t>perptrators</a:t>
            </a:r>
            <a:r>
              <a:rPr lang="en-US" dirty="0"/>
              <a:t>.</a:t>
            </a:r>
          </a:p>
          <a:p>
            <a:r>
              <a:rPr lang="en-US" dirty="0"/>
              <a:t>Poverty eradication particularly creating economic opportunities for women and girls.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246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Key issues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Poverty - key driver of child and early marriage.</a:t>
            </a:r>
          </a:p>
          <a:p>
            <a:r>
              <a:rPr lang="en-US" dirty="0"/>
              <a:t>Legal ages of consent, majority, access to contraception e.g. In the Seychelles the age of consent is 15 age to access contraception 18.</a:t>
            </a:r>
          </a:p>
          <a:p>
            <a:r>
              <a:rPr lang="en-US" dirty="0"/>
              <a:t>Health consequences of child and early marriage including maternal mortality.</a:t>
            </a:r>
          </a:p>
          <a:p>
            <a:r>
              <a:rPr lang="en-US" dirty="0"/>
              <a:t>Religious and cultural beliefs and values.</a:t>
            </a:r>
          </a:p>
          <a:p>
            <a:r>
              <a:rPr lang="en-US" dirty="0"/>
              <a:t>Education after child or early marriage or the end of the marriage.</a:t>
            </a:r>
          </a:p>
          <a:p>
            <a:r>
              <a:rPr lang="en-US" dirty="0"/>
              <a:t>Peer pressure, children encouraging each other.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162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Key objectives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End child and early marriage.</a:t>
            </a:r>
          </a:p>
          <a:p>
            <a:r>
              <a:rPr lang="en-US" dirty="0"/>
              <a:t>Facilitate girls re-entry into education after marriage or when marriages end.</a:t>
            </a:r>
          </a:p>
          <a:p>
            <a:r>
              <a:rPr lang="en-US" dirty="0"/>
              <a:t>Develop </a:t>
            </a:r>
            <a:r>
              <a:rPr lang="en-US" dirty="0" err="1"/>
              <a:t>harmonised</a:t>
            </a:r>
            <a:r>
              <a:rPr lang="en-US" dirty="0"/>
              <a:t> legal requirements for consent, majority, contraception and other related matters.</a:t>
            </a:r>
          </a:p>
          <a:p>
            <a:r>
              <a:rPr lang="en-US" dirty="0"/>
              <a:t>Lobby for effective poverty eradication strategies particularly for women and young girls.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913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Target groups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Policy/decision makers</a:t>
            </a:r>
          </a:p>
          <a:p>
            <a:r>
              <a:rPr lang="en-US" dirty="0"/>
              <a:t>SADC</a:t>
            </a:r>
          </a:p>
          <a:p>
            <a:r>
              <a:rPr lang="en-US" dirty="0"/>
              <a:t>Heads of States</a:t>
            </a:r>
          </a:p>
          <a:p>
            <a:r>
              <a:rPr lang="en-US" dirty="0"/>
              <a:t>Parents</a:t>
            </a:r>
          </a:p>
          <a:p>
            <a:r>
              <a:rPr lang="en-US" dirty="0"/>
              <a:t>Traditional/religious leaders</a:t>
            </a:r>
          </a:p>
          <a:p>
            <a:r>
              <a:rPr lang="en-US" dirty="0"/>
              <a:t>Local councils</a:t>
            </a:r>
          </a:p>
          <a:p>
            <a:r>
              <a:rPr lang="en-US" dirty="0"/>
              <a:t>Girls and boys in school</a:t>
            </a:r>
          </a:p>
          <a:p>
            <a:r>
              <a:rPr lang="en-US" dirty="0"/>
              <a:t>Girls and boys out of school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542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Key messages 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5387E4A-15AA-4567-BF89-62E2F1DE53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146936"/>
              </p:ext>
            </p:extLst>
          </p:nvPr>
        </p:nvGraphicFramePr>
        <p:xfrm>
          <a:off x="179512" y="2060848"/>
          <a:ext cx="849694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245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Tools – media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Document stories of girls who have survived child or early marriages, negotiate with the media to run the stories.</a:t>
            </a:r>
          </a:p>
          <a:p>
            <a:r>
              <a:rPr lang="en-US" dirty="0"/>
              <a:t>Public service announcements</a:t>
            </a:r>
          </a:p>
          <a:p>
            <a:r>
              <a:rPr lang="en-US" dirty="0"/>
              <a:t>Put messaging on school stationery and other youth friendly products.</a:t>
            </a:r>
          </a:p>
          <a:p>
            <a:r>
              <a:rPr lang="en-US" dirty="0"/>
              <a:t>Negotiate for supplements in the print media during the 16 Days.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705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Tools – social media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Utilise</a:t>
            </a:r>
            <a:r>
              <a:rPr lang="en-US" dirty="0"/>
              <a:t> the existing #</a:t>
            </a:r>
            <a:r>
              <a:rPr lang="en-US" dirty="0" err="1"/>
              <a:t>girlsnotbrides</a:t>
            </a:r>
            <a:r>
              <a:rPr lang="en-US" dirty="0"/>
              <a:t>.</a:t>
            </a:r>
          </a:p>
          <a:p>
            <a:r>
              <a:rPr lang="en-US" dirty="0"/>
              <a:t>Disseminate SADC specific information.</a:t>
            </a:r>
          </a:p>
          <a:p>
            <a:r>
              <a:rPr lang="en-US" dirty="0"/>
              <a:t>Create #stop child marriages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0695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Tools – Community media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with community radio networks to disseminate content on the campaign.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5139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Tools – other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Dramas.</a:t>
            </a:r>
          </a:p>
          <a:p>
            <a:r>
              <a:rPr lang="en-US" dirty="0"/>
              <a:t>Billboards.</a:t>
            </a:r>
          </a:p>
          <a:p>
            <a:r>
              <a:rPr lang="en-US" dirty="0"/>
              <a:t>Integrating content on child and early marriage into school curriculum and textbooks.</a:t>
            </a:r>
          </a:p>
        </p:txBody>
      </p:sp>
    </p:spTree>
    <p:extLst>
      <p:ext uri="{BB962C8B-B14F-4D97-AF65-F5344CB8AC3E}">
        <p14:creationId xmlns:p14="http://schemas.microsoft.com/office/powerpoint/2010/main" val="356458182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113</TotalTime>
  <Words>331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Trebuchet MS</vt:lpstr>
      <vt:lpstr>Berlin</vt:lpstr>
      <vt:lpstr>SRHR Campaign -  Harmful practices</vt:lpstr>
      <vt:lpstr>Key issues </vt:lpstr>
      <vt:lpstr>Key objectives </vt:lpstr>
      <vt:lpstr>Target groups</vt:lpstr>
      <vt:lpstr>Key messages </vt:lpstr>
      <vt:lpstr>Tools – media  </vt:lpstr>
      <vt:lpstr>Tools – social media </vt:lpstr>
      <vt:lpstr>Tools – Community media </vt:lpstr>
      <vt:lpstr>Tools – other </vt:lpstr>
      <vt:lpstr>Resolutions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SRHR Campaign theme</dc:title>
  <dc:creator>Colleen</dc:creator>
  <cp:lastModifiedBy>kubi</cp:lastModifiedBy>
  <cp:revision>12</cp:revision>
  <dcterms:created xsi:type="dcterms:W3CDTF">2018-08-09T04:54:04Z</dcterms:created>
  <dcterms:modified xsi:type="dcterms:W3CDTF">2018-08-10T06:32:22Z</dcterms:modified>
</cp:coreProperties>
</file>