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87" r:id="rId8"/>
    <p:sldId id="279" r:id="rId9"/>
    <p:sldId id="288" r:id="rId10"/>
    <p:sldId id="280" r:id="rId11"/>
    <p:sldId id="283" r:id="rId12"/>
    <p:sldId id="284" r:id="rId13"/>
    <p:sldId id="286" r:id="rId14"/>
    <p:sldId id="267" r:id="rId15"/>
    <p:sldId id="289" r:id="rId16"/>
    <p:sldId id="273" r:id="rId17"/>
    <p:sldId id="270" r:id="rId18"/>
    <p:sldId id="271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10" autoAdjust="0"/>
  </p:normalViewPr>
  <p:slideViewPr>
    <p:cSldViewPr>
      <p:cViewPr varScale="1">
        <p:scale>
          <a:sx n="66" d="100"/>
          <a:sy n="66" d="100"/>
        </p:scale>
        <p:origin x="128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E75ABB-6DDB-4E13-B48C-52C512BE779E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289766-E76C-439E-89D8-DB7B96D12A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4533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982E6-ED8E-49D5-8417-529C4F3F0D7F}" type="datetimeFigureOut">
              <a:rPr lang="en-ZW" smtClean="0"/>
              <a:t>8/11/2024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F84372-69FC-4C1A-8D45-F01433823AD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47643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84372-69FC-4C1A-8D45-F01433823ADD}" type="slidenum">
              <a:rPr lang="en-ZW" smtClean="0"/>
              <a:t>2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70099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B3D0-435C-4DD3-8BC8-DAC37F443999}" type="datetime1">
              <a:rPr lang="en-ZW" smtClean="0"/>
              <a:t>8/11/2024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7074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5D33-F697-40CC-9ACF-165F5E6F55F8}" type="datetime1">
              <a:rPr lang="en-ZW" smtClean="0"/>
              <a:t>8/11/2024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68016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A2C-066B-4D8B-A190-FA1128F4FCC2}" type="datetime1">
              <a:rPr lang="en-ZW" smtClean="0"/>
              <a:t>8/11/2024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40912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6E2C-0DC7-413A-90B4-A54F0117EE1E}" type="datetime1">
              <a:rPr lang="en-ZW" smtClean="0"/>
              <a:t>8/11/2024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28098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E2DA-D302-41DE-9CCC-27363E0B9895}" type="datetime1">
              <a:rPr lang="en-ZW" smtClean="0"/>
              <a:t>8/11/2024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2876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BB02-025D-44C2-A60D-0813639E3EFE}" type="datetime1">
              <a:rPr lang="en-ZW" smtClean="0"/>
              <a:t>8/11/2024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8442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A669-2677-435E-A7E5-1D2018F7A45A}" type="datetime1">
              <a:rPr lang="en-ZW" smtClean="0"/>
              <a:t>8/11/2024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6661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3F52-1C20-4DEC-A263-2EA1F60B5C0C}" type="datetime1">
              <a:rPr lang="en-ZW" smtClean="0"/>
              <a:t>8/11/2024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2845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4DEA-63CB-4420-B6B0-9DFC9E25484B}" type="datetime1">
              <a:rPr lang="en-ZW" smtClean="0"/>
              <a:t>8/11/2024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3297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7022-5188-4AE8-8399-4661A5339BEB}" type="datetime1">
              <a:rPr lang="en-ZW" smtClean="0"/>
              <a:t>8/11/2024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2073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F8EF-A234-41EF-8335-A5D387133784}" type="datetime1">
              <a:rPr lang="en-ZW" smtClean="0"/>
              <a:t>8/11/2024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5122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5E83E-7E21-4B17-A290-C1F77A4EB51B}" type="datetime1">
              <a:rPr lang="en-ZW" smtClean="0"/>
              <a:t>8/11/2024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1464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4218" y="2533088"/>
            <a:ext cx="7848600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b="1" dirty="0">
                <a:latin typeface="Tahoma" panose="020B0604030504040204" pitchFamily="34" charset="0"/>
                <a:ea typeface="Times New Roman" panose="02020603050405020304" pitchFamily="18" charset="0"/>
              </a:rPr>
              <a:t>SADC PROTOCOL@WORK SUMMITS </a:t>
            </a:r>
            <a:r>
              <a:rPr lang="en-ZW" sz="3600" b="1" dirty="0"/>
              <a:t>2024</a:t>
            </a:r>
          </a:p>
          <a:p>
            <a:pPr algn="ctr"/>
            <a:r>
              <a:rPr lang="en-ZW" sz="3600" b="1" dirty="0"/>
              <a:t>SRHR, GBV, and Climate Change Categories Template </a:t>
            </a:r>
          </a:p>
          <a:p>
            <a:pPr algn="ctr"/>
            <a:endParaRPr lang="en-ZW" sz="3600" b="1" dirty="0"/>
          </a:p>
          <a:p>
            <a:pPr algn="ctr"/>
            <a:r>
              <a:rPr lang="en-ZW" dirty="0">
                <a:cs typeface="Calibri"/>
              </a:rPr>
              <a:t>ZIMBABWE, MHONDORO NGEZI RURAL DISTRICT COUNCIL, NOVEMBER 2024, MAVIS MHLANGA</a:t>
            </a:r>
          </a:p>
          <a:p>
            <a:pPr algn="ctr"/>
            <a:endParaRPr lang="en-ZW" sz="2000" b="1" dirty="0"/>
          </a:p>
          <a:p>
            <a:pPr algn="ctr"/>
            <a:r>
              <a:rPr lang="en-ZW" sz="2000" dirty="0">
                <a:solidFill>
                  <a:schemeClr val="bg1"/>
                </a:solidFill>
              </a:rPr>
              <a:t>Zimbabwe, Mhondoro Ngezi District, 30/10/24 M. Mhlanga</a:t>
            </a:r>
          </a:p>
          <a:p>
            <a:pPr algn="ctr"/>
            <a:endParaRPr lang="en-ZW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i="1" dirty="0"/>
              <a:t> </a:t>
            </a:r>
            <a:endParaRPr lang="en-ZW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1</a:t>
            </a:fld>
            <a:endParaRPr lang="en-ZW"/>
          </a:p>
        </p:txBody>
      </p:sp>
      <p:grpSp>
        <p:nvGrpSpPr>
          <p:cNvPr id="9" name="Group 8"/>
          <p:cNvGrpSpPr/>
          <p:nvPr/>
        </p:nvGrpSpPr>
        <p:grpSpPr>
          <a:xfrm>
            <a:off x="85812" y="609600"/>
            <a:ext cx="7000788" cy="1143000"/>
            <a:chOff x="543012" y="237175"/>
            <a:chExt cx="11206620" cy="13145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638" y="638675"/>
              <a:ext cx="3237986" cy="77875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12" y="237175"/>
              <a:ext cx="1506626" cy="13145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018" y="679918"/>
              <a:ext cx="2780614" cy="8077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412" y="708948"/>
              <a:ext cx="3315817" cy="623788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902721E-2EC0-A651-A732-2207BB8A1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88229"/>
            <a:ext cx="1486012" cy="116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2109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b="1" dirty="0"/>
              <a:t>CHALLENGES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ZA" sz="3600" dirty="0"/>
              <a:t>Limited access to telecommunication network </a:t>
            </a:r>
          </a:p>
          <a:p>
            <a:pPr lvl="0"/>
            <a:r>
              <a:rPr lang="en-ZA" sz="3600" dirty="0"/>
              <a:t>Limited access to ICT </a:t>
            </a:r>
          </a:p>
          <a:p>
            <a:pPr lvl="0"/>
            <a:r>
              <a:rPr lang="en-ZA" sz="3600" dirty="0"/>
              <a:t>Political interference</a:t>
            </a:r>
          </a:p>
          <a:p>
            <a:pPr lvl="0"/>
            <a:r>
              <a:rPr lang="en-ZA" sz="3600" dirty="0"/>
              <a:t>Change of currency</a:t>
            </a:r>
          </a:p>
          <a:p>
            <a:pPr marL="0" indent="0">
              <a:buNone/>
            </a:pPr>
            <a:endParaRPr lang="en-ZW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10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29472865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b="1" dirty="0"/>
              <a:t>RESULTS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344" y="1304234"/>
            <a:ext cx="4973855" cy="482193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400" b="1" dirty="0"/>
          </a:p>
          <a:p>
            <a:r>
              <a:rPr lang="en-ZA" sz="2400" dirty="0"/>
              <a:t>Carbon markets and certification programs </a:t>
            </a:r>
          </a:p>
          <a:p>
            <a:r>
              <a:rPr lang="en-ZA" sz="2400" dirty="0"/>
              <a:t>Women economic empowerment </a:t>
            </a:r>
          </a:p>
          <a:p>
            <a:r>
              <a:rPr lang="en-ZA" sz="2400" dirty="0"/>
              <a:t>Reduced GBV cases</a:t>
            </a:r>
          </a:p>
          <a:p>
            <a:r>
              <a:rPr lang="en-ZA" sz="2400" dirty="0"/>
              <a:t>Sustainable agricultural practices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11</a:t>
            </a:fld>
            <a:endParaRPr lang="en-ZW"/>
          </a:p>
        </p:txBody>
      </p:sp>
      <p:pic>
        <p:nvPicPr>
          <p:cNvPr id="10" name="Content Placeholder 9" descr="A table with numbers and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A8F0D461-9862-8813-4DA2-F06EAACC48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04234"/>
            <a:ext cx="2943528" cy="482193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113444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b="1" dirty="0"/>
              <a:t>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Resilience and adaptability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Cultural Exchange</a:t>
            </a:r>
          </a:p>
          <a:p>
            <a:r>
              <a:rPr lang="en-US" sz="2400" dirty="0"/>
              <a:t>Food security</a:t>
            </a:r>
          </a:p>
          <a:p>
            <a:r>
              <a:rPr lang="en-US" sz="2400" dirty="0"/>
              <a:t>Sustainability practices</a:t>
            </a:r>
          </a:p>
          <a:p>
            <a:r>
              <a:rPr lang="en-US" sz="2400" dirty="0"/>
              <a:t>Economic opportunities</a:t>
            </a:r>
          </a:p>
          <a:p>
            <a:r>
              <a:rPr lang="en-US" sz="2400" dirty="0"/>
              <a:t>Enhancing ICT and digital farming </a:t>
            </a:r>
          </a:p>
          <a:p>
            <a:r>
              <a:rPr lang="en-US" sz="2400" dirty="0"/>
              <a:t>Continuous training and engagement</a:t>
            </a:r>
            <a:endParaRPr lang="en-ZW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12</a:t>
            </a:fld>
            <a:endParaRPr lang="en-ZW"/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pic>
        <p:nvPicPr>
          <p:cNvPr id="10" name="Content Placeholder 9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id="{23564A7F-6DE4-A9FC-9692-03F9E00B6C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92" y="1981200"/>
            <a:ext cx="4528608" cy="339645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0569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b="1" dirty="0"/>
              <a:t>MONITORING AND EVALUATION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0" algn="just"/>
            <a:r>
              <a:rPr lang="en-US" sz="2800" dirty="0"/>
              <a:t>Reports and minutes</a:t>
            </a:r>
          </a:p>
          <a:p>
            <a:pPr lvl="0" algn="just"/>
            <a:r>
              <a:rPr lang="en-US" sz="2800" dirty="0"/>
              <a:t>Suggestion box</a:t>
            </a:r>
          </a:p>
          <a:p>
            <a:pPr lvl="0" algn="just"/>
            <a:r>
              <a:rPr lang="en-US" sz="2800" dirty="0"/>
              <a:t>Attendance register</a:t>
            </a:r>
          </a:p>
          <a:p>
            <a:pPr lvl="0" algn="just"/>
            <a:r>
              <a:rPr lang="en-US" sz="2800" dirty="0"/>
              <a:t>Crop records  </a:t>
            </a:r>
          </a:p>
          <a:p>
            <a:pPr lvl="0" algn="just"/>
            <a:r>
              <a:rPr lang="en-US" sz="2800" dirty="0"/>
              <a:t>Customer satisfaction</a:t>
            </a:r>
          </a:p>
          <a:p>
            <a:pPr lvl="0" algn="just"/>
            <a:r>
              <a:rPr lang="en-US" sz="2800" dirty="0"/>
              <a:t>Constitution</a:t>
            </a:r>
          </a:p>
          <a:p>
            <a:pPr lvl="0" algn="just"/>
            <a:r>
              <a:rPr lang="en-US" sz="2800" dirty="0"/>
              <a:t>Project visits</a:t>
            </a:r>
            <a:endParaRPr lang="en-ZW" sz="2700" dirty="0"/>
          </a:p>
          <a:p>
            <a:pPr marL="0" indent="0">
              <a:buNone/>
            </a:pPr>
            <a:endParaRPr lang="en-ZW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13</a:t>
            </a:fld>
            <a:endParaRPr lang="en-ZW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984761-4116-EA6C-44C0-983584B72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288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0851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/>
              <a:t>SUSTAINABILITY AND REPLICATION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8741"/>
            <a:ext cx="3505200" cy="4256260"/>
          </a:xfrm>
          <a:ln>
            <a:solidFill>
              <a:schemeClr val="tx1"/>
            </a:solidFill>
            <a:prstDash val="solid"/>
          </a:ln>
        </p:spPr>
        <p:txBody>
          <a:bodyPr>
            <a:normAutofit lnSpcReduction="10000"/>
          </a:bodyPr>
          <a:lstStyle/>
          <a:p>
            <a:pPr lvl="0"/>
            <a:r>
              <a:rPr lang="en-US" sz="2800" dirty="0"/>
              <a:t>Diversified farming</a:t>
            </a:r>
          </a:p>
          <a:p>
            <a:pPr lvl="0"/>
            <a:r>
              <a:rPr lang="en-US" sz="2800" dirty="0"/>
              <a:t> Water conservation techniques</a:t>
            </a:r>
          </a:p>
          <a:p>
            <a:pPr lvl="0"/>
            <a:r>
              <a:rPr lang="en-US" sz="2800" dirty="0"/>
              <a:t>Controlling of pests and diseases </a:t>
            </a:r>
          </a:p>
          <a:p>
            <a:pPr lvl="0"/>
            <a:r>
              <a:rPr lang="en-US" sz="2800" dirty="0"/>
              <a:t>Maintenance of infrastructure</a:t>
            </a:r>
          </a:p>
          <a:p>
            <a:pPr lvl="0"/>
            <a:r>
              <a:rPr lang="en-US" sz="2800" dirty="0"/>
              <a:t>Fire Management</a:t>
            </a:r>
          </a:p>
          <a:p>
            <a:pPr lvl="0"/>
            <a:r>
              <a:rPr lang="en-US" sz="2800" dirty="0"/>
              <a:t>Adapting to change</a:t>
            </a:r>
          </a:p>
          <a:p>
            <a:pPr lvl="0"/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14</a:t>
            </a:fld>
            <a:endParaRPr lang="en-ZW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69B68C-A8D3-737B-6F12-5BD662CEC4CF}"/>
              </a:ext>
            </a:extLst>
          </p:cNvPr>
          <p:cNvSpPr txBox="1">
            <a:spLocks/>
          </p:cNvSpPr>
          <p:nvPr/>
        </p:nvSpPr>
        <p:spPr>
          <a:xfrm>
            <a:off x="4191000" y="1458741"/>
            <a:ext cx="4495800" cy="42562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/>
              <a:t>Rutara</a:t>
            </a:r>
            <a:r>
              <a:rPr lang="en-US" sz="2800" dirty="0"/>
              <a:t> project should allow for look and learn visits or tours of aspiring community members and other organizations. </a:t>
            </a:r>
          </a:p>
          <a:p>
            <a:pPr algn="just"/>
            <a:r>
              <a:rPr lang="en-US" sz="2800" dirty="0"/>
              <a:t>Local authority and other institutions should  facilitate for establishment of new similar projects.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66136676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/>
              <a:t>NEXT STEPS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lvl="0"/>
            <a:endParaRPr lang="en-ZA" sz="2800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Carbon Market accreditation </a:t>
            </a: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explore accreditation and certification processes.</a:t>
            </a:r>
            <a:endParaRPr lang="en-ZA" sz="2800" b="1" dirty="0"/>
          </a:p>
          <a:p>
            <a:pPr lvl="0"/>
            <a:r>
              <a:rPr lang="en-ZA" sz="2800" b="1" dirty="0"/>
              <a:t>Soil health </a:t>
            </a:r>
            <a:r>
              <a:rPr lang="en-ZA" sz="2800" dirty="0"/>
              <a:t>– regular Ph tests. </a:t>
            </a:r>
          </a:p>
          <a:p>
            <a:pPr lvl="0"/>
            <a:r>
              <a:rPr lang="en-ZA" sz="2800" b="1" dirty="0"/>
              <a:t>Organic farming certification</a:t>
            </a:r>
          </a:p>
          <a:p>
            <a:pPr lvl="0"/>
            <a:r>
              <a:rPr lang="en-ZA" sz="2800" b="1" dirty="0"/>
              <a:t>Crop rotation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2800" b="1" dirty="0"/>
              <a:t>Collaboration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conservation</a:t>
            </a: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lvl="0"/>
            <a:endParaRPr lang="en-ZA" sz="2800" b="1" dirty="0"/>
          </a:p>
          <a:p>
            <a:pPr lvl="0"/>
            <a:endParaRPr lang="en-ZA" sz="2800" b="1" dirty="0"/>
          </a:p>
          <a:p>
            <a:pPr marL="0" lvl="0" indent="0">
              <a:buNone/>
            </a:pPr>
            <a:endParaRPr lang="en-ZA" sz="2800" dirty="0"/>
          </a:p>
          <a:p>
            <a:pPr marL="0" indent="0">
              <a:buNone/>
            </a:pPr>
            <a:endParaRPr lang="en-ZW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953000" y="1600200"/>
            <a:ext cx="3733800" cy="45259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15</a:t>
            </a:fld>
            <a:endParaRPr lang="en-ZW"/>
          </a:p>
        </p:txBody>
      </p:sp>
      <p:pic>
        <p:nvPicPr>
          <p:cNvPr id="9" name="Picture 8" descr="A person and person standing in a field&#10;&#10;Description automatically generated">
            <a:extLst>
              <a:ext uri="{FF2B5EF4-FFF2-40B4-BE49-F238E27FC236}">
                <a16:creationId xmlns:a16="http://schemas.microsoft.com/office/drawing/2014/main" id="{296909EC-3DE0-217C-3A58-96390C8B6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60074"/>
            <a:ext cx="3409950" cy="4546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779091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02862E-CEEB-13D4-3FD2-EB61563A59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95450"/>
            <a:ext cx="4343400" cy="3257550"/>
          </a:xfr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ZW" b="1" dirty="0"/>
              <a:t>BACKGROUND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2762" y="1600200"/>
            <a:ext cx="4129238" cy="4495800"/>
          </a:xfrm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ZA" sz="8000" b="1" dirty="0"/>
              <a:t>Rutara Nutrition Garden Ward 10</a:t>
            </a:r>
          </a:p>
          <a:p>
            <a:pPr algn="just"/>
            <a:r>
              <a:rPr lang="en-ZA" sz="8000" dirty="0"/>
              <a:t>2 Solarised boreholes, drip irrigation, 2,5ha</a:t>
            </a:r>
          </a:p>
          <a:p>
            <a:pPr algn="just"/>
            <a:r>
              <a:rPr lang="en-ZA" sz="8000" dirty="0"/>
              <a:t>Organic horticulture- Garlic, Ginger, </a:t>
            </a:r>
            <a:r>
              <a:rPr lang="en-ZA" sz="8000" dirty="0" err="1"/>
              <a:t>Tumeric</a:t>
            </a:r>
            <a:r>
              <a:rPr lang="en-ZA" sz="8000" dirty="0"/>
              <a:t>.</a:t>
            </a:r>
          </a:p>
          <a:p>
            <a:pPr marL="0" indent="0">
              <a:buNone/>
            </a:pPr>
            <a:r>
              <a:rPr lang="en-ZA" sz="8000" b="1" dirty="0"/>
              <a:t>Goal</a:t>
            </a:r>
          </a:p>
          <a:p>
            <a:r>
              <a:rPr lang="en-ZA" sz="8000" dirty="0"/>
              <a:t>Climate Change  and sustainable development</a:t>
            </a:r>
          </a:p>
          <a:p>
            <a:r>
              <a:rPr lang="en-ZA" sz="8000" dirty="0"/>
              <a:t>Women empowerment</a:t>
            </a:r>
          </a:p>
          <a:p>
            <a:pPr marL="0" indent="0">
              <a:buNone/>
            </a:pPr>
            <a:r>
              <a:rPr lang="en-ZA" sz="8000" b="1" dirty="0"/>
              <a:t>Strategies </a:t>
            </a:r>
            <a:r>
              <a:rPr lang="en-ZA" sz="8000" dirty="0"/>
              <a:t> </a:t>
            </a:r>
          </a:p>
          <a:p>
            <a:r>
              <a:rPr lang="en-ZA" sz="8000" dirty="0"/>
              <a:t>Use of clean energy-solarised boreholes</a:t>
            </a:r>
          </a:p>
          <a:p>
            <a:r>
              <a:rPr lang="en-ZA" sz="8000" dirty="0"/>
              <a:t>Water efficiency- drip irrigation</a:t>
            </a:r>
          </a:p>
          <a:p>
            <a:r>
              <a:rPr lang="en-ZA" sz="8000" dirty="0"/>
              <a:t>Biodiversity conservation-organic horticulture.</a:t>
            </a:r>
          </a:p>
          <a:p>
            <a:endParaRPr lang="en-ZA" sz="9600" dirty="0"/>
          </a:p>
          <a:p>
            <a:endParaRPr lang="en-GB" sz="5600" dirty="0"/>
          </a:p>
          <a:p>
            <a:endParaRPr lang="en-GB" sz="5600" dirty="0"/>
          </a:p>
          <a:p>
            <a:endParaRPr lang="en-ZW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2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5459027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ZW" b="1" dirty="0"/>
            </a:br>
            <a:r>
              <a:rPr lang="en-ZW" sz="4900" b="1" dirty="0"/>
              <a:t>OBJECTIVES</a:t>
            </a:r>
            <a:br>
              <a:rPr lang="en-ZW" b="1" dirty="0"/>
            </a:br>
            <a:endParaRPr lang="en-ZW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876800" cy="4525963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ZA" sz="2400" b="1" dirty="0"/>
              <a:t>The project is meant to mitigate the impacts of climate change through</a:t>
            </a:r>
          </a:p>
          <a:p>
            <a:pPr lvl="0">
              <a:buFont typeface="Calibri" panose="020F0502020204030204" pitchFamily="34" charset="0"/>
              <a:buChar char="•"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Women economic Empowerment</a:t>
            </a:r>
            <a:endParaRPr lang="en-ZA" sz="2400" dirty="0"/>
          </a:p>
          <a:p>
            <a:pPr lvl="0">
              <a:buFont typeface="Calibri" panose="020F0502020204030204" pitchFamily="34" charset="0"/>
              <a:buChar char="•"/>
            </a:pPr>
            <a:r>
              <a:rPr lang="en-ZA" sz="2400" dirty="0"/>
              <a:t>Environmental protection, </a:t>
            </a:r>
          </a:p>
          <a:p>
            <a:pPr lvl="0">
              <a:buFont typeface="Calibri" panose="020F0502020204030204" pitchFamily="34" charset="0"/>
              <a:buChar char="•"/>
            </a:pPr>
            <a:r>
              <a:rPr lang="en-ZA" sz="2400" dirty="0"/>
              <a:t>Carbon Markets and Certification</a:t>
            </a:r>
          </a:p>
          <a:p>
            <a:pPr lvl="0">
              <a:buFont typeface="Calibri" panose="020F0502020204030204" pitchFamily="34" charset="0"/>
              <a:buChar char="•"/>
            </a:pPr>
            <a:r>
              <a:rPr lang="en-ZA" sz="2400" dirty="0"/>
              <a:t> Women advocacy for environmental policies, </a:t>
            </a:r>
          </a:p>
          <a:p>
            <a:pPr lvl="0">
              <a:buFont typeface="Calibri" panose="020F0502020204030204" pitchFamily="34" charset="0"/>
              <a:buChar char="•"/>
            </a:pPr>
            <a:r>
              <a:rPr lang="en-ZA" sz="2400" dirty="0"/>
              <a:t>Clean energy</a:t>
            </a:r>
          </a:p>
          <a:p>
            <a:pPr lvl="0">
              <a:buFont typeface="Calibri" panose="020F0502020204030204" pitchFamily="34" charset="0"/>
              <a:buChar char="•"/>
            </a:pPr>
            <a:r>
              <a:rPr lang="en-ZA" sz="2400" dirty="0"/>
              <a:t>Sustainable Agricultural practices.</a:t>
            </a:r>
          </a:p>
          <a:p>
            <a:pPr marL="457200" lvl="1" indent="0">
              <a:buNone/>
            </a:pPr>
            <a:endParaRPr lang="en-ZA" sz="2000" dirty="0"/>
          </a:p>
          <a:p>
            <a:pPr marL="2743200" lvl="6" indent="0">
              <a:buNone/>
            </a:pPr>
            <a:endParaRPr lang="en-ZW" sz="1200" dirty="0"/>
          </a:p>
        </p:txBody>
      </p:sp>
      <p:pic>
        <p:nvPicPr>
          <p:cNvPr id="8" name="Content Placeholder 7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id="{DC42D073-3B4B-CEB1-4FAF-47E56E1961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92" y="2133600"/>
            <a:ext cx="3906308" cy="2929731"/>
          </a:xfr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3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22435760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b="1" dirty="0"/>
              <a:t>TARGET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126" y="1753791"/>
            <a:ext cx="4447674" cy="426640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W" sz="2400" b="1" dirty="0"/>
              <a:t>Women, Men, Youths, PWD (Rutara Farming Community</a:t>
            </a:r>
            <a:r>
              <a:rPr lang="en-ZW" sz="2400" dirty="0"/>
              <a:t>)</a:t>
            </a:r>
          </a:p>
          <a:p>
            <a:pPr marL="0" indent="0">
              <a:buNone/>
            </a:pPr>
            <a:endParaRPr lang="en-ZW" sz="2400" dirty="0"/>
          </a:p>
          <a:p>
            <a:r>
              <a:rPr lang="en-ZW" sz="2400" dirty="0"/>
              <a:t>To ensure full participation of all vulnerable groups of Rutara Community and  foster sustainable agriculture while enhancing climate resilience. </a:t>
            </a:r>
          </a:p>
          <a:p>
            <a:endParaRPr lang="en-ZW" sz="2400" dirty="0"/>
          </a:p>
          <a:p>
            <a:endParaRPr lang="en-ZW" sz="2000" dirty="0"/>
          </a:p>
          <a:p>
            <a:endParaRPr lang="en-ZW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B7AD127-03C5-3122-C59D-945D5AA5AC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905000"/>
            <a:ext cx="4172744" cy="3129558"/>
          </a:xfr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4</a:t>
            </a:fld>
            <a:endParaRPr lang="en-ZW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A0452-C1D4-1227-68DA-56D646C20EBF}"/>
              </a:ext>
            </a:extLst>
          </p:cNvPr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i="1" dirty="0"/>
              <a:t> </a:t>
            </a: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210660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ZW" b="1" dirty="0"/>
            </a:br>
            <a:r>
              <a:rPr lang="en-ZW" b="1" dirty="0"/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4572000" cy="3733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457200" lvl="6" indent="-457200"/>
            <a:r>
              <a:rPr lang="en-ZW" sz="2400" dirty="0"/>
              <a:t>Crop selection/Rotation</a:t>
            </a:r>
          </a:p>
          <a:p>
            <a:pPr marL="457200" lvl="6" indent="-457200"/>
            <a:r>
              <a:rPr lang="en-ZW" sz="2400" dirty="0"/>
              <a:t>Water and Soil health management</a:t>
            </a:r>
          </a:p>
          <a:p>
            <a:pPr marL="457200" lvl="6" indent="-457200"/>
            <a:r>
              <a:rPr lang="en-ZW" sz="2400" dirty="0"/>
              <a:t>Implement IPM</a:t>
            </a:r>
          </a:p>
          <a:p>
            <a:pPr marL="457200" lvl="6" indent="-457200"/>
            <a:r>
              <a:rPr lang="en-ZW" sz="2400" dirty="0"/>
              <a:t>Organic Certification</a:t>
            </a:r>
          </a:p>
          <a:p>
            <a:pPr marL="457200" lvl="6" indent="-457200"/>
            <a:r>
              <a:rPr lang="en-ZW" sz="2400" dirty="0"/>
              <a:t>Awareness and Trainings </a:t>
            </a:r>
          </a:p>
          <a:p>
            <a:pPr marL="457200" lvl="6" indent="-457200"/>
            <a:r>
              <a:rPr lang="en-ZW" sz="2400" dirty="0"/>
              <a:t>Diverse Farming </a:t>
            </a:r>
          </a:p>
          <a:p>
            <a:pPr marL="457200" lvl="6" indent="-457200"/>
            <a:r>
              <a:rPr lang="en-ZW" sz="2400" dirty="0"/>
              <a:t>Monitoring and Evaluation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i="1" dirty="0"/>
              <a:t> </a:t>
            </a:r>
            <a:endParaRPr lang="en-ZW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5</a:t>
            </a:fld>
            <a:endParaRPr lang="en-ZW"/>
          </a:p>
        </p:txBody>
      </p:sp>
      <p:pic>
        <p:nvPicPr>
          <p:cNvPr id="10" name="Content Placeholder 9" descr="A group of people working in a field&#10;&#10;Description automatically generated">
            <a:extLst>
              <a:ext uri="{FF2B5EF4-FFF2-40B4-BE49-F238E27FC236}">
                <a16:creationId xmlns:a16="http://schemas.microsoft.com/office/drawing/2014/main" id="{08312C84-BBC0-F8BA-CC49-B3A167E409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192" y="2242344"/>
            <a:ext cx="4427008" cy="332025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097089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ZW" b="1" dirty="0"/>
              <a:t>STRATEGIES EMPLOYED BY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5029200" cy="47085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Community engagement </a:t>
            </a:r>
          </a:p>
          <a:p>
            <a:r>
              <a:rPr lang="en-US" dirty="0"/>
              <a:t>Participatory approach</a:t>
            </a:r>
          </a:p>
          <a:p>
            <a:r>
              <a:rPr lang="en-US" dirty="0"/>
              <a:t>Entrepreneurship approach</a:t>
            </a:r>
          </a:p>
          <a:p>
            <a:pPr marL="0" indent="0">
              <a:buNone/>
            </a:pPr>
            <a:r>
              <a:rPr lang="en-ZW" b="1" dirty="0"/>
              <a:t>Success: </a:t>
            </a:r>
          </a:p>
          <a:p>
            <a:r>
              <a:rPr lang="en-ZW" dirty="0"/>
              <a:t>Project buy in</a:t>
            </a:r>
          </a:p>
          <a:p>
            <a:r>
              <a:rPr lang="en-ZW" dirty="0"/>
              <a:t>Financial empowerment </a:t>
            </a:r>
          </a:p>
          <a:p>
            <a:r>
              <a:rPr lang="en-US" dirty="0"/>
              <a:t>Improved farming practices</a:t>
            </a:r>
          </a:p>
          <a:p>
            <a:r>
              <a:rPr lang="en-US" dirty="0"/>
              <a:t>Access to export market</a:t>
            </a:r>
          </a:p>
          <a:p>
            <a:r>
              <a:rPr lang="en-US" dirty="0"/>
              <a:t>Networking with foreign nationals</a:t>
            </a:r>
            <a:endParaRPr lang="en-Z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6</a:t>
            </a:fld>
            <a:endParaRPr lang="en-ZW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2522C-48D0-DB90-D469-B77F27D60A8E}"/>
              </a:ext>
            </a:extLst>
          </p:cNvPr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i="1" dirty="0"/>
              <a:t> </a:t>
            </a:r>
            <a:endParaRPr lang="en-ZW" sz="2400" dirty="0"/>
          </a:p>
        </p:txBody>
      </p:sp>
      <p:pic>
        <p:nvPicPr>
          <p:cNvPr id="7" name="Content Placeholder 6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id="{1D5E4CBC-D27A-BE8C-2FDA-76804DFE6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92" y="2133600"/>
            <a:ext cx="3906308" cy="2929731"/>
          </a:xfrm>
        </p:spPr>
      </p:pic>
    </p:spTree>
    <p:extLst>
      <p:ext uri="{BB962C8B-B14F-4D97-AF65-F5344CB8AC3E}">
        <p14:creationId xmlns:p14="http://schemas.microsoft.com/office/powerpoint/2010/main" val="97307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ZW" b="1" dirty="0"/>
            </a:br>
            <a:r>
              <a:rPr lang="en-ZW" b="1" dirty="0"/>
              <a:t>PARTNERS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10063"/>
            <a:ext cx="3886200" cy="306759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ZA" sz="2000" dirty="0"/>
          </a:p>
          <a:p>
            <a:pPr marL="263525" lvl="6" indent="-171450" algn="just"/>
            <a:r>
              <a:rPr lang="en-ZW" sz="2400" dirty="0"/>
              <a:t>Government departments </a:t>
            </a:r>
          </a:p>
          <a:p>
            <a:pPr marL="263525" lvl="6" indent="-171450" algn="just"/>
            <a:r>
              <a:rPr lang="en-ZW" sz="2400" dirty="0"/>
              <a:t>Local Authority</a:t>
            </a:r>
          </a:p>
          <a:p>
            <a:pPr marL="263525" lvl="6" indent="-171450" algn="just"/>
            <a:r>
              <a:rPr lang="en-ZW" sz="2400" dirty="0"/>
              <a:t>Private partners – </a:t>
            </a:r>
            <a:r>
              <a:rPr lang="en-ZW" sz="2400" dirty="0" err="1"/>
              <a:t>Palmline</a:t>
            </a:r>
            <a:r>
              <a:rPr lang="en-ZW" sz="2400" dirty="0"/>
              <a:t>/ Zimplats</a:t>
            </a:r>
          </a:p>
          <a:p>
            <a:pPr marL="263525" lvl="6" indent="-171450" algn="just"/>
            <a:r>
              <a:rPr lang="en-ZW" sz="2400" dirty="0"/>
              <a:t>New partners welcomed.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7</a:t>
            </a:fld>
            <a:endParaRPr lang="en-ZW"/>
          </a:p>
        </p:txBody>
      </p:sp>
      <p:pic>
        <p:nvPicPr>
          <p:cNvPr id="10" name="Content Placeholder 9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id="{47F4E26C-68C5-F8C1-04BA-56B0DCD394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50" y="2310064"/>
            <a:ext cx="4012950" cy="306759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2942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ZW" b="1" dirty="0"/>
            </a:br>
            <a:r>
              <a:rPr lang="en-ZW" b="1" dirty="0"/>
              <a:t>BUDGET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lvl="1" indent="0">
              <a:buNone/>
            </a:pPr>
            <a:endParaRPr lang="en-ZA" sz="2000" dirty="0"/>
          </a:p>
          <a:p>
            <a:pPr marL="2743200" lvl="6" indent="0">
              <a:buNone/>
            </a:pPr>
            <a:endParaRPr lang="en-ZW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009923"/>
              </p:ext>
            </p:extLst>
          </p:nvPr>
        </p:nvGraphicFramePr>
        <p:xfrm>
          <a:off x="914400" y="1905000"/>
          <a:ext cx="7315200" cy="2311400"/>
        </p:xfrm>
        <a:graphic>
          <a:graphicData uri="http://schemas.openxmlformats.org/drawingml/2006/table">
            <a:tbl>
              <a:tblPr firstRow="1" firstCol="1" bandRow="1"/>
              <a:tblGrid>
                <a:gridCol w="4756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R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Amount in $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R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Gender specific allocation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2 500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R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Gender in mainstream projects (please specify)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2 500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R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Amount contributed in cash or in kind by partner organisations  (please specify)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40 000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R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Other sources (please</a:t>
                      </a:r>
                      <a:r>
                        <a:rPr lang="en-ZA" sz="160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specify</a:t>
                      </a:r>
                      <a:r>
                        <a:rPr lang="en-ZA" sz="140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- - -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R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Total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ZA" sz="16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45 000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8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4813511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ZW" b="1" dirty="0"/>
            </a:br>
            <a:r>
              <a:rPr lang="en-ZW" b="1" dirty="0"/>
              <a:t>PARTICIPANTS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48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ZA" sz="2000" dirty="0"/>
          </a:p>
          <a:p>
            <a:pPr marL="2743200" lvl="6" indent="0">
              <a:buNone/>
            </a:pPr>
            <a:endParaRPr lang="en-ZW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05408"/>
              </p:ext>
            </p:extLst>
          </p:nvPr>
        </p:nvGraphicFramePr>
        <p:xfrm>
          <a:off x="762000" y="1676400"/>
          <a:ext cx="7620000" cy="3124200"/>
        </p:xfrm>
        <a:graphic>
          <a:graphicData uri="http://schemas.openxmlformats.org/drawingml/2006/table">
            <a:tbl>
              <a:tblPr firstRow="1" firstCol="1" bandRow="1"/>
              <a:tblGrid>
                <a:gridCol w="3052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4267">
                <a:tc>
                  <a:txBody>
                    <a:bodyPr/>
                    <a:lstStyle/>
                    <a:p>
                      <a:pPr marR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Category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Tahoma"/>
                          <a:ea typeface="Calibri"/>
                          <a:cs typeface="Times New Roman"/>
                        </a:rPr>
                        <a:t>Women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Tahoma"/>
                          <a:ea typeface="Calibri"/>
                          <a:cs typeface="Times New Roman"/>
                        </a:rPr>
                        <a:t>Men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Tahoma"/>
                          <a:ea typeface="Calibri"/>
                          <a:cs typeface="Times New Roman"/>
                        </a:rPr>
                        <a:t>Total 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Tahoma"/>
                          <a:ea typeface="Calibri"/>
                          <a:cs typeface="Times New Roman"/>
                        </a:rPr>
                        <a:t>% Women 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marR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Direct participants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24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6 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30 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80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267">
                <a:tc>
                  <a:txBody>
                    <a:bodyPr/>
                    <a:lstStyle/>
                    <a:p>
                      <a:pPr marR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Indirect participants (e.g. through other networks)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300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120 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420 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71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marR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Online participants (e.g. website access, mailing lists, scholarly articles)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400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300 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700 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57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marR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Total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724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426 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1150 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63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i="1" dirty="0"/>
              <a:t> </a:t>
            </a:r>
            <a:endParaRPr lang="en-ZW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9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8725331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3D288F9C0D742B1C572EE9F15CFEC" ma:contentTypeVersion="21" ma:contentTypeDescription="Create a new document." ma:contentTypeScope="" ma:versionID="053a5ec0831317e823422aaa8b6e0f06">
  <xsd:schema xmlns:xsd="http://www.w3.org/2001/XMLSchema" xmlns:xs="http://www.w3.org/2001/XMLSchema" xmlns:p="http://schemas.microsoft.com/office/2006/metadata/properties" xmlns:ns2="5c72703c-1067-4fa7-89cc-ef245258de7b" xmlns:ns3="baaa1e52-d096-4578-884f-544177159c31" targetNamespace="http://schemas.microsoft.com/office/2006/metadata/properties" ma:root="true" ma:fieldsID="22a11a410b86899d8171017e0a53600f" ns2:_="" ns3:_="">
    <xsd:import namespace="5c72703c-1067-4fa7-89cc-ef245258de7b"/>
    <xsd:import namespace="baaa1e52-d096-4578-884f-544177159c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URLLink" minOccurs="0"/>
                <xsd:element ref="ns3:MediaServiceSearchPropertie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a1e52-d096-4578-884f-544177159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URLLink" ma:index="24" nillable="true" ma:displayName="URL Link" ma:format="Hyperlink" ma:internalName="URL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Link xmlns="baaa1e52-d096-4578-884f-544177159c31">
      <Url xsi:nil="true"/>
      <Description xsi:nil="true"/>
    </URLLink>
    <TaxCatchAll xmlns="5c72703c-1067-4fa7-89cc-ef245258de7b" xsi:nil="true"/>
    <lcf76f155ced4ddcb4097134ff3c332f xmlns="baaa1e52-d096-4578-884f-544177159c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316272-B14B-4FAE-AC70-6D3A4C63D4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E2EA21-E3BD-49E6-A71E-C6DB54BF2412}"/>
</file>

<file path=customXml/itemProps3.xml><?xml version="1.0" encoding="utf-8"?>
<ds:datastoreItem xmlns:ds="http://schemas.openxmlformats.org/officeDocument/2006/customXml" ds:itemID="{872EB84B-407E-436A-AA0E-69A0C3BD71AB}">
  <ds:schemaRefs>
    <ds:schemaRef ds:uri="0d0128bf-0240-4a00-b00a-ea9f2cdab004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c72703c-1067-4fa7-89cc-ef245258de7b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3901</TotalTime>
  <Words>509</Words>
  <Application>Microsoft Office PowerPoint</Application>
  <PresentationFormat>On-screen Show (4:3)</PresentationFormat>
  <Paragraphs>162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Tahoma</vt:lpstr>
      <vt:lpstr>Office Theme</vt:lpstr>
      <vt:lpstr>PowerPoint Presentation</vt:lpstr>
      <vt:lpstr>BACKGROUND</vt:lpstr>
      <vt:lpstr> OBJECTIVES </vt:lpstr>
      <vt:lpstr>TARGET GROUPS</vt:lpstr>
      <vt:lpstr> ACTIVITIES</vt:lpstr>
      <vt:lpstr>STRATEGIES EMPLOYED BY THE PROJECT</vt:lpstr>
      <vt:lpstr> PARTNERS </vt:lpstr>
      <vt:lpstr> BUDGET  </vt:lpstr>
      <vt:lpstr> PARTICIPANTS  </vt:lpstr>
      <vt:lpstr>CHALLENGES</vt:lpstr>
      <vt:lpstr>RESULTS</vt:lpstr>
      <vt:lpstr>LEARNING</vt:lpstr>
      <vt:lpstr>MONITORING AND EVALUATION</vt:lpstr>
      <vt:lpstr>SUSTAINABILITY AND REPLICATION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vhai</dc:creator>
  <cp:lastModifiedBy>Mavis Ngorima</cp:lastModifiedBy>
  <cp:revision>168</cp:revision>
  <cp:lastPrinted>2024-10-08T09:22:18Z</cp:lastPrinted>
  <dcterms:created xsi:type="dcterms:W3CDTF">2014-03-06T12:27:13Z</dcterms:created>
  <dcterms:modified xsi:type="dcterms:W3CDTF">2024-11-08T11:47:54Z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0x010100FC83D288F9C0D742B1C572EE9F15CFEC</vt:lpwstr>
  </property>
</Properties>
</file>