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4" r:id="rId4"/>
    <p:sldMasterId id="2147484051" r:id="rId5"/>
    <p:sldMasterId id="2147484063" r:id="rId6"/>
    <p:sldMasterId id="2147484075" r:id="rId7"/>
    <p:sldMasterId id="2147484087" r:id="rId8"/>
  </p:sldMasterIdLst>
  <p:notesMasterIdLst>
    <p:notesMasterId r:id="rId19"/>
  </p:notesMasterIdLst>
  <p:sldIdLst>
    <p:sldId id="256" r:id="rId9"/>
    <p:sldId id="275" r:id="rId10"/>
    <p:sldId id="314" r:id="rId11"/>
    <p:sldId id="315" r:id="rId12"/>
    <p:sldId id="320" r:id="rId13"/>
    <p:sldId id="316" r:id="rId14"/>
    <p:sldId id="317" r:id="rId15"/>
    <p:sldId id="318" r:id="rId16"/>
    <p:sldId id="319" r:id="rId17"/>
    <p:sldId id="32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6FB098D-6248-4CA9-8944-0D0FA003A56C}">
          <p14:sldIdLst>
            <p14:sldId id="256"/>
            <p14:sldId id="275"/>
            <p14:sldId id="314"/>
            <p14:sldId id="315"/>
            <p14:sldId id="320"/>
            <p14:sldId id="316"/>
            <p14:sldId id="317"/>
            <p14:sldId id="318"/>
            <p14:sldId id="319"/>
            <p14:sldId id="322"/>
          </p14:sldIdLst>
        </p14:section>
        <p14:section name="Untitled Section" id="{BEE617F5-0874-456A-8F88-5C3C1D19559F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5343" autoAdjust="0"/>
  </p:normalViewPr>
  <p:slideViewPr>
    <p:cSldViewPr snapToGrid="0">
      <p:cViewPr varScale="1">
        <p:scale>
          <a:sx n="94" d="100"/>
          <a:sy n="94" d="100"/>
        </p:scale>
        <p:origin x="274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W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6BEF36-ABD2-44AA-8546-7EFA7DCD35F8}" type="datetimeFigureOut">
              <a:rPr lang="en-ZW" smtClean="0"/>
              <a:t>8/11/2024</a:t>
            </a:fld>
            <a:endParaRPr lang="en-ZW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W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A3691C-F009-4C2A-8108-91FFC67D0922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895889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32433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49265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6670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476614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177201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509075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199767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006409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3F95E-313A-41D7-9D58-87D2F41021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9D2E18-898C-4AFE-8E4A-2CF05B9A33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C50759-3B02-429A-8B5C-A28EB9891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67DE0-7F18-4DCC-9506-94D3A8311305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08-11-2024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860F62-91EC-4DCF-8141-765CDC84A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350C6-74D1-40ED-AD9A-6386C6162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F3805-C595-4110-B235-3CFF3DBFC76D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2347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AE1C8-55AB-4DD2-9896-2A5C5315E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1597FF-2174-4354-92A3-28930F94F7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74A115-3A8A-4A16-84A7-1C11DAB11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67DE0-7F18-4DCC-9506-94D3A8311305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08-11-2024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2CA4C5-0E13-4EE3-84BE-53843ABA8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88C58E-68EF-49D2-A2F7-625169A4B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F3805-C595-4110-B235-3CFF3DBFC76D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3588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767EE-046E-44AD-B4D9-B2362B53B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966780-7549-46BD-86FB-4032F03C76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F2D796-8959-48C6-ACD5-29EF3CF75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67DE0-7F18-4DCC-9506-94D3A8311305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08-11-2024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DFCC95-76B9-4088-A2C1-EEF83B21E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1257BC-EC92-4BA8-82B8-6241DC266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F3805-C595-4110-B235-3CFF3DBFC76D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359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734683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07E08-D254-4551-89BB-EC908AE72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6F02F-F482-4E47-9359-0B4C314A69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397BCA-F67B-45EF-8A4C-04CD9D27CB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26332F-FD44-472A-8B0C-688CB62B4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67DE0-7F18-4DCC-9506-94D3A8311305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08-11-2024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7C6F12-35D6-42B2-8D6E-4F2A76ADB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3805DA-D915-4CEA-AE42-49ACC8FFE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F3805-C595-4110-B235-3CFF3DBFC76D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2283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5010D-E333-4A30-9ACB-F7C673E36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2B8926-0A5C-41F0-8574-930BE20F7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3FC561-6C7C-4622-B392-FEE48ED077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C763C2-7827-492A-AD06-80B51E901B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0CB9AD-824C-4A05-A15D-73BB84E630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0B8954E-B55A-4876-B307-EC8521DC8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67DE0-7F18-4DCC-9506-94D3A8311305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08-11-2024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E85E90-A042-447F-BE95-AA8C51D36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A5010D-AB4D-4302-9604-20E6E7F88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F3805-C595-4110-B235-3CFF3DBFC76D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4948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D613B-01C6-47BD-8E6F-0A03B4F27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830800-ACE2-4600-BEE1-8CEAE9578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67DE0-7F18-4DCC-9506-94D3A8311305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08-11-2024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D2DEA9-2821-4993-B6CB-8405E498D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75A76A-EEC9-45A3-A4C0-9A98DF54B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F3805-C595-4110-B235-3CFF3DBFC76D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6328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B8F160-00A1-4264-A40E-34940B92D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67DE0-7F18-4DCC-9506-94D3A8311305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08-11-2024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B149BC-364D-4488-B812-41938CAF7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1F3132-5FAD-4FCE-8363-20D172782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F3805-C595-4110-B235-3CFF3DBFC76D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837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738C2-70A9-448A-A7BF-061239957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05CEC-249A-49F4-BD9D-7885E799F5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F7B9EF-8D18-48FF-A3F3-7F0747577C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EEB28E-CC53-448D-AC01-1EDED1566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67DE0-7F18-4DCC-9506-94D3A8311305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08-11-2024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C51FC1-E1E9-4614-90CF-0F2A2B635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A4F9D3-8ECA-47B5-A0C7-CA354D19B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F3805-C595-4110-B235-3CFF3DBFC76D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3264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2B9D5-7428-4B90-993C-6D1616E20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B02B82-F6BF-4F73-939D-40EC88617D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BC04BF-9F4A-467D-8C49-BFEE8424A3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361B8A-7ECC-4ABA-A224-02130E6F8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67DE0-7F18-4DCC-9506-94D3A8311305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08-11-2024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99CFF8-7343-4BAF-AB44-76BF99D0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30484E-D9BE-4A88-B302-D06B816E3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F3805-C595-4110-B235-3CFF3DBFC76D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5691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F2973-5C64-46F3-83D7-0ADCA5799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BC7754-59EC-4E77-B420-06960E6CB7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8D0599-FA3C-4331-B500-4C01B5906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67DE0-7F18-4DCC-9506-94D3A8311305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08-11-2024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257BF6-53BD-4A8B-9145-12586CF86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098D0F-A857-49FC-BA0E-5CF86F84C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F3805-C595-4110-B235-3CFF3DBFC76D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684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813195-3B41-4410-89D0-7B7ED560AA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E5A3EF-D007-405C-ACD5-6A1B8BCF36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D72429-0D1A-4737-819B-1AEA09039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67DE0-7F18-4DCC-9506-94D3A8311305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08-11-2024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D35626-C4DA-4A6C-A2CF-BA0D8448A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D18609-1317-4AE4-96C6-B7943175F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F3805-C595-4110-B235-3CFF3DBFC76D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3363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990E7-0059-4F2B-ADEC-B7D5330DC1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001A2D-D78C-4F9D-BDAC-ADDBBD241B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82FEF4-C6DB-4288-8F98-15BE44C5D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200D3-14FB-4BAB-BC3D-88E9992E763F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8654B9-898A-4A83-9574-686D4C4DD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E818A7-253F-4C73-978E-F398C93FA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980B4-D5CC-4642-B2B8-A18C42F273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640559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BB0B7-8504-459C-AD5E-701C0929E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E36416-3126-4B95-A0B0-7A2BEA325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852ECA-6573-404B-8B4A-D9C490674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200D3-14FB-4BAB-BC3D-88E9992E763F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71146-B75C-4C9B-895B-43D3ABE69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4C3FB5-565C-4A9C-9D7F-10F183EBD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980B4-D5CC-4642-B2B8-A18C42F273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09673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487154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91766-4DE3-4226-9DCA-3A8BA5337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97C6C6-FBC8-43D4-904C-925D7954E3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18F3A7-D7F7-4DA3-8FB2-201F9A525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200D3-14FB-4BAB-BC3D-88E9992E763F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E9092C-64C8-45C5-A794-C11FDFB37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FD7666-4319-4404-97D8-518583506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980B4-D5CC-4642-B2B8-A18C42F273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134669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B4643-E5E7-44B7-994A-C9E479B5B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21FF35-7ED3-446E-BC59-47E9F0230D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4BAD84-C74F-4EE5-BF29-F289674000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B71E6E-2DEA-4633-8EED-4D253CDD9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200D3-14FB-4BAB-BC3D-88E9992E763F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DC3EA2-4825-4E8D-A5D3-B75F45D76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274B1C-883E-48B4-BF27-42D827895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980B4-D5CC-4642-B2B8-A18C42F273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59112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2D64C-1A8C-423F-9E22-13DD967CC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054F92-F323-420C-A18B-91685BE2F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98974B-145F-4DF5-AA1D-A35187CFF9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17C0A6-0805-4C4C-A95B-4A12A11C67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43EF2A-1D90-4793-A6E4-E0CFB286A8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D2898C-A606-4080-B182-EB98CD506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200D3-14FB-4BAB-BC3D-88E9992E763F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92D675-9BCF-4792-8764-B20451AF6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648BC7-F902-4D09-8940-F2B3C7E1F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980B4-D5CC-4642-B2B8-A18C42F273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298138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C16D1-FD9A-4F09-9A42-B43CB3803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B2B2B1-A5D2-41AD-8F6D-664FCDC4E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200D3-14FB-4BAB-BC3D-88E9992E763F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4C111C-825D-447E-BC4F-536421FC8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DF1A3B-BF12-4E75-B662-542905CF3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980B4-D5CC-4642-B2B8-A18C42F273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564113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A0374F-D44C-4EE3-BF9C-83F99DDB0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200D3-14FB-4BAB-BC3D-88E9992E763F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A07B6E-D77E-4509-8128-C2532B943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C2933E-8518-417C-AABC-35F994725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980B4-D5CC-4642-B2B8-A18C42F273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534713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2496E-7BDA-4B12-AEFE-343699004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ED3C1-84F6-4886-9C0F-0C7A07EF7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9873EE-962B-4C61-ABF6-3794EF88B7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EDD87F-38EA-4758-9478-086CC1A3B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200D3-14FB-4BAB-BC3D-88E9992E763F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E39C6D-461D-42CE-AD27-C61690F36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CC64F7-78FB-48D2-80B7-F759228EA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980B4-D5CC-4642-B2B8-A18C42F273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35914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2A746-17C0-4AD8-A181-F37806AE3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185C5D-9D00-4176-B663-728C06FE65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9D73E6-1523-404C-8DF7-168E08B310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2D4CC0-2C5C-4042-A5F1-AFFE47264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200D3-14FB-4BAB-BC3D-88E9992E763F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CECFEC-8FCE-40CA-95AE-67BB9EB2B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1E90A3-BA2C-487F-84E6-0C5A2A24C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980B4-D5CC-4642-B2B8-A18C42F273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982024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C6E99-A431-4947-B229-EF7F80034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CB0948-8395-404B-8322-58B983EDB3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9A3BDE-980A-479F-B82B-46959D834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200D3-14FB-4BAB-BC3D-88E9992E763F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8895E3-2383-4E92-824D-8AACFC762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0708DC-94DF-4B65-8665-784868F58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980B4-D5CC-4642-B2B8-A18C42F273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9259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62826F-8613-4507-A414-C20F1420E7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A35216-D047-42BF-860A-7424244207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36E54D-9A82-4BFD-84C4-3BA8A6115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200D3-14FB-4BAB-BC3D-88E9992E763F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7C75D-6FD7-4260-B8E5-6401C0926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159191-E2C0-4876-8647-A07E56CF0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980B4-D5CC-4642-B2B8-A18C42F273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57396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0B4E0-7D0D-4937-BD94-13AD586512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166936-47F7-4F1C-A552-C80865425E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BD1C60-92C7-4669-8F3D-8CA2258EC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E7C28-5E7C-4ED8-AC57-8785B23D586D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FC34C0-3785-4CF2-BA7A-BD4880A83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A25DC7-9AD9-4635-9844-7F92633A8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A42F-D79B-4F12-8297-1C28B299885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33839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145468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A584A-6451-436E-81A8-C9A2C23BC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BB428-3A5F-407C-A187-07A49ED440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C5FEC6-969F-4303-8E38-83E7917E0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E7C28-5E7C-4ED8-AC57-8785B23D586D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D79FB2-BB2F-4A9A-A8AF-34AE10C71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7A6D76-ED59-4948-BA84-EF534D983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A42F-D79B-4F12-8297-1C28B299885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776633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3CE6F-DABC-4E1A-B5C8-DE544FAB2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503803-9462-438D-8690-F059096DF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F1E556-C12B-4A04-9283-9FE4F1BE7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E7C28-5E7C-4ED8-AC57-8785B23D586D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88204F-F12F-471C-A366-6AF1A286F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434DBE-C80D-401C-B7AA-C4775CF4A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A42F-D79B-4F12-8297-1C28B299885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0503116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334F7-B216-47BD-8908-ADCD5AC20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BD63F-39F2-4006-849F-81523AE898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3017DC-3908-412D-BBE9-33FDD8B290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AF7A6F-8F2E-4DAE-BF86-5B3FE42B5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E7C28-5E7C-4ED8-AC57-8785B23D586D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552527-81D1-4ABB-BB5F-DC357EFB6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DD1066-936A-454D-AE1B-0D1F8E730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A42F-D79B-4F12-8297-1C28B299885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6069011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102CF-A235-4992-A7C4-8ADB6694A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029C47-E548-4A86-AAB8-3D9BF72668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87C408-17ED-4D79-9254-A7FCA6820C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36BD9E-8134-4AB8-8075-519001C37A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FB2ED6-7FE1-40A1-B119-84F15449F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998A27-892A-4C1E-9E89-B62F1D4C8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E7C28-5E7C-4ED8-AC57-8785B23D586D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4C5351-09EE-4135-9487-A64BDAA45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0E338E-A0A7-4050-B478-EC31F432F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A42F-D79B-4F12-8297-1C28B299885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7197424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B47B7-D3E9-4994-B058-8C575A606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456750-E8EF-4C9E-83A6-CD73F388E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E7C28-5E7C-4ED8-AC57-8785B23D586D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1B0F87-9231-41CA-B29B-46B4D97E8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01093C-F257-4FD3-B093-78B4F1E83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A42F-D79B-4F12-8297-1C28B299885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161673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BEF63C-E744-4FFC-A76B-9A1A02309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E7C28-5E7C-4ED8-AC57-8785B23D586D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EEF5C0-CDB9-4632-A6F8-45D5DF6D2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068936-723A-43F7-9D45-406FBAB11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A42F-D79B-4F12-8297-1C28B299885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1289810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0F84E-008A-4A26-B118-0C7D0AF00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FCE4C-66DC-49BD-8406-582B375F26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BF6091-D3BE-4CF9-A9F1-7D76E3ABD8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1CE3D7-4DC4-48F8-979D-126EFDA5A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E7C28-5E7C-4ED8-AC57-8785B23D586D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AAED59-064D-4964-A01A-D2823A41C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F7167F-C40D-47A7-9C25-670255F80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A42F-D79B-4F12-8297-1C28B299885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05818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9FD2F-465E-4771-ADE8-264D8861D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6E95FE-AD8B-41C1-B9C8-33F1F6FC34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6D88B3-3044-4E57-A1F0-F9ADDD8A16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0898F4-1FA4-48EF-BB32-6966593F5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E7C28-5E7C-4ED8-AC57-8785B23D586D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047ABA-0DA3-4B12-844E-506FAADFE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29C862-F541-44B4-8583-A9B7B76C7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A42F-D79B-4F12-8297-1C28B299885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4606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E2A9D-D2E9-4460-A732-864727AA1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89DCD5-5E5F-4AC0-B833-8D55C4A86F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CF0373-A24C-41A0-B794-29CEF4F7A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E7C28-5E7C-4ED8-AC57-8785B23D586D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1E0B2A-0113-47B4-814D-7CF63198C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E92030-2A0A-4CC6-A38F-AC7980ECB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A42F-D79B-4F12-8297-1C28B299885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3524898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6E52FD-1F77-4DA8-880C-986700434A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287AA4-9BB5-4747-B234-6978D0D1D9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9A2AA5-5C2B-491F-A8DF-EE88379B9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E7C28-5E7C-4ED8-AC57-8785B23D586D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07CA74-9DEE-4707-9C87-672B28784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B7FB4D-4670-4D81-AA80-E5FDAA269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A42F-D79B-4F12-8297-1C28B299885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3364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2024/11/08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739656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483EB-B83C-4D60-B892-7DFB19C866E3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EEE3D-2BA1-4259-8CDC-617F68C726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298341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483EB-B83C-4D60-B892-7DFB19C866E3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EEE3D-2BA1-4259-8CDC-617F68C726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64961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483EB-B83C-4D60-B892-7DFB19C866E3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EEE3D-2BA1-4259-8CDC-617F68C726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021370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483EB-B83C-4D60-B892-7DFB19C866E3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EEE3D-2BA1-4259-8CDC-617F68C726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9247915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483EB-B83C-4D60-B892-7DFB19C866E3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EEE3D-2BA1-4259-8CDC-617F68C726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401889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483EB-B83C-4D60-B892-7DFB19C866E3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EEE3D-2BA1-4259-8CDC-617F68C726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003045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483EB-B83C-4D60-B892-7DFB19C866E3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EEE3D-2BA1-4259-8CDC-617F68C726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39433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483EB-B83C-4D60-B892-7DFB19C866E3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EEE3D-2BA1-4259-8CDC-617F68C726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6384917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483EB-B83C-4D60-B892-7DFB19C866E3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EEE3D-2BA1-4259-8CDC-617F68C726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210832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483EB-B83C-4D60-B892-7DFB19C866E3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EEE3D-2BA1-4259-8CDC-617F68C726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0726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2024/11/08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6560151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483EB-B83C-4D60-B892-7DFB19C866E3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EEE3D-2BA1-4259-8CDC-617F68C726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240698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E9EA6D8-F26F-4126-8C2D-6C0627C83018}"/>
              </a:ext>
            </a:extLst>
          </p:cNvPr>
          <p:cNvSpPr/>
          <p:nvPr userDrawn="1"/>
        </p:nvSpPr>
        <p:spPr>
          <a:xfrm>
            <a:off x="381000" y="285750"/>
            <a:ext cx="11430000" cy="62865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</a:gradFill>
          <a:ln>
            <a:noFill/>
          </a:ln>
          <a:effectLst>
            <a:outerShdw blurRad="63500" sx="102000" sy="102000" algn="ctr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sz="1350"/>
          </a:p>
        </p:txBody>
      </p:sp>
      <p:sp>
        <p:nvSpPr>
          <p:cNvPr id="7" name="Freeform 22">
            <a:extLst>
              <a:ext uri="{FF2B5EF4-FFF2-40B4-BE49-F238E27FC236}">
                <a16:creationId xmlns:a16="http://schemas.microsoft.com/office/drawing/2014/main" id="{C16C718F-80E9-4823-B566-F150462EA6F8}"/>
              </a:ext>
            </a:extLst>
          </p:cNvPr>
          <p:cNvSpPr/>
          <p:nvPr userDrawn="1"/>
        </p:nvSpPr>
        <p:spPr>
          <a:xfrm>
            <a:off x="377372" y="290286"/>
            <a:ext cx="7360627" cy="6301014"/>
          </a:xfrm>
          <a:custGeom>
            <a:avLst/>
            <a:gdLst>
              <a:gd name="connsiteX0" fmla="*/ 2413941 w 8285330"/>
              <a:gd name="connsiteY0" fmla="*/ 1 h 6858000"/>
              <a:gd name="connsiteX1" fmla="*/ 2903874 w 8285330"/>
              <a:gd name="connsiteY1" fmla="*/ 1 h 6858000"/>
              <a:gd name="connsiteX2" fmla="*/ 0 w 8285330"/>
              <a:gd name="connsiteY2" fmla="*/ 5114482 h 6858000"/>
              <a:gd name="connsiteX3" fmla="*/ 0 w 8285330"/>
              <a:gd name="connsiteY3" fmla="*/ 4251582 h 6858000"/>
              <a:gd name="connsiteX4" fmla="*/ 3872065 w 8285330"/>
              <a:gd name="connsiteY4" fmla="*/ 0 h 6858000"/>
              <a:gd name="connsiteX5" fmla="*/ 8285330 w 8285330"/>
              <a:gd name="connsiteY5" fmla="*/ 0 h 6858000"/>
              <a:gd name="connsiteX6" fmla="*/ 4391530 w 8285330"/>
              <a:gd name="connsiteY6" fmla="*/ 6858000 h 6858000"/>
              <a:gd name="connsiteX7" fmla="*/ 1 w 8285330"/>
              <a:gd name="connsiteY7" fmla="*/ 6858000 h 6858000"/>
              <a:gd name="connsiteX8" fmla="*/ 1 w 8285330"/>
              <a:gd name="connsiteY8" fmla="*/ 6819718 h 6858000"/>
              <a:gd name="connsiteX9" fmla="*/ 3118792 w 8285330"/>
              <a:gd name="connsiteY9" fmla="*/ 0 h 6858000"/>
              <a:gd name="connsiteX10" fmla="*/ 3656180 w 8285330"/>
              <a:gd name="connsiteY10" fmla="*/ 0 h 6858000"/>
              <a:gd name="connsiteX11" fmla="*/ 1 w 8285330"/>
              <a:gd name="connsiteY11" fmla="*/ 6439488 h 6858000"/>
              <a:gd name="connsiteX12" fmla="*/ 1 w 8285330"/>
              <a:gd name="connsiteY12" fmla="*/ 5493008 h 6858000"/>
              <a:gd name="connsiteX0" fmla="*/ 2413941 w 8285330"/>
              <a:gd name="connsiteY0" fmla="*/ 1 h 6858000"/>
              <a:gd name="connsiteX1" fmla="*/ 0 w 8285330"/>
              <a:gd name="connsiteY1" fmla="*/ 5114482 h 6858000"/>
              <a:gd name="connsiteX2" fmla="*/ 0 w 8285330"/>
              <a:gd name="connsiteY2" fmla="*/ 4251582 h 6858000"/>
              <a:gd name="connsiteX3" fmla="*/ 2413941 w 8285330"/>
              <a:gd name="connsiteY3" fmla="*/ 1 h 6858000"/>
              <a:gd name="connsiteX4" fmla="*/ 3872065 w 8285330"/>
              <a:gd name="connsiteY4" fmla="*/ 0 h 6858000"/>
              <a:gd name="connsiteX5" fmla="*/ 8285330 w 8285330"/>
              <a:gd name="connsiteY5" fmla="*/ 0 h 6858000"/>
              <a:gd name="connsiteX6" fmla="*/ 4391530 w 8285330"/>
              <a:gd name="connsiteY6" fmla="*/ 6858000 h 6858000"/>
              <a:gd name="connsiteX7" fmla="*/ 1 w 8285330"/>
              <a:gd name="connsiteY7" fmla="*/ 6858000 h 6858000"/>
              <a:gd name="connsiteX8" fmla="*/ 1 w 8285330"/>
              <a:gd name="connsiteY8" fmla="*/ 6819718 h 6858000"/>
              <a:gd name="connsiteX9" fmla="*/ 3872065 w 8285330"/>
              <a:gd name="connsiteY9" fmla="*/ 0 h 6858000"/>
              <a:gd name="connsiteX10" fmla="*/ 3118792 w 8285330"/>
              <a:gd name="connsiteY10" fmla="*/ 0 h 6858000"/>
              <a:gd name="connsiteX11" fmla="*/ 3656180 w 8285330"/>
              <a:gd name="connsiteY11" fmla="*/ 0 h 6858000"/>
              <a:gd name="connsiteX12" fmla="*/ 1 w 8285330"/>
              <a:gd name="connsiteY12" fmla="*/ 6439488 h 6858000"/>
              <a:gd name="connsiteX13" fmla="*/ 1 w 8285330"/>
              <a:gd name="connsiteY13" fmla="*/ 5493008 h 6858000"/>
              <a:gd name="connsiteX14" fmla="*/ 3118792 w 8285330"/>
              <a:gd name="connsiteY14" fmla="*/ 0 h 6858000"/>
              <a:gd name="connsiteX0" fmla="*/ 0 w 8285330"/>
              <a:gd name="connsiteY0" fmla="*/ 4251582 h 6858000"/>
              <a:gd name="connsiteX1" fmla="*/ 0 w 8285330"/>
              <a:gd name="connsiteY1" fmla="*/ 5114482 h 6858000"/>
              <a:gd name="connsiteX2" fmla="*/ 0 w 8285330"/>
              <a:gd name="connsiteY2" fmla="*/ 4251582 h 6858000"/>
              <a:gd name="connsiteX3" fmla="*/ 3872065 w 8285330"/>
              <a:gd name="connsiteY3" fmla="*/ 0 h 6858000"/>
              <a:gd name="connsiteX4" fmla="*/ 8285330 w 8285330"/>
              <a:gd name="connsiteY4" fmla="*/ 0 h 6858000"/>
              <a:gd name="connsiteX5" fmla="*/ 4391530 w 8285330"/>
              <a:gd name="connsiteY5" fmla="*/ 6858000 h 6858000"/>
              <a:gd name="connsiteX6" fmla="*/ 1 w 8285330"/>
              <a:gd name="connsiteY6" fmla="*/ 6858000 h 6858000"/>
              <a:gd name="connsiteX7" fmla="*/ 1 w 8285330"/>
              <a:gd name="connsiteY7" fmla="*/ 6819718 h 6858000"/>
              <a:gd name="connsiteX8" fmla="*/ 3872065 w 8285330"/>
              <a:gd name="connsiteY8" fmla="*/ 0 h 6858000"/>
              <a:gd name="connsiteX9" fmla="*/ 3118792 w 8285330"/>
              <a:gd name="connsiteY9" fmla="*/ 0 h 6858000"/>
              <a:gd name="connsiteX10" fmla="*/ 3656180 w 8285330"/>
              <a:gd name="connsiteY10" fmla="*/ 0 h 6858000"/>
              <a:gd name="connsiteX11" fmla="*/ 1 w 8285330"/>
              <a:gd name="connsiteY11" fmla="*/ 6439488 h 6858000"/>
              <a:gd name="connsiteX12" fmla="*/ 1 w 8285330"/>
              <a:gd name="connsiteY12" fmla="*/ 5493008 h 6858000"/>
              <a:gd name="connsiteX13" fmla="*/ 3118792 w 8285330"/>
              <a:gd name="connsiteY13" fmla="*/ 0 h 6858000"/>
              <a:gd name="connsiteX0" fmla="*/ 3872064 w 8285329"/>
              <a:gd name="connsiteY0" fmla="*/ 0 h 6858000"/>
              <a:gd name="connsiteX1" fmla="*/ 8285329 w 8285329"/>
              <a:gd name="connsiteY1" fmla="*/ 0 h 6858000"/>
              <a:gd name="connsiteX2" fmla="*/ 4391529 w 8285329"/>
              <a:gd name="connsiteY2" fmla="*/ 6858000 h 6858000"/>
              <a:gd name="connsiteX3" fmla="*/ 0 w 8285329"/>
              <a:gd name="connsiteY3" fmla="*/ 6858000 h 6858000"/>
              <a:gd name="connsiteX4" fmla="*/ 0 w 8285329"/>
              <a:gd name="connsiteY4" fmla="*/ 6819718 h 6858000"/>
              <a:gd name="connsiteX5" fmla="*/ 3872064 w 8285329"/>
              <a:gd name="connsiteY5" fmla="*/ 0 h 6858000"/>
              <a:gd name="connsiteX6" fmla="*/ 3118791 w 8285329"/>
              <a:gd name="connsiteY6" fmla="*/ 0 h 6858000"/>
              <a:gd name="connsiteX7" fmla="*/ 3656179 w 8285329"/>
              <a:gd name="connsiteY7" fmla="*/ 0 h 6858000"/>
              <a:gd name="connsiteX8" fmla="*/ 0 w 8285329"/>
              <a:gd name="connsiteY8" fmla="*/ 6439488 h 6858000"/>
              <a:gd name="connsiteX9" fmla="*/ 0 w 8285329"/>
              <a:gd name="connsiteY9" fmla="*/ 5493008 h 6858000"/>
              <a:gd name="connsiteX10" fmla="*/ 3118791 w 8285329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285329" h="6858000">
                <a:moveTo>
                  <a:pt x="3872064" y="0"/>
                </a:moveTo>
                <a:lnTo>
                  <a:pt x="8285329" y="0"/>
                </a:lnTo>
                <a:lnTo>
                  <a:pt x="4391529" y="6858000"/>
                </a:lnTo>
                <a:lnTo>
                  <a:pt x="0" y="6858000"/>
                </a:lnTo>
                <a:lnTo>
                  <a:pt x="0" y="6819718"/>
                </a:lnTo>
                <a:lnTo>
                  <a:pt x="3872064" y="0"/>
                </a:lnTo>
                <a:close/>
                <a:moveTo>
                  <a:pt x="3118791" y="0"/>
                </a:moveTo>
                <a:lnTo>
                  <a:pt x="3656179" y="0"/>
                </a:lnTo>
                <a:lnTo>
                  <a:pt x="0" y="6439488"/>
                </a:lnTo>
                <a:lnTo>
                  <a:pt x="0" y="5493008"/>
                </a:lnTo>
                <a:lnTo>
                  <a:pt x="3118791" y="0"/>
                </a:lnTo>
                <a:close/>
              </a:path>
            </a:pathLst>
          </a:custGeom>
          <a:gradFill>
            <a:gsLst>
              <a:gs pos="48646">
                <a:schemeClr val="accent3"/>
              </a:gs>
              <a:gs pos="0">
                <a:schemeClr val="accent1"/>
              </a:gs>
              <a:gs pos="100000">
                <a:schemeClr val="accent5"/>
              </a:gs>
            </a:gsLst>
            <a:lin ang="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4FB4906-0E45-4F58-BD70-2CFF0029C234}"/>
              </a:ext>
            </a:extLst>
          </p:cNvPr>
          <p:cNvCxnSpPr>
            <a:cxnSpLocks/>
          </p:cNvCxnSpPr>
          <p:nvPr userDrawn="1"/>
        </p:nvCxnSpPr>
        <p:spPr>
          <a:xfrm flipH="1">
            <a:off x="1824608" y="288691"/>
            <a:ext cx="1017509" cy="1848015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731083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7C39499-FC3D-4A55-9D16-8B7AF3FEF51D}"/>
              </a:ext>
            </a:extLst>
          </p:cNvPr>
          <p:cNvSpPr/>
          <p:nvPr userDrawn="1"/>
        </p:nvSpPr>
        <p:spPr>
          <a:xfrm>
            <a:off x="3" y="0"/>
            <a:ext cx="501444" cy="6858000"/>
          </a:xfrm>
          <a:prstGeom prst="rect">
            <a:avLst/>
          </a:prstGeom>
          <a:solidFill>
            <a:srgbClr val="DAE1E9"/>
          </a:solidFill>
          <a:ln>
            <a:noFill/>
          </a:ln>
          <a:effectLst>
            <a:outerShdw blurRad="50800" dist="127000" sx="98000" sy="98000" algn="l" rotWithShape="0">
              <a:prstClr val="black">
                <a:alpha val="2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12E2F73-EAF0-4890-9803-D71DF70E462A}"/>
              </a:ext>
            </a:extLst>
          </p:cNvPr>
          <p:cNvSpPr/>
          <p:nvPr userDrawn="1"/>
        </p:nvSpPr>
        <p:spPr>
          <a:xfrm>
            <a:off x="11707319" y="0"/>
            <a:ext cx="501444" cy="6858000"/>
          </a:xfrm>
          <a:prstGeom prst="rect">
            <a:avLst/>
          </a:prstGeom>
          <a:solidFill>
            <a:srgbClr val="DAE1E9"/>
          </a:solid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sz="1350"/>
          </a:p>
        </p:txBody>
      </p:sp>
    </p:spTree>
    <p:extLst>
      <p:ext uri="{BB962C8B-B14F-4D97-AF65-F5344CB8AC3E}">
        <p14:creationId xmlns:p14="http://schemas.microsoft.com/office/powerpoint/2010/main" val="186025487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4879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2024/11/08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84620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08430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31696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F70C4-1ED9-47B2-AFD9-E1951BFB614D}" type="datetimeFigureOut">
              <a:rPr lang="en-ZA" smtClean="0"/>
              <a:t>2024/11/08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48565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5" r:id="rId1"/>
    <p:sldLayoutId id="2147484036" r:id="rId2"/>
    <p:sldLayoutId id="2147484037" r:id="rId3"/>
    <p:sldLayoutId id="2147484038" r:id="rId4"/>
    <p:sldLayoutId id="2147484039" r:id="rId5"/>
    <p:sldLayoutId id="2147484040" r:id="rId6"/>
    <p:sldLayoutId id="2147484041" r:id="rId7"/>
    <p:sldLayoutId id="2147484042" r:id="rId8"/>
    <p:sldLayoutId id="2147484043" r:id="rId9"/>
    <p:sldLayoutId id="2147484044" r:id="rId10"/>
    <p:sldLayoutId id="2147484045" r:id="rId11"/>
    <p:sldLayoutId id="2147484046" r:id="rId12"/>
    <p:sldLayoutId id="2147484047" r:id="rId13"/>
    <p:sldLayoutId id="2147484048" r:id="rId14"/>
    <p:sldLayoutId id="2147484049" r:id="rId15"/>
    <p:sldLayoutId id="214748405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979086-5789-4C9E-92BA-2ED7C363D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739992-C201-4B19-B84A-EB4B3A2C47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3D491D-AA48-44BA-A43B-A2DE8C3F95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267DE0-7F18-4DCC-9506-94D3A8311305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08-11-2024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E05339-D046-4C7E-9B53-489B47CA9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9A986F-CFE5-42AA-81E6-AFB8272F5D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5F3805-C595-4110-B235-3CFF3DBFC76D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244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2" r:id="rId1"/>
    <p:sldLayoutId id="2147484053" r:id="rId2"/>
    <p:sldLayoutId id="2147484054" r:id="rId3"/>
    <p:sldLayoutId id="2147484055" r:id="rId4"/>
    <p:sldLayoutId id="2147484056" r:id="rId5"/>
    <p:sldLayoutId id="2147484057" r:id="rId6"/>
    <p:sldLayoutId id="2147484058" r:id="rId7"/>
    <p:sldLayoutId id="2147484059" r:id="rId8"/>
    <p:sldLayoutId id="2147484060" r:id="rId9"/>
    <p:sldLayoutId id="2147484061" r:id="rId10"/>
    <p:sldLayoutId id="214748406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D407E1-CD61-422E-AE0B-964F4302E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E2FAD-B550-4C2A-B09D-7A8971F1D5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0D0332-EB00-497D-80EB-98811059DA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200D3-14FB-4BAB-BC3D-88E9992E763F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DCD63E-10AD-4EFC-88D2-A69CD76C31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B213C1-86E3-4D8D-B478-6406508FA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980B4-D5CC-4642-B2B8-A18C42F273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19138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4" r:id="rId1"/>
    <p:sldLayoutId id="2147484065" r:id="rId2"/>
    <p:sldLayoutId id="2147484066" r:id="rId3"/>
    <p:sldLayoutId id="2147484067" r:id="rId4"/>
    <p:sldLayoutId id="2147484068" r:id="rId5"/>
    <p:sldLayoutId id="2147484069" r:id="rId6"/>
    <p:sldLayoutId id="2147484070" r:id="rId7"/>
    <p:sldLayoutId id="2147484071" r:id="rId8"/>
    <p:sldLayoutId id="2147484072" r:id="rId9"/>
    <p:sldLayoutId id="2147484073" r:id="rId10"/>
    <p:sldLayoutId id="21474840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C9366F-7C4B-4663-9A9F-0D85CECD7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8DE527-7745-4025-9D2A-61A11C9037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4FC5F6-3419-4FB7-9933-FA3EEC36B8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1E7C28-5E7C-4ED8-AC57-8785B23D586D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4D6246-9C87-4A82-8AEC-DBD02309B6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C7539E-C333-44BA-8CA0-7922D3C590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FA42F-D79B-4F12-8297-1C28B299885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75470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483EB-B83C-4D60-B892-7DFB19C866E3}" type="datetimeFigureOut">
              <a:rPr lang="en-IN" smtClean="0"/>
              <a:t>08-11-2024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EEE3D-2BA1-4259-8CDC-617F68C726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097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8" r:id="rId1"/>
    <p:sldLayoutId id="2147484089" r:id="rId2"/>
    <p:sldLayoutId id="2147484090" r:id="rId3"/>
    <p:sldLayoutId id="2147484091" r:id="rId4"/>
    <p:sldLayoutId id="2147484092" r:id="rId5"/>
    <p:sldLayoutId id="2147484093" r:id="rId6"/>
    <p:sldLayoutId id="2147484094" r:id="rId7"/>
    <p:sldLayoutId id="2147484095" r:id="rId8"/>
    <p:sldLayoutId id="2147484096" r:id="rId9"/>
    <p:sldLayoutId id="2147484097" r:id="rId10"/>
    <p:sldLayoutId id="2147484098" r:id="rId11"/>
    <p:sldLayoutId id="2147484099" r:id="rId12"/>
    <p:sldLayoutId id="2147484100" r:id="rId13"/>
    <p:sldLayoutId id="214748410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998" y="2493903"/>
            <a:ext cx="9654862" cy="1522857"/>
          </a:xfrm>
        </p:spPr>
        <p:txBody>
          <a:bodyPr>
            <a:normAutofit fontScale="90000"/>
          </a:bodyPr>
          <a:lstStyle/>
          <a:p>
            <a:pPr algn="ctr"/>
            <a:br>
              <a:rPr lang="en-ZA" dirty="0"/>
            </a:br>
            <a:br>
              <a:rPr lang="en-ZA" dirty="0"/>
            </a:br>
            <a:br>
              <a:rPr lang="en-ZA" dirty="0"/>
            </a:br>
            <a:r>
              <a:rPr lang="en-ZA" sz="4400" b="1" dirty="0">
                <a:latin typeface="+mn-lt"/>
              </a:rPr>
              <a:t>2024 Country Summit</a:t>
            </a:r>
            <a:br>
              <a:rPr lang="en-ZA" sz="4400" b="1" dirty="0">
                <a:latin typeface="+mn-lt"/>
              </a:rPr>
            </a:br>
            <a:r>
              <a:rPr lang="en-ZA" sz="4400" b="1" dirty="0">
                <a:latin typeface="+mn-lt"/>
              </a:rPr>
              <a:t>PROMOTING GENDER INCLUSIVE LOCAL ECONOMIC DEVELOPMENT</a:t>
            </a:r>
            <a:br>
              <a:rPr lang="en-ZA" sz="4900" dirty="0"/>
            </a:br>
            <a:endParaRPr lang="en-ZA" sz="49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2957" y="4073979"/>
            <a:ext cx="7756071" cy="1412124"/>
          </a:xfrm>
        </p:spPr>
        <p:txBody>
          <a:bodyPr>
            <a:normAutofit/>
          </a:bodyPr>
          <a:lstStyle/>
          <a:p>
            <a:pPr algn="ctr"/>
            <a:r>
              <a:rPr lang="en-ZA" sz="2000" b="1" dirty="0"/>
              <a:t> </a:t>
            </a:r>
            <a:r>
              <a:rPr lang="en-ZA" sz="2000" b="1" dirty="0">
                <a:solidFill>
                  <a:schemeClr val="tx1"/>
                </a:solidFill>
                <a:latin typeface="Gill Sans MT" panose="020B0502020104020203" pitchFamily="34" charset="0"/>
              </a:rPr>
              <a:t>NAME OF ENTERPRISE : MACHI NURSERIES</a:t>
            </a:r>
          </a:p>
          <a:p>
            <a:pPr algn="ctr"/>
            <a:r>
              <a:rPr lang="en-ZA" sz="2000" b="1" dirty="0">
                <a:solidFill>
                  <a:schemeClr val="tx1"/>
                </a:solidFill>
                <a:latin typeface="Gill Sans MT" panose="020B0502020104020203" pitchFamily="34" charset="0"/>
              </a:rPr>
              <a:t>PRESENTERS’ NAME &amp; SURNAME : MASHOKO CHIBAYA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6398786"/>
            <a:ext cx="12192000" cy="46775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GB" sz="2400" b="1" i="1" dirty="0">
                <a:solidFill>
                  <a:schemeClr val="tx1"/>
                </a:solidFill>
              </a:rPr>
              <a:t>“Promoting Gender Inclusive Local Economic Development”</a:t>
            </a:r>
            <a:r>
              <a:rPr lang="en-GB" sz="2400" i="1" dirty="0">
                <a:solidFill>
                  <a:schemeClr val="tx1"/>
                </a:solidFill>
              </a:rPr>
              <a:t>  </a:t>
            </a:r>
            <a:endParaRPr lang="en-ZW" sz="2400" dirty="0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43012" y="237175"/>
            <a:ext cx="11206620" cy="1314506"/>
            <a:chOff x="543012" y="237175"/>
            <a:chExt cx="11206620" cy="1314506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49638" y="638675"/>
              <a:ext cx="3237986" cy="778756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012" y="237175"/>
              <a:ext cx="1506626" cy="1314506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69018" y="679918"/>
              <a:ext cx="2780614" cy="807702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0412" y="708948"/>
              <a:ext cx="3315817" cy="6237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46023278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3E53439-358F-4031-BEDB-9E46ECCB01E3}"/>
              </a:ext>
            </a:extLst>
          </p:cNvPr>
          <p:cNvGrpSpPr/>
          <p:nvPr/>
        </p:nvGrpSpPr>
        <p:grpSpPr>
          <a:xfrm>
            <a:off x="6971807" y="1812671"/>
            <a:ext cx="4221428" cy="874535"/>
            <a:chOff x="8526167" y="1028700"/>
            <a:chExt cx="6702091" cy="155472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00B1DCC-6F47-4A4C-AF68-33BC92FC16E6}"/>
                </a:ext>
              </a:extLst>
            </p:cNvPr>
            <p:cNvSpPr txBox="1"/>
            <p:nvPr/>
          </p:nvSpPr>
          <p:spPr>
            <a:xfrm>
              <a:off x="9433903" y="1028700"/>
              <a:ext cx="5794355" cy="15547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>
                <a:lnSpc>
                  <a:spcPct val="150000"/>
                </a:lnSpc>
              </a:pPr>
              <a:r>
                <a:rPr lang="en-US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Gill Sans MT" panose="020B0502020104020203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Address:</a:t>
              </a:r>
            </a:p>
            <a:p>
              <a:pPr defTabSz="457200">
                <a:lnSpc>
                  <a:spcPct val="150000"/>
                </a:lnSpc>
              </a:pPr>
              <a:r>
                <a:rPr lang="en-US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Gill Sans MT" panose="020B0502020104020203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Chivi</a:t>
              </a:r>
              <a:r>
                <a:rPr lang="en-US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Gill Sans MT" panose="020B0502020104020203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 Growth point  Masvingo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1986DB8-FED9-478B-8A8D-AA2BE5718D12}"/>
                </a:ext>
              </a:extLst>
            </p:cNvPr>
            <p:cNvGrpSpPr/>
            <p:nvPr/>
          </p:nvGrpSpPr>
          <p:grpSpPr>
            <a:xfrm>
              <a:off x="8526167" y="1164179"/>
              <a:ext cx="650418" cy="647242"/>
              <a:chOff x="3327170" y="1336178"/>
              <a:chExt cx="1796781" cy="1788021"/>
            </a:xfrm>
            <a:solidFill>
              <a:schemeClr val="bg2"/>
            </a:solidFill>
          </p:grpSpPr>
          <p:sp>
            <p:nvSpPr>
              <p:cNvPr id="10" name="Freeform 11">
                <a:extLst>
                  <a:ext uri="{FF2B5EF4-FFF2-40B4-BE49-F238E27FC236}">
                    <a16:creationId xmlns:a16="http://schemas.microsoft.com/office/drawing/2014/main" id="{CB9C01B1-5F91-46D3-9EC7-4C71A715C14E}"/>
                  </a:ext>
                </a:extLst>
              </p:cNvPr>
              <p:cNvSpPr/>
              <p:nvPr/>
            </p:nvSpPr>
            <p:spPr>
              <a:xfrm>
                <a:off x="3530600" y="1663698"/>
                <a:ext cx="1447800" cy="1460501"/>
              </a:xfrm>
              <a:custGeom>
                <a:avLst/>
                <a:gdLst>
                  <a:gd name="connsiteX0" fmla="*/ 714375 w 1447800"/>
                  <a:gd name="connsiteY0" fmla="*/ 0 h 1465263"/>
                  <a:gd name="connsiteX1" fmla="*/ 1447800 w 1447800"/>
                  <a:gd name="connsiteY1" fmla="*/ 525463 h 1465263"/>
                  <a:gd name="connsiteX2" fmla="*/ 1436688 w 1447800"/>
                  <a:gd name="connsiteY2" fmla="*/ 1465263 h 1465263"/>
                  <a:gd name="connsiteX3" fmla="*/ 997744 w 1447800"/>
                  <a:gd name="connsiteY3" fmla="*/ 1465263 h 1465263"/>
                  <a:gd name="connsiteX4" fmla="*/ 997744 w 1447800"/>
                  <a:gd name="connsiteY4" fmla="*/ 760414 h 1465263"/>
                  <a:gd name="connsiteX5" fmla="*/ 450056 w 1447800"/>
                  <a:gd name="connsiteY5" fmla="*/ 760414 h 1465263"/>
                  <a:gd name="connsiteX6" fmla="*/ 450056 w 1447800"/>
                  <a:gd name="connsiteY6" fmla="*/ 1465263 h 1465263"/>
                  <a:gd name="connsiteX7" fmla="*/ 0 w 1447800"/>
                  <a:gd name="connsiteY7" fmla="*/ 1465263 h 1465263"/>
                  <a:gd name="connsiteX8" fmla="*/ 0 w 1447800"/>
                  <a:gd name="connsiteY8" fmla="*/ 525463 h 1465263"/>
                  <a:gd name="connsiteX9" fmla="*/ 714375 w 1447800"/>
                  <a:gd name="connsiteY9" fmla="*/ 0 h 1465263"/>
                  <a:gd name="connsiteX0" fmla="*/ 728663 w 1447800"/>
                  <a:gd name="connsiteY0" fmla="*/ 0 h 1460501"/>
                  <a:gd name="connsiteX1" fmla="*/ 1447800 w 1447800"/>
                  <a:gd name="connsiteY1" fmla="*/ 520701 h 1460501"/>
                  <a:gd name="connsiteX2" fmla="*/ 1436688 w 1447800"/>
                  <a:gd name="connsiteY2" fmla="*/ 1460501 h 1460501"/>
                  <a:gd name="connsiteX3" fmla="*/ 997744 w 1447800"/>
                  <a:gd name="connsiteY3" fmla="*/ 1460501 h 1460501"/>
                  <a:gd name="connsiteX4" fmla="*/ 997744 w 1447800"/>
                  <a:gd name="connsiteY4" fmla="*/ 755652 h 1460501"/>
                  <a:gd name="connsiteX5" fmla="*/ 450056 w 1447800"/>
                  <a:gd name="connsiteY5" fmla="*/ 755652 h 1460501"/>
                  <a:gd name="connsiteX6" fmla="*/ 450056 w 1447800"/>
                  <a:gd name="connsiteY6" fmla="*/ 1460501 h 1460501"/>
                  <a:gd name="connsiteX7" fmla="*/ 0 w 1447800"/>
                  <a:gd name="connsiteY7" fmla="*/ 1460501 h 1460501"/>
                  <a:gd name="connsiteX8" fmla="*/ 0 w 1447800"/>
                  <a:gd name="connsiteY8" fmla="*/ 520701 h 1460501"/>
                  <a:gd name="connsiteX9" fmla="*/ 728663 w 1447800"/>
                  <a:gd name="connsiteY9" fmla="*/ 0 h 1460501"/>
                  <a:gd name="connsiteX0" fmla="*/ 728663 w 1447800"/>
                  <a:gd name="connsiteY0" fmla="*/ 0 h 1460501"/>
                  <a:gd name="connsiteX1" fmla="*/ 1447800 w 1447800"/>
                  <a:gd name="connsiteY1" fmla="*/ 520701 h 1460501"/>
                  <a:gd name="connsiteX2" fmla="*/ 1436688 w 1447800"/>
                  <a:gd name="connsiteY2" fmla="*/ 1460501 h 1460501"/>
                  <a:gd name="connsiteX3" fmla="*/ 997744 w 1447800"/>
                  <a:gd name="connsiteY3" fmla="*/ 1460501 h 1460501"/>
                  <a:gd name="connsiteX4" fmla="*/ 997744 w 1447800"/>
                  <a:gd name="connsiteY4" fmla="*/ 755652 h 1460501"/>
                  <a:gd name="connsiteX5" fmla="*/ 450056 w 1447800"/>
                  <a:gd name="connsiteY5" fmla="*/ 755652 h 1460501"/>
                  <a:gd name="connsiteX6" fmla="*/ 450056 w 1447800"/>
                  <a:gd name="connsiteY6" fmla="*/ 1460501 h 1460501"/>
                  <a:gd name="connsiteX7" fmla="*/ 0 w 1447800"/>
                  <a:gd name="connsiteY7" fmla="*/ 1460501 h 1460501"/>
                  <a:gd name="connsiteX8" fmla="*/ 0 w 1447800"/>
                  <a:gd name="connsiteY8" fmla="*/ 520701 h 1460501"/>
                  <a:gd name="connsiteX9" fmla="*/ 728663 w 1447800"/>
                  <a:gd name="connsiteY9" fmla="*/ 0 h 1460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47800" h="1460501">
                    <a:moveTo>
                      <a:pt x="728663" y="0"/>
                    </a:moveTo>
                    <a:lnTo>
                      <a:pt x="1447800" y="520701"/>
                    </a:lnTo>
                    <a:lnTo>
                      <a:pt x="1436688" y="1460501"/>
                    </a:lnTo>
                    <a:lnTo>
                      <a:pt x="997744" y="1460501"/>
                    </a:lnTo>
                    <a:lnTo>
                      <a:pt x="997744" y="755652"/>
                    </a:lnTo>
                    <a:lnTo>
                      <a:pt x="450056" y="755652"/>
                    </a:lnTo>
                    <a:lnTo>
                      <a:pt x="450056" y="1460501"/>
                    </a:lnTo>
                    <a:lnTo>
                      <a:pt x="0" y="1460501"/>
                    </a:lnTo>
                    <a:lnTo>
                      <a:pt x="0" y="520701"/>
                    </a:lnTo>
                    <a:cubicBezTo>
                      <a:pt x="250825" y="327026"/>
                      <a:pt x="538163" y="139700"/>
                      <a:pt x="72866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 b="1">
                  <a:solidFill>
                    <a:prstClr val="black">
                      <a:lumMod val="95000"/>
                      <a:lumOff val="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2">
                <a:extLst>
                  <a:ext uri="{FF2B5EF4-FFF2-40B4-BE49-F238E27FC236}">
                    <a16:creationId xmlns:a16="http://schemas.microsoft.com/office/drawing/2014/main" id="{C6F96B03-7E74-43B8-90A2-38D39044DC84}"/>
                  </a:ext>
                </a:extLst>
              </p:cNvPr>
              <p:cNvSpPr/>
              <p:nvPr/>
            </p:nvSpPr>
            <p:spPr>
              <a:xfrm rot="3278175">
                <a:off x="3571707" y="1091641"/>
                <a:ext cx="1307707" cy="1796781"/>
              </a:xfrm>
              <a:custGeom>
                <a:avLst/>
                <a:gdLst>
                  <a:gd name="connsiteX0" fmla="*/ 12640 w 1316020"/>
                  <a:gd name="connsiteY0" fmla="*/ 461148 h 1796781"/>
                  <a:gd name="connsiteX1" fmla="*/ 41048 w 1316020"/>
                  <a:gd name="connsiteY1" fmla="*/ 421902 h 1796781"/>
                  <a:gd name="connsiteX2" fmla="*/ 48208 w 1316020"/>
                  <a:gd name="connsiteY2" fmla="*/ 411282 h 1796781"/>
                  <a:gd name="connsiteX3" fmla="*/ 91351 w 1316020"/>
                  <a:gd name="connsiteY3" fmla="*/ 382194 h 1796781"/>
                  <a:gd name="connsiteX4" fmla="*/ 138778 w 1316020"/>
                  <a:gd name="connsiteY4" fmla="*/ 372619 h 1796781"/>
                  <a:gd name="connsiteX5" fmla="*/ 1133577 w 1316020"/>
                  <a:gd name="connsiteY5" fmla="*/ 8314 h 1796781"/>
                  <a:gd name="connsiteX6" fmla="*/ 1307706 w 1316020"/>
                  <a:gd name="connsiteY6" fmla="*/ 89092 h 1796781"/>
                  <a:gd name="connsiteX7" fmla="*/ 1226927 w 1316020"/>
                  <a:gd name="connsiteY7" fmla="*/ 263220 h 1796781"/>
                  <a:gd name="connsiteX8" fmla="*/ 279915 w 1316020"/>
                  <a:gd name="connsiteY8" fmla="*/ 610025 h 1796781"/>
                  <a:gd name="connsiteX9" fmla="*/ 279915 w 1316020"/>
                  <a:gd name="connsiteY9" fmla="*/ 1661050 h 1796781"/>
                  <a:gd name="connsiteX10" fmla="*/ 144184 w 1316020"/>
                  <a:gd name="connsiteY10" fmla="*/ 1796781 h 1796781"/>
                  <a:gd name="connsiteX11" fmla="*/ 8453 w 1316020"/>
                  <a:gd name="connsiteY11" fmla="*/ 1661050 h 1796781"/>
                  <a:gd name="connsiteX12" fmla="*/ 8453 w 1316020"/>
                  <a:gd name="connsiteY12" fmla="*/ 565170 h 1796781"/>
                  <a:gd name="connsiteX13" fmla="*/ 8313 w 1316020"/>
                  <a:gd name="connsiteY13" fmla="*/ 564942 h 1796781"/>
                  <a:gd name="connsiteX14" fmla="*/ 12640 w 1316020"/>
                  <a:gd name="connsiteY14" fmla="*/ 461148 h 1796781"/>
                  <a:gd name="connsiteX0" fmla="*/ 12640 w 1316020"/>
                  <a:gd name="connsiteY0" fmla="*/ 461148 h 1796781"/>
                  <a:gd name="connsiteX1" fmla="*/ 41048 w 1316020"/>
                  <a:gd name="connsiteY1" fmla="*/ 421902 h 1796781"/>
                  <a:gd name="connsiteX2" fmla="*/ 91351 w 1316020"/>
                  <a:gd name="connsiteY2" fmla="*/ 382194 h 1796781"/>
                  <a:gd name="connsiteX3" fmla="*/ 138778 w 1316020"/>
                  <a:gd name="connsiteY3" fmla="*/ 372619 h 1796781"/>
                  <a:gd name="connsiteX4" fmla="*/ 1133577 w 1316020"/>
                  <a:gd name="connsiteY4" fmla="*/ 8314 h 1796781"/>
                  <a:gd name="connsiteX5" fmla="*/ 1307706 w 1316020"/>
                  <a:gd name="connsiteY5" fmla="*/ 89092 h 1796781"/>
                  <a:gd name="connsiteX6" fmla="*/ 1226927 w 1316020"/>
                  <a:gd name="connsiteY6" fmla="*/ 263220 h 1796781"/>
                  <a:gd name="connsiteX7" fmla="*/ 279915 w 1316020"/>
                  <a:gd name="connsiteY7" fmla="*/ 610025 h 1796781"/>
                  <a:gd name="connsiteX8" fmla="*/ 279915 w 1316020"/>
                  <a:gd name="connsiteY8" fmla="*/ 1661050 h 1796781"/>
                  <a:gd name="connsiteX9" fmla="*/ 144184 w 1316020"/>
                  <a:gd name="connsiteY9" fmla="*/ 1796781 h 1796781"/>
                  <a:gd name="connsiteX10" fmla="*/ 8453 w 1316020"/>
                  <a:gd name="connsiteY10" fmla="*/ 1661050 h 1796781"/>
                  <a:gd name="connsiteX11" fmla="*/ 8453 w 1316020"/>
                  <a:gd name="connsiteY11" fmla="*/ 565170 h 1796781"/>
                  <a:gd name="connsiteX12" fmla="*/ 8313 w 1316020"/>
                  <a:gd name="connsiteY12" fmla="*/ 564942 h 1796781"/>
                  <a:gd name="connsiteX13" fmla="*/ 12640 w 1316020"/>
                  <a:gd name="connsiteY13" fmla="*/ 461148 h 1796781"/>
                  <a:gd name="connsiteX0" fmla="*/ 12640 w 1316020"/>
                  <a:gd name="connsiteY0" fmla="*/ 461148 h 1796781"/>
                  <a:gd name="connsiteX1" fmla="*/ 91351 w 1316020"/>
                  <a:gd name="connsiteY1" fmla="*/ 382194 h 1796781"/>
                  <a:gd name="connsiteX2" fmla="*/ 138778 w 1316020"/>
                  <a:gd name="connsiteY2" fmla="*/ 372619 h 1796781"/>
                  <a:gd name="connsiteX3" fmla="*/ 1133577 w 1316020"/>
                  <a:gd name="connsiteY3" fmla="*/ 8314 h 1796781"/>
                  <a:gd name="connsiteX4" fmla="*/ 1307706 w 1316020"/>
                  <a:gd name="connsiteY4" fmla="*/ 89092 h 1796781"/>
                  <a:gd name="connsiteX5" fmla="*/ 1226927 w 1316020"/>
                  <a:gd name="connsiteY5" fmla="*/ 263220 h 1796781"/>
                  <a:gd name="connsiteX6" fmla="*/ 279915 w 1316020"/>
                  <a:gd name="connsiteY6" fmla="*/ 610025 h 1796781"/>
                  <a:gd name="connsiteX7" fmla="*/ 279915 w 1316020"/>
                  <a:gd name="connsiteY7" fmla="*/ 1661050 h 1796781"/>
                  <a:gd name="connsiteX8" fmla="*/ 144184 w 1316020"/>
                  <a:gd name="connsiteY8" fmla="*/ 1796781 h 1796781"/>
                  <a:gd name="connsiteX9" fmla="*/ 8453 w 1316020"/>
                  <a:gd name="connsiteY9" fmla="*/ 1661050 h 1796781"/>
                  <a:gd name="connsiteX10" fmla="*/ 8453 w 1316020"/>
                  <a:gd name="connsiteY10" fmla="*/ 565170 h 1796781"/>
                  <a:gd name="connsiteX11" fmla="*/ 8313 w 1316020"/>
                  <a:gd name="connsiteY11" fmla="*/ 564942 h 1796781"/>
                  <a:gd name="connsiteX12" fmla="*/ 12640 w 1316020"/>
                  <a:gd name="connsiteY12" fmla="*/ 461148 h 1796781"/>
                  <a:gd name="connsiteX0" fmla="*/ 12640 w 1316020"/>
                  <a:gd name="connsiteY0" fmla="*/ 461148 h 1796781"/>
                  <a:gd name="connsiteX1" fmla="*/ 138778 w 1316020"/>
                  <a:gd name="connsiteY1" fmla="*/ 372619 h 1796781"/>
                  <a:gd name="connsiteX2" fmla="*/ 1133577 w 1316020"/>
                  <a:gd name="connsiteY2" fmla="*/ 8314 h 1796781"/>
                  <a:gd name="connsiteX3" fmla="*/ 1307706 w 1316020"/>
                  <a:gd name="connsiteY3" fmla="*/ 89092 h 1796781"/>
                  <a:gd name="connsiteX4" fmla="*/ 1226927 w 1316020"/>
                  <a:gd name="connsiteY4" fmla="*/ 263220 h 1796781"/>
                  <a:gd name="connsiteX5" fmla="*/ 279915 w 1316020"/>
                  <a:gd name="connsiteY5" fmla="*/ 610025 h 1796781"/>
                  <a:gd name="connsiteX6" fmla="*/ 279915 w 1316020"/>
                  <a:gd name="connsiteY6" fmla="*/ 1661050 h 1796781"/>
                  <a:gd name="connsiteX7" fmla="*/ 144184 w 1316020"/>
                  <a:gd name="connsiteY7" fmla="*/ 1796781 h 1796781"/>
                  <a:gd name="connsiteX8" fmla="*/ 8453 w 1316020"/>
                  <a:gd name="connsiteY8" fmla="*/ 1661050 h 1796781"/>
                  <a:gd name="connsiteX9" fmla="*/ 8453 w 1316020"/>
                  <a:gd name="connsiteY9" fmla="*/ 565170 h 1796781"/>
                  <a:gd name="connsiteX10" fmla="*/ 8313 w 1316020"/>
                  <a:gd name="connsiteY10" fmla="*/ 564942 h 1796781"/>
                  <a:gd name="connsiteX11" fmla="*/ 12640 w 1316020"/>
                  <a:gd name="connsiteY11" fmla="*/ 461148 h 1796781"/>
                  <a:gd name="connsiteX0" fmla="*/ 0 w 1307707"/>
                  <a:gd name="connsiteY0" fmla="*/ 564942 h 1796781"/>
                  <a:gd name="connsiteX1" fmla="*/ 130465 w 1307707"/>
                  <a:gd name="connsiteY1" fmla="*/ 372619 h 1796781"/>
                  <a:gd name="connsiteX2" fmla="*/ 1125264 w 1307707"/>
                  <a:gd name="connsiteY2" fmla="*/ 8314 h 1796781"/>
                  <a:gd name="connsiteX3" fmla="*/ 1299393 w 1307707"/>
                  <a:gd name="connsiteY3" fmla="*/ 89092 h 1796781"/>
                  <a:gd name="connsiteX4" fmla="*/ 1218614 w 1307707"/>
                  <a:gd name="connsiteY4" fmla="*/ 263220 h 1796781"/>
                  <a:gd name="connsiteX5" fmla="*/ 271602 w 1307707"/>
                  <a:gd name="connsiteY5" fmla="*/ 610025 h 1796781"/>
                  <a:gd name="connsiteX6" fmla="*/ 271602 w 1307707"/>
                  <a:gd name="connsiteY6" fmla="*/ 1661050 h 1796781"/>
                  <a:gd name="connsiteX7" fmla="*/ 135871 w 1307707"/>
                  <a:gd name="connsiteY7" fmla="*/ 1796781 h 1796781"/>
                  <a:gd name="connsiteX8" fmla="*/ 140 w 1307707"/>
                  <a:gd name="connsiteY8" fmla="*/ 1661050 h 1796781"/>
                  <a:gd name="connsiteX9" fmla="*/ 140 w 1307707"/>
                  <a:gd name="connsiteY9" fmla="*/ 565170 h 1796781"/>
                  <a:gd name="connsiteX10" fmla="*/ 0 w 1307707"/>
                  <a:gd name="connsiteY10" fmla="*/ 564942 h 1796781"/>
                  <a:gd name="connsiteX0" fmla="*/ 0 w 1307707"/>
                  <a:gd name="connsiteY0" fmla="*/ 564942 h 1796781"/>
                  <a:gd name="connsiteX1" fmla="*/ 130465 w 1307707"/>
                  <a:gd name="connsiteY1" fmla="*/ 372619 h 1796781"/>
                  <a:gd name="connsiteX2" fmla="*/ 1125264 w 1307707"/>
                  <a:gd name="connsiteY2" fmla="*/ 8314 h 1796781"/>
                  <a:gd name="connsiteX3" fmla="*/ 1299393 w 1307707"/>
                  <a:gd name="connsiteY3" fmla="*/ 89092 h 1796781"/>
                  <a:gd name="connsiteX4" fmla="*/ 1218614 w 1307707"/>
                  <a:gd name="connsiteY4" fmla="*/ 263220 h 1796781"/>
                  <a:gd name="connsiteX5" fmla="*/ 271602 w 1307707"/>
                  <a:gd name="connsiteY5" fmla="*/ 610025 h 1796781"/>
                  <a:gd name="connsiteX6" fmla="*/ 271602 w 1307707"/>
                  <a:gd name="connsiteY6" fmla="*/ 1661050 h 1796781"/>
                  <a:gd name="connsiteX7" fmla="*/ 135871 w 1307707"/>
                  <a:gd name="connsiteY7" fmla="*/ 1796781 h 1796781"/>
                  <a:gd name="connsiteX8" fmla="*/ 140 w 1307707"/>
                  <a:gd name="connsiteY8" fmla="*/ 1661050 h 1796781"/>
                  <a:gd name="connsiteX9" fmla="*/ 140 w 1307707"/>
                  <a:gd name="connsiteY9" fmla="*/ 565170 h 1796781"/>
                  <a:gd name="connsiteX10" fmla="*/ 0 w 1307707"/>
                  <a:gd name="connsiteY10" fmla="*/ 564942 h 1796781"/>
                  <a:gd name="connsiteX0" fmla="*/ 89 w 1307796"/>
                  <a:gd name="connsiteY0" fmla="*/ 564942 h 1796781"/>
                  <a:gd name="connsiteX1" fmla="*/ 130554 w 1307796"/>
                  <a:gd name="connsiteY1" fmla="*/ 372619 h 1796781"/>
                  <a:gd name="connsiteX2" fmla="*/ 1125353 w 1307796"/>
                  <a:gd name="connsiteY2" fmla="*/ 8314 h 1796781"/>
                  <a:gd name="connsiteX3" fmla="*/ 1299482 w 1307796"/>
                  <a:gd name="connsiteY3" fmla="*/ 89092 h 1796781"/>
                  <a:gd name="connsiteX4" fmla="*/ 1218703 w 1307796"/>
                  <a:gd name="connsiteY4" fmla="*/ 263220 h 1796781"/>
                  <a:gd name="connsiteX5" fmla="*/ 271691 w 1307796"/>
                  <a:gd name="connsiteY5" fmla="*/ 610025 h 1796781"/>
                  <a:gd name="connsiteX6" fmla="*/ 271691 w 1307796"/>
                  <a:gd name="connsiteY6" fmla="*/ 1661050 h 1796781"/>
                  <a:gd name="connsiteX7" fmla="*/ 135960 w 1307796"/>
                  <a:gd name="connsiteY7" fmla="*/ 1796781 h 1796781"/>
                  <a:gd name="connsiteX8" fmla="*/ 229 w 1307796"/>
                  <a:gd name="connsiteY8" fmla="*/ 1661050 h 1796781"/>
                  <a:gd name="connsiteX9" fmla="*/ 229 w 1307796"/>
                  <a:gd name="connsiteY9" fmla="*/ 565170 h 1796781"/>
                  <a:gd name="connsiteX10" fmla="*/ 89 w 1307796"/>
                  <a:gd name="connsiteY10" fmla="*/ 564942 h 1796781"/>
                  <a:gd name="connsiteX0" fmla="*/ 89 w 1307796"/>
                  <a:gd name="connsiteY0" fmla="*/ 564942 h 1796781"/>
                  <a:gd name="connsiteX1" fmla="*/ 130554 w 1307796"/>
                  <a:gd name="connsiteY1" fmla="*/ 372619 h 1796781"/>
                  <a:gd name="connsiteX2" fmla="*/ 1125353 w 1307796"/>
                  <a:gd name="connsiteY2" fmla="*/ 8314 h 1796781"/>
                  <a:gd name="connsiteX3" fmla="*/ 1299482 w 1307796"/>
                  <a:gd name="connsiteY3" fmla="*/ 89092 h 1796781"/>
                  <a:gd name="connsiteX4" fmla="*/ 1218703 w 1307796"/>
                  <a:gd name="connsiteY4" fmla="*/ 263220 h 1796781"/>
                  <a:gd name="connsiteX5" fmla="*/ 271691 w 1307796"/>
                  <a:gd name="connsiteY5" fmla="*/ 610025 h 1796781"/>
                  <a:gd name="connsiteX6" fmla="*/ 271691 w 1307796"/>
                  <a:gd name="connsiteY6" fmla="*/ 1661050 h 1796781"/>
                  <a:gd name="connsiteX7" fmla="*/ 135960 w 1307796"/>
                  <a:gd name="connsiteY7" fmla="*/ 1796781 h 1796781"/>
                  <a:gd name="connsiteX8" fmla="*/ 229 w 1307796"/>
                  <a:gd name="connsiteY8" fmla="*/ 1661050 h 1796781"/>
                  <a:gd name="connsiteX9" fmla="*/ 229 w 1307796"/>
                  <a:gd name="connsiteY9" fmla="*/ 565170 h 1796781"/>
                  <a:gd name="connsiteX10" fmla="*/ 89 w 1307796"/>
                  <a:gd name="connsiteY10" fmla="*/ 564942 h 1796781"/>
                  <a:gd name="connsiteX0" fmla="*/ 0 w 1307707"/>
                  <a:gd name="connsiteY0" fmla="*/ 564942 h 1796781"/>
                  <a:gd name="connsiteX1" fmla="*/ 130465 w 1307707"/>
                  <a:gd name="connsiteY1" fmla="*/ 372619 h 1796781"/>
                  <a:gd name="connsiteX2" fmla="*/ 1125264 w 1307707"/>
                  <a:gd name="connsiteY2" fmla="*/ 8314 h 1796781"/>
                  <a:gd name="connsiteX3" fmla="*/ 1299393 w 1307707"/>
                  <a:gd name="connsiteY3" fmla="*/ 89092 h 1796781"/>
                  <a:gd name="connsiteX4" fmla="*/ 1218614 w 1307707"/>
                  <a:gd name="connsiteY4" fmla="*/ 263220 h 1796781"/>
                  <a:gd name="connsiteX5" fmla="*/ 271602 w 1307707"/>
                  <a:gd name="connsiteY5" fmla="*/ 610025 h 1796781"/>
                  <a:gd name="connsiteX6" fmla="*/ 271602 w 1307707"/>
                  <a:gd name="connsiteY6" fmla="*/ 1661050 h 1796781"/>
                  <a:gd name="connsiteX7" fmla="*/ 135871 w 1307707"/>
                  <a:gd name="connsiteY7" fmla="*/ 1796781 h 1796781"/>
                  <a:gd name="connsiteX8" fmla="*/ 140 w 1307707"/>
                  <a:gd name="connsiteY8" fmla="*/ 1661050 h 1796781"/>
                  <a:gd name="connsiteX9" fmla="*/ 140 w 1307707"/>
                  <a:gd name="connsiteY9" fmla="*/ 565170 h 1796781"/>
                  <a:gd name="connsiteX10" fmla="*/ 0 w 1307707"/>
                  <a:gd name="connsiteY10" fmla="*/ 564942 h 1796781"/>
                  <a:gd name="connsiteX0" fmla="*/ 0 w 1307707"/>
                  <a:gd name="connsiteY0" fmla="*/ 564942 h 1796781"/>
                  <a:gd name="connsiteX1" fmla="*/ 130465 w 1307707"/>
                  <a:gd name="connsiteY1" fmla="*/ 372619 h 1796781"/>
                  <a:gd name="connsiteX2" fmla="*/ 1125264 w 1307707"/>
                  <a:gd name="connsiteY2" fmla="*/ 8314 h 1796781"/>
                  <a:gd name="connsiteX3" fmla="*/ 1299393 w 1307707"/>
                  <a:gd name="connsiteY3" fmla="*/ 89092 h 1796781"/>
                  <a:gd name="connsiteX4" fmla="*/ 1218614 w 1307707"/>
                  <a:gd name="connsiteY4" fmla="*/ 263220 h 1796781"/>
                  <a:gd name="connsiteX5" fmla="*/ 271602 w 1307707"/>
                  <a:gd name="connsiteY5" fmla="*/ 610025 h 1796781"/>
                  <a:gd name="connsiteX6" fmla="*/ 271602 w 1307707"/>
                  <a:gd name="connsiteY6" fmla="*/ 1661050 h 1796781"/>
                  <a:gd name="connsiteX7" fmla="*/ 135871 w 1307707"/>
                  <a:gd name="connsiteY7" fmla="*/ 1796781 h 1796781"/>
                  <a:gd name="connsiteX8" fmla="*/ 140 w 1307707"/>
                  <a:gd name="connsiteY8" fmla="*/ 1661050 h 1796781"/>
                  <a:gd name="connsiteX9" fmla="*/ 140 w 1307707"/>
                  <a:gd name="connsiteY9" fmla="*/ 565170 h 1796781"/>
                  <a:gd name="connsiteX10" fmla="*/ 0 w 1307707"/>
                  <a:gd name="connsiteY10" fmla="*/ 564942 h 1796781"/>
                  <a:gd name="connsiteX0" fmla="*/ 0 w 1307707"/>
                  <a:gd name="connsiteY0" fmla="*/ 564942 h 1796781"/>
                  <a:gd name="connsiteX1" fmla="*/ 130465 w 1307707"/>
                  <a:gd name="connsiteY1" fmla="*/ 372619 h 1796781"/>
                  <a:gd name="connsiteX2" fmla="*/ 1125264 w 1307707"/>
                  <a:gd name="connsiteY2" fmla="*/ 8314 h 1796781"/>
                  <a:gd name="connsiteX3" fmla="*/ 1299393 w 1307707"/>
                  <a:gd name="connsiteY3" fmla="*/ 89092 h 1796781"/>
                  <a:gd name="connsiteX4" fmla="*/ 1218614 w 1307707"/>
                  <a:gd name="connsiteY4" fmla="*/ 263220 h 1796781"/>
                  <a:gd name="connsiteX5" fmla="*/ 271602 w 1307707"/>
                  <a:gd name="connsiteY5" fmla="*/ 610025 h 1796781"/>
                  <a:gd name="connsiteX6" fmla="*/ 271602 w 1307707"/>
                  <a:gd name="connsiteY6" fmla="*/ 1661050 h 1796781"/>
                  <a:gd name="connsiteX7" fmla="*/ 135871 w 1307707"/>
                  <a:gd name="connsiteY7" fmla="*/ 1796781 h 1796781"/>
                  <a:gd name="connsiteX8" fmla="*/ 140 w 1307707"/>
                  <a:gd name="connsiteY8" fmla="*/ 1661050 h 1796781"/>
                  <a:gd name="connsiteX9" fmla="*/ 140 w 1307707"/>
                  <a:gd name="connsiteY9" fmla="*/ 565170 h 1796781"/>
                  <a:gd name="connsiteX10" fmla="*/ 0 w 1307707"/>
                  <a:gd name="connsiteY10" fmla="*/ 564942 h 1796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7707" h="1796781">
                    <a:moveTo>
                      <a:pt x="0" y="564942"/>
                    </a:moveTo>
                    <a:cubicBezTo>
                      <a:pt x="2178" y="478100"/>
                      <a:pt x="10326" y="419789"/>
                      <a:pt x="130465" y="372619"/>
                    </a:cubicBezTo>
                    <a:lnTo>
                      <a:pt x="1125264" y="8314"/>
                    </a:lnTo>
                    <a:cubicBezTo>
                      <a:pt x="1195655" y="-17464"/>
                      <a:pt x="1273615" y="18702"/>
                      <a:pt x="1299393" y="89092"/>
                    </a:cubicBezTo>
                    <a:cubicBezTo>
                      <a:pt x="1325170" y="159483"/>
                      <a:pt x="1289004" y="237443"/>
                      <a:pt x="1218614" y="263220"/>
                    </a:cubicBezTo>
                    <a:lnTo>
                      <a:pt x="271602" y="610025"/>
                    </a:lnTo>
                    <a:lnTo>
                      <a:pt x="271602" y="1661050"/>
                    </a:lnTo>
                    <a:cubicBezTo>
                      <a:pt x="271602" y="1736012"/>
                      <a:pt x="210833" y="1796781"/>
                      <a:pt x="135871" y="1796781"/>
                    </a:cubicBezTo>
                    <a:cubicBezTo>
                      <a:pt x="60909" y="1796781"/>
                      <a:pt x="140" y="1736012"/>
                      <a:pt x="140" y="1661050"/>
                    </a:cubicBezTo>
                    <a:lnTo>
                      <a:pt x="140" y="565170"/>
                    </a:lnTo>
                    <a:cubicBezTo>
                      <a:pt x="93" y="565094"/>
                      <a:pt x="47" y="565018"/>
                      <a:pt x="0" y="56494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 b="1">
                  <a:solidFill>
                    <a:prstClr val="black">
                      <a:lumMod val="95000"/>
                      <a:lumOff val="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F0F7B80-139C-4F5B-8C3D-FBDC4F93F66B}"/>
              </a:ext>
            </a:extLst>
          </p:cNvPr>
          <p:cNvGrpSpPr/>
          <p:nvPr/>
        </p:nvGrpSpPr>
        <p:grpSpPr>
          <a:xfrm>
            <a:off x="6369788" y="3243416"/>
            <a:ext cx="3892719" cy="1290033"/>
            <a:chOff x="6864165" y="3318242"/>
            <a:chExt cx="4283463" cy="229339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5E1BDF7-45FE-4BC8-A338-8FF3E0B7E6E8}"/>
                </a:ext>
              </a:extLst>
            </p:cNvPr>
            <p:cNvSpPr txBox="1"/>
            <p:nvPr/>
          </p:nvSpPr>
          <p:spPr>
            <a:xfrm>
              <a:off x="7781700" y="3318242"/>
              <a:ext cx="3365928" cy="22933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>
                <a:lnSpc>
                  <a:spcPct val="150000"/>
                </a:lnSpc>
              </a:pPr>
              <a:r>
                <a:rPr lang="en-US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Gill Sans MT" panose="020B0502020104020203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Contact Numbers:</a:t>
              </a:r>
            </a:p>
            <a:p>
              <a:pPr defTabSz="457200">
                <a:lnSpc>
                  <a:spcPct val="150000"/>
                </a:lnSpc>
              </a:pPr>
              <a:r>
                <a:rPr lang="en-US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Gill Sans MT" panose="020B0502020104020203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0777 488 888</a:t>
              </a:r>
            </a:p>
            <a:p>
              <a:pPr defTabSz="457200">
                <a:lnSpc>
                  <a:spcPct val="150000"/>
                </a:lnSpc>
              </a:pPr>
              <a:r>
                <a:rPr lang="en-US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Gill Sans MT" panose="020B0502020104020203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0717 328 010</a:t>
              </a:r>
            </a:p>
          </p:txBody>
        </p:sp>
        <p:sp>
          <p:nvSpPr>
            <p:cNvPr id="25" name="Freeform 49">
              <a:extLst>
                <a:ext uri="{FF2B5EF4-FFF2-40B4-BE49-F238E27FC236}">
                  <a16:creationId xmlns:a16="http://schemas.microsoft.com/office/drawing/2014/main" id="{4A9078C1-1AFC-4707-B769-243034893B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4165" y="3452836"/>
              <a:ext cx="650422" cy="689472"/>
            </a:xfrm>
            <a:custGeom>
              <a:avLst/>
              <a:gdLst>
                <a:gd name="connsiteX0" fmla="*/ 635731 w 2840325"/>
                <a:gd name="connsiteY0" fmla="*/ 0 h 2761002"/>
                <a:gd name="connsiteX1" fmla="*/ 729847 w 2840325"/>
                <a:gd name="connsiteY1" fmla="*/ 3774 h 2761002"/>
                <a:gd name="connsiteX2" fmla="*/ 1173306 w 2840325"/>
                <a:gd name="connsiteY2" fmla="*/ 727041 h 2761002"/>
                <a:gd name="connsiteX3" fmla="*/ 1154081 w 2840325"/>
                <a:gd name="connsiteY3" fmla="*/ 759764 h 2761002"/>
                <a:gd name="connsiteX4" fmla="*/ 697279 w 2840325"/>
                <a:gd name="connsiteY4" fmla="*/ 987452 h 2761002"/>
                <a:gd name="connsiteX5" fmla="*/ 1805584 w 2840325"/>
                <a:gd name="connsiteY5" fmla="*/ 2170143 h 2761002"/>
                <a:gd name="connsiteX6" fmla="*/ 2031669 w 2840325"/>
                <a:gd name="connsiteY6" fmla="*/ 1788252 h 2761002"/>
                <a:gd name="connsiteX7" fmla="*/ 2815144 w 2840325"/>
                <a:gd name="connsiteY7" fmla="*/ 2141835 h 2761002"/>
                <a:gd name="connsiteX8" fmla="*/ 2259643 w 2840325"/>
                <a:gd name="connsiteY8" fmla="*/ 2681871 h 2761002"/>
                <a:gd name="connsiteX9" fmla="*/ 185214 w 2840325"/>
                <a:gd name="connsiteY9" fmla="*/ 538873 h 2761002"/>
                <a:gd name="connsiteX10" fmla="*/ 635731 w 2840325"/>
                <a:gd name="connsiteY10" fmla="*/ 0 h 2761002"/>
                <a:gd name="connsiteX0" fmla="*/ 634951 w 2840042"/>
                <a:gd name="connsiteY0" fmla="*/ 0 h 2779288"/>
                <a:gd name="connsiteX1" fmla="*/ 729067 w 2840042"/>
                <a:gd name="connsiteY1" fmla="*/ 3774 h 2779288"/>
                <a:gd name="connsiteX2" fmla="*/ 1172526 w 2840042"/>
                <a:gd name="connsiteY2" fmla="*/ 727041 h 2779288"/>
                <a:gd name="connsiteX3" fmla="*/ 1153301 w 2840042"/>
                <a:gd name="connsiteY3" fmla="*/ 759764 h 2779288"/>
                <a:gd name="connsiteX4" fmla="*/ 696499 w 2840042"/>
                <a:gd name="connsiteY4" fmla="*/ 987452 h 2779288"/>
                <a:gd name="connsiteX5" fmla="*/ 1804804 w 2840042"/>
                <a:gd name="connsiteY5" fmla="*/ 2170143 h 2779288"/>
                <a:gd name="connsiteX6" fmla="*/ 2030889 w 2840042"/>
                <a:gd name="connsiteY6" fmla="*/ 1788252 h 2779288"/>
                <a:gd name="connsiteX7" fmla="*/ 2814364 w 2840042"/>
                <a:gd name="connsiteY7" fmla="*/ 2141835 h 2779288"/>
                <a:gd name="connsiteX8" fmla="*/ 2268388 w 2840042"/>
                <a:gd name="connsiteY8" fmla="*/ 2700921 h 2779288"/>
                <a:gd name="connsiteX9" fmla="*/ 184434 w 2840042"/>
                <a:gd name="connsiteY9" fmla="*/ 538873 h 2779288"/>
                <a:gd name="connsiteX10" fmla="*/ 634951 w 2840042"/>
                <a:gd name="connsiteY10" fmla="*/ 0 h 2779288"/>
                <a:gd name="connsiteX0" fmla="*/ 634951 w 2841036"/>
                <a:gd name="connsiteY0" fmla="*/ 0 h 2779288"/>
                <a:gd name="connsiteX1" fmla="*/ 729067 w 2841036"/>
                <a:gd name="connsiteY1" fmla="*/ 3774 h 2779288"/>
                <a:gd name="connsiteX2" fmla="*/ 1172526 w 2841036"/>
                <a:gd name="connsiteY2" fmla="*/ 727041 h 2779288"/>
                <a:gd name="connsiteX3" fmla="*/ 1153301 w 2841036"/>
                <a:gd name="connsiteY3" fmla="*/ 759764 h 2779288"/>
                <a:gd name="connsiteX4" fmla="*/ 696499 w 2841036"/>
                <a:gd name="connsiteY4" fmla="*/ 987452 h 2779288"/>
                <a:gd name="connsiteX5" fmla="*/ 1804804 w 2841036"/>
                <a:gd name="connsiteY5" fmla="*/ 2170143 h 2779288"/>
                <a:gd name="connsiteX6" fmla="*/ 2030889 w 2841036"/>
                <a:gd name="connsiteY6" fmla="*/ 1788252 h 2779288"/>
                <a:gd name="connsiteX7" fmla="*/ 2814364 w 2841036"/>
                <a:gd name="connsiteY7" fmla="*/ 2141835 h 2779288"/>
                <a:gd name="connsiteX8" fmla="*/ 2268388 w 2841036"/>
                <a:gd name="connsiteY8" fmla="*/ 2700921 h 2779288"/>
                <a:gd name="connsiteX9" fmla="*/ 184434 w 2841036"/>
                <a:gd name="connsiteY9" fmla="*/ 538873 h 2779288"/>
                <a:gd name="connsiteX10" fmla="*/ 634951 w 2841036"/>
                <a:gd name="connsiteY10" fmla="*/ 0 h 2779288"/>
                <a:gd name="connsiteX0" fmla="*/ 634951 w 2839113"/>
                <a:gd name="connsiteY0" fmla="*/ 0 h 2779288"/>
                <a:gd name="connsiteX1" fmla="*/ 729067 w 2839113"/>
                <a:gd name="connsiteY1" fmla="*/ 3774 h 2779288"/>
                <a:gd name="connsiteX2" fmla="*/ 1172526 w 2839113"/>
                <a:gd name="connsiteY2" fmla="*/ 727041 h 2779288"/>
                <a:gd name="connsiteX3" fmla="*/ 1153301 w 2839113"/>
                <a:gd name="connsiteY3" fmla="*/ 759764 h 2779288"/>
                <a:gd name="connsiteX4" fmla="*/ 696499 w 2839113"/>
                <a:gd name="connsiteY4" fmla="*/ 987452 h 2779288"/>
                <a:gd name="connsiteX5" fmla="*/ 1804804 w 2839113"/>
                <a:gd name="connsiteY5" fmla="*/ 2170143 h 2779288"/>
                <a:gd name="connsiteX6" fmla="*/ 2030889 w 2839113"/>
                <a:gd name="connsiteY6" fmla="*/ 1788252 h 2779288"/>
                <a:gd name="connsiteX7" fmla="*/ 2814364 w 2839113"/>
                <a:gd name="connsiteY7" fmla="*/ 2141835 h 2779288"/>
                <a:gd name="connsiteX8" fmla="*/ 2268388 w 2839113"/>
                <a:gd name="connsiteY8" fmla="*/ 2700921 h 2779288"/>
                <a:gd name="connsiteX9" fmla="*/ 184434 w 2839113"/>
                <a:gd name="connsiteY9" fmla="*/ 538873 h 2779288"/>
                <a:gd name="connsiteX10" fmla="*/ 634951 w 2839113"/>
                <a:gd name="connsiteY10" fmla="*/ 0 h 2779288"/>
                <a:gd name="connsiteX0" fmla="*/ 634951 w 2839113"/>
                <a:gd name="connsiteY0" fmla="*/ 0 h 2779288"/>
                <a:gd name="connsiteX1" fmla="*/ 729067 w 2839113"/>
                <a:gd name="connsiteY1" fmla="*/ 3774 h 2779288"/>
                <a:gd name="connsiteX2" fmla="*/ 1172526 w 2839113"/>
                <a:gd name="connsiteY2" fmla="*/ 727041 h 2779288"/>
                <a:gd name="connsiteX3" fmla="*/ 696499 w 2839113"/>
                <a:gd name="connsiteY3" fmla="*/ 987452 h 2779288"/>
                <a:gd name="connsiteX4" fmla="*/ 1804804 w 2839113"/>
                <a:gd name="connsiteY4" fmla="*/ 2170143 h 2779288"/>
                <a:gd name="connsiteX5" fmla="*/ 2030889 w 2839113"/>
                <a:gd name="connsiteY5" fmla="*/ 1788252 h 2779288"/>
                <a:gd name="connsiteX6" fmla="*/ 2814364 w 2839113"/>
                <a:gd name="connsiteY6" fmla="*/ 2141835 h 2779288"/>
                <a:gd name="connsiteX7" fmla="*/ 2268388 w 2839113"/>
                <a:gd name="connsiteY7" fmla="*/ 2700921 h 2779288"/>
                <a:gd name="connsiteX8" fmla="*/ 184434 w 2839113"/>
                <a:gd name="connsiteY8" fmla="*/ 538873 h 2779288"/>
                <a:gd name="connsiteX9" fmla="*/ 634951 w 2839113"/>
                <a:gd name="connsiteY9" fmla="*/ 0 h 2779288"/>
                <a:gd name="connsiteX0" fmla="*/ 634951 w 2839113"/>
                <a:gd name="connsiteY0" fmla="*/ 0 h 2779288"/>
                <a:gd name="connsiteX1" fmla="*/ 729067 w 2839113"/>
                <a:gd name="connsiteY1" fmla="*/ 3774 h 2779288"/>
                <a:gd name="connsiteX2" fmla="*/ 1172526 w 2839113"/>
                <a:gd name="connsiteY2" fmla="*/ 727041 h 2779288"/>
                <a:gd name="connsiteX3" fmla="*/ 696499 w 2839113"/>
                <a:gd name="connsiteY3" fmla="*/ 987452 h 2779288"/>
                <a:gd name="connsiteX4" fmla="*/ 1804804 w 2839113"/>
                <a:gd name="connsiteY4" fmla="*/ 2170143 h 2779288"/>
                <a:gd name="connsiteX5" fmla="*/ 2030889 w 2839113"/>
                <a:gd name="connsiteY5" fmla="*/ 1788252 h 2779288"/>
                <a:gd name="connsiteX6" fmla="*/ 2814364 w 2839113"/>
                <a:gd name="connsiteY6" fmla="*/ 2141835 h 2779288"/>
                <a:gd name="connsiteX7" fmla="*/ 2268388 w 2839113"/>
                <a:gd name="connsiteY7" fmla="*/ 2700921 h 2779288"/>
                <a:gd name="connsiteX8" fmla="*/ 184434 w 2839113"/>
                <a:gd name="connsiteY8" fmla="*/ 538873 h 2779288"/>
                <a:gd name="connsiteX9" fmla="*/ 634951 w 2839113"/>
                <a:gd name="connsiteY9" fmla="*/ 0 h 2779288"/>
                <a:gd name="connsiteX0" fmla="*/ 634951 w 2839113"/>
                <a:gd name="connsiteY0" fmla="*/ 0 h 2779288"/>
                <a:gd name="connsiteX1" fmla="*/ 729067 w 2839113"/>
                <a:gd name="connsiteY1" fmla="*/ 3774 h 2779288"/>
                <a:gd name="connsiteX2" fmla="*/ 1172526 w 2839113"/>
                <a:gd name="connsiteY2" fmla="*/ 727041 h 2779288"/>
                <a:gd name="connsiteX3" fmla="*/ 696499 w 2839113"/>
                <a:gd name="connsiteY3" fmla="*/ 987452 h 2779288"/>
                <a:gd name="connsiteX4" fmla="*/ 1804804 w 2839113"/>
                <a:gd name="connsiteY4" fmla="*/ 2170143 h 2779288"/>
                <a:gd name="connsiteX5" fmla="*/ 2030889 w 2839113"/>
                <a:gd name="connsiteY5" fmla="*/ 1788252 h 2779288"/>
                <a:gd name="connsiteX6" fmla="*/ 2814364 w 2839113"/>
                <a:gd name="connsiteY6" fmla="*/ 2141835 h 2779288"/>
                <a:gd name="connsiteX7" fmla="*/ 2268388 w 2839113"/>
                <a:gd name="connsiteY7" fmla="*/ 2700921 h 2779288"/>
                <a:gd name="connsiteX8" fmla="*/ 184434 w 2839113"/>
                <a:gd name="connsiteY8" fmla="*/ 538873 h 2779288"/>
                <a:gd name="connsiteX9" fmla="*/ 634951 w 2839113"/>
                <a:gd name="connsiteY9" fmla="*/ 0 h 2779288"/>
                <a:gd name="connsiteX0" fmla="*/ 634951 w 2839113"/>
                <a:gd name="connsiteY0" fmla="*/ 0 h 2779288"/>
                <a:gd name="connsiteX1" fmla="*/ 729067 w 2839113"/>
                <a:gd name="connsiteY1" fmla="*/ 3774 h 2779288"/>
                <a:gd name="connsiteX2" fmla="*/ 1172526 w 2839113"/>
                <a:gd name="connsiteY2" fmla="*/ 727041 h 2779288"/>
                <a:gd name="connsiteX3" fmla="*/ 696499 w 2839113"/>
                <a:gd name="connsiteY3" fmla="*/ 987452 h 2779288"/>
                <a:gd name="connsiteX4" fmla="*/ 1804804 w 2839113"/>
                <a:gd name="connsiteY4" fmla="*/ 2170143 h 2779288"/>
                <a:gd name="connsiteX5" fmla="*/ 2030889 w 2839113"/>
                <a:gd name="connsiteY5" fmla="*/ 1788252 h 2779288"/>
                <a:gd name="connsiteX6" fmla="*/ 2814364 w 2839113"/>
                <a:gd name="connsiteY6" fmla="*/ 2141835 h 2779288"/>
                <a:gd name="connsiteX7" fmla="*/ 2268388 w 2839113"/>
                <a:gd name="connsiteY7" fmla="*/ 2700921 h 2779288"/>
                <a:gd name="connsiteX8" fmla="*/ 184434 w 2839113"/>
                <a:gd name="connsiteY8" fmla="*/ 538873 h 2779288"/>
                <a:gd name="connsiteX9" fmla="*/ 634951 w 2839113"/>
                <a:gd name="connsiteY9" fmla="*/ 0 h 2779288"/>
                <a:gd name="connsiteX0" fmla="*/ 634951 w 2839113"/>
                <a:gd name="connsiteY0" fmla="*/ 0 h 2779288"/>
                <a:gd name="connsiteX1" fmla="*/ 1172526 w 2839113"/>
                <a:gd name="connsiteY1" fmla="*/ 727041 h 2779288"/>
                <a:gd name="connsiteX2" fmla="*/ 696499 w 2839113"/>
                <a:gd name="connsiteY2" fmla="*/ 987452 h 2779288"/>
                <a:gd name="connsiteX3" fmla="*/ 1804804 w 2839113"/>
                <a:gd name="connsiteY3" fmla="*/ 2170143 h 2779288"/>
                <a:gd name="connsiteX4" fmla="*/ 2030889 w 2839113"/>
                <a:gd name="connsiteY4" fmla="*/ 1788252 h 2779288"/>
                <a:gd name="connsiteX5" fmla="*/ 2814364 w 2839113"/>
                <a:gd name="connsiteY5" fmla="*/ 2141835 h 2779288"/>
                <a:gd name="connsiteX6" fmla="*/ 2268388 w 2839113"/>
                <a:gd name="connsiteY6" fmla="*/ 2700921 h 2779288"/>
                <a:gd name="connsiteX7" fmla="*/ 184434 w 2839113"/>
                <a:gd name="connsiteY7" fmla="*/ 538873 h 2779288"/>
                <a:gd name="connsiteX8" fmla="*/ 634951 w 2839113"/>
                <a:gd name="connsiteY8" fmla="*/ 0 h 2779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39113" h="2779288">
                  <a:moveTo>
                    <a:pt x="634951" y="0"/>
                  </a:moveTo>
                  <a:lnTo>
                    <a:pt x="1172526" y="727041"/>
                  </a:lnTo>
                  <a:cubicBezTo>
                    <a:pt x="1061475" y="975770"/>
                    <a:pt x="874225" y="1005423"/>
                    <a:pt x="696499" y="987452"/>
                  </a:cubicBezTo>
                  <a:cubicBezTo>
                    <a:pt x="251073" y="1846230"/>
                    <a:pt x="1559023" y="2431995"/>
                    <a:pt x="1804804" y="2170143"/>
                  </a:cubicBezTo>
                  <a:cubicBezTo>
                    <a:pt x="1811009" y="1988316"/>
                    <a:pt x="1835290" y="1864195"/>
                    <a:pt x="2030889" y="1788252"/>
                  </a:cubicBezTo>
                  <a:lnTo>
                    <a:pt x="2814364" y="2141835"/>
                  </a:lnTo>
                  <a:cubicBezTo>
                    <a:pt x="2940357" y="2610284"/>
                    <a:pt x="2558789" y="2740386"/>
                    <a:pt x="2268388" y="2700921"/>
                  </a:cubicBezTo>
                  <a:cubicBezTo>
                    <a:pt x="1034091" y="3148684"/>
                    <a:pt x="-543194" y="1577028"/>
                    <a:pt x="184434" y="538873"/>
                  </a:cubicBezTo>
                  <a:cubicBezTo>
                    <a:pt x="195816" y="545508"/>
                    <a:pt x="49512" y="10994"/>
                    <a:pt x="634951" y="0"/>
                  </a:cubicBezTo>
                  <a:close/>
                </a:path>
              </a:pathLst>
            </a:custGeom>
            <a:solidFill>
              <a:schemeClr val="accent3"/>
            </a:solidFill>
            <a:ln w="0">
              <a:noFill/>
              <a:prstDash val="solid"/>
              <a:round/>
              <a:headEnd/>
              <a:tailEnd/>
            </a:ln>
            <a:effectLst/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457200">
                <a:defRPr/>
              </a:pPr>
              <a:endParaRPr lang="en-US" b="1" kern="0" dirty="0">
                <a:solidFill>
                  <a:prstClr val="black">
                    <a:lumMod val="95000"/>
                    <a:lumOff val="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458036F-8CE1-4313-984A-E2DE04B073FA}"/>
              </a:ext>
            </a:extLst>
          </p:cNvPr>
          <p:cNvGrpSpPr/>
          <p:nvPr/>
        </p:nvGrpSpPr>
        <p:grpSpPr>
          <a:xfrm>
            <a:off x="5755322" y="4704501"/>
            <a:ext cx="4376556" cy="874535"/>
            <a:chOff x="5878286" y="5214501"/>
            <a:chExt cx="6948379" cy="155473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20A3010-B1D6-4478-8BD8-AD0BF0DB6874}"/>
                </a:ext>
              </a:extLst>
            </p:cNvPr>
            <p:cNvSpPr txBox="1"/>
            <p:nvPr/>
          </p:nvSpPr>
          <p:spPr>
            <a:xfrm>
              <a:off x="6817943" y="5214501"/>
              <a:ext cx="6008722" cy="1554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>
                <a:lnSpc>
                  <a:spcPct val="150000"/>
                </a:lnSpc>
              </a:pPr>
              <a:r>
                <a:rPr lang="en-US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Gill Sans MT" panose="020B0502020104020203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Email Address:</a:t>
              </a:r>
            </a:p>
            <a:p>
              <a:pPr defTabSz="457200">
                <a:lnSpc>
                  <a:spcPct val="150000"/>
                </a:lnSpc>
              </a:pPr>
              <a:r>
                <a:rPr lang="en-US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Gill Sans MT" panose="020B0502020104020203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chibayamashoko88@gmail.com</a:t>
              </a:r>
            </a:p>
          </p:txBody>
        </p:sp>
        <p:sp>
          <p:nvSpPr>
            <p:cNvPr id="28" name="Freeform 50">
              <a:extLst>
                <a:ext uri="{FF2B5EF4-FFF2-40B4-BE49-F238E27FC236}">
                  <a16:creationId xmlns:a16="http://schemas.microsoft.com/office/drawing/2014/main" id="{CF1F38E8-2510-4DFE-A3F4-904287758932}"/>
                </a:ext>
              </a:extLst>
            </p:cNvPr>
            <p:cNvSpPr/>
            <p:nvPr/>
          </p:nvSpPr>
          <p:spPr>
            <a:xfrm>
              <a:off x="5878286" y="5447202"/>
              <a:ext cx="576458" cy="585590"/>
            </a:xfrm>
            <a:custGeom>
              <a:avLst/>
              <a:gdLst/>
              <a:ahLst/>
              <a:cxnLst/>
              <a:rect l="l" t="t" r="r" b="b"/>
              <a:pathLst>
                <a:path w="211410" h="214759">
                  <a:moveTo>
                    <a:pt x="110616" y="0"/>
                  </a:moveTo>
                  <a:cubicBezTo>
                    <a:pt x="129071" y="0"/>
                    <a:pt x="145647" y="3776"/>
                    <a:pt x="160343" y="11329"/>
                  </a:cubicBezTo>
                  <a:cubicBezTo>
                    <a:pt x="175040" y="18882"/>
                    <a:pt x="186630" y="30137"/>
                    <a:pt x="195113" y="45095"/>
                  </a:cubicBezTo>
                  <a:cubicBezTo>
                    <a:pt x="202331" y="57968"/>
                    <a:pt x="205940" y="71958"/>
                    <a:pt x="205940" y="87064"/>
                  </a:cubicBezTo>
                  <a:cubicBezTo>
                    <a:pt x="205940" y="108644"/>
                    <a:pt x="198350" y="127806"/>
                    <a:pt x="183170" y="144549"/>
                  </a:cubicBezTo>
                  <a:cubicBezTo>
                    <a:pt x="169626" y="159581"/>
                    <a:pt x="154818" y="167097"/>
                    <a:pt x="138745" y="167097"/>
                  </a:cubicBezTo>
                  <a:cubicBezTo>
                    <a:pt x="133610" y="167097"/>
                    <a:pt x="129461" y="166315"/>
                    <a:pt x="126299" y="164753"/>
                  </a:cubicBezTo>
                  <a:cubicBezTo>
                    <a:pt x="123136" y="163190"/>
                    <a:pt x="120811" y="160957"/>
                    <a:pt x="119323" y="158055"/>
                  </a:cubicBezTo>
                  <a:cubicBezTo>
                    <a:pt x="118355" y="156195"/>
                    <a:pt x="117648" y="152995"/>
                    <a:pt x="117202" y="148456"/>
                  </a:cubicBezTo>
                  <a:cubicBezTo>
                    <a:pt x="112365" y="154037"/>
                    <a:pt x="106951" y="158520"/>
                    <a:pt x="100961" y="161906"/>
                  </a:cubicBezTo>
                  <a:cubicBezTo>
                    <a:pt x="94971" y="165292"/>
                    <a:pt x="88962" y="166985"/>
                    <a:pt x="82934" y="166985"/>
                  </a:cubicBezTo>
                  <a:cubicBezTo>
                    <a:pt x="76311" y="166985"/>
                    <a:pt x="69874" y="165050"/>
                    <a:pt x="63624" y="161181"/>
                  </a:cubicBezTo>
                  <a:cubicBezTo>
                    <a:pt x="57373" y="157311"/>
                    <a:pt x="52294" y="151358"/>
                    <a:pt x="48387" y="143321"/>
                  </a:cubicBezTo>
                  <a:cubicBezTo>
                    <a:pt x="44481" y="135285"/>
                    <a:pt x="42527" y="126466"/>
                    <a:pt x="42527" y="116867"/>
                  </a:cubicBezTo>
                  <a:cubicBezTo>
                    <a:pt x="42527" y="105035"/>
                    <a:pt x="45560" y="93185"/>
                    <a:pt x="51624" y="81316"/>
                  </a:cubicBezTo>
                  <a:cubicBezTo>
                    <a:pt x="57689" y="69447"/>
                    <a:pt x="65224" y="60536"/>
                    <a:pt x="74228" y="54582"/>
                  </a:cubicBezTo>
                  <a:cubicBezTo>
                    <a:pt x="83232" y="48629"/>
                    <a:pt x="91975" y="45653"/>
                    <a:pt x="100459" y="45653"/>
                  </a:cubicBezTo>
                  <a:cubicBezTo>
                    <a:pt x="106933" y="45653"/>
                    <a:pt x="113109" y="47346"/>
                    <a:pt x="118988" y="50732"/>
                  </a:cubicBezTo>
                  <a:cubicBezTo>
                    <a:pt x="124866" y="54117"/>
                    <a:pt x="129927" y="59271"/>
                    <a:pt x="134168" y="66191"/>
                  </a:cubicBezTo>
                  <a:lnTo>
                    <a:pt x="137963" y="48890"/>
                  </a:lnTo>
                  <a:lnTo>
                    <a:pt x="157943" y="48890"/>
                  </a:lnTo>
                  <a:lnTo>
                    <a:pt x="141870" y="123788"/>
                  </a:lnTo>
                  <a:cubicBezTo>
                    <a:pt x="139638" y="134206"/>
                    <a:pt x="138521" y="139973"/>
                    <a:pt x="138521" y="141089"/>
                  </a:cubicBezTo>
                  <a:cubicBezTo>
                    <a:pt x="138521" y="143098"/>
                    <a:pt x="139284" y="144828"/>
                    <a:pt x="140810" y="146279"/>
                  </a:cubicBezTo>
                  <a:cubicBezTo>
                    <a:pt x="142335" y="147730"/>
                    <a:pt x="144177" y="148456"/>
                    <a:pt x="146335" y="148456"/>
                  </a:cubicBezTo>
                  <a:cubicBezTo>
                    <a:pt x="150279" y="148456"/>
                    <a:pt x="155451" y="146186"/>
                    <a:pt x="161850" y="141647"/>
                  </a:cubicBezTo>
                  <a:cubicBezTo>
                    <a:pt x="170333" y="135694"/>
                    <a:pt x="177049" y="127713"/>
                    <a:pt x="181998" y="117704"/>
                  </a:cubicBezTo>
                  <a:cubicBezTo>
                    <a:pt x="186946" y="107696"/>
                    <a:pt x="189421" y="97371"/>
                    <a:pt x="189421" y="86729"/>
                  </a:cubicBezTo>
                  <a:cubicBezTo>
                    <a:pt x="189421" y="74302"/>
                    <a:pt x="186239" y="62694"/>
                    <a:pt x="179877" y="51904"/>
                  </a:cubicBezTo>
                  <a:cubicBezTo>
                    <a:pt x="173515" y="41114"/>
                    <a:pt x="164027" y="32482"/>
                    <a:pt x="151414" y="26007"/>
                  </a:cubicBezTo>
                  <a:cubicBezTo>
                    <a:pt x="138800" y="19533"/>
                    <a:pt x="124866" y="16296"/>
                    <a:pt x="109611" y="16296"/>
                  </a:cubicBezTo>
                  <a:cubicBezTo>
                    <a:pt x="92199" y="16296"/>
                    <a:pt x="76293" y="20371"/>
                    <a:pt x="61893" y="28519"/>
                  </a:cubicBezTo>
                  <a:cubicBezTo>
                    <a:pt x="47494" y="36667"/>
                    <a:pt x="36332" y="48350"/>
                    <a:pt x="28407" y="63568"/>
                  </a:cubicBezTo>
                  <a:cubicBezTo>
                    <a:pt x="20482" y="78786"/>
                    <a:pt x="16519" y="95101"/>
                    <a:pt x="16519" y="112514"/>
                  </a:cubicBezTo>
                  <a:cubicBezTo>
                    <a:pt x="16519" y="130745"/>
                    <a:pt x="20482" y="146447"/>
                    <a:pt x="28407" y="159618"/>
                  </a:cubicBezTo>
                  <a:cubicBezTo>
                    <a:pt x="36332" y="172789"/>
                    <a:pt x="47792" y="182519"/>
                    <a:pt x="62786" y="188807"/>
                  </a:cubicBezTo>
                  <a:cubicBezTo>
                    <a:pt x="77781" y="195095"/>
                    <a:pt x="94394" y="198239"/>
                    <a:pt x="112625" y="198239"/>
                  </a:cubicBezTo>
                  <a:cubicBezTo>
                    <a:pt x="132122" y="198239"/>
                    <a:pt x="148456" y="194965"/>
                    <a:pt x="161627" y="188416"/>
                  </a:cubicBezTo>
                  <a:cubicBezTo>
                    <a:pt x="174798" y="181868"/>
                    <a:pt x="184658" y="173905"/>
                    <a:pt x="191207" y="164529"/>
                  </a:cubicBezTo>
                  <a:lnTo>
                    <a:pt x="211410" y="164529"/>
                  </a:lnTo>
                  <a:cubicBezTo>
                    <a:pt x="207615" y="172343"/>
                    <a:pt x="201104" y="180305"/>
                    <a:pt x="191876" y="188416"/>
                  </a:cubicBezTo>
                  <a:cubicBezTo>
                    <a:pt x="182649" y="196527"/>
                    <a:pt x="171673" y="202946"/>
                    <a:pt x="158948" y="207671"/>
                  </a:cubicBezTo>
                  <a:cubicBezTo>
                    <a:pt x="146223" y="212396"/>
                    <a:pt x="130894" y="214759"/>
                    <a:pt x="112960" y="214759"/>
                  </a:cubicBezTo>
                  <a:cubicBezTo>
                    <a:pt x="96440" y="214759"/>
                    <a:pt x="81204" y="212638"/>
                    <a:pt x="67251" y="208396"/>
                  </a:cubicBezTo>
                  <a:cubicBezTo>
                    <a:pt x="53299" y="204155"/>
                    <a:pt x="41411" y="197774"/>
                    <a:pt x="31588" y="189253"/>
                  </a:cubicBezTo>
                  <a:cubicBezTo>
                    <a:pt x="21766" y="180733"/>
                    <a:pt x="14361" y="170929"/>
                    <a:pt x="9376" y="159841"/>
                  </a:cubicBezTo>
                  <a:cubicBezTo>
                    <a:pt x="3125" y="145777"/>
                    <a:pt x="0" y="130596"/>
                    <a:pt x="0" y="114300"/>
                  </a:cubicBezTo>
                  <a:cubicBezTo>
                    <a:pt x="0" y="96143"/>
                    <a:pt x="3720" y="78841"/>
                    <a:pt x="11162" y="62396"/>
                  </a:cubicBezTo>
                  <a:cubicBezTo>
                    <a:pt x="20240" y="42230"/>
                    <a:pt x="33132" y="26789"/>
                    <a:pt x="49838" y="16073"/>
                  </a:cubicBezTo>
                  <a:cubicBezTo>
                    <a:pt x="66544" y="5358"/>
                    <a:pt x="86804" y="0"/>
                    <a:pt x="110616" y="0"/>
                  </a:cubicBezTo>
                  <a:close/>
                  <a:moveTo>
                    <a:pt x="101910" y="62284"/>
                  </a:moveTo>
                  <a:cubicBezTo>
                    <a:pt x="97147" y="62284"/>
                    <a:pt x="92664" y="63494"/>
                    <a:pt x="88459" y="65912"/>
                  </a:cubicBezTo>
                  <a:cubicBezTo>
                    <a:pt x="84255" y="68331"/>
                    <a:pt x="80181" y="72219"/>
                    <a:pt x="76237" y="77576"/>
                  </a:cubicBezTo>
                  <a:cubicBezTo>
                    <a:pt x="72293" y="82934"/>
                    <a:pt x="69130" y="89445"/>
                    <a:pt x="66749" y="97110"/>
                  </a:cubicBezTo>
                  <a:cubicBezTo>
                    <a:pt x="64368" y="104775"/>
                    <a:pt x="63177" y="111807"/>
                    <a:pt x="63177" y="118207"/>
                  </a:cubicBezTo>
                  <a:cubicBezTo>
                    <a:pt x="63177" y="128401"/>
                    <a:pt x="65596" y="136326"/>
                    <a:pt x="70432" y="141982"/>
                  </a:cubicBezTo>
                  <a:cubicBezTo>
                    <a:pt x="75269" y="147637"/>
                    <a:pt x="80813" y="150465"/>
                    <a:pt x="87064" y="150465"/>
                  </a:cubicBezTo>
                  <a:cubicBezTo>
                    <a:pt x="91231" y="150465"/>
                    <a:pt x="95622" y="149219"/>
                    <a:pt x="100235" y="146726"/>
                  </a:cubicBezTo>
                  <a:cubicBezTo>
                    <a:pt x="104849" y="144233"/>
                    <a:pt x="109258" y="140531"/>
                    <a:pt x="113462" y="135619"/>
                  </a:cubicBezTo>
                  <a:cubicBezTo>
                    <a:pt x="117667" y="130708"/>
                    <a:pt x="121108" y="124476"/>
                    <a:pt x="123787" y="116923"/>
                  </a:cubicBezTo>
                  <a:cubicBezTo>
                    <a:pt x="126466" y="109370"/>
                    <a:pt x="127806" y="101798"/>
                    <a:pt x="127806" y="94208"/>
                  </a:cubicBezTo>
                  <a:cubicBezTo>
                    <a:pt x="127806" y="84088"/>
                    <a:pt x="125294" y="76237"/>
                    <a:pt x="120271" y="70656"/>
                  </a:cubicBezTo>
                  <a:cubicBezTo>
                    <a:pt x="115248" y="65075"/>
                    <a:pt x="109128" y="62284"/>
                    <a:pt x="101910" y="6228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 b="1">
                <a:solidFill>
                  <a:prstClr val="black">
                    <a:lumMod val="95000"/>
                    <a:lumOff val="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97E98EAA-7A11-4428-8C04-574E522EF373}"/>
              </a:ext>
            </a:extLst>
          </p:cNvPr>
          <p:cNvSpPr txBox="1"/>
          <p:nvPr/>
        </p:nvSpPr>
        <p:spPr>
          <a:xfrm>
            <a:off x="3223929" y="3012214"/>
            <a:ext cx="3098925" cy="71558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36000"/>
              </a:prstClr>
            </a:outerShdw>
          </a:effectLst>
          <a:scene3d>
            <a:camera prst="perspectiveRight"/>
            <a:lightRig rig="threePt" dir="t"/>
          </a:scene3d>
        </p:spPr>
        <p:txBody>
          <a:bodyPr wrap="none" rtlCol="0">
            <a:spAutoFit/>
          </a:bodyPr>
          <a:lstStyle/>
          <a:p>
            <a:pPr defTabSz="457200"/>
            <a:r>
              <a:rPr lang="en-US" sz="4050" dirty="0">
                <a:solidFill>
                  <a:prstClr val="black">
                    <a:lumMod val="95000"/>
                    <a:lumOff val="5000"/>
                  </a:prstClr>
                </a:solidFill>
                <a:latin typeface="Algerian" panose="04020705040A02060702" pitchFamily="82" charset="0"/>
                <a:ea typeface="Cambria" panose="02040503050406030204" pitchFamily="18" charset="0"/>
              </a:rPr>
              <a:t>Thank you </a:t>
            </a:r>
            <a:endParaRPr lang="en-IN" sz="4050" dirty="0">
              <a:solidFill>
                <a:prstClr val="black">
                  <a:lumMod val="95000"/>
                  <a:lumOff val="5000"/>
                </a:prstClr>
              </a:solidFill>
              <a:latin typeface="Algerian" panose="04020705040A02060702" pitchFamily="82" charset="0"/>
              <a:ea typeface="Cambria" panose="02040503050406030204" pitchFamily="18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FB7B7C7-E7B5-4261-BC97-44B7578DB16E}"/>
              </a:ext>
            </a:extLst>
          </p:cNvPr>
          <p:cNvGrpSpPr/>
          <p:nvPr/>
        </p:nvGrpSpPr>
        <p:grpSpPr>
          <a:xfrm>
            <a:off x="2930531" y="3704712"/>
            <a:ext cx="2124438" cy="1529425"/>
            <a:chOff x="1875374" y="3796614"/>
            <a:chExt cx="2832584" cy="2039233"/>
          </a:xfrm>
          <a:effectLst>
            <a:reflection blurRad="6350" stA="17000" endPos="35000" dir="5400000" sy="-100000" algn="bl" rotWithShape="0"/>
          </a:effectLst>
        </p:grpSpPr>
        <p:pic>
          <p:nvPicPr>
            <p:cNvPr id="31" name="Picture 30" descr="A picture containing small, cup, yellow, indoor&#10;&#10;Description generated with high confidence">
              <a:extLst>
                <a:ext uri="{FF2B5EF4-FFF2-40B4-BE49-F238E27FC236}">
                  <a16:creationId xmlns:a16="http://schemas.microsoft.com/office/drawing/2014/main" id="{F009A84E-B686-4B52-9C4E-615C8417E2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5374" y="4348156"/>
              <a:ext cx="972907" cy="1487691"/>
            </a:xfrm>
            <a:prstGeom prst="rect">
              <a:avLst/>
            </a:prstGeom>
          </p:spPr>
        </p:pic>
        <p:pic>
          <p:nvPicPr>
            <p:cNvPr id="35" name="Picture 34" descr="A picture containing small, cup, yellow, indoor&#10;&#10;Description generated with high confidence">
              <a:extLst>
                <a:ext uri="{FF2B5EF4-FFF2-40B4-BE49-F238E27FC236}">
                  <a16:creationId xmlns:a16="http://schemas.microsoft.com/office/drawing/2014/main" id="{21802C40-BCDE-4EA0-99F0-3CB67F6247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5213" y="4072385"/>
              <a:ext cx="972907" cy="1487691"/>
            </a:xfrm>
            <a:prstGeom prst="rect">
              <a:avLst/>
            </a:prstGeom>
          </p:spPr>
        </p:pic>
        <p:pic>
          <p:nvPicPr>
            <p:cNvPr id="36" name="Picture 35" descr="A picture containing small, cup, yellow, indoor&#10;&#10;Description generated with high confidence">
              <a:extLst>
                <a:ext uri="{FF2B5EF4-FFF2-40B4-BE49-F238E27FC236}">
                  <a16:creationId xmlns:a16="http://schemas.microsoft.com/office/drawing/2014/main" id="{CC4F0838-BCBD-4763-8745-C9AF459A30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5051" y="3796614"/>
              <a:ext cx="972907" cy="14876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17009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C964129A-ACF8-4AD7-9AAC-62DF5B591500}"/>
              </a:ext>
            </a:extLst>
          </p:cNvPr>
          <p:cNvSpPr/>
          <p:nvPr/>
        </p:nvSpPr>
        <p:spPr>
          <a:xfrm>
            <a:off x="0" y="-29029"/>
            <a:ext cx="7053943" cy="4775201"/>
          </a:xfrm>
          <a:custGeom>
            <a:avLst/>
            <a:gdLst>
              <a:gd name="connsiteX0" fmla="*/ 0 w 7053943"/>
              <a:gd name="connsiteY0" fmla="*/ 3628572 h 3628572"/>
              <a:gd name="connsiteX1" fmla="*/ 0 w 7053943"/>
              <a:gd name="connsiteY1" fmla="*/ 0 h 3628572"/>
              <a:gd name="connsiteX2" fmla="*/ 7053943 w 7053943"/>
              <a:gd name="connsiteY2" fmla="*/ 14515 h 3628572"/>
              <a:gd name="connsiteX3" fmla="*/ 0 w 7053943"/>
              <a:gd name="connsiteY3" fmla="*/ 3628572 h 3628572"/>
              <a:gd name="connsiteX0" fmla="*/ 14514 w 7053943"/>
              <a:gd name="connsiteY0" fmla="*/ 4775201 h 4775201"/>
              <a:gd name="connsiteX1" fmla="*/ 0 w 7053943"/>
              <a:gd name="connsiteY1" fmla="*/ 0 h 4775201"/>
              <a:gd name="connsiteX2" fmla="*/ 7053943 w 7053943"/>
              <a:gd name="connsiteY2" fmla="*/ 14515 h 4775201"/>
              <a:gd name="connsiteX3" fmla="*/ 14514 w 7053943"/>
              <a:gd name="connsiteY3" fmla="*/ 4775201 h 4775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53943" h="4775201">
                <a:moveTo>
                  <a:pt x="14514" y="4775201"/>
                </a:moveTo>
                <a:lnTo>
                  <a:pt x="0" y="0"/>
                </a:lnTo>
                <a:lnTo>
                  <a:pt x="7053943" y="14515"/>
                </a:lnTo>
                <a:lnTo>
                  <a:pt x="14514" y="4775201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30CE26-A70D-4365-99CB-664985014D0F}"/>
              </a:ext>
            </a:extLst>
          </p:cNvPr>
          <p:cNvSpPr txBox="1"/>
          <p:nvPr/>
        </p:nvSpPr>
        <p:spPr>
          <a:xfrm>
            <a:off x="449942" y="653143"/>
            <a:ext cx="3077029" cy="110799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Outline</a:t>
            </a:r>
            <a:endParaRPr kumimoji="0" lang="en-IN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9D17A73-91CC-4941-B119-17079ED92CEE}"/>
              </a:ext>
            </a:extLst>
          </p:cNvPr>
          <p:cNvGrpSpPr/>
          <p:nvPr/>
        </p:nvGrpSpPr>
        <p:grpSpPr>
          <a:xfrm>
            <a:off x="6821483" y="970325"/>
            <a:ext cx="1117600" cy="1117600"/>
            <a:chOff x="6632797" y="781639"/>
            <a:chExt cx="1117600" cy="1117600"/>
          </a:xfrm>
        </p:grpSpPr>
        <p:sp>
          <p:nvSpPr>
            <p:cNvPr id="7" name="Diamond 6">
              <a:extLst>
                <a:ext uri="{FF2B5EF4-FFF2-40B4-BE49-F238E27FC236}">
                  <a16:creationId xmlns:a16="http://schemas.microsoft.com/office/drawing/2014/main" id="{4755C1E9-D5DC-4C9D-A0B8-857081F7B791}"/>
                </a:ext>
              </a:extLst>
            </p:cNvPr>
            <p:cNvSpPr/>
            <p:nvPr/>
          </p:nvSpPr>
          <p:spPr>
            <a:xfrm rot="2700000">
              <a:off x="6632797" y="781639"/>
              <a:ext cx="1117600" cy="1117600"/>
            </a:xfrm>
            <a:prstGeom prst="diamond">
              <a:avLst/>
            </a:prstGeom>
            <a:solidFill>
              <a:schemeClr val="bg1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290" name="Picture 2" descr="New Slide icon">
              <a:extLst>
                <a:ext uri="{FF2B5EF4-FFF2-40B4-BE49-F238E27FC236}">
                  <a16:creationId xmlns:a16="http://schemas.microsoft.com/office/drawing/2014/main" id="{385606F8-37A4-4637-A34D-9944AAE40D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53472" y="1102314"/>
              <a:ext cx="476250" cy="476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F8BD2FB-780D-41C2-9BBA-8830BB94E166}"/>
              </a:ext>
            </a:extLst>
          </p:cNvPr>
          <p:cNvGrpSpPr/>
          <p:nvPr/>
        </p:nvGrpSpPr>
        <p:grpSpPr>
          <a:xfrm>
            <a:off x="2044137" y="4548330"/>
            <a:ext cx="1117600" cy="1117600"/>
            <a:chOff x="1661724" y="4356889"/>
            <a:chExt cx="1117600" cy="1117600"/>
          </a:xfrm>
        </p:grpSpPr>
        <p:sp>
          <p:nvSpPr>
            <p:cNvPr id="11" name="Diamond 10">
              <a:extLst>
                <a:ext uri="{FF2B5EF4-FFF2-40B4-BE49-F238E27FC236}">
                  <a16:creationId xmlns:a16="http://schemas.microsoft.com/office/drawing/2014/main" id="{CB0FEE1E-4638-488D-AEFE-3F93E51BB8FD}"/>
                </a:ext>
              </a:extLst>
            </p:cNvPr>
            <p:cNvSpPr/>
            <p:nvPr/>
          </p:nvSpPr>
          <p:spPr>
            <a:xfrm rot="2700000">
              <a:off x="1661724" y="4356889"/>
              <a:ext cx="1117600" cy="1117600"/>
            </a:xfrm>
            <a:prstGeom prst="diamond">
              <a:avLst/>
            </a:prstGeom>
            <a:solidFill>
              <a:schemeClr val="bg1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292" name="Picture 4" descr="Checklist icon">
              <a:extLst>
                <a:ext uri="{FF2B5EF4-FFF2-40B4-BE49-F238E27FC236}">
                  <a16:creationId xmlns:a16="http://schemas.microsoft.com/office/drawing/2014/main" id="{1589C77E-A511-4A8C-B610-86D6CEB9DF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2399" y="4677564"/>
              <a:ext cx="476250" cy="476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D8923AA-15DC-4BC6-9947-E8D746E506D0}"/>
              </a:ext>
            </a:extLst>
          </p:cNvPr>
          <p:cNvGrpSpPr/>
          <p:nvPr/>
        </p:nvGrpSpPr>
        <p:grpSpPr>
          <a:xfrm>
            <a:off x="3715334" y="3196512"/>
            <a:ext cx="1117600" cy="1117600"/>
            <a:chOff x="4147261" y="2569264"/>
            <a:chExt cx="1117600" cy="1117600"/>
          </a:xfrm>
        </p:grpSpPr>
        <p:sp>
          <p:nvSpPr>
            <p:cNvPr id="9" name="Diamond 8">
              <a:extLst>
                <a:ext uri="{FF2B5EF4-FFF2-40B4-BE49-F238E27FC236}">
                  <a16:creationId xmlns:a16="http://schemas.microsoft.com/office/drawing/2014/main" id="{F3115FDF-4445-4E7F-B858-683AF611EF79}"/>
                </a:ext>
              </a:extLst>
            </p:cNvPr>
            <p:cNvSpPr/>
            <p:nvPr/>
          </p:nvSpPr>
          <p:spPr>
            <a:xfrm rot="2700000">
              <a:off x="4147261" y="2569264"/>
              <a:ext cx="1117600" cy="1117600"/>
            </a:xfrm>
            <a:prstGeom prst="diamond">
              <a:avLst/>
            </a:prstGeom>
            <a:solidFill>
              <a:schemeClr val="bg1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294" name="Picture 6" descr="Checklist icon">
              <a:extLst>
                <a:ext uri="{FF2B5EF4-FFF2-40B4-BE49-F238E27FC236}">
                  <a16:creationId xmlns:a16="http://schemas.microsoft.com/office/drawing/2014/main" id="{AD7E8C07-55CA-42B5-B847-F912C8CFD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7936" y="2889939"/>
              <a:ext cx="476250" cy="476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04D3F8A-D6D6-41B6-AC15-0E0B77FF89A1}"/>
              </a:ext>
            </a:extLst>
          </p:cNvPr>
          <p:cNvGrpSpPr/>
          <p:nvPr/>
        </p:nvGrpSpPr>
        <p:grpSpPr>
          <a:xfrm>
            <a:off x="5155068" y="2189761"/>
            <a:ext cx="1117600" cy="1117600"/>
            <a:chOff x="5390030" y="1675452"/>
            <a:chExt cx="1117600" cy="1117600"/>
          </a:xfrm>
        </p:grpSpPr>
        <p:sp>
          <p:nvSpPr>
            <p:cNvPr id="8" name="Diamond 7">
              <a:extLst>
                <a:ext uri="{FF2B5EF4-FFF2-40B4-BE49-F238E27FC236}">
                  <a16:creationId xmlns:a16="http://schemas.microsoft.com/office/drawing/2014/main" id="{1963DD30-E5ED-4AE6-8CD3-DE176231AF4E}"/>
                </a:ext>
              </a:extLst>
            </p:cNvPr>
            <p:cNvSpPr/>
            <p:nvPr/>
          </p:nvSpPr>
          <p:spPr>
            <a:xfrm rot="2700000">
              <a:off x="5390030" y="1675452"/>
              <a:ext cx="1117600" cy="1117600"/>
            </a:xfrm>
            <a:prstGeom prst="diamond">
              <a:avLst/>
            </a:prstGeom>
            <a:solidFill>
              <a:schemeClr val="bg1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296" name="Picture 8" descr="Checklist icon">
              <a:extLst>
                <a:ext uri="{FF2B5EF4-FFF2-40B4-BE49-F238E27FC236}">
                  <a16:creationId xmlns:a16="http://schemas.microsoft.com/office/drawing/2014/main" id="{E2A624B1-784F-4DBB-9DDB-AE54ED0E92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0705" y="1996127"/>
              <a:ext cx="476250" cy="476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03B92EDC-6FC9-47E3-8F64-73270E1654FF}"/>
              </a:ext>
            </a:extLst>
          </p:cNvPr>
          <p:cNvSpPr/>
          <p:nvPr/>
        </p:nvSpPr>
        <p:spPr>
          <a:xfrm>
            <a:off x="7794767" y="1329070"/>
            <a:ext cx="43972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W" sz="2400" b="1" dirty="0">
                <a:latin typeface="Gill Sans MT" panose="020B0502020104020203" pitchFamily="34" charset="0"/>
              </a:rPr>
              <a:t>Who is </a:t>
            </a:r>
            <a:r>
              <a:rPr lang="en-ZW" sz="2400" b="1" dirty="0" err="1">
                <a:latin typeface="Gill Sans MT" panose="020B0502020104020203" pitchFamily="34" charset="0"/>
              </a:rPr>
              <a:t>Machi</a:t>
            </a:r>
            <a:r>
              <a:rPr lang="en-ZW" sz="2400" b="1" dirty="0">
                <a:latin typeface="Gill Sans MT" panose="020B0502020104020203" pitchFamily="34" charset="0"/>
              </a:rPr>
              <a:t> Nurseries?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14D3F75-44AC-46A7-BAB9-B5370B6F01B9}"/>
              </a:ext>
            </a:extLst>
          </p:cNvPr>
          <p:cNvSpPr/>
          <p:nvPr/>
        </p:nvSpPr>
        <p:spPr>
          <a:xfrm>
            <a:off x="6590020" y="2517729"/>
            <a:ext cx="47965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W" sz="2400" b="1" dirty="0">
                <a:latin typeface="Gill Sans MT" panose="020B0502020104020203" pitchFamily="34" charset="0"/>
              </a:rPr>
              <a:t>Current State of Business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351E631-C885-4105-A3EE-3176635B16BB}"/>
              </a:ext>
            </a:extLst>
          </p:cNvPr>
          <p:cNvSpPr/>
          <p:nvPr/>
        </p:nvSpPr>
        <p:spPr>
          <a:xfrm>
            <a:off x="5285618" y="3618233"/>
            <a:ext cx="35656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W" sz="2400" b="1" dirty="0">
                <a:latin typeface="Gill Sans MT" panose="020B0502020104020203" pitchFamily="34" charset="0"/>
              </a:rPr>
              <a:t>Plans for next 6 Months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927A556-EE5A-4350-A029-3A1225F10C6F}"/>
              </a:ext>
            </a:extLst>
          </p:cNvPr>
          <p:cNvSpPr/>
          <p:nvPr/>
        </p:nvSpPr>
        <p:spPr>
          <a:xfrm>
            <a:off x="3280239" y="4904320"/>
            <a:ext cx="45982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W" sz="2400" b="1" dirty="0">
                <a:latin typeface="Gill Sans MT" panose="020B0502020104020203" pitchFamily="34" charset="0"/>
              </a:rPr>
              <a:t>Impact of Gender Links on personal development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5C555BC-512B-4CD6-8B2A-B0D40DF4FD9C}"/>
              </a:ext>
            </a:extLst>
          </p:cNvPr>
          <p:cNvSpPr/>
          <p:nvPr/>
        </p:nvSpPr>
        <p:spPr>
          <a:xfrm>
            <a:off x="449942" y="-29029"/>
            <a:ext cx="12235543" cy="6952343"/>
          </a:xfrm>
          <a:custGeom>
            <a:avLst/>
            <a:gdLst>
              <a:gd name="connsiteX0" fmla="*/ 14514 w 12235543"/>
              <a:gd name="connsiteY0" fmla="*/ 4775200 h 6981372"/>
              <a:gd name="connsiteX1" fmla="*/ 0 w 12235543"/>
              <a:gd name="connsiteY1" fmla="*/ 6981372 h 6981372"/>
              <a:gd name="connsiteX2" fmla="*/ 12235543 w 12235543"/>
              <a:gd name="connsiteY2" fmla="*/ 6937829 h 6981372"/>
              <a:gd name="connsiteX3" fmla="*/ 12206514 w 12235543"/>
              <a:gd name="connsiteY3" fmla="*/ 43543 h 6981372"/>
              <a:gd name="connsiteX4" fmla="*/ 7039428 w 12235543"/>
              <a:gd name="connsiteY4" fmla="*/ 0 h 6981372"/>
              <a:gd name="connsiteX5" fmla="*/ 14514 w 12235543"/>
              <a:gd name="connsiteY5" fmla="*/ 4775200 h 6981372"/>
              <a:gd name="connsiteX0" fmla="*/ 14514 w 12235543"/>
              <a:gd name="connsiteY0" fmla="*/ 4746171 h 6952343"/>
              <a:gd name="connsiteX1" fmla="*/ 0 w 12235543"/>
              <a:gd name="connsiteY1" fmla="*/ 6952343 h 6952343"/>
              <a:gd name="connsiteX2" fmla="*/ 12235543 w 12235543"/>
              <a:gd name="connsiteY2" fmla="*/ 6908800 h 6952343"/>
              <a:gd name="connsiteX3" fmla="*/ 12206514 w 12235543"/>
              <a:gd name="connsiteY3" fmla="*/ 14514 h 6952343"/>
              <a:gd name="connsiteX4" fmla="*/ 7039428 w 12235543"/>
              <a:gd name="connsiteY4" fmla="*/ 0 h 6952343"/>
              <a:gd name="connsiteX5" fmla="*/ 14514 w 12235543"/>
              <a:gd name="connsiteY5" fmla="*/ 4746171 h 6952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35543" h="6952343">
                <a:moveTo>
                  <a:pt x="14514" y="4746171"/>
                </a:moveTo>
                <a:lnTo>
                  <a:pt x="0" y="6952343"/>
                </a:lnTo>
                <a:lnTo>
                  <a:pt x="12235543" y="6908800"/>
                </a:lnTo>
                <a:lnTo>
                  <a:pt x="12206514" y="14514"/>
                </a:lnTo>
                <a:lnTo>
                  <a:pt x="7039428" y="0"/>
                </a:lnTo>
                <a:lnTo>
                  <a:pt x="14514" y="4746171"/>
                </a:lnTo>
                <a:close/>
              </a:path>
            </a:pathLst>
          </a:custGeom>
          <a:blipFill>
            <a:blip r:embed="rId6">
              <a:alphaModFix amt="20000"/>
            </a:blip>
            <a:stretch>
              <a:fillRect l="-1429" t="-15555" r="-1937" b="-3666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8372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8EC275-7694-4AC7-8B72-89238369DEAA}"/>
              </a:ext>
            </a:extLst>
          </p:cNvPr>
          <p:cNvSpPr/>
          <p:nvPr/>
        </p:nvSpPr>
        <p:spPr>
          <a:xfrm flipH="1">
            <a:off x="-10736" y="-29388"/>
            <a:ext cx="8803341" cy="6858000"/>
          </a:xfrm>
          <a:prstGeom prst="rect">
            <a:avLst/>
          </a:prstGeom>
          <a:gradFill flip="none" rotWithShape="1">
            <a:gsLst>
              <a:gs pos="40000">
                <a:schemeClr val="bg1">
                  <a:alpha val="89000"/>
                </a:schemeClr>
              </a:gs>
              <a:gs pos="4000">
                <a:schemeClr val="bg1">
                  <a:alpha val="0"/>
                </a:schemeClr>
              </a:gs>
              <a:gs pos="68122">
                <a:srgbClr val="FFFFFF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7971CBB-AE4B-4973-AD3E-C2D7D19D42F9}"/>
              </a:ext>
            </a:extLst>
          </p:cNvPr>
          <p:cNvGrpSpPr/>
          <p:nvPr/>
        </p:nvGrpSpPr>
        <p:grpSpPr>
          <a:xfrm>
            <a:off x="513522" y="1663937"/>
            <a:ext cx="4719784" cy="4767995"/>
            <a:chOff x="513522" y="1663937"/>
            <a:chExt cx="4719784" cy="476799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3AC85B1-12FC-479B-B2EA-CB069E00BD60}"/>
                </a:ext>
              </a:extLst>
            </p:cNvPr>
            <p:cNvGrpSpPr/>
            <p:nvPr/>
          </p:nvGrpSpPr>
          <p:grpSpPr>
            <a:xfrm>
              <a:off x="513522" y="1663937"/>
              <a:ext cx="4719784" cy="1683552"/>
              <a:chOff x="7161972" y="1435337"/>
              <a:chExt cx="4719784" cy="1683552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61F9C4CA-14AA-4D78-B25B-8A12B1E9DE7F}"/>
                  </a:ext>
                </a:extLst>
              </p:cNvPr>
              <p:cNvGrpSpPr/>
              <p:nvPr/>
            </p:nvGrpSpPr>
            <p:grpSpPr>
              <a:xfrm>
                <a:off x="7161972" y="1435337"/>
                <a:ext cx="4719784" cy="1683552"/>
                <a:chOff x="1212435" y="1267097"/>
                <a:chExt cx="4719784" cy="1683552"/>
              </a:xfrm>
            </p:grpSpPr>
            <p:sp>
              <p:nvSpPr>
                <p:cNvPr id="14" name="Donut 59">
                  <a:extLst>
                    <a:ext uri="{FF2B5EF4-FFF2-40B4-BE49-F238E27FC236}">
                      <a16:creationId xmlns:a16="http://schemas.microsoft.com/office/drawing/2014/main" id="{1B47A249-29B5-46DE-A4B9-E7C8E8209666}"/>
                    </a:ext>
                  </a:extLst>
                </p:cNvPr>
                <p:cNvSpPr/>
                <p:nvPr/>
              </p:nvSpPr>
              <p:spPr>
                <a:xfrm>
                  <a:off x="1212435" y="1267097"/>
                  <a:ext cx="803182" cy="803182"/>
                </a:xfrm>
                <a:prstGeom prst="donut">
                  <a:avLst>
                    <a:gd name="adj" fmla="val 8736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맑은 고딕" panose="020B0503020000020004" pitchFamily="34" charset="-127"/>
                    <a:cs typeface="+mn-cs"/>
                  </a:endParaRPr>
                </a:p>
              </p:txBody>
            </p:sp>
            <p:grpSp>
              <p:nvGrpSpPr>
                <p:cNvPr id="15" name="그룹 6">
                  <a:extLst>
                    <a:ext uri="{FF2B5EF4-FFF2-40B4-BE49-F238E27FC236}">
                      <a16:creationId xmlns:a16="http://schemas.microsoft.com/office/drawing/2014/main" id="{A4E4EFCF-88F5-4774-B30B-81D51C74683D}"/>
                    </a:ext>
                  </a:extLst>
                </p:cNvPr>
                <p:cNvGrpSpPr/>
                <p:nvPr/>
              </p:nvGrpSpPr>
              <p:grpSpPr>
                <a:xfrm>
                  <a:off x="1955609" y="1322311"/>
                  <a:ext cx="3976610" cy="1628338"/>
                  <a:chOff x="8230571" y="1865918"/>
                  <a:chExt cx="3174726" cy="1421237"/>
                </a:xfrm>
              </p:grpSpPr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6427A621-29E2-49C3-9C34-2D022A69F936}"/>
                      </a:ext>
                    </a:extLst>
                  </p:cNvPr>
                  <p:cNvSpPr txBox="1"/>
                  <p:nvPr/>
                </p:nvSpPr>
                <p:spPr>
                  <a:xfrm>
                    <a:off x="8230571" y="2132038"/>
                    <a:ext cx="3174726" cy="115511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285750" lvl="0" indent="-285750">
                      <a:buFont typeface="Arial" panose="020B0604020202020204" pitchFamily="34" charset="0"/>
                      <a:buChar char="•"/>
                      <a:defRPr/>
                    </a:pPr>
                    <a:r>
                      <a:rPr lang="en-US" sz="1600" b="1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Horticultural nursery</a:t>
                    </a:r>
                  </a:p>
                  <a:p>
                    <a:pPr marL="742950" lvl="1" indent="-285750">
                      <a:buFont typeface="Arial" panose="020B0604020202020204" pitchFamily="34" charset="0"/>
                      <a:buChar char="•"/>
                    </a:pPr>
                    <a:r>
                      <a:rPr lang="en-US" sz="1600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Tomato seedlings</a:t>
                    </a:r>
                  </a:p>
                  <a:p>
                    <a:pPr marL="742950" lvl="1" indent="-285750">
                      <a:buFont typeface="Arial" panose="020B0604020202020204" pitchFamily="34" charset="0"/>
                      <a:buChar char="•"/>
                    </a:pPr>
                    <a:r>
                      <a:rPr lang="en-US" sz="1600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Onion seedlings</a:t>
                    </a:r>
                  </a:p>
                  <a:p>
                    <a:pPr marL="742950" lvl="1" indent="-285750">
                      <a:buFont typeface="Arial" panose="020B0604020202020204" pitchFamily="34" charset="0"/>
                      <a:buChar char="•"/>
                    </a:pPr>
                    <a:r>
                      <a:rPr lang="en-US" sz="1600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Vegetables</a:t>
                    </a:r>
                  </a:p>
                  <a:p>
                    <a:pPr marL="285750" marR="0" lvl="0" indent="-28575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 panose="020B0604020202020204" pitchFamily="34" charset="0"/>
                      <a:buChar char="•"/>
                      <a:tabLst/>
                      <a:defRPr/>
                    </a:pPr>
                    <a:endPara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Gill Sans MT" panose="020B0502020104020203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7" name="TextBox 16">
                    <a:extLst>
                      <a:ext uri="{FF2B5EF4-FFF2-40B4-BE49-F238E27FC236}">
                        <a16:creationId xmlns:a16="http://schemas.microsoft.com/office/drawing/2014/main" id="{AFDB7E65-AA3C-455E-877F-7D8023E6D138}"/>
                      </a:ext>
                    </a:extLst>
                  </p:cNvPr>
                  <p:cNvSpPr txBox="1"/>
                  <p:nvPr/>
                </p:nvSpPr>
                <p:spPr>
                  <a:xfrm>
                    <a:off x="8306211" y="1865918"/>
                    <a:ext cx="2908198" cy="29549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Gill Sans MT" panose="020B0502020104020203" pitchFamily="34" charset="0"/>
                      <a:ea typeface="+mn-ea"/>
                      <a:cs typeface="+mn-cs"/>
                    </a:endParaRPr>
                  </a:p>
                </p:txBody>
              </p:sp>
            </p:grpSp>
          </p:grp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85A8254-36F2-4515-BBBB-4A7A511FB7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07659" y="1822072"/>
                <a:ext cx="3292653" cy="0"/>
              </a:xfrm>
              <a:prstGeom prst="line">
                <a:avLst/>
              </a:prstGeom>
              <a:ln w="12700">
                <a:solidFill>
                  <a:schemeClr val="accent3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39C83714-7313-4112-9EA4-D115D8E7069E}"/>
                </a:ext>
              </a:extLst>
            </p:cNvPr>
            <p:cNvGrpSpPr/>
            <p:nvPr/>
          </p:nvGrpSpPr>
          <p:grpSpPr>
            <a:xfrm>
              <a:off x="513522" y="3344405"/>
              <a:ext cx="4480681" cy="1294029"/>
              <a:chOff x="7161972" y="1435337"/>
              <a:chExt cx="4480681" cy="1294029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4AD8AF9B-CFCC-4136-B426-7F47E22CB430}"/>
                  </a:ext>
                </a:extLst>
              </p:cNvPr>
              <p:cNvGrpSpPr/>
              <p:nvPr/>
            </p:nvGrpSpPr>
            <p:grpSpPr>
              <a:xfrm>
                <a:off x="7161972" y="1435337"/>
                <a:ext cx="4480681" cy="1294029"/>
                <a:chOff x="1212435" y="1267097"/>
                <a:chExt cx="4480681" cy="1294029"/>
              </a:xfrm>
            </p:grpSpPr>
            <p:sp>
              <p:nvSpPr>
                <p:cNvPr id="23" name="Donut 59">
                  <a:extLst>
                    <a:ext uri="{FF2B5EF4-FFF2-40B4-BE49-F238E27FC236}">
                      <a16:creationId xmlns:a16="http://schemas.microsoft.com/office/drawing/2014/main" id="{13E0816F-2546-4176-ACE9-B21AA80076C9}"/>
                    </a:ext>
                  </a:extLst>
                </p:cNvPr>
                <p:cNvSpPr/>
                <p:nvPr/>
              </p:nvSpPr>
              <p:spPr>
                <a:xfrm>
                  <a:off x="1212435" y="1267097"/>
                  <a:ext cx="803182" cy="803182"/>
                </a:xfrm>
                <a:prstGeom prst="donut">
                  <a:avLst>
                    <a:gd name="adj" fmla="val 873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맑은 고딕" panose="020B0503020000020004" pitchFamily="34" charset="-127"/>
                    <a:cs typeface="+mn-cs"/>
                  </a:endParaRPr>
                </a:p>
              </p:txBody>
            </p:sp>
            <p:grpSp>
              <p:nvGrpSpPr>
                <p:cNvPr id="24" name="그룹 6">
                  <a:extLst>
                    <a:ext uri="{FF2B5EF4-FFF2-40B4-BE49-F238E27FC236}">
                      <a16:creationId xmlns:a16="http://schemas.microsoft.com/office/drawing/2014/main" id="{2F77E72C-9BBA-4FAE-BB1A-4A0620E00D52}"/>
                    </a:ext>
                  </a:extLst>
                </p:cNvPr>
                <p:cNvGrpSpPr/>
                <p:nvPr/>
              </p:nvGrpSpPr>
              <p:grpSpPr>
                <a:xfrm>
                  <a:off x="1614026" y="1322304"/>
                  <a:ext cx="4079090" cy="1238822"/>
                  <a:chOff x="7957868" y="1865918"/>
                  <a:chExt cx="3256541" cy="1081265"/>
                </a:xfrm>
              </p:grpSpPr>
              <p:sp>
                <p:nvSpPr>
                  <p:cNvPr id="25" name="TextBox 24">
                    <a:extLst>
                      <a:ext uri="{FF2B5EF4-FFF2-40B4-BE49-F238E27FC236}">
                        <a16:creationId xmlns:a16="http://schemas.microsoft.com/office/drawing/2014/main" id="{A08CB71E-09B4-4A55-ABB4-91B30BD3328D}"/>
                      </a:ext>
                    </a:extLst>
                  </p:cNvPr>
                  <p:cNvSpPr txBox="1"/>
                  <p:nvPr/>
                </p:nvSpPr>
                <p:spPr>
                  <a:xfrm>
                    <a:off x="7957868" y="2221874"/>
                    <a:ext cx="2899577" cy="72530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742950" lvl="1" indent="-285750">
                      <a:buFont typeface="Arial" panose="020B0604020202020204" pitchFamily="34" charset="0"/>
                      <a:buChar char="•"/>
                    </a:pPr>
                    <a:r>
                      <a:rPr lang="en-US" sz="1600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Business was started on the 28</a:t>
                    </a:r>
                    <a:r>
                      <a:rPr lang="en-US" sz="1600" baseline="30000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th</a:t>
                    </a:r>
                    <a:r>
                      <a:rPr lang="en-US" sz="1600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 of December 2023 to date</a:t>
                    </a:r>
                  </a:p>
                  <a:p>
                    <a:pPr marL="742950" lvl="1" indent="-285750">
                      <a:buFont typeface="Arial" panose="020B0604020202020204" pitchFamily="34" charset="0"/>
                      <a:buChar char="•"/>
                    </a:pPr>
                    <a:endPara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Gill Sans MT" panose="020B0502020104020203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6" name="TextBox 25">
                    <a:extLst>
                      <a:ext uri="{FF2B5EF4-FFF2-40B4-BE49-F238E27FC236}">
                        <a16:creationId xmlns:a16="http://schemas.microsoft.com/office/drawing/2014/main" id="{8BF0168A-2220-47DD-B87B-FC91FE007F22}"/>
                      </a:ext>
                    </a:extLst>
                  </p:cNvPr>
                  <p:cNvSpPr txBox="1"/>
                  <p:nvPr/>
                </p:nvSpPr>
                <p:spPr>
                  <a:xfrm>
                    <a:off x="8306211" y="1865918"/>
                    <a:ext cx="2908198" cy="29549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600" b="1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Period in Business</a:t>
                    </a:r>
                  </a:p>
                </p:txBody>
              </p:sp>
            </p:grpSp>
          </p:grp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D54FA15D-6576-4A85-B2F2-5CCCD05A4B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07659" y="1822072"/>
                <a:ext cx="3292653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585C15E8-6E68-48A5-B000-72FFD2DAA052}"/>
                </a:ext>
              </a:extLst>
            </p:cNvPr>
            <p:cNvGrpSpPr/>
            <p:nvPr/>
          </p:nvGrpSpPr>
          <p:grpSpPr>
            <a:xfrm>
              <a:off x="513522" y="5024872"/>
              <a:ext cx="4480680" cy="1407060"/>
              <a:chOff x="7161972" y="1435337"/>
              <a:chExt cx="4480680" cy="1407060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BD9424FC-B380-4940-B5D8-51B4591F5D77}"/>
                  </a:ext>
                </a:extLst>
              </p:cNvPr>
              <p:cNvGrpSpPr/>
              <p:nvPr/>
            </p:nvGrpSpPr>
            <p:grpSpPr>
              <a:xfrm>
                <a:off x="7161972" y="1435337"/>
                <a:ext cx="4480680" cy="1407060"/>
                <a:chOff x="1212435" y="1267097"/>
                <a:chExt cx="4480680" cy="1407060"/>
              </a:xfrm>
            </p:grpSpPr>
            <p:sp>
              <p:nvSpPr>
                <p:cNvPr id="33" name="Donut 59">
                  <a:extLst>
                    <a:ext uri="{FF2B5EF4-FFF2-40B4-BE49-F238E27FC236}">
                      <a16:creationId xmlns:a16="http://schemas.microsoft.com/office/drawing/2014/main" id="{45259AAE-8E2E-4868-85FF-ADBCDB304B92}"/>
                    </a:ext>
                  </a:extLst>
                </p:cNvPr>
                <p:cNvSpPr/>
                <p:nvPr/>
              </p:nvSpPr>
              <p:spPr>
                <a:xfrm>
                  <a:off x="1212435" y="1267097"/>
                  <a:ext cx="803182" cy="803182"/>
                </a:xfrm>
                <a:prstGeom prst="donut">
                  <a:avLst>
                    <a:gd name="adj" fmla="val 8736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맑은 고딕" panose="020B0503020000020004" pitchFamily="34" charset="-127"/>
                    <a:cs typeface="+mn-cs"/>
                  </a:endParaRPr>
                </a:p>
              </p:txBody>
            </p:sp>
            <p:grpSp>
              <p:nvGrpSpPr>
                <p:cNvPr id="34" name="그룹 6">
                  <a:extLst>
                    <a:ext uri="{FF2B5EF4-FFF2-40B4-BE49-F238E27FC236}">
                      <a16:creationId xmlns:a16="http://schemas.microsoft.com/office/drawing/2014/main" id="{0B7789A0-E19A-452A-8FF1-B423C13FE6E3}"/>
                    </a:ext>
                  </a:extLst>
                </p:cNvPr>
                <p:cNvGrpSpPr/>
                <p:nvPr/>
              </p:nvGrpSpPr>
              <p:grpSpPr>
                <a:xfrm>
                  <a:off x="2050354" y="1322306"/>
                  <a:ext cx="3642761" cy="1351851"/>
                  <a:chOff x="8306211" y="1865918"/>
                  <a:chExt cx="2908198" cy="1179918"/>
                </a:xfrm>
              </p:grpSpPr>
              <p:sp>
                <p:nvSpPr>
                  <p:cNvPr id="35" name="TextBox 34">
                    <a:extLst>
                      <a:ext uri="{FF2B5EF4-FFF2-40B4-BE49-F238E27FC236}">
                        <a16:creationId xmlns:a16="http://schemas.microsoft.com/office/drawing/2014/main" id="{C8AAF92F-51AE-4E5B-912F-0E5354CB4762}"/>
                      </a:ext>
                    </a:extLst>
                  </p:cNvPr>
                  <p:cNvSpPr txBox="1"/>
                  <p:nvPr/>
                </p:nvSpPr>
                <p:spPr>
                  <a:xfrm>
                    <a:off x="8314831" y="2105622"/>
                    <a:ext cx="2899577" cy="94021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285750" marR="0" lvl="0" indent="-28575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 panose="020B0604020202020204" pitchFamily="34" charset="0"/>
                      <a:buChar char="•"/>
                      <a:tabLst/>
                      <a:defRPr/>
                    </a:pPr>
                    <a:r>
                      <a:rPr kumimoji="0" lang="en-GB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ill Sans MT" panose="020B0502020104020203" pitchFamily="34" charset="0"/>
                        <a:ea typeface="+mn-ea"/>
                        <a:cs typeface="+mn-cs"/>
                      </a:rPr>
                      <a:t> Chivi - 68km from Masvingo CBD</a:t>
                    </a:r>
                  </a:p>
                  <a:p>
                    <a:pPr marL="285750" marR="0" lvl="0" indent="-28575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 panose="020B0604020202020204" pitchFamily="34" charset="0"/>
                      <a:buChar char="•"/>
                      <a:tabLst/>
                      <a:defRPr/>
                    </a:pPr>
                    <a:r>
                      <a:rPr kumimoji="0" lang="en-GB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ill Sans MT" panose="020B0502020104020203" pitchFamily="34" charset="0"/>
                        <a:ea typeface="+mn-ea"/>
                        <a:cs typeface="+mn-cs"/>
                      </a:rPr>
                      <a:t>Nursery covers  a total area of </a:t>
                    </a:r>
                    <a:r>
                      <a:rPr kumimoji="0" lang="en-GB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ill Sans MT" panose="020B0502020104020203" pitchFamily="34" charset="0"/>
                        <a:ea typeface="+mn-ea"/>
                        <a:cs typeface="+mn-cs"/>
                      </a:rPr>
                      <a:t>30</a:t>
                    </a:r>
                    <a:r>
                      <a:rPr kumimoji="0" lang="en-GB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ill Sans MT" panose="020B0502020104020203" pitchFamily="34" charset="0"/>
                        <a:ea typeface="+mn-ea"/>
                        <a:cs typeface="+mn-cs"/>
                      </a:rPr>
                      <a:t> </a:t>
                    </a:r>
                    <a:r>
                      <a:rPr kumimoji="0" lang="en-GB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ill Sans MT" panose="020B0502020104020203" pitchFamily="34" charset="0"/>
                        <a:ea typeface="+mn-ea"/>
                        <a:cs typeface="+mn-cs"/>
                      </a:rPr>
                      <a:t>square meters</a:t>
                    </a:r>
                  </a:p>
                  <a:p>
                    <a:pPr marL="285750" marR="0" lvl="0" indent="-28575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 panose="020B0604020202020204" pitchFamily="34" charset="0"/>
                      <a:buChar char="•"/>
                      <a:tabLst/>
                      <a:defRPr/>
                    </a:pPr>
                    <a:r>
                      <a:rPr lang="en-GB" sz="1600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Farm covers </a:t>
                    </a:r>
                    <a:r>
                      <a:rPr lang="en-GB" sz="1600" b="1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2800 square meters</a:t>
                    </a:r>
                    <a:endParaRPr kumimoji="0" lang="en-US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Gill Sans MT" panose="020B0502020104020203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id="{F4574E70-C4BA-422D-94F2-B64E07B7D319}"/>
                      </a:ext>
                    </a:extLst>
                  </p:cNvPr>
                  <p:cNvSpPr txBox="1"/>
                  <p:nvPr/>
                </p:nvSpPr>
                <p:spPr>
                  <a:xfrm>
                    <a:off x="8306211" y="1865918"/>
                    <a:ext cx="2908198" cy="26863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en-US" sz="1400" b="1" dirty="0">
                        <a:solidFill>
                          <a:prstClr val="black"/>
                        </a:solidFill>
                        <a:latin typeface="Georgia" panose="02040502050405020303" pitchFamily="18" charset="0"/>
                      </a:rPr>
                      <a:t>  Area  of Operation </a:t>
                    </a:r>
                    <a:endPara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Georgia" panose="02040502050405020303" pitchFamily="18" charset="0"/>
                      <a:ea typeface="+mn-ea"/>
                      <a:cs typeface="+mn-cs"/>
                    </a:endParaRPr>
                  </a:p>
                </p:txBody>
              </p:sp>
            </p:grpSp>
          </p:grp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A86DD78B-A91F-4FB5-9791-A8A8675D36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07659" y="1822072"/>
                <a:ext cx="3292653" cy="0"/>
              </a:xfrm>
              <a:prstGeom prst="line">
                <a:avLst/>
              </a:prstGeom>
              <a:ln w="12700">
                <a:solidFill>
                  <a:schemeClr val="accent6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026" name="Picture 2" descr="Water Services Icon Free PNG Transparent Background, Free Download #27546 -  FreeIconsPNG">
            <a:extLst>
              <a:ext uri="{FF2B5EF4-FFF2-40B4-BE49-F238E27FC236}">
                <a16:creationId xmlns:a16="http://schemas.microsoft.com/office/drawing/2014/main" id="{790241A2-BE3A-49B9-935B-1430FB671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15" y="1759032"/>
            <a:ext cx="518995" cy="51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Water Services Icon Free PNG Transparent Background, Free Download #27546 -  FreeIconsPNG">
            <a:extLst>
              <a:ext uri="{FF2B5EF4-FFF2-40B4-BE49-F238E27FC236}">
                <a16:creationId xmlns:a16="http://schemas.microsoft.com/office/drawing/2014/main" id="{73C5C21D-11B3-4CE0-95B0-1210407E22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15" y="3471642"/>
            <a:ext cx="518995" cy="51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Water Services Icon Free PNG Transparent Background, Free Download #27546 -  FreeIconsPNG">
            <a:extLst>
              <a:ext uri="{FF2B5EF4-FFF2-40B4-BE49-F238E27FC236}">
                <a16:creationId xmlns:a16="http://schemas.microsoft.com/office/drawing/2014/main" id="{5355B503-585A-42FE-966B-14EB8F486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15" y="5143259"/>
            <a:ext cx="518995" cy="51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B080AE3-F163-4333-B21B-D95E7CB550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5726" y="-502556"/>
            <a:ext cx="7196274" cy="40714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94B9C7C-2F0B-4AE2-A994-4C1693D004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4202" y="3568889"/>
            <a:ext cx="7208534" cy="330744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6F88D68-64A1-4414-A507-B093FDED0E44}"/>
              </a:ext>
            </a:extLst>
          </p:cNvPr>
          <p:cNvSpPr/>
          <p:nvPr/>
        </p:nvSpPr>
        <p:spPr>
          <a:xfrm>
            <a:off x="1421981" y="1667029"/>
            <a:ext cx="14010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Gill Sans MT" panose="020B0502020104020203" pitchFamily="34" charset="0"/>
              </a:rPr>
              <a:t>Focus area </a:t>
            </a:r>
            <a:endParaRPr lang="en-ZW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226F8B3-C15B-463D-8128-7297E74B959D}"/>
              </a:ext>
            </a:extLst>
          </p:cNvPr>
          <p:cNvSpPr txBox="1"/>
          <p:nvPr/>
        </p:nvSpPr>
        <p:spPr>
          <a:xfrm>
            <a:off x="133320" y="494263"/>
            <a:ext cx="59444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Cambria" panose="02040503050406030204" pitchFamily="18" charset="0"/>
                <a:cs typeface="+mn-cs"/>
              </a:rPr>
              <a:t>Who is </a:t>
            </a:r>
            <a:r>
              <a:rPr kumimoji="0" lang="en-I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Cambria" panose="02040503050406030204" pitchFamily="18" charset="0"/>
                <a:cs typeface="+mn-cs"/>
              </a:rPr>
              <a:t>Machi</a:t>
            </a:r>
            <a:r>
              <a:rPr kumimoji="0" lang="en-I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Cambria" panose="02040503050406030204" pitchFamily="18" charset="0"/>
                <a:cs typeface="+mn-cs"/>
              </a:rPr>
              <a:t> Nurseries?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38EC97A-0598-4CE9-8B1C-7F68E2375A78}"/>
              </a:ext>
            </a:extLst>
          </p:cNvPr>
          <p:cNvSpPr txBox="1"/>
          <p:nvPr/>
        </p:nvSpPr>
        <p:spPr>
          <a:xfrm>
            <a:off x="0" y="6398786"/>
            <a:ext cx="12192000" cy="467757"/>
          </a:xfrm>
          <a:prstGeom prst="rect">
            <a:avLst/>
          </a:prstGeom>
          <a:gradFill rotWithShape="1">
            <a:gsLst>
              <a:gs pos="0">
                <a:srgbClr val="E6B91E">
                  <a:tint val="96000"/>
                  <a:lumMod val="100000"/>
                </a:srgbClr>
              </a:gs>
              <a:gs pos="78000">
                <a:srgbClr val="E6B91E">
                  <a:shade val="94000"/>
                  <a:lumMod val="94000"/>
                </a:srgbClr>
              </a:gs>
            </a:gsLst>
            <a:lin ang="5400000" scaled="0"/>
          </a:gradFill>
          <a:ln>
            <a:noFill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GB" sz="2400" b="1" i="1" kern="0" dirty="0">
                <a:solidFill>
                  <a:prstClr val="black"/>
                </a:solidFill>
                <a:latin typeface="Trebuchet MS" panose="020B0603020202020204"/>
              </a:rPr>
              <a:t>“Promoting Gender Inclusive Local Economic Development”</a:t>
            </a:r>
            <a:r>
              <a:rPr lang="en-GB" sz="2400" i="1" kern="0" dirty="0">
                <a:solidFill>
                  <a:prstClr val="black"/>
                </a:solidFill>
                <a:latin typeface="Trebuchet MS" panose="020B0603020202020204"/>
              </a:rPr>
              <a:t>  </a:t>
            </a:r>
            <a:endParaRPr lang="en-ZW" sz="2400" kern="0" dirty="0">
              <a:solidFill>
                <a:prstClr val="black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719503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424E5A4-7482-4F41-B993-1CDEA8E65F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4202" y="-16329"/>
            <a:ext cx="7196274" cy="687432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8EC275-7694-4AC7-8B72-89238369DEAA}"/>
              </a:ext>
            </a:extLst>
          </p:cNvPr>
          <p:cNvSpPr/>
          <p:nvPr/>
        </p:nvSpPr>
        <p:spPr>
          <a:xfrm flipH="1">
            <a:off x="0" y="-12906"/>
            <a:ext cx="8803341" cy="6883811"/>
          </a:xfrm>
          <a:prstGeom prst="rect">
            <a:avLst/>
          </a:prstGeom>
          <a:gradFill flip="none" rotWithShape="1">
            <a:gsLst>
              <a:gs pos="40000">
                <a:schemeClr val="bg1">
                  <a:alpha val="89000"/>
                </a:schemeClr>
              </a:gs>
              <a:gs pos="4000">
                <a:schemeClr val="bg1">
                  <a:alpha val="0"/>
                </a:schemeClr>
              </a:gs>
              <a:gs pos="68122">
                <a:srgbClr val="FFFFFF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7971CBB-AE4B-4973-AD3E-C2D7D19D42F9}"/>
              </a:ext>
            </a:extLst>
          </p:cNvPr>
          <p:cNvGrpSpPr/>
          <p:nvPr/>
        </p:nvGrpSpPr>
        <p:grpSpPr>
          <a:xfrm>
            <a:off x="74173" y="1097463"/>
            <a:ext cx="4857937" cy="5599629"/>
            <a:chOff x="494375" y="1663937"/>
            <a:chExt cx="4857937" cy="529687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3AC85B1-12FC-479B-B2EA-CB069E00BD60}"/>
                </a:ext>
              </a:extLst>
            </p:cNvPr>
            <p:cNvGrpSpPr/>
            <p:nvPr/>
          </p:nvGrpSpPr>
          <p:grpSpPr>
            <a:xfrm>
              <a:off x="513522" y="1663937"/>
              <a:ext cx="4818395" cy="1814556"/>
              <a:chOff x="7161972" y="1435337"/>
              <a:chExt cx="4818395" cy="1814556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61F9C4CA-14AA-4D78-B25B-8A12B1E9DE7F}"/>
                  </a:ext>
                </a:extLst>
              </p:cNvPr>
              <p:cNvGrpSpPr/>
              <p:nvPr/>
            </p:nvGrpSpPr>
            <p:grpSpPr>
              <a:xfrm>
                <a:off x="7161972" y="1435337"/>
                <a:ext cx="4818395" cy="1814556"/>
                <a:chOff x="1212435" y="1267097"/>
                <a:chExt cx="4818395" cy="1814556"/>
              </a:xfrm>
            </p:grpSpPr>
            <p:sp>
              <p:nvSpPr>
                <p:cNvPr id="14" name="Donut 59">
                  <a:extLst>
                    <a:ext uri="{FF2B5EF4-FFF2-40B4-BE49-F238E27FC236}">
                      <a16:creationId xmlns:a16="http://schemas.microsoft.com/office/drawing/2014/main" id="{1B47A249-29B5-46DE-A4B9-E7C8E8209666}"/>
                    </a:ext>
                  </a:extLst>
                </p:cNvPr>
                <p:cNvSpPr/>
                <p:nvPr/>
              </p:nvSpPr>
              <p:spPr>
                <a:xfrm>
                  <a:off x="1212435" y="1267097"/>
                  <a:ext cx="803182" cy="803182"/>
                </a:xfrm>
                <a:prstGeom prst="donut">
                  <a:avLst>
                    <a:gd name="adj" fmla="val 8736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맑은 고딕" panose="020B0503020000020004" pitchFamily="34" charset="-127"/>
                    <a:cs typeface="+mn-cs"/>
                  </a:endParaRPr>
                </a:p>
              </p:txBody>
            </p:sp>
            <p:grpSp>
              <p:nvGrpSpPr>
                <p:cNvPr id="15" name="그룹 6">
                  <a:extLst>
                    <a:ext uri="{FF2B5EF4-FFF2-40B4-BE49-F238E27FC236}">
                      <a16:creationId xmlns:a16="http://schemas.microsoft.com/office/drawing/2014/main" id="{A4E4EFCF-88F5-4774-B30B-81D51C74683D}"/>
                    </a:ext>
                  </a:extLst>
                </p:cNvPr>
                <p:cNvGrpSpPr/>
                <p:nvPr/>
              </p:nvGrpSpPr>
              <p:grpSpPr>
                <a:xfrm>
                  <a:off x="1712638" y="1322313"/>
                  <a:ext cx="4318192" cy="1759340"/>
                  <a:chOff x="8036595" y="1865918"/>
                  <a:chExt cx="3447428" cy="1535576"/>
                </a:xfrm>
              </p:grpSpPr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6427A621-29E2-49C3-9C34-2D022A69F936}"/>
                      </a:ext>
                    </a:extLst>
                  </p:cNvPr>
                  <p:cNvSpPr txBox="1"/>
                  <p:nvPr/>
                </p:nvSpPr>
                <p:spPr>
                  <a:xfrm>
                    <a:off x="8036595" y="2105546"/>
                    <a:ext cx="3447428" cy="12959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285750" marR="0" lvl="0" indent="-28575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 panose="020B0604020202020204" pitchFamily="34" charset="0"/>
                      <a:buChar char="•"/>
                      <a:tabLst/>
                      <a:defRPr/>
                    </a:pPr>
                    <a:r>
                      <a:rPr lang="en-US" sz="1600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Mixed farming method used at the plot</a:t>
                    </a:r>
                  </a:p>
                  <a:p>
                    <a:pPr marL="742950" lvl="1" indent="-285750">
                      <a:buFont typeface="Arial" panose="020B0604020202020204" pitchFamily="34" charset="0"/>
                      <a:buChar char="•"/>
                    </a:pPr>
                    <a:r>
                      <a:rPr lang="en-US" sz="1600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Manual </a:t>
                    </a:r>
                    <a:r>
                      <a:rPr lang="en-US" sz="1600" dirty="0" err="1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labour</a:t>
                    </a:r>
                    <a:endParaRPr lang="en-US" sz="1600" dirty="0">
                      <a:solidFill>
                        <a:prstClr val="black"/>
                      </a:solidFill>
                      <a:latin typeface="Gill Sans MT" panose="020B0502020104020203" pitchFamily="34" charset="0"/>
                    </a:endParaRPr>
                  </a:p>
                  <a:p>
                    <a:pPr marL="742950" lvl="1" indent="-285750">
                      <a:buFont typeface="Arial" panose="020B0604020202020204" pitchFamily="34" charset="0"/>
                      <a:buChar char="•"/>
                    </a:pPr>
                    <a:r>
                      <a:rPr lang="en-US" sz="1600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Organic Manure </a:t>
                    </a:r>
                    <a:r>
                      <a:rPr lang="en-US" sz="1600" b="1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mostly</a:t>
                    </a:r>
                    <a:r>
                      <a:rPr lang="en-US" sz="1600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 used</a:t>
                    </a:r>
                  </a:p>
                  <a:p>
                    <a:pPr marL="742950" lvl="1" indent="-285750">
                      <a:buFont typeface="Arial" panose="020B0604020202020204" pitchFamily="34" charset="0"/>
                      <a:buChar char="•"/>
                    </a:pPr>
                    <a:r>
                      <a:rPr lang="en-US" sz="1600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Fumigants used for pest and diseases control </a:t>
                    </a:r>
                  </a:p>
                  <a:p>
                    <a:pPr marL="742950" lvl="1" indent="-285750">
                      <a:buFont typeface="Arial" panose="020B0604020202020204" pitchFamily="34" charset="0"/>
                      <a:buChar char="•"/>
                    </a:pPr>
                    <a:r>
                      <a: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ill Sans MT" panose="020B0502020104020203" pitchFamily="34" charset="0"/>
                        <a:ea typeface="+mn-ea"/>
                        <a:cs typeface="+mn-cs"/>
                      </a:rPr>
                      <a:t>Manual Irrigation used -(watering cans)</a:t>
                    </a:r>
                  </a:p>
                </p:txBody>
              </p:sp>
              <p:sp>
                <p:nvSpPr>
                  <p:cNvPr id="17" name="TextBox 16">
                    <a:extLst>
                      <a:ext uri="{FF2B5EF4-FFF2-40B4-BE49-F238E27FC236}">
                        <a16:creationId xmlns:a16="http://schemas.microsoft.com/office/drawing/2014/main" id="{AFDB7E65-AA3C-455E-877F-7D8023E6D138}"/>
                      </a:ext>
                    </a:extLst>
                  </p:cNvPr>
                  <p:cNvSpPr txBox="1"/>
                  <p:nvPr/>
                </p:nvSpPr>
                <p:spPr>
                  <a:xfrm>
                    <a:off x="8306211" y="1865918"/>
                    <a:ext cx="2908198" cy="29549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Gill Sans MT" panose="020B0502020104020203" pitchFamily="34" charset="0"/>
                      <a:ea typeface="+mn-ea"/>
                      <a:cs typeface="+mn-cs"/>
                    </a:endParaRPr>
                  </a:p>
                </p:txBody>
              </p:sp>
            </p:grpSp>
          </p:grp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85A8254-36F2-4515-BBBB-4A7A511FB7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07659" y="1822072"/>
                <a:ext cx="3292653" cy="0"/>
              </a:xfrm>
              <a:prstGeom prst="line">
                <a:avLst/>
              </a:prstGeom>
              <a:ln w="12700">
                <a:solidFill>
                  <a:schemeClr val="accent3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39C83714-7313-4112-9EA4-D115D8E7069E}"/>
                </a:ext>
              </a:extLst>
            </p:cNvPr>
            <p:cNvGrpSpPr/>
            <p:nvPr/>
          </p:nvGrpSpPr>
          <p:grpSpPr>
            <a:xfrm>
              <a:off x="513522" y="3256823"/>
              <a:ext cx="4725517" cy="1759571"/>
              <a:chOff x="7161972" y="1347755"/>
              <a:chExt cx="4725517" cy="1759571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4AD8AF9B-CFCC-4136-B426-7F47E22CB430}"/>
                  </a:ext>
                </a:extLst>
              </p:cNvPr>
              <p:cNvGrpSpPr/>
              <p:nvPr/>
            </p:nvGrpSpPr>
            <p:grpSpPr>
              <a:xfrm>
                <a:off x="7161972" y="1347755"/>
                <a:ext cx="4725517" cy="1759571"/>
                <a:chOff x="1212435" y="1179515"/>
                <a:chExt cx="4725517" cy="1759571"/>
              </a:xfrm>
            </p:grpSpPr>
            <p:sp>
              <p:nvSpPr>
                <p:cNvPr id="23" name="Donut 59">
                  <a:extLst>
                    <a:ext uri="{FF2B5EF4-FFF2-40B4-BE49-F238E27FC236}">
                      <a16:creationId xmlns:a16="http://schemas.microsoft.com/office/drawing/2014/main" id="{13E0816F-2546-4176-ACE9-B21AA80076C9}"/>
                    </a:ext>
                  </a:extLst>
                </p:cNvPr>
                <p:cNvSpPr/>
                <p:nvPr/>
              </p:nvSpPr>
              <p:spPr>
                <a:xfrm>
                  <a:off x="1212435" y="1179515"/>
                  <a:ext cx="803182" cy="803182"/>
                </a:xfrm>
                <a:prstGeom prst="donut">
                  <a:avLst>
                    <a:gd name="adj" fmla="val 873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맑은 고딕" panose="020B0503020000020004" pitchFamily="34" charset="-127"/>
                    <a:cs typeface="+mn-cs"/>
                  </a:endParaRPr>
                </a:p>
              </p:txBody>
            </p:sp>
            <p:grpSp>
              <p:nvGrpSpPr>
                <p:cNvPr id="24" name="그룹 6">
                  <a:extLst>
                    <a:ext uri="{FF2B5EF4-FFF2-40B4-BE49-F238E27FC236}">
                      <a16:creationId xmlns:a16="http://schemas.microsoft.com/office/drawing/2014/main" id="{2F77E72C-9BBA-4FAE-BB1A-4A0620E00D52}"/>
                    </a:ext>
                  </a:extLst>
                </p:cNvPr>
                <p:cNvGrpSpPr/>
                <p:nvPr/>
              </p:nvGrpSpPr>
              <p:grpSpPr>
                <a:xfrm>
                  <a:off x="1688056" y="1321731"/>
                  <a:ext cx="4249896" cy="1617355"/>
                  <a:chOff x="8016967" y="1865416"/>
                  <a:chExt cx="3392903" cy="1411654"/>
                </a:xfrm>
              </p:grpSpPr>
              <p:sp>
                <p:nvSpPr>
                  <p:cNvPr id="25" name="TextBox 24">
                    <a:extLst>
                      <a:ext uri="{FF2B5EF4-FFF2-40B4-BE49-F238E27FC236}">
                        <a16:creationId xmlns:a16="http://schemas.microsoft.com/office/drawing/2014/main" id="{A08CB71E-09B4-4A55-ABB4-91B30BD3328D}"/>
                      </a:ext>
                    </a:extLst>
                  </p:cNvPr>
                  <p:cNvSpPr txBox="1"/>
                  <p:nvPr/>
                </p:nvSpPr>
                <p:spPr>
                  <a:xfrm>
                    <a:off x="8016967" y="2184404"/>
                    <a:ext cx="3392903" cy="109266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742950" lvl="1" indent="-285750">
                      <a:buFont typeface="Arial" panose="020B0604020202020204" pitchFamily="34" charset="0"/>
                      <a:buChar char="•"/>
                    </a:pPr>
                    <a:r>
                      <a:rPr lang="en-US" sz="1600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800  Tomato seedlings ready for sale</a:t>
                    </a:r>
                  </a:p>
                  <a:p>
                    <a:pPr marL="742950" lvl="1" indent="-285750">
                      <a:buFont typeface="Arial" panose="020B0604020202020204" pitchFamily="34" charset="0"/>
                      <a:buChar char="•"/>
                    </a:pPr>
                    <a:r>
                      <a:rPr lang="en-US" sz="1600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At least 200kg dried onions  on sale</a:t>
                    </a:r>
                  </a:p>
                  <a:p>
                    <a:pPr marL="742950" lvl="1" indent="-285750">
                      <a:buFont typeface="Arial" panose="020B0604020202020204" pitchFamily="34" charset="0"/>
                      <a:buChar char="•"/>
                    </a:pPr>
                    <a:r>
                      <a:rPr lang="en-US" sz="1600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At least 5 buckets of dried vegetables on sale</a:t>
                    </a:r>
                  </a:p>
                  <a:p>
                    <a:pPr marL="742950" lvl="1" indent="-285750">
                      <a:buFont typeface="Arial" panose="020B0604020202020204" pitchFamily="34" charset="0"/>
                      <a:buChar char="•"/>
                    </a:pPr>
                    <a:endPara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Gill Sans MT" panose="020B0502020104020203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6" name="TextBox 25">
                    <a:extLst>
                      <a:ext uri="{FF2B5EF4-FFF2-40B4-BE49-F238E27FC236}">
                        <a16:creationId xmlns:a16="http://schemas.microsoft.com/office/drawing/2014/main" id="{8BF0168A-2220-47DD-B87B-FC91FE007F22}"/>
                      </a:ext>
                    </a:extLst>
                  </p:cNvPr>
                  <p:cNvSpPr txBox="1"/>
                  <p:nvPr/>
                </p:nvSpPr>
                <p:spPr>
                  <a:xfrm>
                    <a:off x="8363834" y="1865416"/>
                    <a:ext cx="2908198" cy="29549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600" b="1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Produce</a:t>
                    </a:r>
                  </a:p>
                </p:txBody>
              </p:sp>
            </p:grpSp>
          </p:grp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D54FA15D-6576-4A85-B2F2-5CCCD05A4B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07659" y="1822072"/>
                <a:ext cx="3292653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585C15E8-6E68-48A5-B000-72FFD2DAA052}"/>
                </a:ext>
              </a:extLst>
            </p:cNvPr>
            <p:cNvGrpSpPr/>
            <p:nvPr/>
          </p:nvGrpSpPr>
          <p:grpSpPr>
            <a:xfrm>
              <a:off x="494375" y="4783630"/>
              <a:ext cx="4857937" cy="2177182"/>
              <a:chOff x="7142825" y="1194095"/>
              <a:chExt cx="4857937" cy="2177182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BD9424FC-B380-4940-B5D8-51B4591F5D77}"/>
                  </a:ext>
                </a:extLst>
              </p:cNvPr>
              <p:cNvGrpSpPr/>
              <p:nvPr/>
            </p:nvGrpSpPr>
            <p:grpSpPr>
              <a:xfrm>
                <a:off x="7142825" y="1194095"/>
                <a:ext cx="4857937" cy="2177182"/>
                <a:chOff x="1193288" y="1025855"/>
                <a:chExt cx="4857937" cy="2177182"/>
              </a:xfrm>
            </p:grpSpPr>
            <p:sp>
              <p:nvSpPr>
                <p:cNvPr id="33" name="Donut 59">
                  <a:extLst>
                    <a:ext uri="{FF2B5EF4-FFF2-40B4-BE49-F238E27FC236}">
                      <a16:creationId xmlns:a16="http://schemas.microsoft.com/office/drawing/2014/main" id="{45259AAE-8E2E-4868-85FF-ADBCDB304B92}"/>
                    </a:ext>
                  </a:extLst>
                </p:cNvPr>
                <p:cNvSpPr/>
                <p:nvPr/>
              </p:nvSpPr>
              <p:spPr>
                <a:xfrm>
                  <a:off x="1193288" y="1089991"/>
                  <a:ext cx="803182" cy="803182"/>
                </a:xfrm>
                <a:prstGeom prst="donut">
                  <a:avLst>
                    <a:gd name="adj" fmla="val 8736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맑은 고딕" panose="020B0503020000020004" pitchFamily="34" charset="-127"/>
                    <a:cs typeface="+mn-cs"/>
                  </a:endParaRPr>
                </a:p>
              </p:txBody>
            </p:sp>
            <p:grpSp>
              <p:nvGrpSpPr>
                <p:cNvPr id="34" name="그룹 6">
                  <a:extLst>
                    <a:ext uri="{FF2B5EF4-FFF2-40B4-BE49-F238E27FC236}">
                      <a16:creationId xmlns:a16="http://schemas.microsoft.com/office/drawing/2014/main" id="{0B7789A0-E19A-452A-8FF1-B423C13FE6E3}"/>
                    </a:ext>
                  </a:extLst>
                </p:cNvPr>
                <p:cNvGrpSpPr/>
                <p:nvPr/>
              </p:nvGrpSpPr>
              <p:grpSpPr>
                <a:xfrm>
                  <a:off x="1712638" y="1025855"/>
                  <a:ext cx="4338587" cy="2177182"/>
                  <a:chOff x="8036596" y="1607172"/>
                  <a:chExt cx="3463711" cy="1900281"/>
                </a:xfrm>
              </p:grpSpPr>
              <p:sp>
                <p:nvSpPr>
                  <p:cNvPr id="35" name="TextBox 34">
                    <a:extLst>
                      <a:ext uri="{FF2B5EF4-FFF2-40B4-BE49-F238E27FC236}">
                        <a16:creationId xmlns:a16="http://schemas.microsoft.com/office/drawing/2014/main" id="{C8AAF92F-51AE-4E5B-912F-0E5354CB4762}"/>
                      </a:ext>
                    </a:extLst>
                  </p:cNvPr>
                  <p:cNvSpPr txBox="1"/>
                  <p:nvPr/>
                </p:nvSpPr>
                <p:spPr>
                  <a:xfrm>
                    <a:off x="8036596" y="1804927"/>
                    <a:ext cx="3463711" cy="17025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742950" lvl="1" indent="-285750">
                      <a:buFont typeface="Arial" panose="020B0604020202020204" pitchFamily="34" charset="0"/>
                      <a:buChar char="•"/>
                    </a:pPr>
                    <a:r>
                      <a:rPr kumimoji="0" lang="en-GB" sz="160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ill Sans MT" panose="020B0502020104020203" pitchFamily="34" charset="0"/>
                        <a:ea typeface="+mn-ea"/>
                        <a:cs typeface="+mn-cs"/>
                      </a:rPr>
                      <a:t>Onions seedlings	USD 150 (seasonal)</a:t>
                    </a:r>
                  </a:p>
                  <a:p>
                    <a:pPr marL="742950" lvl="1" indent="-285750">
                      <a:buFont typeface="Arial" panose="020B0604020202020204" pitchFamily="34" charset="0"/>
                      <a:buChar char="•"/>
                    </a:pPr>
                    <a:r>
                      <a:rPr lang="en-GB" sz="1600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Vegetable seedlings	USD 60  (seasonal)</a:t>
                    </a:r>
                  </a:p>
                  <a:p>
                    <a:pPr marL="742950" lvl="1" indent="-285750">
                      <a:buFont typeface="Arial" panose="020B0604020202020204" pitchFamily="34" charset="0"/>
                      <a:buChar char="•"/>
                    </a:pPr>
                    <a:r>
                      <a:rPr lang="en-GB" sz="1600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On average fresh vegetable sales are USD 80/month</a:t>
                    </a:r>
                  </a:p>
                  <a:p>
                    <a:pPr lvl="1"/>
                    <a:r>
                      <a:rPr lang="en-GB" sz="1600" b="1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Target market is community in Chivi</a:t>
                    </a:r>
                  </a:p>
                  <a:p>
                    <a:pPr marL="742950" lvl="1" indent="-285750">
                      <a:buFont typeface="Arial" panose="020B0604020202020204" pitchFamily="34" charset="0"/>
                      <a:buChar char="•"/>
                    </a:pPr>
                    <a:endParaRPr kumimoji="0" lang="en-US" sz="160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Gill Sans MT" panose="020B0502020104020203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id="{F4574E70-C4BA-422D-94F2-B64E07B7D319}"/>
                      </a:ext>
                    </a:extLst>
                  </p:cNvPr>
                  <p:cNvSpPr txBox="1"/>
                  <p:nvPr/>
                </p:nvSpPr>
                <p:spPr>
                  <a:xfrm>
                    <a:off x="8363837" y="1607172"/>
                    <a:ext cx="2908198" cy="29549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en-US" sz="1400" b="1" dirty="0">
                        <a:solidFill>
                          <a:prstClr val="black"/>
                        </a:solidFill>
                        <a:latin typeface="Georgia" panose="02040502050405020303" pitchFamily="18" charset="0"/>
                      </a:rPr>
                      <a:t> </a:t>
                    </a:r>
                    <a:r>
                      <a:rPr lang="en-US" sz="1600" b="1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Sales</a:t>
                    </a:r>
                  </a:p>
                </p:txBody>
              </p:sp>
            </p:grpSp>
          </p:grp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A86DD78B-A91F-4FB5-9791-A8A8675D36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07659" y="1490545"/>
                <a:ext cx="3292653" cy="0"/>
              </a:xfrm>
              <a:prstGeom prst="line">
                <a:avLst/>
              </a:prstGeom>
              <a:ln w="12700">
                <a:solidFill>
                  <a:schemeClr val="accent6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026" name="Picture 2" descr="Water Services Icon Free PNG Transparent Background, Free Download #27546 -  FreeIconsPNG">
            <a:extLst>
              <a:ext uri="{FF2B5EF4-FFF2-40B4-BE49-F238E27FC236}">
                <a16:creationId xmlns:a16="http://schemas.microsoft.com/office/drawing/2014/main" id="{790241A2-BE3A-49B9-935B-1430FB671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72" y="1217533"/>
            <a:ext cx="518995" cy="51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Water Services Icon Free PNG Transparent Background, Free Download #27546 -  FreeIconsPNG">
            <a:extLst>
              <a:ext uri="{FF2B5EF4-FFF2-40B4-BE49-F238E27FC236}">
                <a16:creationId xmlns:a16="http://schemas.microsoft.com/office/drawing/2014/main" id="{73C5C21D-11B3-4CE0-95B0-1210407E22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66" y="2901209"/>
            <a:ext cx="518995" cy="51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Water Services Icon Free PNG Transparent Background, Free Download #27546 -  FreeIconsPNG">
            <a:extLst>
              <a:ext uri="{FF2B5EF4-FFF2-40B4-BE49-F238E27FC236}">
                <a16:creationId xmlns:a16="http://schemas.microsoft.com/office/drawing/2014/main" id="{5355B503-585A-42FE-966B-14EB8F486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41" y="4576166"/>
            <a:ext cx="518995" cy="51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6F88D68-64A1-4414-A507-B093FDED0E44}"/>
              </a:ext>
            </a:extLst>
          </p:cNvPr>
          <p:cNvSpPr/>
          <p:nvPr/>
        </p:nvSpPr>
        <p:spPr>
          <a:xfrm>
            <a:off x="1003420" y="1160737"/>
            <a:ext cx="19834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Gill Sans MT" panose="020B0502020104020203" pitchFamily="34" charset="0"/>
              </a:rPr>
              <a:t>Farming Method</a:t>
            </a:r>
            <a:endParaRPr lang="en-ZW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226F8B3-C15B-463D-8128-7297E74B959D}"/>
              </a:ext>
            </a:extLst>
          </p:cNvPr>
          <p:cNvSpPr txBox="1"/>
          <p:nvPr/>
        </p:nvSpPr>
        <p:spPr>
          <a:xfrm>
            <a:off x="0" y="446128"/>
            <a:ext cx="59444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Cambria" panose="02040503050406030204" pitchFamily="18" charset="0"/>
                <a:cs typeface="+mn-cs"/>
              </a:rPr>
              <a:t>Current state of Business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F9ED4C9-DCA9-4902-97FE-65D936F2C23D}"/>
              </a:ext>
            </a:extLst>
          </p:cNvPr>
          <p:cNvSpPr txBox="1"/>
          <p:nvPr/>
        </p:nvSpPr>
        <p:spPr>
          <a:xfrm>
            <a:off x="0" y="6398786"/>
            <a:ext cx="12192000" cy="467757"/>
          </a:xfrm>
          <a:prstGeom prst="rect">
            <a:avLst/>
          </a:prstGeom>
          <a:gradFill rotWithShape="1">
            <a:gsLst>
              <a:gs pos="0">
                <a:srgbClr val="E6B91E">
                  <a:tint val="96000"/>
                  <a:lumMod val="100000"/>
                </a:srgbClr>
              </a:gs>
              <a:gs pos="78000">
                <a:srgbClr val="E6B91E">
                  <a:shade val="94000"/>
                  <a:lumMod val="94000"/>
                </a:srgbClr>
              </a:gs>
            </a:gsLst>
            <a:lin ang="5400000" scaled="0"/>
          </a:gradFill>
          <a:ln>
            <a:noFill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GB" sz="2400" b="1" i="1" kern="0" dirty="0">
                <a:solidFill>
                  <a:prstClr val="black"/>
                </a:solidFill>
                <a:latin typeface="Trebuchet MS" panose="020B0603020202020204"/>
              </a:rPr>
              <a:t>“Promoting Gender Inclusive Local Economic Development”</a:t>
            </a:r>
            <a:r>
              <a:rPr lang="en-GB" sz="2400" i="1" kern="0" dirty="0">
                <a:solidFill>
                  <a:prstClr val="black"/>
                </a:solidFill>
                <a:latin typeface="Trebuchet MS" panose="020B0603020202020204"/>
              </a:rPr>
              <a:t>  </a:t>
            </a:r>
            <a:endParaRPr lang="en-ZW" sz="2400" kern="0" dirty="0">
              <a:solidFill>
                <a:prstClr val="black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233834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C9DE7-17AC-4A41-97AD-9158BBC5E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6861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IN" sz="3200" b="1" dirty="0">
                <a:solidFill>
                  <a:prstClr val="black"/>
                </a:solidFill>
                <a:latin typeface="Gill Sans MT" panose="020B0502020104020203" pitchFamily="34" charset="0"/>
                <a:ea typeface="Cambria" panose="02040503050406030204" pitchFamily="18" charset="0"/>
                <a:cs typeface="+mn-cs"/>
              </a:rPr>
              <a:t>Current state of Business</a:t>
            </a:r>
            <a:br>
              <a:rPr lang="en-IN" sz="3200" b="1" dirty="0">
                <a:solidFill>
                  <a:prstClr val="black"/>
                </a:solidFill>
                <a:latin typeface="Gill Sans MT" panose="020B0502020104020203" pitchFamily="34" charset="0"/>
                <a:ea typeface="Cambria" panose="02040503050406030204" pitchFamily="18" charset="0"/>
                <a:cs typeface="+mn-cs"/>
              </a:rPr>
            </a:br>
            <a:endParaRPr lang="en-ZW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73C0E5-38D6-48AE-901F-AB63AE0CCC48}"/>
              </a:ext>
            </a:extLst>
          </p:cNvPr>
          <p:cNvSpPr txBox="1"/>
          <p:nvPr/>
        </p:nvSpPr>
        <p:spPr>
          <a:xfrm>
            <a:off x="0" y="6398786"/>
            <a:ext cx="12192000" cy="467757"/>
          </a:xfrm>
          <a:prstGeom prst="rect">
            <a:avLst/>
          </a:prstGeom>
          <a:gradFill rotWithShape="1">
            <a:gsLst>
              <a:gs pos="0">
                <a:srgbClr val="E6B91E">
                  <a:tint val="96000"/>
                  <a:lumMod val="100000"/>
                </a:srgbClr>
              </a:gs>
              <a:gs pos="78000">
                <a:srgbClr val="E6B91E">
                  <a:shade val="94000"/>
                  <a:lumMod val="94000"/>
                </a:srgbClr>
              </a:gs>
            </a:gsLst>
            <a:lin ang="5400000" scaled="0"/>
          </a:gradFill>
          <a:ln>
            <a:noFill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GB" sz="2400" b="1" i="1" kern="0" dirty="0">
                <a:solidFill>
                  <a:prstClr val="black"/>
                </a:solidFill>
                <a:latin typeface="Trebuchet MS" panose="020B0603020202020204"/>
              </a:rPr>
              <a:t>“Promoting Gender Inclusive Local Economic Development”</a:t>
            </a:r>
            <a:r>
              <a:rPr lang="en-GB" sz="2400" i="1" kern="0" dirty="0">
                <a:solidFill>
                  <a:prstClr val="black"/>
                </a:solidFill>
                <a:latin typeface="Trebuchet MS" panose="020B0603020202020204"/>
              </a:rPr>
              <a:t>  </a:t>
            </a:r>
            <a:endParaRPr lang="en-ZW" sz="2400" kern="0" dirty="0">
              <a:solidFill>
                <a:prstClr val="black"/>
              </a:solidFill>
              <a:latin typeface="Trebuchet MS" panose="020B0603020202020204"/>
            </a:endParaRP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EDB569EA-E308-49C3-8CAB-2F66698840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313" y="1191985"/>
            <a:ext cx="3895980" cy="5194641"/>
          </a:xfrm>
          <a:prstGeom prst="rect">
            <a:avLst/>
          </a:prstGeom>
        </p:spPr>
      </p:pic>
      <p:sp>
        <p:nvSpPr>
          <p:cNvPr id="12" name="AutoShape 6" descr="blob:https://web.whatsapp.com/ff36be9d-78de-49be-a953-c08694682298">
            <a:extLst>
              <a:ext uri="{FF2B5EF4-FFF2-40B4-BE49-F238E27FC236}">
                <a16:creationId xmlns:a16="http://schemas.microsoft.com/office/drawing/2014/main" id="{4568E18A-8D28-40B9-961C-78DC7C9DD2D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W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206E6C8-BFE6-43A7-B881-FE0D1B29DF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7680" y="1427775"/>
            <a:ext cx="3814849" cy="497101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AC9A158-B042-4EB7-8AF4-401A1558FB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5978" y="1416688"/>
            <a:ext cx="3721034" cy="496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853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8EC275-7694-4AC7-8B72-89238369DEAA}"/>
              </a:ext>
            </a:extLst>
          </p:cNvPr>
          <p:cNvSpPr/>
          <p:nvPr/>
        </p:nvSpPr>
        <p:spPr>
          <a:xfrm flipH="1">
            <a:off x="28762" y="110204"/>
            <a:ext cx="8803341" cy="6883811"/>
          </a:xfrm>
          <a:prstGeom prst="rect">
            <a:avLst/>
          </a:prstGeom>
          <a:gradFill flip="none" rotWithShape="1">
            <a:gsLst>
              <a:gs pos="40000">
                <a:schemeClr val="bg1">
                  <a:alpha val="89000"/>
                </a:schemeClr>
              </a:gs>
              <a:gs pos="4000">
                <a:schemeClr val="bg1">
                  <a:alpha val="0"/>
                </a:schemeClr>
              </a:gs>
              <a:gs pos="68122">
                <a:srgbClr val="FFFFFF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7971CBB-AE4B-4973-AD3E-C2D7D19D42F9}"/>
              </a:ext>
            </a:extLst>
          </p:cNvPr>
          <p:cNvGrpSpPr/>
          <p:nvPr/>
        </p:nvGrpSpPr>
        <p:grpSpPr>
          <a:xfrm>
            <a:off x="74173" y="1097463"/>
            <a:ext cx="5246511" cy="5240176"/>
            <a:chOff x="494375" y="1663937"/>
            <a:chExt cx="5246511" cy="4593731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3AC85B1-12FC-479B-B2EA-CB069E00BD60}"/>
                </a:ext>
              </a:extLst>
            </p:cNvPr>
            <p:cNvGrpSpPr/>
            <p:nvPr/>
          </p:nvGrpSpPr>
          <p:grpSpPr>
            <a:xfrm>
              <a:off x="513522" y="1663937"/>
              <a:ext cx="4793813" cy="2099891"/>
              <a:chOff x="7161972" y="1435337"/>
              <a:chExt cx="4793813" cy="2099891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61F9C4CA-14AA-4D78-B25B-8A12B1E9DE7F}"/>
                  </a:ext>
                </a:extLst>
              </p:cNvPr>
              <p:cNvGrpSpPr/>
              <p:nvPr/>
            </p:nvGrpSpPr>
            <p:grpSpPr>
              <a:xfrm>
                <a:off x="7161972" y="1435337"/>
                <a:ext cx="4793813" cy="2099891"/>
                <a:chOff x="1212435" y="1267097"/>
                <a:chExt cx="4793813" cy="2099891"/>
              </a:xfrm>
            </p:grpSpPr>
            <p:sp>
              <p:nvSpPr>
                <p:cNvPr id="14" name="Donut 59">
                  <a:extLst>
                    <a:ext uri="{FF2B5EF4-FFF2-40B4-BE49-F238E27FC236}">
                      <a16:creationId xmlns:a16="http://schemas.microsoft.com/office/drawing/2014/main" id="{1B47A249-29B5-46DE-A4B9-E7C8E8209666}"/>
                    </a:ext>
                  </a:extLst>
                </p:cNvPr>
                <p:cNvSpPr/>
                <p:nvPr/>
              </p:nvSpPr>
              <p:spPr>
                <a:xfrm>
                  <a:off x="1212435" y="1267097"/>
                  <a:ext cx="803182" cy="803182"/>
                </a:xfrm>
                <a:prstGeom prst="donut">
                  <a:avLst>
                    <a:gd name="adj" fmla="val 8736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맑은 고딕" panose="020B0503020000020004" pitchFamily="34" charset="-127"/>
                    <a:cs typeface="+mn-cs"/>
                  </a:endParaRPr>
                </a:p>
              </p:txBody>
            </p:sp>
            <p:grpSp>
              <p:nvGrpSpPr>
                <p:cNvPr id="15" name="그룹 6">
                  <a:extLst>
                    <a:ext uri="{FF2B5EF4-FFF2-40B4-BE49-F238E27FC236}">
                      <a16:creationId xmlns:a16="http://schemas.microsoft.com/office/drawing/2014/main" id="{A4E4EFCF-88F5-4774-B30B-81D51C74683D}"/>
                    </a:ext>
                  </a:extLst>
                </p:cNvPr>
                <p:cNvGrpSpPr/>
                <p:nvPr/>
              </p:nvGrpSpPr>
              <p:grpSpPr>
                <a:xfrm>
                  <a:off x="1688056" y="1322314"/>
                  <a:ext cx="4318192" cy="2044674"/>
                  <a:chOff x="8016970" y="1865918"/>
                  <a:chExt cx="3447428" cy="1784619"/>
                </a:xfrm>
              </p:grpSpPr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6427A621-29E2-49C3-9C34-2D022A69F936}"/>
                      </a:ext>
                    </a:extLst>
                  </p:cNvPr>
                  <p:cNvSpPr txBox="1"/>
                  <p:nvPr/>
                </p:nvSpPr>
                <p:spPr>
                  <a:xfrm>
                    <a:off x="8016970" y="2119837"/>
                    <a:ext cx="3447428" cy="153070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742950" lvl="1" indent="-285750">
                      <a:buFont typeface="Arial" panose="020B0604020202020204" pitchFamily="34" charset="0"/>
                      <a:buChar char="•"/>
                    </a:pPr>
                    <a:r>
                      <a:rPr lang="en-ZA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To plant tomatoes and vegetables as the rains start </a:t>
                    </a:r>
                  </a:p>
                  <a:p>
                    <a:pPr marL="742950" lvl="1" indent="-285750">
                      <a:buFont typeface="Arial" panose="020B0604020202020204" pitchFamily="34" charset="0"/>
                      <a:buChar char="•"/>
                    </a:pPr>
                    <a:r>
                      <a:rPr lang="en-GB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Diversify by rearing broiler and road runner chickens</a:t>
                    </a:r>
                  </a:p>
                  <a:p>
                    <a:pPr marL="742950" lvl="1" indent="-285750">
                      <a:buFont typeface="Arial" panose="020B0604020202020204" pitchFamily="34" charset="0"/>
                      <a:buChar char="•"/>
                    </a:pPr>
                    <a:r>
                      <a:rPr lang="en-GB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Selling dried onions, tomatoes and fresh vegetables </a:t>
                    </a:r>
                    <a:br>
                      <a:rPr lang="en-GB" sz="1600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</a:br>
                    <a:endParaRPr lang="en-US" sz="1600" dirty="0">
                      <a:solidFill>
                        <a:prstClr val="black"/>
                      </a:solidFill>
                      <a:latin typeface="Gill Sans MT" panose="020B0502020104020203" pitchFamily="34" charset="0"/>
                    </a:endParaRPr>
                  </a:p>
                </p:txBody>
              </p:sp>
              <p:sp>
                <p:nvSpPr>
                  <p:cNvPr id="17" name="TextBox 16">
                    <a:extLst>
                      <a:ext uri="{FF2B5EF4-FFF2-40B4-BE49-F238E27FC236}">
                        <a16:creationId xmlns:a16="http://schemas.microsoft.com/office/drawing/2014/main" id="{AFDB7E65-AA3C-455E-877F-7D8023E6D138}"/>
                      </a:ext>
                    </a:extLst>
                  </p:cNvPr>
                  <p:cNvSpPr txBox="1"/>
                  <p:nvPr/>
                </p:nvSpPr>
                <p:spPr>
                  <a:xfrm>
                    <a:off x="8306211" y="1865918"/>
                    <a:ext cx="2908198" cy="29549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Gill Sans MT" panose="020B0502020104020203" pitchFamily="34" charset="0"/>
                      <a:ea typeface="+mn-ea"/>
                      <a:cs typeface="+mn-cs"/>
                    </a:endParaRPr>
                  </a:p>
                </p:txBody>
              </p:sp>
            </p:grpSp>
          </p:grp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85A8254-36F2-4515-BBBB-4A7A511FB7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07659" y="1822072"/>
                <a:ext cx="3292653" cy="0"/>
              </a:xfrm>
              <a:prstGeom prst="line">
                <a:avLst/>
              </a:prstGeom>
              <a:ln w="12700">
                <a:solidFill>
                  <a:schemeClr val="accent3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39C83714-7313-4112-9EA4-D115D8E7069E}"/>
                </a:ext>
              </a:extLst>
            </p:cNvPr>
            <p:cNvGrpSpPr/>
            <p:nvPr/>
          </p:nvGrpSpPr>
          <p:grpSpPr>
            <a:xfrm>
              <a:off x="513522" y="3256823"/>
              <a:ext cx="4725517" cy="1559938"/>
              <a:chOff x="7161972" y="1347755"/>
              <a:chExt cx="4725517" cy="1559938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4AD8AF9B-CFCC-4136-B426-7F47E22CB430}"/>
                  </a:ext>
                </a:extLst>
              </p:cNvPr>
              <p:cNvGrpSpPr/>
              <p:nvPr/>
            </p:nvGrpSpPr>
            <p:grpSpPr>
              <a:xfrm>
                <a:off x="7161972" y="1347755"/>
                <a:ext cx="4725517" cy="1559938"/>
                <a:chOff x="1212435" y="1179515"/>
                <a:chExt cx="4725517" cy="1559938"/>
              </a:xfrm>
            </p:grpSpPr>
            <p:sp>
              <p:nvSpPr>
                <p:cNvPr id="23" name="Donut 59">
                  <a:extLst>
                    <a:ext uri="{FF2B5EF4-FFF2-40B4-BE49-F238E27FC236}">
                      <a16:creationId xmlns:a16="http://schemas.microsoft.com/office/drawing/2014/main" id="{13E0816F-2546-4176-ACE9-B21AA80076C9}"/>
                    </a:ext>
                  </a:extLst>
                </p:cNvPr>
                <p:cNvSpPr/>
                <p:nvPr/>
              </p:nvSpPr>
              <p:spPr>
                <a:xfrm>
                  <a:off x="1212435" y="1179515"/>
                  <a:ext cx="803182" cy="803182"/>
                </a:xfrm>
                <a:prstGeom prst="donut">
                  <a:avLst>
                    <a:gd name="adj" fmla="val 8736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맑은 고딕" panose="020B0503020000020004" pitchFamily="34" charset="-127"/>
                    <a:cs typeface="+mn-cs"/>
                  </a:endParaRPr>
                </a:p>
              </p:txBody>
            </p:sp>
            <p:grpSp>
              <p:nvGrpSpPr>
                <p:cNvPr id="24" name="그룹 6">
                  <a:extLst>
                    <a:ext uri="{FF2B5EF4-FFF2-40B4-BE49-F238E27FC236}">
                      <a16:creationId xmlns:a16="http://schemas.microsoft.com/office/drawing/2014/main" id="{2F77E72C-9BBA-4FAE-BB1A-4A0620E00D52}"/>
                    </a:ext>
                  </a:extLst>
                </p:cNvPr>
                <p:cNvGrpSpPr/>
                <p:nvPr/>
              </p:nvGrpSpPr>
              <p:grpSpPr>
                <a:xfrm>
                  <a:off x="1688056" y="1350267"/>
                  <a:ext cx="4249896" cy="1389186"/>
                  <a:chOff x="8016967" y="1890323"/>
                  <a:chExt cx="3392903" cy="1212505"/>
                </a:xfrm>
              </p:grpSpPr>
              <p:sp>
                <p:nvSpPr>
                  <p:cNvPr id="25" name="TextBox 24">
                    <a:extLst>
                      <a:ext uri="{FF2B5EF4-FFF2-40B4-BE49-F238E27FC236}">
                        <a16:creationId xmlns:a16="http://schemas.microsoft.com/office/drawing/2014/main" id="{A08CB71E-09B4-4A55-ABB4-91B30BD3328D}"/>
                      </a:ext>
                    </a:extLst>
                  </p:cNvPr>
                  <p:cNvSpPr txBox="1"/>
                  <p:nvPr/>
                </p:nvSpPr>
                <p:spPr>
                  <a:xfrm>
                    <a:off x="8016967" y="2184404"/>
                    <a:ext cx="3392903" cy="91842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742950" lvl="1" indent="-285750">
                      <a:buFont typeface="Arial" panose="020B0604020202020204" pitchFamily="34" charset="0"/>
                      <a:buChar char="•"/>
                    </a:pPr>
                    <a:r>
                      <a:rPr lang="en-US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Employ 2 people to manage the plot full time</a:t>
                    </a:r>
                  </a:p>
                  <a:p>
                    <a:pPr marL="742950" lvl="1" indent="-285750">
                      <a:buFont typeface="Arial" panose="020B0604020202020204" pitchFamily="34" charset="0"/>
                      <a:buChar char="•"/>
                    </a:pPr>
                    <a:r>
                      <a:rPr kumimoji="0" lang="en-US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ill Sans MT" panose="020B0502020104020203" pitchFamily="34" charset="0"/>
                        <a:ea typeface="+mn-ea"/>
                        <a:cs typeface="+mn-cs"/>
                      </a:rPr>
                      <a:t>Employ 3 people </a:t>
                    </a:r>
                    <a:r>
                      <a:rPr lang="en-US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on part time basis to pick tomatoes</a:t>
                    </a:r>
                    <a:endParaRPr kumimoji="0" lang="en-US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Gill Sans MT" panose="020B0502020104020203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6" name="TextBox 25">
                    <a:extLst>
                      <a:ext uri="{FF2B5EF4-FFF2-40B4-BE49-F238E27FC236}">
                        <a16:creationId xmlns:a16="http://schemas.microsoft.com/office/drawing/2014/main" id="{8BF0168A-2220-47DD-B87B-FC91FE007F22}"/>
                      </a:ext>
                    </a:extLst>
                  </p:cNvPr>
                  <p:cNvSpPr txBox="1"/>
                  <p:nvPr/>
                </p:nvSpPr>
                <p:spPr>
                  <a:xfrm>
                    <a:off x="8376629" y="1890323"/>
                    <a:ext cx="2908198" cy="27951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600" b="1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Employment</a:t>
                    </a:r>
                  </a:p>
                </p:txBody>
              </p:sp>
            </p:grpSp>
          </p:grp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D54FA15D-6576-4A85-B2F2-5CCCD05A4B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07659" y="1822072"/>
                <a:ext cx="3292653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585C15E8-6E68-48A5-B000-72FFD2DAA052}"/>
                </a:ext>
              </a:extLst>
            </p:cNvPr>
            <p:cNvGrpSpPr/>
            <p:nvPr/>
          </p:nvGrpSpPr>
          <p:grpSpPr>
            <a:xfrm>
              <a:off x="494375" y="4847766"/>
              <a:ext cx="5246511" cy="1409902"/>
              <a:chOff x="7142825" y="1258231"/>
              <a:chExt cx="5246511" cy="1409902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BD9424FC-B380-4940-B5D8-51B4591F5D77}"/>
                  </a:ext>
                </a:extLst>
              </p:cNvPr>
              <p:cNvGrpSpPr/>
              <p:nvPr/>
            </p:nvGrpSpPr>
            <p:grpSpPr>
              <a:xfrm>
                <a:off x="7142825" y="1258231"/>
                <a:ext cx="5246511" cy="1409902"/>
                <a:chOff x="1193288" y="1089991"/>
                <a:chExt cx="5246511" cy="1409902"/>
              </a:xfrm>
            </p:grpSpPr>
            <p:sp>
              <p:nvSpPr>
                <p:cNvPr id="33" name="Donut 59">
                  <a:extLst>
                    <a:ext uri="{FF2B5EF4-FFF2-40B4-BE49-F238E27FC236}">
                      <a16:creationId xmlns:a16="http://schemas.microsoft.com/office/drawing/2014/main" id="{45259AAE-8E2E-4868-85FF-ADBCDB304B92}"/>
                    </a:ext>
                  </a:extLst>
                </p:cNvPr>
                <p:cNvSpPr/>
                <p:nvPr/>
              </p:nvSpPr>
              <p:spPr>
                <a:xfrm>
                  <a:off x="1193288" y="1089991"/>
                  <a:ext cx="803182" cy="803182"/>
                </a:xfrm>
                <a:prstGeom prst="donut">
                  <a:avLst>
                    <a:gd name="adj" fmla="val 8736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맑은 고딕" panose="020B0503020000020004" pitchFamily="34" charset="-127"/>
                    <a:cs typeface="+mn-cs"/>
                  </a:endParaRPr>
                </a:p>
              </p:txBody>
            </p:sp>
            <p:grpSp>
              <p:nvGrpSpPr>
                <p:cNvPr id="34" name="그룹 6">
                  <a:extLst>
                    <a:ext uri="{FF2B5EF4-FFF2-40B4-BE49-F238E27FC236}">
                      <a16:creationId xmlns:a16="http://schemas.microsoft.com/office/drawing/2014/main" id="{0B7789A0-E19A-452A-8FF1-B423C13FE6E3}"/>
                    </a:ext>
                  </a:extLst>
                </p:cNvPr>
                <p:cNvGrpSpPr/>
                <p:nvPr/>
              </p:nvGrpSpPr>
              <p:grpSpPr>
                <a:xfrm>
                  <a:off x="1635884" y="1322305"/>
                  <a:ext cx="4803915" cy="1177588"/>
                  <a:chOff x="7975320" y="1865918"/>
                  <a:chExt cx="3835206" cy="1027819"/>
                </a:xfrm>
              </p:grpSpPr>
              <p:sp>
                <p:nvSpPr>
                  <p:cNvPr id="35" name="TextBox 34">
                    <a:extLst>
                      <a:ext uri="{FF2B5EF4-FFF2-40B4-BE49-F238E27FC236}">
                        <a16:creationId xmlns:a16="http://schemas.microsoft.com/office/drawing/2014/main" id="{C8AAF92F-51AE-4E5B-912F-0E5354CB4762}"/>
                      </a:ext>
                    </a:extLst>
                  </p:cNvPr>
                  <p:cNvSpPr txBox="1"/>
                  <p:nvPr/>
                </p:nvSpPr>
                <p:spPr>
                  <a:xfrm>
                    <a:off x="7975320" y="2187257"/>
                    <a:ext cx="3835206" cy="70648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742950" lvl="1" indent="-285750">
                      <a:buFont typeface="Arial" panose="020B0604020202020204" pitchFamily="34" charset="0"/>
                      <a:buChar char="•"/>
                    </a:pPr>
                    <a:r>
                      <a:rPr lang="en-US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Expand market by diversifying products</a:t>
                    </a:r>
                  </a:p>
                  <a:p>
                    <a:pPr marL="742950" lvl="1" indent="-285750">
                      <a:buFont typeface="Arial" panose="020B0604020202020204" pitchFamily="34" charset="0"/>
                      <a:buChar char="•"/>
                    </a:pPr>
                    <a:r>
                      <a:rPr kumimoji="0" lang="en-US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ill Sans MT" panose="020B0502020104020203" pitchFamily="34" charset="0"/>
                        <a:ea typeface="+mn-ea"/>
                        <a:cs typeface="+mn-cs"/>
                      </a:rPr>
                      <a:t>Increase sales from </a:t>
                    </a:r>
                    <a:r>
                      <a:rPr lang="en-US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USD 80 –  at least USD320 per month</a:t>
                    </a:r>
                    <a:endParaRPr kumimoji="0" lang="en-US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Gill Sans MT" panose="020B0502020104020203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id="{F4574E70-C4BA-422D-94F2-B64E07B7D319}"/>
                      </a:ext>
                    </a:extLst>
                  </p:cNvPr>
                  <p:cNvSpPr txBox="1"/>
                  <p:nvPr/>
                </p:nvSpPr>
                <p:spPr>
                  <a:xfrm>
                    <a:off x="8306211" y="1865918"/>
                    <a:ext cx="2908198" cy="29549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en-US" sz="1400" b="1" dirty="0">
                        <a:solidFill>
                          <a:prstClr val="black"/>
                        </a:solidFill>
                        <a:latin typeface="Georgia" panose="02040502050405020303" pitchFamily="18" charset="0"/>
                      </a:rPr>
                      <a:t> </a:t>
                    </a:r>
                    <a:r>
                      <a:rPr lang="en-US" sz="1600" b="1" dirty="0">
                        <a:solidFill>
                          <a:prstClr val="black"/>
                        </a:solidFill>
                        <a:latin typeface="Gill Sans MT" panose="020B0502020104020203" pitchFamily="34" charset="0"/>
                      </a:rPr>
                      <a:t>Sales</a:t>
                    </a:r>
                  </a:p>
                </p:txBody>
              </p:sp>
            </p:grpSp>
          </p:grp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A86DD78B-A91F-4FB5-9791-A8A8675D36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07659" y="1822072"/>
                <a:ext cx="3292653" cy="0"/>
              </a:xfrm>
              <a:prstGeom prst="line">
                <a:avLst/>
              </a:prstGeom>
              <a:ln w="12700">
                <a:solidFill>
                  <a:schemeClr val="accent6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026" name="Picture 2" descr="Water Services Icon Free PNG Transparent Background, Free Download #27546 -  FreeIconsPNG">
            <a:extLst>
              <a:ext uri="{FF2B5EF4-FFF2-40B4-BE49-F238E27FC236}">
                <a16:creationId xmlns:a16="http://schemas.microsoft.com/office/drawing/2014/main" id="{790241A2-BE3A-49B9-935B-1430FB671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72" y="1217533"/>
            <a:ext cx="518995" cy="51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Water Services Icon Free PNG Transparent Background, Free Download #27546 -  FreeIconsPNG">
            <a:extLst>
              <a:ext uri="{FF2B5EF4-FFF2-40B4-BE49-F238E27FC236}">
                <a16:creationId xmlns:a16="http://schemas.microsoft.com/office/drawing/2014/main" id="{73C5C21D-11B3-4CE0-95B0-1210407E22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66" y="2901209"/>
            <a:ext cx="518995" cy="51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Water Services Icon Free PNG Transparent Background, Free Download #27546 -  FreeIconsPNG">
            <a:extLst>
              <a:ext uri="{FF2B5EF4-FFF2-40B4-BE49-F238E27FC236}">
                <a16:creationId xmlns:a16="http://schemas.microsoft.com/office/drawing/2014/main" id="{5355B503-585A-42FE-966B-14EB8F486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41" y="4576166"/>
            <a:ext cx="518995" cy="51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6F88D68-64A1-4414-A507-B093FDED0E44}"/>
              </a:ext>
            </a:extLst>
          </p:cNvPr>
          <p:cNvSpPr/>
          <p:nvPr/>
        </p:nvSpPr>
        <p:spPr>
          <a:xfrm>
            <a:off x="1003420" y="1160737"/>
            <a:ext cx="13997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Gill Sans MT" panose="020B0502020104020203" pitchFamily="34" charset="0"/>
              </a:rPr>
              <a:t>Operations</a:t>
            </a:r>
            <a:endParaRPr lang="en-ZW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226F8B3-C15B-463D-8128-7297E74B959D}"/>
              </a:ext>
            </a:extLst>
          </p:cNvPr>
          <p:cNvSpPr txBox="1"/>
          <p:nvPr/>
        </p:nvSpPr>
        <p:spPr>
          <a:xfrm>
            <a:off x="0" y="446128"/>
            <a:ext cx="59444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Cambria" panose="02040503050406030204" pitchFamily="18" charset="0"/>
                <a:cs typeface="+mn-cs"/>
              </a:rPr>
              <a:t>Plans for the next 6 months</a:t>
            </a:r>
          </a:p>
        </p:txBody>
      </p:sp>
      <p:grpSp>
        <p:nvGrpSpPr>
          <p:cNvPr id="40" name="Group 39" descr="building powerpoint templates&#10;">
            <a:extLst>
              <a:ext uri="{FF2B5EF4-FFF2-40B4-BE49-F238E27FC236}">
                <a16:creationId xmlns:a16="http://schemas.microsoft.com/office/drawing/2014/main" id="{FBE17698-FD2C-4E6E-B90F-7CDB00E7FDC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36964" y="-483240"/>
            <a:ext cx="7426274" cy="7341240"/>
            <a:chOff x="4467" y="365"/>
            <a:chExt cx="7135" cy="7535"/>
          </a:xfrm>
        </p:grpSpPr>
        <p:sp>
          <p:nvSpPr>
            <p:cNvPr id="41" name="AutoShape 3">
              <a:extLst>
                <a:ext uri="{FF2B5EF4-FFF2-40B4-BE49-F238E27FC236}">
                  <a16:creationId xmlns:a16="http://schemas.microsoft.com/office/drawing/2014/main" id="{1E68D5C4-2016-4C56-86F7-22FFC4A4024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469" y="365"/>
              <a:ext cx="7133" cy="7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FA3EBED2-C2B4-49EF-8C96-D06BF84873A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67" y="368"/>
              <a:ext cx="7135" cy="7532"/>
              <a:chOff x="4467" y="368"/>
              <a:chExt cx="7135" cy="7532"/>
            </a:xfrm>
          </p:grpSpPr>
          <p:sp>
            <p:nvSpPr>
              <p:cNvPr id="136" name="Freeform 102">
                <a:extLst>
                  <a:ext uri="{FF2B5EF4-FFF2-40B4-BE49-F238E27FC236}">
                    <a16:creationId xmlns:a16="http://schemas.microsoft.com/office/drawing/2014/main" id="{61DA50FB-3562-4E72-BA47-986D243190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04" y="368"/>
                <a:ext cx="5776" cy="7532"/>
              </a:xfrm>
              <a:custGeom>
                <a:avLst/>
                <a:gdLst>
                  <a:gd name="T0" fmla="*/ 1982 w 2451"/>
                  <a:gd name="T1" fmla="*/ 1333 h 3200"/>
                  <a:gd name="T2" fmla="*/ 243 w 2451"/>
                  <a:gd name="T3" fmla="*/ 2545 h 3200"/>
                  <a:gd name="T4" fmla="*/ 531 w 2451"/>
                  <a:gd name="T5" fmla="*/ 3200 h 3200"/>
                  <a:gd name="T6" fmla="*/ 2365 w 2451"/>
                  <a:gd name="T7" fmla="*/ 3200 h 3200"/>
                  <a:gd name="T8" fmla="*/ 1072 w 2451"/>
                  <a:gd name="T9" fmla="*/ 2511 h 3200"/>
                  <a:gd name="T10" fmla="*/ 2427 w 2451"/>
                  <a:gd name="T11" fmla="*/ 1346 h 3200"/>
                  <a:gd name="T12" fmla="*/ 2426 w 2451"/>
                  <a:gd name="T13" fmla="*/ 1222 h 3200"/>
                  <a:gd name="T14" fmla="*/ 286 w 2451"/>
                  <a:gd name="T15" fmla="*/ 579 h 3200"/>
                  <a:gd name="T16" fmla="*/ 683 w 2451"/>
                  <a:gd name="T17" fmla="*/ 350 h 3200"/>
                  <a:gd name="T18" fmla="*/ 874 w 2451"/>
                  <a:gd name="T19" fmla="*/ 156 h 3200"/>
                  <a:gd name="T20" fmla="*/ 867 w 2451"/>
                  <a:gd name="T21" fmla="*/ 96 h 3200"/>
                  <a:gd name="T22" fmla="*/ 722 w 2451"/>
                  <a:gd name="T23" fmla="*/ 0 h 3200"/>
                  <a:gd name="T24" fmla="*/ 557 w 2451"/>
                  <a:gd name="T25" fmla="*/ 0 h 3200"/>
                  <a:gd name="T26" fmla="*/ 800 w 2451"/>
                  <a:gd name="T27" fmla="*/ 171 h 3200"/>
                  <a:gd name="T28" fmla="*/ 13 w 2451"/>
                  <a:gd name="T29" fmla="*/ 600 h 3200"/>
                  <a:gd name="T30" fmla="*/ 16 w 2451"/>
                  <a:gd name="T31" fmla="*/ 664 h 3200"/>
                  <a:gd name="T32" fmla="*/ 1982 w 2451"/>
                  <a:gd name="T33" fmla="*/ 1333 h 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451" h="3200">
                    <a:moveTo>
                      <a:pt x="1982" y="1333"/>
                    </a:moveTo>
                    <a:cubicBezTo>
                      <a:pt x="1990" y="1554"/>
                      <a:pt x="221" y="1805"/>
                      <a:pt x="243" y="2545"/>
                    </a:cubicBezTo>
                    <a:cubicBezTo>
                      <a:pt x="249" y="2747"/>
                      <a:pt x="311" y="2993"/>
                      <a:pt x="531" y="3200"/>
                    </a:cubicBezTo>
                    <a:cubicBezTo>
                      <a:pt x="2365" y="3200"/>
                      <a:pt x="2365" y="3200"/>
                      <a:pt x="2365" y="3200"/>
                    </a:cubicBezTo>
                    <a:cubicBezTo>
                      <a:pt x="1798" y="3000"/>
                      <a:pt x="1092" y="2823"/>
                      <a:pt x="1072" y="2511"/>
                    </a:cubicBezTo>
                    <a:cubicBezTo>
                      <a:pt x="1050" y="2190"/>
                      <a:pt x="2451" y="1680"/>
                      <a:pt x="2427" y="1346"/>
                    </a:cubicBezTo>
                    <a:cubicBezTo>
                      <a:pt x="2426" y="1327"/>
                      <a:pt x="2429" y="1239"/>
                      <a:pt x="2426" y="1222"/>
                    </a:cubicBezTo>
                    <a:cubicBezTo>
                      <a:pt x="2327" y="729"/>
                      <a:pt x="290" y="783"/>
                      <a:pt x="286" y="579"/>
                    </a:cubicBezTo>
                    <a:cubicBezTo>
                      <a:pt x="285" y="517"/>
                      <a:pt x="511" y="443"/>
                      <a:pt x="683" y="350"/>
                    </a:cubicBezTo>
                    <a:cubicBezTo>
                      <a:pt x="791" y="292"/>
                      <a:pt x="877" y="223"/>
                      <a:pt x="874" y="156"/>
                    </a:cubicBezTo>
                    <a:cubicBezTo>
                      <a:pt x="874" y="145"/>
                      <a:pt x="873" y="107"/>
                      <a:pt x="867" y="96"/>
                    </a:cubicBezTo>
                    <a:cubicBezTo>
                      <a:pt x="845" y="58"/>
                      <a:pt x="792" y="26"/>
                      <a:pt x="722" y="0"/>
                    </a:cubicBezTo>
                    <a:cubicBezTo>
                      <a:pt x="557" y="0"/>
                      <a:pt x="557" y="0"/>
                      <a:pt x="557" y="0"/>
                    </a:cubicBezTo>
                    <a:cubicBezTo>
                      <a:pt x="712" y="58"/>
                      <a:pt x="799" y="105"/>
                      <a:pt x="800" y="171"/>
                    </a:cubicBezTo>
                    <a:cubicBezTo>
                      <a:pt x="802" y="297"/>
                      <a:pt x="103" y="395"/>
                      <a:pt x="13" y="600"/>
                    </a:cubicBezTo>
                    <a:cubicBezTo>
                      <a:pt x="13" y="600"/>
                      <a:pt x="17" y="650"/>
                      <a:pt x="16" y="664"/>
                    </a:cubicBezTo>
                    <a:cubicBezTo>
                      <a:pt x="0" y="925"/>
                      <a:pt x="1975" y="1136"/>
                      <a:pt x="1982" y="1333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7" name="Freeform 103">
                <a:extLst>
                  <a:ext uri="{FF2B5EF4-FFF2-40B4-BE49-F238E27FC236}">
                    <a16:creationId xmlns:a16="http://schemas.microsoft.com/office/drawing/2014/main" id="{DA9379AA-81F5-4652-AAC6-F5AFD023A1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16" y="368"/>
                <a:ext cx="6000" cy="7532"/>
              </a:xfrm>
              <a:custGeom>
                <a:avLst/>
                <a:gdLst>
                  <a:gd name="T0" fmla="*/ 1949 w 2546"/>
                  <a:gd name="T1" fmla="*/ 1276 h 3200"/>
                  <a:gd name="T2" fmla="*/ 236 w 2546"/>
                  <a:gd name="T3" fmla="*/ 2513 h 3200"/>
                  <a:gd name="T4" fmla="*/ 597 w 2546"/>
                  <a:gd name="T5" fmla="*/ 3200 h 3200"/>
                  <a:gd name="T6" fmla="*/ 2546 w 2546"/>
                  <a:gd name="T7" fmla="*/ 3200 h 3200"/>
                  <a:gd name="T8" fmla="*/ 1059 w 2546"/>
                  <a:gd name="T9" fmla="*/ 2403 h 3200"/>
                  <a:gd name="T10" fmla="*/ 2422 w 2546"/>
                  <a:gd name="T11" fmla="*/ 1248 h 3200"/>
                  <a:gd name="T12" fmla="*/ 277 w 2546"/>
                  <a:gd name="T13" fmla="*/ 547 h 3200"/>
                  <a:gd name="T14" fmla="*/ 865 w 2546"/>
                  <a:gd name="T15" fmla="*/ 111 h 3200"/>
                  <a:gd name="T16" fmla="*/ 743 w 2546"/>
                  <a:gd name="T17" fmla="*/ 0 h 3200"/>
                  <a:gd name="T18" fmla="*/ 591 w 2546"/>
                  <a:gd name="T19" fmla="*/ 0 h 3200"/>
                  <a:gd name="T20" fmla="*/ 782 w 2546"/>
                  <a:gd name="T21" fmla="*/ 114 h 3200"/>
                  <a:gd name="T22" fmla="*/ 8 w 2546"/>
                  <a:gd name="T23" fmla="*/ 600 h 3200"/>
                  <a:gd name="T24" fmla="*/ 1949 w 2546"/>
                  <a:gd name="T25" fmla="*/ 1276 h 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546" h="3200">
                    <a:moveTo>
                      <a:pt x="1949" y="1276"/>
                    </a:moveTo>
                    <a:cubicBezTo>
                      <a:pt x="1953" y="1497"/>
                      <a:pt x="215" y="1773"/>
                      <a:pt x="236" y="2513"/>
                    </a:cubicBezTo>
                    <a:cubicBezTo>
                      <a:pt x="243" y="2754"/>
                      <a:pt x="396" y="2991"/>
                      <a:pt x="597" y="3200"/>
                    </a:cubicBezTo>
                    <a:cubicBezTo>
                      <a:pt x="2546" y="3200"/>
                      <a:pt x="2546" y="3200"/>
                      <a:pt x="2546" y="3200"/>
                    </a:cubicBezTo>
                    <a:cubicBezTo>
                      <a:pt x="1957" y="2986"/>
                      <a:pt x="1068" y="2618"/>
                      <a:pt x="1059" y="2403"/>
                    </a:cubicBezTo>
                    <a:cubicBezTo>
                      <a:pt x="1047" y="2136"/>
                      <a:pt x="2428" y="1699"/>
                      <a:pt x="2422" y="1248"/>
                    </a:cubicBezTo>
                    <a:cubicBezTo>
                      <a:pt x="2416" y="707"/>
                      <a:pt x="281" y="757"/>
                      <a:pt x="277" y="547"/>
                    </a:cubicBezTo>
                    <a:cubicBezTo>
                      <a:pt x="274" y="445"/>
                      <a:pt x="875" y="346"/>
                      <a:pt x="865" y="111"/>
                    </a:cubicBezTo>
                    <a:cubicBezTo>
                      <a:pt x="863" y="67"/>
                      <a:pt x="815" y="30"/>
                      <a:pt x="743" y="0"/>
                    </a:cubicBezTo>
                    <a:cubicBezTo>
                      <a:pt x="591" y="0"/>
                      <a:pt x="591" y="0"/>
                      <a:pt x="591" y="0"/>
                    </a:cubicBezTo>
                    <a:cubicBezTo>
                      <a:pt x="700" y="35"/>
                      <a:pt x="781" y="75"/>
                      <a:pt x="782" y="114"/>
                    </a:cubicBezTo>
                    <a:cubicBezTo>
                      <a:pt x="784" y="249"/>
                      <a:pt x="12" y="376"/>
                      <a:pt x="8" y="600"/>
                    </a:cubicBezTo>
                    <a:cubicBezTo>
                      <a:pt x="0" y="928"/>
                      <a:pt x="1945" y="1066"/>
                      <a:pt x="1949" y="1276"/>
                    </a:cubicBez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8" name="Freeform 104">
                <a:extLst>
                  <a:ext uri="{FF2B5EF4-FFF2-40B4-BE49-F238E27FC236}">
                    <a16:creationId xmlns:a16="http://schemas.microsoft.com/office/drawing/2014/main" id="{7B7F6375-B804-4D15-A9A2-C75657B98E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97" y="368"/>
                <a:ext cx="5005" cy="7532"/>
              </a:xfrm>
              <a:custGeom>
                <a:avLst/>
                <a:gdLst>
                  <a:gd name="T0" fmla="*/ 546 w 2124"/>
                  <a:gd name="T1" fmla="*/ 2447 h 3200"/>
                  <a:gd name="T2" fmla="*/ 1954 w 2124"/>
                  <a:gd name="T3" fmla="*/ 1431 h 3200"/>
                  <a:gd name="T4" fmla="*/ 2086 w 2124"/>
                  <a:gd name="T5" fmla="*/ 1231 h 3200"/>
                  <a:gd name="T6" fmla="*/ 1 w 2124"/>
                  <a:gd name="T7" fmla="*/ 567 h 3200"/>
                  <a:gd name="T8" fmla="*/ 34 w 2124"/>
                  <a:gd name="T9" fmla="*/ 503 h 3200"/>
                  <a:gd name="T10" fmla="*/ 694 w 2124"/>
                  <a:gd name="T11" fmla="*/ 103 h 3200"/>
                  <a:gd name="T12" fmla="*/ 536 w 2124"/>
                  <a:gd name="T13" fmla="*/ 0 h 3200"/>
                  <a:gd name="T14" fmla="*/ 538 w 2124"/>
                  <a:gd name="T15" fmla="*/ 0 h 3200"/>
                  <a:gd name="T16" fmla="*/ 697 w 2124"/>
                  <a:gd name="T17" fmla="*/ 105 h 3200"/>
                  <a:gd name="T18" fmla="*/ 159 w 2124"/>
                  <a:gd name="T19" fmla="*/ 437 h 3200"/>
                  <a:gd name="T20" fmla="*/ 6 w 2124"/>
                  <a:gd name="T21" fmla="*/ 567 h 3200"/>
                  <a:gd name="T22" fmla="*/ 2107 w 2124"/>
                  <a:gd name="T23" fmla="*/ 1228 h 3200"/>
                  <a:gd name="T24" fmla="*/ 1975 w 2124"/>
                  <a:gd name="T25" fmla="*/ 1442 h 3200"/>
                  <a:gd name="T26" fmla="*/ 1279 w 2124"/>
                  <a:gd name="T27" fmla="*/ 1816 h 3200"/>
                  <a:gd name="T28" fmla="*/ 589 w 2124"/>
                  <a:gd name="T29" fmla="*/ 2447 h 3200"/>
                  <a:gd name="T30" fmla="*/ 1287 w 2124"/>
                  <a:gd name="T31" fmla="*/ 3200 h 3200"/>
                  <a:gd name="T32" fmla="*/ 1107 w 2124"/>
                  <a:gd name="T33" fmla="*/ 3200 h 3200"/>
                  <a:gd name="T34" fmla="*/ 546 w 2124"/>
                  <a:gd name="T35" fmla="*/ 2447 h 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124" h="3200">
                    <a:moveTo>
                      <a:pt x="546" y="2447"/>
                    </a:moveTo>
                    <a:cubicBezTo>
                      <a:pt x="589" y="2001"/>
                      <a:pt x="1620" y="1660"/>
                      <a:pt x="1954" y="1431"/>
                    </a:cubicBezTo>
                    <a:cubicBezTo>
                      <a:pt x="2015" y="1388"/>
                      <a:pt x="2101" y="1316"/>
                      <a:pt x="2086" y="1231"/>
                    </a:cubicBezTo>
                    <a:cubicBezTo>
                      <a:pt x="2019" y="852"/>
                      <a:pt x="5" y="840"/>
                      <a:pt x="1" y="567"/>
                    </a:cubicBezTo>
                    <a:cubicBezTo>
                      <a:pt x="0" y="541"/>
                      <a:pt x="16" y="521"/>
                      <a:pt x="34" y="503"/>
                    </a:cubicBezTo>
                    <a:cubicBezTo>
                      <a:pt x="139" y="402"/>
                      <a:pt x="734" y="240"/>
                      <a:pt x="694" y="103"/>
                    </a:cubicBezTo>
                    <a:cubicBezTo>
                      <a:pt x="682" y="65"/>
                      <a:pt x="619" y="30"/>
                      <a:pt x="536" y="0"/>
                    </a:cubicBezTo>
                    <a:cubicBezTo>
                      <a:pt x="538" y="0"/>
                      <a:pt x="538" y="0"/>
                      <a:pt x="538" y="0"/>
                    </a:cubicBezTo>
                    <a:cubicBezTo>
                      <a:pt x="618" y="28"/>
                      <a:pt x="687" y="64"/>
                      <a:pt x="697" y="105"/>
                    </a:cubicBezTo>
                    <a:cubicBezTo>
                      <a:pt x="724" y="218"/>
                      <a:pt x="324" y="357"/>
                      <a:pt x="159" y="437"/>
                    </a:cubicBezTo>
                    <a:cubicBezTo>
                      <a:pt x="110" y="460"/>
                      <a:pt x="6" y="509"/>
                      <a:pt x="6" y="567"/>
                    </a:cubicBezTo>
                    <a:cubicBezTo>
                      <a:pt x="8" y="820"/>
                      <a:pt x="2034" y="833"/>
                      <a:pt x="2107" y="1228"/>
                    </a:cubicBezTo>
                    <a:cubicBezTo>
                      <a:pt x="2124" y="1323"/>
                      <a:pt x="2044" y="1394"/>
                      <a:pt x="1975" y="1442"/>
                    </a:cubicBezTo>
                    <a:cubicBezTo>
                      <a:pt x="1775" y="1579"/>
                      <a:pt x="1496" y="1701"/>
                      <a:pt x="1279" y="1816"/>
                    </a:cubicBezTo>
                    <a:cubicBezTo>
                      <a:pt x="1056" y="1933"/>
                      <a:pt x="616" y="2165"/>
                      <a:pt x="589" y="2447"/>
                    </a:cubicBezTo>
                    <a:cubicBezTo>
                      <a:pt x="564" y="2710"/>
                      <a:pt x="1087" y="3059"/>
                      <a:pt x="1287" y="3200"/>
                    </a:cubicBezTo>
                    <a:cubicBezTo>
                      <a:pt x="1107" y="3200"/>
                      <a:pt x="1107" y="3200"/>
                      <a:pt x="1107" y="3200"/>
                    </a:cubicBezTo>
                    <a:cubicBezTo>
                      <a:pt x="924" y="3045"/>
                      <a:pt x="520" y="2716"/>
                      <a:pt x="546" y="24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9" name="Freeform 105">
                <a:extLst>
                  <a:ext uri="{FF2B5EF4-FFF2-40B4-BE49-F238E27FC236}">
                    <a16:creationId xmlns:a16="http://schemas.microsoft.com/office/drawing/2014/main" id="{1B0C8F29-61F1-4157-A469-50850AE4EA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62" y="4058"/>
                <a:ext cx="1961" cy="1523"/>
              </a:xfrm>
              <a:custGeom>
                <a:avLst/>
                <a:gdLst>
                  <a:gd name="T0" fmla="*/ 952 w 1961"/>
                  <a:gd name="T1" fmla="*/ 0 h 1523"/>
                  <a:gd name="T2" fmla="*/ 0 w 1961"/>
                  <a:gd name="T3" fmla="*/ 970 h 1523"/>
                  <a:gd name="T4" fmla="*/ 283 w 1961"/>
                  <a:gd name="T5" fmla="*/ 1441 h 1523"/>
                  <a:gd name="T6" fmla="*/ 957 w 1961"/>
                  <a:gd name="T7" fmla="*/ 1523 h 1523"/>
                  <a:gd name="T8" fmla="*/ 1671 w 1961"/>
                  <a:gd name="T9" fmla="*/ 1389 h 1523"/>
                  <a:gd name="T10" fmla="*/ 1961 w 1961"/>
                  <a:gd name="T11" fmla="*/ 1173 h 1523"/>
                  <a:gd name="T12" fmla="*/ 952 w 1961"/>
                  <a:gd name="T13" fmla="*/ 0 h 1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61" h="1523">
                    <a:moveTo>
                      <a:pt x="952" y="0"/>
                    </a:moveTo>
                    <a:lnTo>
                      <a:pt x="0" y="970"/>
                    </a:lnTo>
                    <a:lnTo>
                      <a:pt x="283" y="1441"/>
                    </a:lnTo>
                    <a:lnTo>
                      <a:pt x="957" y="1523"/>
                    </a:lnTo>
                    <a:lnTo>
                      <a:pt x="1671" y="1389"/>
                    </a:lnTo>
                    <a:lnTo>
                      <a:pt x="1961" y="1173"/>
                    </a:lnTo>
                    <a:lnTo>
                      <a:pt x="952" y="0"/>
                    </a:lnTo>
                    <a:close/>
                  </a:path>
                </a:pathLst>
              </a:custGeom>
              <a:solidFill>
                <a:srgbClr val="6478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0" name="Freeform 106">
                <a:extLst>
                  <a:ext uri="{FF2B5EF4-FFF2-40B4-BE49-F238E27FC236}">
                    <a16:creationId xmlns:a16="http://schemas.microsoft.com/office/drawing/2014/main" id="{3737B182-AA83-4FDE-9B60-473B254983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62" y="4058"/>
                <a:ext cx="952" cy="1441"/>
              </a:xfrm>
              <a:custGeom>
                <a:avLst/>
                <a:gdLst>
                  <a:gd name="T0" fmla="*/ 952 w 952"/>
                  <a:gd name="T1" fmla="*/ 0 h 1441"/>
                  <a:gd name="T2" fmla="*/ 0 w 952"/>
                  <a:gd name="T3" fmla="*/ 970 h 1441"/>
                  <a:gd name="T4" fmla="*/ 283 w 952"/>
                  <a:gd name="T5" fmla="*/ 1441 h 1441"/>
                  <a:gd name="T6" fmla="*/ 952 w 952"/>
                  <a:gd name="T7" fmla="*/ 0 h 14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52" h="1441">
                    <a:moveTo>
                      <a:pt x="952" y="0"/>
                    </a:moveTo>
                    <a:lnTo>
                      <a:pt x="0" y="970"/>
                    </a:lnTo>
                    <a:lnTo>
                      <a:pt x="283" y="1441"/>
                    </a:lnTo>
                    <a:lnTo>
                      <a:pt x="952" y="0"/>
                    </a:lnTo>
                    <a:close/>
                  </a:path>
                </a:pathLst>
              </a:custGeom>
              <a:solidFill>
                <a:srgbClr val="6273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1" name="Freeform 107">
                <a:extLst>
                  <a:ext uri="{FF2B5EF4-FFF2-40B4-BE49-F238E27FC236}">
                    <a16:creationId xmlns:a16="http://schemas.microsoft.com/office/drawing/2014/main" id="{677D5FDB-79A6-4328-BF0E-D4488FF1F7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14" y="4058"/>
                <a:ext cx="1009" cy="1389"/>
              </a:xfrm>
              <a:custGeom>
                <a:avLst/>
                <a:gdLst>
                  <a:gd name="T0" fmla="*/ 719 w 1009"/>
                  <a:gd name="T1" fmla="*/ 1389 h 1389"/>
                  <a:gd name="T2" fmla="*/ 1009 w 1009"/>
                  <a:gd name="T3" fmla="*/ 1173 h 1389"/>
                  <a:gd name="T4" fmla="*/ 0 w 1009"/>
                  <a:gd name="T5" fmla="*/ 0 h 1389"/>
                  <a:gd name="T6" fmla="*/ 19 w 1009"/>
                  <a:gd name="T7" fmla="*/ 36 h 1389"/>
                  <a:gd name="T8" fmla="*/ 59 w 1009"/>
                  <a:gd name="T9" fmla="*/ 116 h 1389"/>
                  <a:gd name="T10" fmla="*/ 719 w 1009"/>
                  <a:gd name="T11" fmla="*/ 1389 h 1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09" h="1389">
                    <a:moveTo>
                      <a:pt x="719" y="1389"/>
                    </a:moveTo>
                    <a:lnTo>
                      <a:pt x="1009" y="1173"/>
                    </a:lnTo>
                    <a:lnTo>
                      <a:pt x="0" y="0"/>
                    </a:lnTo>
                    <a:lnTo>
                      <a:pt x="19" y="36"/>
                    </a:lnTo>
                    <a:lnTo>
                      <a:pt x="59" y="116"/>
                    </a:lnTo>
                    <a:lnTo>
                      <a:pt x="719" y="1389"/>
                    </a:lnTo>
                    <a:close/>
                  </a:path>
                </a:pathLst>
              </a:custGeom>
              <a:solidFill>
                <a:srgbClr val="6C80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2" name="Freeform 108">
                <a:extLst>
                  <a:ext uri="{FF2B5EF4-FFF2-40B4-BE49-F238E27FC236}">
                    <a16:creationId xmlns:a16="http://schemas.microsoft.com/office/drawing/2014/main" id="{C384C5CC-DCF0-404E-A946-F21D246883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14" y="4058"/>
                <a:ext cx="719" cy="1523"/>
              </a:xfrm>
              <a:custGeom>
                <a:avLst/>
                <a:gdLst>
                  <a:gd name="T0" fmla="*/ 719 w 719"/>
                  <a:gd name="T1" fmla="*/ 1389 h 1523"/>
                  <a:gd name="T2" fmla="*/ 59 w 719"/>
                  <a:gd name="T3" fmla="*/ 116 h 1523"/>
                  <a:gd name="T4" fmla="*/ 19 w 719"/>
                  <a:gd name="T5" fmla="*/ 36 h 1523"/>
                  <a:gd name="T6" fmla="*/ 0 w 719"/>
                  <a:gd name="T7" fmla="*/ 0 h 1523"/>
                  <a:gd name="T8" fmla="*/ 0 w 719"/>
                  <a:gd name="T9" fmla="*/ 48 h 1523"/>
                  <a:gd name="T10" fmla="*/ 0 w 719"/>
                  <a:gd name="T11" fmla="*/ 158 h 1523"/>
                  <a:gd name="T12" fmla="*/ 5 w 719"/>
                  <a:gd name="T13" fmla="*/ 1523 h 1523"/>
                  <a:gd name="T14" fmla="*/ 719 w 719"/>
                  <a:gd name="T15" fmla="*/ 1389 h 1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19" h="1523">
                    <a:moveTo>
                      <a:pt x="719" y="1389"/>
                    </a:moveTo>
                    <a:lnTo>
                      <a:pt x="59" y="116"/>
                    </a:lnTo>
                    <a:lnTo>
                      <a:pt x="19" y="36"/>
                    </a:lnTo>
                    <a:lnTo>
                      <a:pt x="0" y="0"/>
                    </a:lnTo>
                    <a:lnTo>
                      <a:pt x="0" y="48"/>
                    </a:lnTo>
                    <a:lnTo>
                      <a:pt x="0" y="158"/>
                    </a:lnTo>
                    <a:lnTo>
                      <a:pt x="5" y="1523"/>
                    </a:lnTo>
                    <a:lnTo>
                      <a:pt x="719" y="1389"/>
                    </a:lnTo>
                    <a:close/>
                  </a:path>
                </a:pathLst>
              </a:custGeom>
              <a:solidFill>
                <a:srgbClr val="7284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3" name="Freeform 109">
                <a:extLst>
                  <a:ext uri="{FF2B5EF4-FFF2-40B4-BE49-F238E27FC236}">
                    <a16:creationId xmlns:a16="http://schemas.microsoft.com/office/drawing/2014/main" id="{B09A7AA7-0B52-41D4-AE20-6B1E9F98D2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14" y="4058"/>
                <a:ext cx="394" cy="754"/>
              </a:xfrm>
              <a:custGeom>
                <a:avLst/>
                <a:gdLst>
                  <a:gd name="T0" fmla="*/ 19 w 394"/>
                  <a:gd name="T1" fmla="*/ 36 h 754"/>
                  <a:gd name="T2" fmla="*/ 59 w 394"/>
                  <a:gd name="T3" fmla="*/ 116 h 754"/>
                  <a:gd name="T4" fmla="*/ 389 w 394"/>
                  <a:gd name="T5" fmla="*/ 754 h 754"/>
                  <a:gd name="T6" fmla="*/ 203 w 394"/>
                  <a:gd name="T7" fmla="*/ 316 h 754"/>
                  <a:gd name="T8" fmla="*/ 394 w 394"/>
                  <a:gd name="T9" fmla="*/ 452 h 754"/>
                  <a:gd name="T10" fmla="*/ 85 w 394"/>
                  <a:gd name="T11" fmla="*/ 99 h 754"/>
                  <a:gd name="T12" fmla="*/ 26 w 394"/>
                  <a:gd name="T13" fmla="*/ 31 h 754"/>
                  <a:gd name="T14" fmla="*/ 0 w 394"/>
                  <a:gd name="T15" fmla="*/ 0 h 754"/>
                  <a:gd name="T16" fmla="*/ 19 w 394"/>
                  <a:gd name="T17" fmla="*/ 36 h 7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94" h="754">
                    <a:moveTo>
                      <a:pt x="19" y="36"/>
                    </a:moveTo>
                    <a:lnTo>
                      <a:pt x="59" y="116"/>
                    </a:lnTo>
                    <a:lnTo>
                      <a:pt x="389" y="754"/>
                    </a:lnTo>
                    <a:lnTo>
                      <a:pt x="203" y="316"/>
                    </a:lnTo>
                    <a:lnTo>
                      <a:pt x="394" y="452"/>
                    </a:lnTo>
                    <a:lnTo>
                      <a:pt x="85" y="99"/>
                    </a:lnTo>
                    <a:lnTo>
                      <a:pt x="26" y="31"/>
                    </a:lnTo>
                    <a:lnTo>
                      <a:pt x="0" y="0"/>
                    </a:lnTo>
                    <a:lnTo>
                      <a:pt x="19" y="3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4" name="Freeform 110">
                <a:extLst>
                  <a:ext uri="{FF2B5EF4-FFF2-40B4-BE49-F238E27FC236}">
                    <a16:creationId xmlns:a16="http://schemas.microsoft.com/office/drawing/2014/main" id="{794F3326-696E-471B-8660-DBC344D80F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14" y="4058"/>
                <a:ext cx="389" cy="966"/>
              </a:xfrm>
              <a:custGeom>
                <a:avLst/>
                <a:gdLst>
                  <a:gd name="T0" fmla="*/ 59 w 389"/>
                  <a:gd name="T1" fmla="*/ 116 h 966"/>
                  <a:gd name="T2" fmla="*/ 19 w 389"/>
                  <a:gd name="T3" fmla="*/ 36 h 966"/>
                  <a:gd name="T4" fmla="*/ 0 w 389"/>
                  <a:gd name="T5" fmla="*/ 0 h 966"/>
                  <a:gd name="T6" fmla="*/ 0 w 389"/>
                  <a:gd name="T7" fmla="*/ 48 h 966"/>
                  <a:gd name="T8" fmla="*/ 0 w 389"/>
                  <a:gd name="T9" fmla="*/ 158 h 966"/>
                  <a:gd name="T10" fmla="*/ 3 w 389"/>
                  <a:gd name="T11" fmla="*/ 966 h 966"/>
                  <a:gd name="T12" fmla="*/ 85 w 389"/>
                  <a:gd name="T13" fmla="*/ 351 h 966"/>
                  <a:gd name="T14" fmla="*/ 389 w 389"/>
                  <a:gd name="T15" fmla="*/ 754 h 966"/>
                  <a:gd name="T16" fmla="*/ 59 w 389"/>
                  <a:gd name="T17" fmla="*/ 116 h 9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89" h="966">
                    <a:moveTo>
                      <a:pt x="59" y="116"/>
                    </a:moveTo>
                    <a:lnTo>
                      <a:pt x="19" y="36"/>
                    </a:lnTo>
                    <a:lnTo>
                      <a:pt x="0" y="0"/>
                    </a:lnTo>
                    <a:lnTo>
                      <a:pt x="0" y="48"/>
                    </a:lnTo>
                    <a:lnTo>
                      <a:pt x="0" y="158"/>
                    </a:lnTo>
                    <a:lnTo>
                      <a:pt x="3" y="966"/>
                    </a:lnTo>
                    <a:lnTo>
                      <a:pt x="85" y="351"/>
                    </a:lnTo>
                    <a:lnTo>
                      <a:pt x="389" y="754"/>
                    </a:lnTo>
                    <a:lnTo>
                      <a:pt x="59" y="11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5" name="Freeform 111">
                <a:extLst>
                  <a:ext uri="{FF2B5EF4-FFF2-40B4-BE49-F238E27FC236}">
                    <a16:creationId xmlns:a16="http://schemas.microsoft.com/office/drawing/2014/main" id="{8019A802-DFFC-4DD6-8965-E1C726B680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47" y="4058"/>
                <a:ext cx="370" cy="966"/>
              </a:xfrm>
              <a:custGeom>
                <a:avLst/>
                <a:gdLst>
                  <a:gd name="T0" fmla="*/ 370 w 370"/>
                  <a:gd name="T1" fmla="*/ 966 h 966"/>
                  <a:gd name="T2" fmla="*/ 367 w 370"/>
                  <a:gd name="T3" fmla="*/ 158 h 966"/>
                  <a:gd name="T4" fmla="*/ 367 w 370"/>
                  <a:gd name="T5" fmla="*/ 48 h 966"/>
                  <a:gd name="T6" fmla="*/ 367 w 370"/>
                  <a:gd name="T7" fmla="*/ 0 h 966"/>
                  <a:gd name="T8" fmla="*/ 334 w 370"/>
                  <a:gd name="T9" fmla="*/ 69 h 966"/>
                  <a:gd name="T10" fmla="*/ 261 w 370"/>
                  <a:gd name="T11" fmla="*/ 229 h 966"/>
                  <a:gd name="T12" fmla="*/ 0 w 370"/>
                  <a:gd name="T13" fmla="*/ 791 h 966"/>
                  <a:gd name="T14" fmla="*/ 282 w 370"/>
                  <a:gd name="T15" fmla="*/ 377 h 966"/>
                  <a:gd name="T16" fmla="*/ 370 w 370"/>
                  <a:gd name="T17" fmla="*/ 966 h 9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70" h="966">
                    <a:moveTo>
                      <a:pt x="370" y="966"/>
                    </a:moveTo>
                    <a:lnTo>
                      <a:pt x="367" y="158"/>
                    </a:lnTo>
                    <a:lnTo>
                      <a:pt x="367" y="48"/>
                    </a:lnTo>
                    <a:lnTo>
                      <a:pt x="367" y="0"/>
                    </a:lnTo>
                    <a:lnTo>
                      <a:pt x="334" y="69"/>
                    </a:lnTo>
                    <a:lnTo>
                      <a:pt x="261" y="229"/>
                    </a:lnTo>
                    <a:lnTo>
                      <a:pt x="0" y="791"/>
                    </a:lnTo>
                    <a:lnTo>
                      <a:pt x="282" y="377"/>
                    </a:lnTo>
                    <a:lnTo>
                      <a:pt x="370" y="966"/>
                    </a:lnTo>
                    <a:close/>
                  </a:path>
                </a:pathLst>
              </a:custGeom>
              <a:solidFill>
                <a:srgbClr val="D0D2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6" name="Freeform 112">
                <a:extLst>
                  <a:ext uri="{FF2B5EF4-FFF2-40B4-BE49-F238E27FC236}">
                    <a16:creationId xmlns:a16="http://schemas.microsoft.com/office/drawing/2014/main" id="{F9C58FAE-6987-4F4A-A7DF-4F3EE4FFD0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78" y="4058"/>
                <a:ext cx="436" cy="791"/>
              </a:xfrm>
              <a:custGeom>
                <a:avLst/>
                <a:gdLst>
                  <a:gd name="T0" fmla="*/ 69 w 436"/>
                  <a:gd name="T1" fmla="*/ 791 h 791"/>
                  <a:gd name="T2" fmla="*/ 330 w 436"/>
                  <a:gd name="T3" fmla="*/ 229 h 791"/>
                  <a:gd name="T4" fmla="*/ 403 w 436"/>
                  <a:gd name="T5" fmla="*/ 69 h 791"/>
                  <a:gd name="T6" fmla="*/ 436 w 436"/>
                  <a:gd name="T7" fmla="*/ 0 h 791"/>
                  <a:gd name="T8" fmla="*/ 304 w 436"/>
                  <a:gd name="T9" fmla="*/ 135 h 791"/>
                  <a:gd name="T10" fmla="*/ 12 w 436"/>
                  <a:gd name="T11" fmla="*/ 434 h 791"/>
                  <a:gd name="T12" fmla="*/ 0 w 436"/>
                  <a:gd name="T13" fmla="*/ 445 h 791"/>
                  <a:gd name="T14" fmla="*/ 175 w 436"/>
                  <a:gd name="T15" fmla="*/ 368 h 791"/>
                  <a:gd name="T16" fmla="*/ 69 w 436"/>
                  <a:gd name="T17" fmla="*/ 791 h 7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6" h="791">
                    <a:moveTo>
                      <a:pt x="69" y="791"/>
                    </a:moveTo>
                    <a:lnTo>
                      <a:pt x="330" y="229"/>
                    </a:lnTo>
                    <a:lnTo>
                      <a:pt x="403" y="69"/>
                    </a:lnTo>
                    <a:lnTo>
                      <a:pt x="436" y="0"/>
                    </a:lnTo>
                    <a:lnTo>
                      <a:pt x="304" y="135"/>
                    </a:lnTo>
                    <a:lnTo>
                      <a:pt x="12" y="434"/>
                    </a:lnTo>
                    <a:lnTo>
                      <a:pt x="0" y="445"/>
                    </a:lnTo>
                    <a:lnTo>
                      <a:pt x="175" y="368"/>
                    </a:lnTo>
                    <a:lnTo>
                      <a:pt x="69" y="791"/>
                    </a:lnTo>
                    <a:close/>
                  </a:path>
                </a:pathLst>
              </a:custGeom>
              <a:solidFill>
                <a:srgbClr val="BBBD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7" name="Freeform 113">
                <a:extLst>
                  <a:ext uri="{FF2B5EF4-FFF2-40B4-BE49-F238E27FC236}">
                    <a16:creationId xmlns:a16="http://schemas.microsoft.com/office/drawing/2014/main" id="{1BC1A17C-0B27-4DFE-9895-DBC0A3D561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22" y="4525"/>
                <a:ext cx="1456" cy="1273"/>
              </a:xfrm>
              <a:custGeom>
                <a:avLst/>
                <a:gdLst>
                  <a:gd name="T0" fmla="*/ 761 w 1456"/>
                  <a:gd name="T1" fmla="*/ 0 h 1273"/>
                  <a:gd name="T2" fmla="*/ 0 w 1456"/>
                  <a:gd name="T3" fmla="*/ 776 h 1273"/>
                  <a:gd name="T4" fmla="*/ 226 w 1456"/>
                  <a:gd name="T5" fmla="*/ 1153 h 1273"/>
                  <a:gd name="T6" fmla="*/ 763 w 1456"/>
                  <a:gd name="T7" fmla="*/ 1273 h 1273"/>
                  <a:gd name="T8" fmla="*/ 1336 w 1456"/>
                  <a:gd name="T9" fmla="*/ 1111 h 1273"/>
                  <a:gd name="T10" fmla="*/ 1456 w 1456"/>
                  <a:gd name="T11" fmla="*/ 793 h 1273"/>
                  <a:gd name="T12" fmla="*/ 761 w 1456"/>
                  <a:gd name="T13" fmla="*/ 0 h 1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56" h="1273">
                    <a:moveTo>
                      <a:pt x="761" y="0"/>
                    </a:moveTo>
                    <a:lnTo>
                      <a:pt x="0" y="776"/>
                    </a:lnTo>
                    <a:lnTo>
                      <a:pt x="226" y="1153"/>
                    </a:lnTo>
                    <a:lnTo>
                      <a:pt x="763" y="1273"/>
                    </a:lnTo>
                    <a:lnTo>
                      <a:pt x="1336" y="1111"/>
                    </a:lnTo>
                    <a:lnTo>
                      <a:pt x="1456" y="793"/>
                    </a:lnTo>
                    <a:lnTo>
                      <a:pt x="761" y="0"/>
                    </a:lnTo>
                    <a:close/>
                  </a:path>
                </a:pathLst>
              </a:custGeom>
              <a:solidFill>
                <a:srgbClr val="6478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8" name="Freeform 114">
                <a:extLst>
                  <a:ext uri="{FF2B5EF4-FFF2-40B4-BE49-F238E27FC236}">
                    <a16:creationId xmlns:a16="http://schemas.microsoft.com/office/drawing/2014/main" id="{A58618F3-A6AF-45FE-AD56-8CB2DB4974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22" y="4525"/>
                <a:ext cx="761" cy="1153"/>
              </a:xfrm>
              <a:custGeom>
                <a:avLst/>
                <a:gdLst>
                  <a:gd name="T0" fmla="*/ 761 w 761"/>
                  <a:gd name="T1" fmla="*/ 0 h 1153"/>
                  <a:gd name="T2" fmla="*/ 0 w 761"/>
                  <a:gd name="T3" fmla="*/ 776 h 1153"/>
                  <a:gd name="T4" fmla="*/ 226 w 761"/>
                  <a:gd name="T5" fmla="*/ 1153 h 1153"/>
                  <a:gd name="T6" fmla="*/ 761 w 761"/>
                  <a:gd name="T7" fmla="*/ 0 h 1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61" h="1153">
                    <a:moveTo>
                      <a:pt x="761" y="0"/>
                    </a:moveTo>
                    <a:lnTo>
                      <a:pt x="0" y="776"/>
                    </a:lnTo>
                    <a:lnTo>
                      <a:pt x="226" y="1153"/>
                    </a:lnTo>
                    <a:lnTo>
                      <a:pt x="761" y="0"/>
                    </a:lnTo>
                    <a:close/>
                  </a:path>
                </a:pathLst>
              </a:custGeom>
              <a:solidFill>
                <a:srgbClr val="6273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9" name="Freeform 115">
                <a:extLst>
                  <a:ext uri="{FF2B5EF4-FFF2-40B4-BE49-F238E27FC236}">
                    <a16:creationId xmlns:a16="http://schemas.microsoft.com/office/drawing/2014/main" id="{666B5058-06C4-4F75-AB31-B62A60EA40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83" y="4525"/>
                <a:ext cx="905" cy="1177"/>
              </a:xfrm>
              <a:custGeom>
                <a:avLst/>
                <a:gdLst>
                  <a:gd name="T0" fmla="*/ 643 w 905"/>
                  <a:gd name="T1" fmla="*/ 1167 h 1177"/>
                  <a:gd name="T2" fmla="*/ 905 w 905"/>
                  <a:gd name="T3" fmla="*/ 1007 h 1177"/>
                  <a:gd name="T4" fmla="*/ 0 w 905"/>
                  <a:gd name="T5" fmla="*/ 0 h 1177"/>
                  <a:gd name="T6" fmla="*/ 14 w 905"/>
                  <a:gd name="T7" fmla="*/ 28 h 1177"/>
                  <a:gd name="T8" fmla="*/ 47 w 905"/>
                  <a:gd name="T9" fmla="*/ 94 h 1177"/>
                  <a:gd name="T10" fmla="*/ 582 w 905"/>
                  <a:gd name="T11" fmla="*/ 1177 h 1177"/>
                  <a:gd name="T12" fmla="*/ 643 w 905"/>
                  <a:gd name="T13" fmla="*/ 1167 h 1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05" h="1177">
                    <a:moveTo>
                      <a:pt x="643" y="1167"/>
                    </a:moveTo>
                    <a:lnTo>
                      <a:pt x="905" y="1007"/>
                    </a:lnTo>
                    <a:lnTo>
                      <a:pt x="0" y="0"/>
                    </a:lnTo>
                    <a:lnTo>
                      <a:pt x="14" y="28"/>
                    </a:lnTo>
                    <a:lnTo>
                      <a:pt x="47" y="94"/>
                    </a:lnTo>
                    <a:lnTo>
                      <a:pt x="582" y="1177"/>
                    </a:lnTo>
                    <a:lnTo>
                      <a:pt x="643" y="1167"/>
                    </a:lnTo>
                    <a:close/>
                  </a:path>
                </a:pathLst>
              </a:custGeom>
              <a:solidFill>
                <a:srgbClr val="6C80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0" name="Freeform 116">
                <a:extLst>
                  <a:ext uri="{FF2B5EF4-FFF2-40B4-BE49-F238E27FC236}">
                    <a16:creationId xmlns:a16="http://schemas.microsoft.com/office/drawing/2014/main" id="{AA517004-6AAA-47F6-94CC-13C65864FF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83" y="4525"/>
                <a:ext cx="643" cy="1273"/>
              </a:xfrm>
              <a:custGeom>
                <a:avLst/>
                <a:gdLst>
                  <a:gd name="T0" fmla="*/ 643 w 643"/>
                  <a:gd name="T1" fmla="*/ 1167 h 1273"/>
                  <a:gd name="T2" fmla="*/ 47 w 643"/>
                  <a:gd name="T3" fmla="*/ 91 h 1273"/>
                  <a:gd name="T4" fmla="*/ 14 w 643"/>
                  <a:gd name="T5" fmla="*/ 28 h 1273"/>
                  <a:gd name="T6" fmla="*/ 0 w 643"/>
                  <a:gd name="T7" fmla="*/ 0 h 1273"/>
                  <a:gd name="T8" fmla="*/ 0 w 643"/>
                  <a:gd name="T9" fmla="*/ 37 h 1273"/>
                  <a:gd name="T10" fmla="*/ 0 w 643"/>
                  <a:gd name="T11" fmla="*/ 127 h 1273"/>
                  <a:gd name="T12" fmla="*/ 2 w 643"/>
                  <a:gd name="T13" fmla="*/ 1273 h 1273"/>
                  <a:gd name="T14" fmla="*/ 643 w 643"/>
                  <a:gd name="T15" fmla="*/ 1167 h 1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43" h="1273">
                    <a:moveTo>
                      <a:pt x="643" y="1167"/>
                    </a:moveTo>
                    <a:lnTo>
                      <a:pt x="47" y="91"/>
                    </a:lnTo>
                    <a:lnTo>
                      <a:pt x="14" y="28"/>
                    </a:lnTo>
                    <a:lnTo>
                      <a:pt x="0" y="0"/>
                    </a:lnTo>
                    <a:lnTo>
                      <a:pt x="0" y="37"/>
                    </a:lnTo>
                    <a:lnTo>
                      <a:pt x="0" y="127"/>
                    </a:lnTo>
                    <a:lnTo>
                      <a:pt x="2" y="1273"/>
                    </a:lnTo>
                    <a:lnTo>
                      <a:pt x="643" y="1167"/>
                    </a:lnTo>
                    <a:close/>
                  </a:path>
                </a:pathLst>
              </a:custGeom>
              <a:solidFill>
                <a:srgbClr val="7284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1" name="Freeform 117">
                <a:extLst>
                  <a:ext uri="{FF2B5EF4-FFF2-40B4-BE49-F238E27FC236}">
                    <a16:creationId xmlns:a16="http://schemas.microsoft.com/office/drawing/2014/main" id="{8136B931-1D25-4DD8-A932-7DC0AE5FAC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83" y="4525"/>
                <a:ext cx="316" cy="602"/>
              </a:xfrm>
              <a:custGeom>
                <a:avLst/>
                <a:gdLst>
                  <a:gd name="T0" fmla="*/ 14 w 316"/>
                  <a:gd name="T1" fmla="*/ 28 h 602"/>
                  <a:gd name="T2" fmla="*/ 47 w 316"/>
                  <a:gd name="T3" fmla="*/ 94 h 602"/>
                  <a:gd name="T4" fmla="*/ 311 w 316"/>
                  <a:gd name="T5" fmla="*/ 602 h 602"/>
                  <a:gd name="T6" fmla="*/ 162 w 316"/>
                  <a:gd name="T7" fmla="*/ 254 h 602"/>
                  <a:gd name="T8" fmla="*/ 316 w 316"/>
                  <a:gd name="T9" fmla="*/ 362 h 602"/>
                  <a:gd name="T10" fmla="*/ 68 w 316"/>
                  <a:gd name="T11" fmla="*/ 80 h 602"/>
                  <a:gd name="T12" fmla="*/ 21 w 316"/>
                  <a:gd name="T13" fmla="*/ 23 h 602"/>
                  <a:gd name="T14" fmla="*/ 0 w 316"/>
                  <a:gd name="T15" fmla="*/ 0 h 602"/>
                  <a:gd name="T16" fmla="*/ 14 w 316"/>
                  <a:gd name="T17" fmla="*/ 28 h 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6" h="602">
                    <a:moveTo>
                      <a:pt x="14" y="28"/>
                    </a:moveTo>
                    <a:lnTo>
                      <a:pt x="47" y="94"/>
                    </a:lnTo>
                    <a:lnTo>
                      <a:pt x="311" y="602"/>
                    </a:lnTo>
                    <a:lnTo>
                      <a:pt x="162" y="254"/>
                    </a:lnTo>
                    <a:lnTo>
                      <a:pt x="316" y="362"/>
                    </a:lnTo>
                    <a:lnTo>
                      <a:pt x="68" y="80"/>
                    </a:lnTo>
                    <a:lnTo>
                      <a:pt x="21" y="23"/>
                    </a:lnTo>
                    <a:lnTo>
                      <a:pt x="0" y="0"/>
                    </a:lnTo>
                    <a:lnTo>
                      <a:pt x="14" y="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2" name="Freeform 118">
                <a:extLst>
                  <a:ext uri="{FF2B5EF4-FFF2-40B4-BE49-F238E27FC236}">
                    <a16:creationId xmlns:a16="http://schemas.microsoft.com/office/drawing/2014/main" id="{93A52193-B08F-4989-A8CC-E14F6C12CB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83" y="4525"/>
                <a:ext cx="311" cy="772"/>
              </a:xfrm>
              <a:custGeom>
                <a:avLst/>
                <a:gdLst>
                  <a:gd name="T0" fmla="*/ 47 w 311"/>
                  <a:gd name="T1" fmla="*/ 94 h 772"/>
                  <a:gd name="T2" fmla="*/ 14 w 311"/>
                  <a:gd name="T3" fmla="*/ 28 h 772"/>
                  <a:gd name="T4" fmla="*/ 0 w 311"/>
                  <a:gd name="T5" fmla="*/ 0 h 772"/>
                  <a:gd name="T6" fmla="*/ 0 w 311"/>
                  <a:gd name="T7" fmla="*/ 37 h 772"/>
                  <a:gd name="T8" fmla="*/ 0 w 311"/>
                  <a:gd name="T9" fmla="*/ 127 h 772"/>
                  <a:gd name="T10" fmla="*/ 2 w 311"/>
                  <a:gd name="T11" fmla="*/ 772 h 772"/>
                  <a:gd name="T12" fmla="*/ 68 w 311"/>
                  <a:gd name="T13" fmla="*/ 280 h 772"/>
                  <a:gd name="T14" fmla="*/ 311 w 311"/>
                  <a:gd name="T15" fmla="*/ 602 h 772"/>
                  <a:gd name="T16" fmla="*/ 47 w 311"/>
                  <a:gd name="T17" fmla="*/ 94 h 7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1" h="772">
                    <a:moveTo>
                      <a:pt x="47" y="94"/>
                    </a:moveTo>
                    <a:lnTo>
                      <a:pt x="14" y="28"/>
                    </a:lnTo>
                    <a:lnTo>
                      <a:pt x="0" y="0"/>
                    </a:lnTo>
                    <a:lnTo>
                      <a:pt x="0" y="37"/>
                    </a:lnTo>
                    <a:lnTo>
                      <a:pt x="0" y="127"/>
                    </a:lnTo>
                    <a:lnTo>
                      <a:pt x="2" y="772"/>
                    </a:lnTo>
                    <a:lnTo>
                      <a:pt x="68" y="280"/>
                    </a:lnTo>
                    <a:lnTo>
                      <a:pt x="311" y="602"/>
                    </a:lnTo>
                    <a:lnTo>
                      <a:pt x="47" y="9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3" name="Freeform 119">
                <a:extLst>
                  <a:ext uri="{FF2B5EF4-FFF2-40B4-BE49-F238E27FC236}">
                    <a16:creationId xmlns:a16="http://schemas.microsoft.com/office/drawing/2014/main" id="{23AE2DDF-0E20-4549-AB91-E677192676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88" y="4525"/>
                <a:ext cx="297" cy="772"/>
              </a:xfrm>
              <a:custGeom>
                <a:avLst/>
                <a:gdLst>
                  <a:gd name="T0" fmla="*/ 297 w 297"/>
                  <a:gd name="T1" fmla="*/ 772 h 772"/>
                  <a:gd name="T2" fmla="*/ 295 w 297"/>
                  <a:gd name="T3" fmla="*/ 127 h 772"/>
                  <a:gd name="T4" fmla="*/ 295 w 297"/>
                  <a:gd name="T5" fmla="*/ 37 h 772"/>
                  <a:gd name="T6" fmla="*/ 295 w 297"/>
                  <a:gd name="T7" fmla="*/ 0 h 772"/>
                  <a:gd name="T8" fmla="*/ 269 w 297"/>
                  <a:gd name="T9" fmla="*/ 56 h 772"/>
                  <a:gd name="T10" fmla="*/ 210 w 297"/>
                  <a:gd name="T11" fmla="*/ 183 h 772"/>
                  <a:gd name="T12" fmla="*/ 0 w 297"/>
                  <a:gd name="T13" fmla="*/ 633 h 772"/>
                  <a:gd name="T14" fmla="*/ 226 w 297"/>
                  <a:gd name="T15" fmla="*/ 301 h 772"/>
                  <a:gd name="T16" fmla="*/ 297 w 297"/>
                  <a:gd name="T17" fmla="*/ 772 h 7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7" h="772">
                    <a:moveTo>
                      <a:pt x="297" y="772"/>
                    </a:moveTo>
                    <a:lnTo>
                      <a:pt x="295" y="127"/>
                    </a:lnTo>
                    <a:lnTo>
                      <a:pt x="295" y="37"/>
                    </a:lnTo>
                    <a:lnTo>
                      <a:pt x="295" y="0"/>
                    </a:lnTo>
                    <a:lnTo>
                      <a:pt x="269" y="56"/>
                    </a:lnTo>
                    <a:lnTo>
                      <a:pt x="210" y="183"/>
                    </a:lnTo>
                    <a:lnTo>
                      <a:pt x="0" y="633"/>
                    </a:lnTo>
                    <a:lnTo>
                      <a:pt x="226" y="301"/>
                    </a:lnTo>
                    <a:lnTo>
                      <a:pt x="297" y="772"/>
                    </a:lnTo>
                    <a:close/>
                  </a:path>
                </a:pathLst>
              </a:custGeom>
              <a:solidFill>
                <a:srgbClr val="D0D2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4" name="Freeform 120">
                <a:extLst>
                  <a:ext uri="{FF2B5EF4-FFF2-40B4-BE49-F238E27FC236}">
                    <a16:creationId xmlns:a16="http://schemas.microsoft.com/office/drawing/2014/main" id="{8E5D4906-D361-4085-9F97-5B8EDA0D35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34" y="4525"/>
                <a:ext cx="349" cy="633"/>
              </a:xfrm>
              <a:custGeom>
                <a:avLst/>
                <a:gdLst>
                  <a:gd name="T0" fmla="*/ 54 w 349"/>
                  <a:gd name="T1" fmla="*/ 633 h 633"/>
                  <a:gd name="T2" fmla="*/ 264 w 349"/>
                  <a:gd name="T3" fmla="*/ 183 h 633"/>
                  <a:gd name="T4" fmla="*/ 323 w 349"/>
                  <a:gd name="T5" fmla="*/ 56 h 633"/>
                  <a:gd name="T6" fmla="*/ 349 w 349"/>
                  <a:gd name="T7" fmla="*/ 0 h 633"/>
                  <a:gd name="T8" fmla="*/ 245 w 349"/>
                  <a:gd name="T9" fmla="*/ 108 h 633"/>
                  <a:gd name="T10" fmla="*/ 9 w 349"/>
                  <a:gd name="T11" fmla="*/ 346 h 633"/>
                  <a:gd name="T12" fmla="*/ 0 w 349"/>
                  <a:gd name="T13" fmla="*/ 357 h 633"/>
                  <a:gd name="T14" fmla="*/ 139 w 349"/>
                  <a:gd name="T15" fmla="*/ 294 h 633"/>
                  <a:gd name="T16" fmla="*/ 54 w 349"/>
                  <a:gd name="T17" fmla="*/ 633 h 6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49" h="633">
                    <a:moveTo>
                      <a:pt x="54" y="633"/>
                    </a:moveTo>
                    <a:lnTo>
                      <a:pt x="264" y="183"/>
                    </a:lnTo>
                    <a:lnTo>
                      <a:pt x="323" y="56"/>
                    </a:lnTo>
                    <a:lnTo>
                      <a:pt x="349" y="0"/>
                    </a:lnTo>
                    <a:lnTo>
                      <a:pt x="245" y="108"/>
                    </a:lnTo>
                    <a:lnTo>
                      <a:pt x="9" y="346"/>
                    </a:lnTo>
                    <a:lnTo>
                      <a:pt x="0" y="357"/>
                    </a:lnTo>
                    <a:lnTo>
                      <a:pt x="139" y="294"/>
                    </a:lnTo>
                    <a:lnTo>
                      <a:pt x="54" y="633"/>
                    </a:lnTo>
                    <a:close/>
                  </a:path>
                </a:pathLst>
              </a:custGeom>
              <a:solidFill>
                <a:srgbClr val="BBBD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5" name="Freeform 121">
                <a:extLst>
                  <a:ext uri="{FF2B5EF4-FFF2-40B4-BE49-F238E27FC236}">
                    <a16:creationId xmlns:a16="http://schemas.microsoft.com/office/drawing/2014/main" id="{6BF8E1EC-FD60-4160-9DEF-712C71E2D7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05" y="5419"/>
                <a:ext cx="2097" cy="984"/>
              </a:xfrm>
              <a:custGeom>
                <a:avLst/>
                <a:gdLst>
                  <a:gd name="T0" fmla="*/ 1678 w 2097"/>
                  <a:gd name="T1" fmla="*/ 94 h 984"/>
                  <a:gd name="T2" fmla="*/ 1218 w 2097"/>
                  <a:gd name="T3" fmla="*/ 151 h 984"/>
                  <a:gd name="T4" fmla="*/ 916 w 2097"/>
                  <a:gd name="T5" fmla="*/ 339 h 984"/>
                  <a:gd name="T6" fmla="*/ 271 w 2097"/>
                  <a:gd name="T7" fmla="*/ 414 h 984"/>
                  <a:gd name="T8" fmla="*/ 0 w 2097"/>
                  <a:gd name="T9" fmla="*/ 617 h 984"/>
                  <a:gd name="T10" fmla="*/ 509 w 2097"/>
                  <a:gd name="T11" fmla="*/ 817 h 984"/>
                  <a:gd name="T12" fmla="*/ 902 w 2097"/>
                  <a:gd name="T13" fmla="*/ 826 h 984"/>
                  <a:gd name="T14" fmla="*/ 1348 w 2097"/>
                  <a:gd name="T15" fmla="*/ 984 h 984"/>
                  <a:gd name="T16" fmla="*/ 1890 w 2097"/>
                  <a:gd name="T17" fmla="*/ 756 h 984"/>
                  <a:gd name="T18" fmla="*/ 1762 w 2097"/>
                  <a:gd name="T19" fmla="*/ 563 h 984"/>
                  <a:gd name="T20" fmla="*/ 2003 w 2097"/>
                  <a:gd name="T21" fmla="*/ 403 h 984"/>
                  <a:gd name="T22" fmla="*/ 1883 w 2097"/>
                  <a:gd name="T23" fmla="*/ 207 h 984"/>
                  <a:gd name="T24" fmla="*/ 2097 w 2097"/>
                  <a:gd name="T25" fmla="*/ 0 h 984"/>
                  <a:gd name="T26" fmla="*/ 1809 w 2097"/>
                  <a:gd name="T27" fmla="*/ 40 h 984"/>
                  <a:gd name="T28" fmla="*/ 1678 w 2097"/>
                  <a:gd name="T29" fmla="*/ 94 h 9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097" h="984">
                    <a:moveTo>
                      <a:pt x="1678" y="94"/>
                    </a:moveTo>
                    <a:lnTo>
                      <a:pt x="1218" y="151"/>
                    </a:lnTo>
                    <a:lnTo>
                      <a:pt x="916" y="339"/>
                    </a:lnTo>
                    <a:lnTo>
                      <a:pt x="271" y="414"/>
                    </a:lnTo>
                    <a:lnTo>
                      <a:pt x="0" y="617"/>
                    </a:lnTo>
                    <a:lnTo>
                      <a:pt x="509" y="817"/>
                    </a:lnTo>
                    <a:lnTo>
                      <a:pt x="902" y="826"/>
                    </a:lnTo>
                    <a:lnTo>
                      <a:pt x="1348" y="984"/>
                    </a:lnTo>
                    <a:lnTo>
                      <a:pt x="1890" y="756"/>
                    </a:lnTo>
                    <a:lnTo>
                      <a:pt x="1762" y="563"/>
                    </a:lnTo>
                    <a:lnTo>
                      <a:pt x="2003" y="403"/>
                    </a:lnTo>
                    <a:lnTo>
                      <a:pt x="1883" y="207"/>
                    </a:lnTo>
                    <a:lnTo>
                      <a:pt x="2097" y="0"/>
                    </a:lnTo>
                    <a:lnTo>
                      <a:pt x="1809" y="40"/>
                    </a:lnTo>
                    <a:lnTo>
                      <a:pt x="1678" y="94"/>
                    </a:lnTo>
                    <a:close/>
                  </a:path>
                </a:pathLst>
              </a:custGeom>
              <a:solidFill>
                <a:srgbClr val="4454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6" name="Freeform 122">
                <a:extLst>
                  <a:ext uri="{FF2B5EF4-FFF2-40B4-BE49-F238E27FC236}">
                    <a16:creationId xmlns:a16="http://schemas.microsoft.com/office/drawing/2014/main" id="{AE937E2D-2B11-4865-9049-FBFC3C6F50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05" y="5419"/>
                <a:ext cx="2097" cy="621"/>
              </a:xfrm>
              <a:custGeom>
                <a:avLst/>
                <a:gdLst>
                  <a:gd name="T0" fmla="*/ 1227 w 2097"/>
                  <a:gd name="T1" fmla="*/ 162 h 621"/>
                  <a:gd name="T2" fmla="*/ 1689 w 2097"/>
                  <a:gd name="T3" fmla="*/ 106 h 621"/>
                  <a:gd name="T4" fmla="*/ 1821 w 2097"/>
                  <a:gd name="T5" fmla="*/ 52 h 621"/>
                  <a:gd name="T6" fmla="*/ 2080 w 2097"/>
                  <a:gd name="T7" fmla="*/ 17 h 621"/>
                  <a:gd name="T8" fmla="*/ 2097 w 2097"/>
                  <a:gd name="T9" fmla="*/ 0 h 621"/>
                  <a:gd name="T10" fmla="*/ 1809 w 2097"/>
                  <a:gd name="T11" fmla="*/ 40 h 621"/>
                  <a:gd name="T12" fmla="*/ 1678 w 2097"/>
                  <a:gd name="T13" fmla="*/ 94 h 621"/>
                  <a:gd name="T14" fmla="*/ 1218 w 2097"/>
                  <a:gd name="T15" fmla="*/ 151 h 621"/>
                  <a:gd name="T16" fmla="*/ 916 w 2097"/>
                  <a:gd name="T17" fmla="*/ 339 h 621"/>
                  <a:gd name="T18" fmla="*/ 271 w 2097"/>
                  <a:gd name="T19" fmla="*/ 414 h 621"/>
                  <a:gd name="T20" fmla="*/ 0 w 2097"/>
                  <a:gd name="T21" fmla="*/ 617 h 621"/>
                  <a:gd name="T22" fmla="*/ 19 w 2097"/>
                  <a:gd name="T23" fmla="*/ 621 h 621"/>
                  <a:gd name="T24" fmla="*/ 282 w 2097"/>
                  <a:gd name="T25" fmla="*/ 426 h 621"/>
                  <a:gd name="T26" fmla="*/ 928 w 2097"/>
                  <a:gd name="T27" fmla="*/ 351 h 621"/>
                  <a:gd name="T28" fmla="*/ 1227 w 2097"/>
                  <a:gd name="T29" fmla="*/ 162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097" h="621">
                    <a:moveTo>
                      <a:pt x="1227" y="162"/>
                    </a:moveTo>
                    <a:lnTo>
                      <a:pt x="1689" y="106"/>
                    </a:lnTo>
                    <a:lnTo>
                      <a:pt x="1821" y="52"/>
                    </a:lnTo>
                    <a:lnTo>
                      <a:pt x="2080" y="17"/>
                    </a:lnTo>
                    <a:lnTo>
                      <a:pt x="2097" y="0"/>
                    </a:lnTo>
                    <a:lnTo>
                      <a:pt x="1809" y="40"/>
                    </a:lnTo>
                    <a:lnTo>
                      <a:pt x="1678" y="94"/>
                    </a:lnTo>
                    <a:lnTo>
                      <a:pt x="1218" y="151"/>
                    </a:lnTo>
                    <a:lnTo>
                      <a:pt x="916" y="339"/>
                    </a:lnTo>
                    <a:lnTo>
                      <a:pt x="271" y="414"/>
                    </a:lnTo>
                    <a:lnTo>
                      <a:pt x="0" y="617"/>
                    </a:lnTo>
                    <a:lnTo>
                      <a:pt x="19" y="621"/>
                    </a:lnTo>
                    <a:lnTo>
                      <a:pt x="282" y="426"/>
                    </a:lnTo>
                    <a:lnTo>
                      <a:pt x="928" y="351"/>
                    </a:lnTo>
                    <a:lnTo>
                      <a:pt x="1227" y="162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7" name="Freeform 123">
                <a:extLst>
                  <a:ext uri="{FF2B5EF4-FFF2-40B4-BE49-F238E27FC236}">
                    <a16:creationId xmlns:a16="http://schemas.microsoft.com/office/drawing/2014/main" id="{A16553B4-FB4C-47AE-847D-7B98AA021D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20" y="5789"/>
                <a:ext cx="19" cy="84"/>
              </a:xfrm>
              <a:custGeom>
                <a:avLst/>
                <a:gdLst>
                  <a:gd name="T0" fmla="*/ 0 w 8"/>
                  <a:gd name="T1" fmla="*/ 0 h 36"/>
                  <a:gd name="T2" fmla="*/ 8 w 8"/>
                  <a:gd name="T3" fmla="*/ 0 h 36"/>
                  <a:gd name="T4" fmla="*/ 8 w 8"/>
                  <a:gd name="T5" fmla="*/ 33 h 36"/>
                  <a:gd name="T6" fmla="*/ 0 w 8"/>
                  <a:gd name="T7" fmla="*/ 33 h 36"/>
                  <a:gd name="T8" fmla="*/ 0 w 8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6">
                    <a:moveTo>
                      <a:pt x="0" y="0"/>
                    </a:moveTo>
                    <a:cubicBezTo>
                      <a:pt x="2" y="0"/>
                      <a:pt x="5" y="0"/>
                      <a:pt x="8" y="0"/>
                    </a:cubicBezTo>
                    <a:cubicBezTo>
                      <a:pt x="8" y="11"/>
                      <a:pt x="8" y="22"/>
                      <a:pt x="8" y="33"/>
                    </a:cubicBezTo>
                    <a:cubicBezTo>
                      <a:pt x="8" y="36"/>
                      <a:pt x="0" y="35"/>
                      <a:pt x="0" y="33"/>
                    </a:cubicBezTo>
                    <a:cubicBezTo>
                      <a:pt x="0" y="22"/>
                      <a:pt x="0" y="11"/>
                      <a:pt x="0" y="0"/>
                    </a:cubicBezTo>
                    <a:close/>
                  </a:path>
                </a:pathLst>
              </a:custGeom>
              <a:solidFill>
                <a:srgbClr val="806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8" name="Freeform 124">
                <a:extLst>
                  <a:ext uri="{FF2B5EF4-FFF2-40B4-BE49-F238E27FC236}">
                    <a16:creationId xmlns:a16="http://schemas.microsoft.com/office/drawing/2014/main" id="{1D7BB735-2B0B-4C7B-AF07-FEAB6B9609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56" y="5617"/>
                <a:ext cx="149" cy="235"/>
              </a:xfrm>
              <a:custGeom>
                <a:avLst/>
                <a:gdLst>
                  <a:gd name="T0" fmla="*/ 149 w 149"/>
                  <a:gd name="T1" fmla="*/ 202 h 235"/>
                  <a:gd name="T2" fmla="*/ 85 w 149"/>
                  <a:gd name="T3" fmla="*/ 235 h 235"/>
                  <a:gd name="T4" fmla="*/ 0 w 149"/>
                  <a:gd name="T5" fmla="*/ 205 h 235"/>
                  <a:gd name="T6" fmla="*/ 80 w 149"/>
                  <a:gd name="T7" fmla="*/ 0 h 235"/>
                  <a:gd name="T8" fmla="*/ 149 w 149"/>
                  <a:gd name="T9" fmla="*/ 202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235">
                    <a:moveTo>
                      <a:pt x="149" y="202"/>
                    </a:moveTo>
                    <a:lnTo>
                      <a:pt x="85" y="235"/>
                    </a:lnTo>
                    <a:lnTo>
                      <a:pt x="0" y="205"/>
                    </a:lnTo>
                    <a:lnTo>
                      <a:pt x="80" y="0"/>
                    </a:lnTo>
                    <a:lnTo>
                      <a:pt x="149" y="202"/>
                    </a:lnTo>
                    <a:close/>
                  </a:path>
                </a:pathLst>
              </a:custGeom>
              <a:solidFill>
                <a:srgbClr val="5F95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9" name="Freeform 125">
                <a:extLst>
                  <a:ext uri="{FF2B5EF4-FFF2-40B4-BE49-F238E27FC236}">
                    <a16:creationId xmlns:a16="http://schemas.microsoft.com/office/drawing/2014/main" id="{DB71EDD6-FE99-49FF-8781-D78DF74F75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36" y="5617"/>
                <a:ext cx="69" cy="235"/>
              </a:xfrm>
              <a:custGeom>
                <a:avLst/>
                <a:gdLst>
                  <a:gd name="T0" fmla="*/ 69 w 69"/>
                  <a:gd name="T1" fmla="*/ 202 h 235"/>
                  <a:gd name="T2" fmla="*/ 5 w 69"/>
                  <a:gd name="T3" fmla="*/ 235 h 235"/>
                  <a:gd name="T4" fmla="*/ 0 w 69"/>
                  <a:gd name="T5" fmla="*/ 0 h 235"/>
                  <a:gd name="T6" fmla="*/ 69 w 69"/>
                  <a:gd name="T7" fmla="*/ 202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9" h="235">
                    <a:moveTo>
                      <a:pt x="69" y="202"/>
                    </a:moveTo>
                    <a:lnTo>
                      <a:pt x="5" y="235"/>
                    </a:lnTo>
                    <a:lnTo>
                      <a:pt x="0" y="0"/>
                    </a:lnTo>
                    <a:lnTo>
                      <a:pt x="69" y="202"/>
                    </a:lnTo>
                    <a:close/>
                  </a:path>
                </a:pathLst>
              </a:custGeom>
              <a:solidFill>
                <a:srgbClr val="68A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0" name="Freeform 126">
                <a:extLst>
                  <a:ext uri="{FF2B5EF4-FFF2-40B4-BE49-F238E27FC236}">
                    <a16:creationId xmlns:a16="http://schemas.microsoft.com/office/drawing/2014/main" id="{B6729C0A-7774-4CFE-918E-FB7D398064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47" y="6000"/>
                <a:ext cx="19" cy="85"/>
              </a:xfrm>
              <a:custGeom>
                <a:avLst/>
                <a:gdLst>
                  <a:gd name="T0" fmla="*/ 0 w 8"/>
                  <a:gd name="T1" fmla="*/ 0 h 36"/>
                  <a:gd name="T2" fmla="*/ 7 w 8"/>
                  <a:gd name="T3" fmla="*/ 0 h 36"/>
                  <a:gd name="T4" fmla="*/ 7 w 8"/>
                  <a:gd name="T5" fmla="*/ 33 h 36"/>
                  <a:gd name="T6" fmla="*/ 0 w 8"/>
                  <a:gd name="T7" fmla="*/ 33 h 36"/>
                  <a:gd name="T8" fmla="*/ 0 w 8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6">
                    <a:moveTo>
                      <a:pt x="0" y="0"/>
                    </a:moveTo>
                    <a:cubicBezTo>
                      <a:pt x="2" y="0"/>
                      <a:pt x="5" y="0"/>
                      <a:pt x="7" y="0"/>
                    </a:cubicBezTo>
                    <a:cubicBezTo>
                      <a:pt x="7" y="11"/>
                      <a:pt x="7" y="22"/>
                      <a:pt x="7" y="33"/>
                    </a:cubicBezTo>
                    <a:cubicBezTo>
                      <a:pt x="8" y="36"/>
                      <a:pt x="0" y="36"/>
                      <a:pt x="0" y="33"/>
                    </a:cubicBezTo>
                    <a:cubicBezTo>
                      <a:pt x="0" y="22"/>
                      <a:pt x="0" y="11"/>
                      <a:pt x="0" y="0"/>
                    </a:cubicBezTo>
                    <a:close/>
                  </a:path>
                </a:pathLst>
              </a:custGeom>
              <a:solidFill>
                <a:srgbClr val="806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1" name="Freeform 127">
                <a:extLst>
                  <a:ext uri="{FF2B5EF4-FFF2-40B4-BE49-F238E27FC236}">
                    <a16:creationId xmlns:a16="http://schemas.microsoft.com/office/drawing/2014/main" id="{8137AA06-26BD-4EC2-8839-649566F085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83" y="5829"/>
                <a:ext cx="146" cy="235"/>
              </a:xfrm>
              <a:custGeom>
                <a:avLst/>
                <a:gdLst>
                  <a:gd name="T0" fmla="*/ 146 w 146"/>
                  <a:gd name="T1" fmla="*/ 202 h 235"/>
                  <a:gd name="T2" fmla="*/ 85 w 146"/>
                  <a:gd name="T3" fmla="*/ 235 h 235"/>
                  <a:gd name="T4" fmla="*/ 0 w 146"/>
                  <a:gd name="T5" fmla="*/ 204 h 235"/>
                  <a:gd name="T6" fmla="*/ 80 w 146"/>
                  <a:gd name="T7" fmla="*/ 0 h 235"/>
                  <a:gd name="T8" fmla="*/ 146 w 146"/>
                  <a:gd name="T9" fmla="*/ 202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235">
                    <a:moveTo>
                      <a:pt x="146" y="202"/>
                    </a:moveTo>
                    <a:lnTo>
                      <a:pt x="85" y="235"/>
                    </a:lnTo>
                    <a:lnTo>
                      <a:pt x="0" y="204"/>
                    </a:lnTo>
                    <a:lnTo>
                      <a:pt x="80" y="0"/>
                    </a:lnTo>
                    <a:lnTo>
                      <a:pt x="146" y="202"/>
                    </a:lnTo>
                    <a:close/>
                  </a:path>
                </a:pathLst>
              </a:custGeom>
              <a:solidFill>
                <a:srgbClr val="5F95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2" name="Freeform 128">
                <a:extLst>
                  <a:ext uri="{FF2B5EF4-FFF2-40B4-BE49-F238E27FC236}">
                    <a16:creationId xmlns:a16="http://schemas.microsoft.com/office/drawing/2014/main" id="{A4D68CB7-A301-42DD-9783-0EF2766A6F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63" y="5829"/>
                <a:ext cx="66" cy="235"/>
              </a:xfrm>
              <a:custGeom>
                <a:avLst/>
                <a:gdLst>
                  <a:gd name="T0" fmla="*/ 66 w 66"/>
                  <a:gd name="T1" fmla="*/ 202 h 235"/>
                  <a:gd name="T2" fmla="*/ 5 w 66"/>
                  <a:gd name="T3" fmla="*/ 235 h 235"/>
                  <a:gd name="T4" fmla="*/ 0 w 66"/>
                  <a:gd name="T5" fmla="*/ 0 h 235"/>
                  <a:gd name="T6" fmla="*/ 66 w 66"/>
                  <a:gd name="T7" fmla="*/ 202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35">
                    <a:moveTo>
                      <a:pt x="66" y="202"/>
                    </a:moveTo>
                    <a:lnTo>
                      <a:pt x="5" y="235"/>
                    </a:lnTo>
                    <a:lnTo>
                      <a:pt x="0" y="0"/>
                    </a:lnTo>
                    <a:lnTo>
                      <a:pt x="66" y="202"/>
                    </a:lnTo>
                    <a:close/>
                  </a:path>
                </a:pathLst>
              </a:custGeom>
              <a:solidFill>
                <a:srgbClr val="68A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3" name="Freeform 129">
                <a:extLst>
                  <a:ext uri="{FF2B5EF4-FFF2-40B4-BE49-F238E27FC236}">
                    <a16:creationId xmlns:a16="http://schemas.microsoft.com/office/drawing/2014/main" id="{745F558D-D013-4917-A4AC-83137D72C8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31" y="6045"/>
                <a:ext cx="19" cy="85"/>
              </a:xfrm>
              <a:custGeom>
                <a:avLst/>
                <a:gdLst>
                  <a:gd name="T0" fmla="*/ 0 w 8"/>
                  <a:gd name="T1" fmla="*/ 0 h 36"/>
                  <a:gd name="T2" fmla="*/ 8 w 8"/>
                  <a:gd name="T3" fmla="*/ 0 h 36"/>
                  <a:gd name="T4" fmla="*/ 8 w 8"/>
                  <a:gd name="T5" fmla="*/ 33 h 36"/>
                  <a:gd name="T6" fmla="*/ 0 w 8"/>
                  <a:gd name="T7" fmla="*/ 33 h 36"/>
                  <a:gd name="T8" fmla="*/ 0 w 8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6">
                    <a:moveTo>
                      <a:pt x="0" y="0"/>
                    </a:moveTo>
                    <a:cubicBezTo>
                      <a:pt x="3" y="0"/>
                      <a:pt x="5" y="0"/>
                      <a:pt x="8" y="0"/>
                    </a:cubicBezTo>
                    <a:cubicBezTo>
                      <a:pt x="8" y="11"/>
                      <a:pt x="8" y="22"/>
                      <a:pt x="8" y="33"/>
                    </a:cubicBezTo>
                    <a:cubicBezTo>
                      <a:pt x="8" y="36"/>
                      <a:pt x="0" y="35"/>
                      <a:pt x="0" y="33"/>
                    </a:cubicBezTo>
                    <a:cubicBezTo>
                      <a:pt x="0" y="22"/>
                      <a:pt x="0" y="11"/>
                      <a:pt x="0" y="0"/>
                    </a:cubicBezTo>
                    <a:close/>
                  </a:path>
                </a:pathLst>
              </a:custGeom>
              <a:solidFill>
                <a:srgbClr val="806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4" name="Freeform 130">
                <a:extLst>
                  <a:ext uri="{FF2B5EF4-FFF2-40B4-BE49-F238E27FC236}">
                    <a16:creationId xmlns:a16="http://schemas.microsoft.com/office/drawing/2014/main" id="{4620B30B-B28E-417A-BAB4-B6055DF348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67" y="5873"/>
                <a:ext cx="149" cy="236"/>
              </a:xfrm>
              <a:custGeom>
                <a:avLst/>
                <a:gdLst>
                  <a:gd name="T0" fmla="*/ 149 w 149"/>
                  <a:gd name="T1" fmla="*/ 203 h 236"/>
                  <a:gd name="T2" fmla="*/ 87 w 149"/>
                  <a:gd name="T3" fmla="*/ 236 h 236"/>
                  <a:gd name="T4" fmla="*/ 0 w 149"/>
                  <a:gd name="T5" fmla="*/ 205 h 236"/>
                  <a:gd name="T6" fmla="*/ 80 w 149"/>
                  <a:gd name="T7" fmla="*/ 0 h 236"/>
                  <a:gd name="T8" fmla="*/ 149 w 149"/>
                  <a:gd name="T9" fmla="*/ 203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236">
                    <a:moveTo>
                      <a:pt x="149" y="203"/>
                    </a:moveTo>
                    <a:lnTo>
                      <a:pt x="87" y="236"/>
                    </a:lnTo>
                    <a:lnTo>
                      <a:pt x="0" y="205"/>
                    </a:lnTo>
                    <a:lnTo>
                      <a:pt x="80" y="0"/>
                    </a:lnTo>
                    <a:lnTo>
                      <a:pt x="149" y="203"/>
                    </a:lnTo>
                    <a:close/>
                  </a:path>
                </a:pathLst>
              </a:custGeom>
              <a:solidFill>
                <a:srgbClr val="5F95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5" name="Freeform 131">
                <a:extLst>
                  <a:ext uri="{FF2B5EF4-FFF2-40B4-BE49-F238E27FC236}">
                    <a16:creationId xmlns:a16="http://schemas.microsoft.com/office/drawing/2014/main" id="{6E2D5BBE-51A3-4BB8-819F-02B7DFC60A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47" y="5873"/>
                <a:ext cx="69" cy="236"/>
              </a:xfrm>
              <a:custGeom>
                <a:avLst/>
                <a:gdLst>
                  <a:gd name="T0" fmla="*/ 69 w 69"/>
                  <a:gd name="T1" fmla="*/ 203 h 236"/>
                  <a:gd name="T2" fmla="*/ 7 w 69"/>
                  <a:gd name="T3" fmla="*/ 236 h 236"/>
                  <a:gd name="T4" fmla="*/ 0 w 69"/>
                  <a:gd name="T5" fmla="*/ 0 h 236"/>
                  <a:gd name="T6" fmla="*/ 69 w 69"/>
                  <a:gd name="T7" fmla="*/ 203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9" h="236">
                    <a:moveTo>
                      <a:pt x="69" y="203"/>
                    </a:moveTo>
                    <a:lnTo>
                      <a:pt x="7" y="236"/>
                    </a:lnTo>
                    <a:lnTo>
                      <a:pt x="0" y="0"/>
                    </a:lnTo>
                    <a:lnTo>
                      <a:pt x="69" y="203"/>
                    </a:lnTo>
                    <a:close/>
                  </a:path>
                </a:pathLst>
              </a:custGeom>
              <a:solidFill>
                <a:srgbClr val="68A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6" name="Freeform 132">
                <a:extLst>
                  <a:ext uri="{FF2B5EF4-FFF2-40B4-BE49-F238E27FC236}">
                    <a16:creationId xmlns:a16="http://schemas.microsoft.com/office/drawing/2014/main" id="{26737884-6F12-4543-956C-E6B3EE9A18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98" y="5661"/>
                <a:ext cx="19" cy="85"/>
              </a:xfrm>
              <a:custGeom>
                <a:avLst/>
                <a:gdLst>
                  <a:gd name="T0" fmla="*/ 0 w 8"/>
                  <a:gd name="T1" fmla="*/ 0 h 36"/>
                  <a:gd name="T2" fmla="*/ 8 w 8"/>
                  <a:gd name="T3" fmla="*/ 0 h 36"/>
                  <a:gd name="T4" fmla="*/ 8 w 8"/>
                  <a:gd name="T5" fmla="*/ 33 h 36"/>
                  <a:gd name="T6" fmla="*/ 0 w 8"/>
                  <a:gd name="T7" fmla="*/ 33 h 36"/>
                  <a:gd name="T8" fmla="*/ 0 w 8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6">
                    <a:moveTo>
                      <a:pt x="0" y="0"/>
                    </a:moveTo>
                    <a:cubicBezTo>
                      <a:pt x="2" y="0"/>
                      <a:pt x="5" y="0"/>
                      <a:pt x="8" y="0"/>
                    </a:cubicBezTo>
                    <a:cubicBezTo>
                      <a:pt x="8" y="11"/>
                      <a:pt x="8" y="22"/>
                      <a:pt x="8" y="33"/>
                    </a:cubicBezTo>
                    <a:cubicBezTo>
                      <a:pt x="8" y="36"/>
                      <a:pt x="0" y="36"/>
                      <a:pt x="0" y="33"/>
                    </a:cubicBezTo>
                    <a:cubicBezTo>
                      <a:pt x="0" y="22"/>
                      <a:pt x="0" y="11"/>
                      <a:pt x="0" y="0"/>
                    </a:cubicBezTo>
                    <a:close/>
                  </a:path>
                </a:pathLst>
              </a:custGeom>
              <a:solidFill>
                <a:srgbClr val="806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7" name="Freeform 133">
                <a:extLst>
                  <a:ext uri="{FF2B5EF4-FFF2-40B4-BE49-F238E27FC236}">
                    <a16:creationId xmlns:a16="http://schemas.microsoft.com/office/drawing/2014/main" id="{530BDC08-4D12-4216-BF84-E46B35A911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34" y="5492"/>
                <a:ext cx="146" cy="233"/>
              </a:xfrm>
              <a:custGeom>
                <a:avLst/>
                <a:gdLst>
                  <a:gd name="T0" fmla="*/ 146 w 146"/>
                  <a:gd name="T1" fmla="*/ 200 h 233"/>
                  <a:gd name="T2" fmla="*/ 85 w 146"/>
                  <a:gd name="T3" fmla="*/ 233 h 233"/>
                  <a:gd name="T4" fmla="*/ 0 w 146"/>
                  <a:gd name="T5" fmla="*/ 202 h 233"/>
                  <a:gd name="T6" fmla="*/ 80 w 146"/>
                  <a:gd name="T7" fmla="*/ 0 h 233"/>
                  <a:gd name="T8" fmla="*/ 146 w 146"/>
                  <a:gd name="T9" fmla="*/ 200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233">
                    <a:moveTo>
                      <a:pt x="146" y="200"/>
                    </a:moveTo>
                    <a:lnTo>
                      <a:pt x="85" y="233"/>
                    </a:lnTo>
                    <a:lnTo>
                      <a:pt x="0" y="202"/>
                    </a:lnTo>
                    <a:lnTo>
                      <a:pt x="80" y="0"/>
                    </a:lnTo>
                    <a:lnTo>
                      <a:pt x="146" y="200"/>
                    </a:lnTo>
                    <a:close/>
                  </a:path>
                </a:pathLst>
              </a:custGeom>
              <a:solidFill>
                <a:srgbClr val="5F95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8" name="Freeform 134">
                <a:extLst>
                  <a:ext uri="{FF2B5EF4-FFF2-40B4-BE49-F238E27FC236}">
                    <a16:creationId xmlns:a16="http://schemas.microsoft.com/office/drawing/2014/main" id="{EAED5939-1E3F-4FC1-BE62-84CC36C8EF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14" y="5492"/>
                <a:ext cx="66" cy="233"/>
              </a:xfrm>
              <a:custGeom>
                <a:avLst/>
                <a:gdLst>
                  <a:gd name="T0" fmla="*/ 66 w 66"/>
                  <a:gd name="T1" fmla="*/ 200 h 233"/>
                  <a:gd name="T2" fmla="*/ 5 w 66"/>
                  <a:gd name="T3" fmla="*/ 233 h 233"/>
                  <a:gd name="T4" fmla="*/ 0 w 66"/>
                  <a:gd name="T5" fmla="*/ 0 h 233"/>
                  <a:gd name="T6" fmla="*/ 66 w 66"/>
                  <a:gd name="T7" fmla="*/ 200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33">
                    <a:moveTo>
                      <a:pt x="66" y="200"/>
                    </a:moveTo>
                    <a:lnTo>
                      <a:pt x="5" y="233"/>
                    </a:lnTo>
                    <a:lnTo>
                      <a:pt x="0" y="0"/>
                    </a:lnTo>
                    <a:lnTo>
                      <a:pt x="66" y="200"/>
                    </a:lnTo>
                    <a:close/>
                  </a:path>
                </a:pathLst>
              </a:custGeom>
              <a:solidFill>
                <a:srgbClr val="68A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9" name="Freeform 135">
                <a:extLst>
                  <a:ext uri="{FF2B5EF4-FFF2-40B4-BE49-F238E27FC236}">
                    <a16:creationId xmlns:a16="http://schemas.microsoft.com/office/drawing/2014/main" id="{A5EB52D1-4AE6-4801-9C73-87290EF2A4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8" y="5918"/>
                <a:ext cx="19" cy="85"/>
              </a:xfrm>
              <a:custGeom>
                <a:avLst/>
                <a:gdLst>
                  <a:gd name="T0" fmla="*/ 0 w 8"/>
                  <a:gd name="T1" fmla="*/ 0 h 36"/>
                  <a:gd name="T2" fmla="*/ 8 w 8"/>
                  <a:gd name="T3" fmla="*/ 0 h 36"/>
                  <a:gd name="T4" fmla="*/ 8 w 8"/>
                  <a:gd name="T5" fmla="*/ 33 h 36"/>
                  <a:gd name="T6" fmla="*/ 0 w 8"/>
                  <a:gd name="T7" fmla="*/ 33 h 36"/>
                  <a:gd name="T8" fmla="*/ 0 w 8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6">
                    <a:moveTo>
                      <a:pt x="0" y="0"/>
                    </a:moveTo>
                    <a:cubicBezTo>
                      <a:pt x="3" y="0"/>
                      <a:pt x="5" y="0"/>
                      <a:pt x="8" y="0"/>
                    </a:cubicBezTo>
                    <a:cubicBezTo>
                      <a:pt x="8" y="11"/>
                      <a:pt x="8" y="22"/>
                      <a:pt x="8" y="33"/>
                    </a:cubicBezTo>
                    <a:cubicBezTo>
                      <a:pt x="8" y="36"/>
                      <a:pt x="0" y="36"/>
                      <a:pt x="0" y="33"/>
                    </a:cubicBezTo>
                    <a:cubicBezTo>
                      <a:pt x="0" y="22"/>
                      <a:pt x="0" y="11"/>
                      <a:pt x="0" y="0"/>
                    </a:cubicBezTo>
                    <a:close/>
                  </a:path>
                </a:pathLst>
              </a:custGeom>
              <a:solidFill>
                <a:srgbClr val="806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0" name="Freeform 136">
                <a:extLst>
                  <a:ext uri="{FF2B5EF4-FFF2-40B4-BE49-F238E27FC236}">
                    <a16:creationId xmlns:a16="http://schemas.microsoft.com/office/drawing/2014/main" id="{7510BEFA-D022-43FF-90D0-EA77061DDC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15" y="5746"/>
                <a:ext cx="148" cy="236"/>
              </a:xfrm>
              <a:custGeom>
                <a:avLst/>
                <a:gdLst>
                  <a:gd name="T0" fmla="*/ 148 w 148"/>
                  <a:gd name="T1" fmla="*/ 203 h 236"/>
                  <a:gd name="T2" fmla="*/ 84 w 148"/>
                  <a:gd name="T3" fmla="*/ 236 h 236"/>
                  <a:gd name="T4" fmla="*/ 0 w 148"/>
                  <a:gd name="T5" fmla="*/ 205 h 236"/>
                  <a:gd name="T6" fmla="*/ 80 w 148"/>
                  <a:gd name="T7" fmla="*/ 0 h 236"/>
                  <a:gd name="T8" fmla="*/ 148 w 148"/>
                  <a:gd name="T9" fmla="*/ 203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236">
                    <a:moveTo>
                      <a:pt x="148" y="203"/>
                    </a:moveTo>
                    <a:lnTo>
                      <a:pt x="84" y="236"/>
                    </a:lnTo>
                    <a:lnTo>
                      <a:pt x="0" y="205"/>
                    </a:lnTo>
                    <a:lnTo>
                      <a:pt x="80" y="0"/>
                    </a:lnTo>
                    <a:lnTo>
                      <a:pt x="148" y="203"/>
                    </a:lnTo>
                    <a:close/>
                  </a:path>
                </a:pathLst>
              </a:custGeom>
              <a:solidFill>
                <a:srgbClr val="5F95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1" name="Freeform 137">
                <a:extLst>
                  <a:ext uri="{FF2B5EF4-FFF2-40B4-BE49-F238E27FC236}">
                    <a16:creationId xmlns:a16="http://schemas.microsoft.com/office/drawing/2014/main" id="{335C8F4D-18A0-4D17-8699-5CD43F3504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95" y="5746"/>
                <a:ext cx="68" cy="236"/>
              </a:xfrm>
              <a:custGeom>
                <a:avLst/>
                <a:gdLst>
                  <a:gd name="T0" fmla="*/ 68 w 68"/>
                  <a:gd name="T1" fmla="*/ 203 h 236"/>
                  <a:gd name="T2" fmla="*/ 4 w 68"/>
                  <a:gd name="T3" fmla="*/ 236 h 236"/>
                  <a:gd name="T4" fmla="*/ 0 w 68"/>
                  <a:gd name="T5" fmla="*/ 0 h 236"/>
                  <a:gd name="T6" fmla="*/ 68 w 68"/>
                  <a:gd name="T7" fmla="*/ 203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236">
                    <a:moveTo>
                      <a:pt x="68" y="203"/>
                    </a:moveTo>
                    <a:lnTo>
                      <a:pt x="4" y="236"/>
                    </a:lnTo>
                    <a:lnTo>
                      <a:pt x="0" y="0"/>
                    </a:lnTo>
                    <a:lnTo>
                      <a:pt x="68" y="203"/>
                    </a:lnTo>
                    <a:close/>
                  </a:path>
                </a:pathLst>
              </a:custGeom>
              <a:solidFill>
                <a:srgbClr val="68A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2" name="Freeform 138">
                <a:extLst>
                  <a:ext uri="{FF2B5EF4-FFF2-40B4-BE49-F238E27FC236}">
                    <a16:creationId xmlns:a16="http://schemas.microsoft.com/office/drawing/2014/main" id="{0EEDE97E-D055-4796-B3AC-7E63AEB29D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1" y="5843"/>
                <a:ext cx="19" cy="82"/>
              </a:xfrm>
              <a:custGeom>
                <a:avLst/>
                <a:gdLst>
                  <a:gd name="T0" fmla="*/ 0 w 8"/>
                  <a:gd name="T1" fmla="*/ 0 h 35"/>
                  <a:gd name="T2" fmla="*/ 8 w 8"/>
                  <a:gd name="T3" fmla="*/ 0 h 35"/>
                  <a:gd name="T4" fmla="*/ 8 w 8"/>
                  <a:gd name="T5" fmla="*/ 33 h 35"/>
                  <a:gd name="T6" fmla="*/ 0 w 8"/>
                  <a:gd name="T7" fmla="*/ 33 h 35"/>
                  <a:gd name="T8" fmla="*/ 0 w 8"/>
                  <a:gd name="T9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5">
                    <a:moveTo>
                      <a:pt x="0" y="0"/>
                    </a:moveTo>
                    <a:cubicBezTo>
                      <a:pt x="3" y="0"/>
                      <a:pt x="5" y="0"/>
                      <a:pt x="8" y="0"/>
                    </a:cubicBezTo>
                    <a:cubicBezTo>
                      <a:pt x="8" y="11"/>
                      <a:pt x="8" y="22"/>
                      <a:pt x="8" y="33"/>
                    </a:cubicBezTo>
                    <a:cubicBezTo>
                      <a:pt x="8" y="35"/>
                      <a:pt x="0" y="35"/>
                      <a:pt x="0" y="33"/>
                    </a:cubicBezTo>
                    <a:cubicBezTo>
                      <a:pt x="0" y="22"/>
                      <a:pt x="0" y="11"/>
                      <a:pt x="0" y="0"/>
                    </a:cubicBezTo>
                    <a:close/>
                  </a:path>
                </a:pathLst>
              </a:custGeom>
              <a:solidFill>
                <a:srgbClr val="806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3" name="Freeform 139">
                <a:extLst>
                  <a:ext uri="{FF2B5EF4-FFF2-40B4-BE49-F238E27FC236}">
                    <a16:creationId xmlns:a16="http://schemas.microsoft.com/office/drawing/2014/main" id="{13AF1D46-CB4E-4B37-A757-13F274C52D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17" y="5671"/>
                <a:ext cx="149" cy="235"/>
              </a:xfrm>
              <a:custGeom>
                <a:avLst/>
                <a:gdLst>
                  <a:gd name="T0" fmla="*/ 149 w 149"/>
                  <a:gd name="T1" fmla="*/ 202 h 235"/>
                  <a:gd name="T2" fmla="*/ 85 w 149"/>
                  <a:gd name="T3" fmla="*/ 235 h 235"/>
                  <a:gd name="T4" fmla="*/ 0 w 149"/>
                  <a:gd name="T5" fmla="*/ 202 h 235"/>
                  <a:gd name="T6" fmla="*/ 80 w 149"/>
                  <a:gd name="T7" fmla="*/ 0 h 235"/>
                  <a:gd name="T8" fmla="*/ 149 w 149"/>
                  <a:gd name="T9" fmla="*/ 202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235">
                    <a:moveTo>
                      <a:pt x="149" y="202"/>
                    </a:moveTo>
                    <a:lnTo>
                      <a:pt x="85" y="235"/>
                    </a:lnTo>
                    <a:lnTo>
                      <a:pt x="0" y="202"/>
                    </a:lnTo>
                    <a:lnTo>
                      <a:pt x="80" y="0"/>
                    </a:lnTo>
                    <a:lnTo>
                      <a:pt x="149" y="202"/>
                    </a:lnTo>
                    <a:close/>
                  </a:path>
                </a:pathLst>
              </a:custGeom>
              <a:solidFill>
                <a:srgbClr val="5F95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4" name="Freeform 140">
                <a:extLst>
                  <a:ext uri="{FF2B5EF4-FFF2-40B4-BE49-F238E27FC236}">
                    <a16:creationId xmlns:a16="http://schemas.microsoft.com/office/drawing/2014/main" id="{F48DC2CF-7B9D-4A52-9CE4-1ACE1CD4D2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97" y="5671"/>
                <a:ext cx="69" cy="235"/>
              </a:xfrm>
              <a:custGeom>
                <a:avLst/>
                <a:gdLst>
                  <a:gd name="T0" fmla="*/ 69 w 69"/>
                  <a:gd name="T1" fmla="*/ 202 h 235"/>
                  <a:gd name="T2" fmla="*/ 5 w 69"/>
                  <a:gd name="T3" fmla="*/ 235 h 235"/>
                  <a:gd name="T4" fmla="*/ 0 w 69"/>
                  <a:gd name="T5" fmla="*/ 0 h 235"/>
                  <a:gd name="T6" fmla="*/ 69 w 69"/>
                  <a:gd name="T7" fmla="*/ 202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9" h="235">
                    <a:moveTo>
                      <a:pt x="69" y="202"/>
                    </a:moveTo>
                    <a:lnTo>
                      <a:pt x="5" y="235"/>
                    </a:lnTo>
                    <a:lnTo>
                      <a:pt x="0" y="0"/>
                    </a:lnTo>
                    <a:lnTo>
                      <a:pt x="69" y="202"/>
                    </a:lnTo>
                    <a:close/>
                  </a:path>
                </a:pathLst>
              </a:custGeom>
              <a:solidFill>
                <a:srgbClr val="68A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5" name="Freeform 141">
                <a:extLst>
                  <a:ext uri="{FF2B5EF4-FFF2-40B4-BE49-F238E27FC236}">
                    <a16:creationId xmlns:a16="http://schemas.microsoft.com/office/drawing/2014/main" id="{3F54337F-7186-44D9-946E-744232BE29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83" y="5716"/>
                <a:ext cx="19" cy="84"/>
              </a:xfrm>
              <a:custGeom>
                <a:avLst/>
                <a:gdLst>
                  <a:gd name="T0" fmla="*/ 0 w 8"/>
                  <a:gd name="T1" fmla="*/ 0 h 36"/>
                  <a:gd name="T2" fmla="*/ 8 w 8"/>
                  <a:gd name="T3" fmla="*/ 0 h 36"/>
                  <a:gd name="T4" fmla="*/ 8 w 8"/>
                  <a:gd name="T5" fmla="*/ 33 h 36"/>
                  <a:gd name="T6" fmla="*/ 0 w 8"/>
                  <a:gd name="T7" fmla="*/ 33 h 36"/>
                  <a:gd name="T8" fmla="*/ 0 w 8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6">
                    <a:moveTo>
                      <a:pt x="0" y="0"/>
                    </a:moveTo>
                    <a:cubicBezTo>
                      <a:pt x="3" y="0"/>
                      <a:pt x="5" y="0"/>
                      <a:pt x="8" y="0"/>
                    </a:cubicBezTo>
                    <a:cubicBezTo>
                      <a:pt x="8" y="11"/>
                      <a:pt x="8" y="22"/>
                      <a:pt x="8" y="33"/>
                    </a:cubicBezTo>
                    <a:cubicBezTo>
                      <a:pt x="8" y="36"/>
                      <a:pt x="0" y="35"/>
                      <a:pt x="0" y="33"/>
                    </a:cubicBezTo>
                    <a:cubicBezTo>
                      <a:pt x="0" y="22"/>
                      <a:pt x="0" y="11"/>
                      <a:pt x="0" y="0"/>
                    </a:cubicBezTo>
                    <a:close/>
                  </a:path>
                </a:pathLst>
              </a:custGeom>
              <a:solidFill>
                <a:srgbClr val="806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6" name="Freeform 142">
                <a:extLst>
                  <a:ext uri="{FF2B5EF4-FFF2-40B4-BE49-F238E27FC236}">
                    <a16:creationId xmlns:a16="http://schemas.microsoft.com/office/drawing/2014/main" id="{C5A6E8CB-AFE1-4522-8433-CDF309452D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9" y="5544"/>
                <a:ext cx="149" cy="235"/>
              </a:xfrm>
              <a:custGeom>
                <a:avLst/>
                <a:gdLst>
                  <a:gd name="T0" fmla="*/ 149 w 149"/>
                  <a:gd name="T1" fmla="*/ 202 h 235"/>
                  <a:gd name="T2" fmla="*/ 88 w 149"/>
                  <a:gd name="T3" fmla="*/ 235 h 235"/>
                  <a:gd name="T4" fmla="*/ 0 w 149"/>
                  <a:gd name="T5" fmla="*/ 205 h 235"/>
                  <a:gd name="T6" fmla="*/ 81 w 149"/>
                  <a:gd name="T7" fmla="*/ 0 h 235"/>
                  <a:gd name="T8" fmla="*/ 149 w 149"/>
                  <a:gd name="T9" fmla="*/ 202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235">
                    <a:moveTo>
                      <a:pt x="149" y="202"/>
                    </a:moveTo>
                    <a:lnTo>
                      <a:pt x="88" y="235"/>
                    </a:lnTo>
                    <a:lnTo>
                      <a:pt x="0" y="205"/>
                    </a:lnTo>
                    <a:lnTo>
                      <a:pt x="81" y="0"/>
                    </a:lnTo>
                    <a:lnTo>
                      <a:pt x="149" y="202"/>
                    </a:lnTo>
                    <a:close/>
                  </a:path>
                </a:pathLst>
              </a:custGeom>
              <a:solidFill>
                <a:srgbClr val="5F95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7" name="Freeform 143">
                <a:extLst>
                  <a:ext uri="{FF2B5EF4-FFF2-40B4-BE49-F238E27FC236}">
                    <a16:creationId xmlns:a16="http://schemas.microsoft.com/office/drawing/2014/main" id="{0DDEA75A-EC04-4B47-84AD-94D10D2B52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00" y="5544"/>
                <a:ext cx="68" cy="235"/>
              </a:xfrm>
              <a:custGeom>
                <a:avLst/>
                <a:gdLst>
                  <a:gd name="T0" fmla="*/ 68 w 68"/>
                  <a:gd name="T1" fmla="*/ 202 h 235"/>
                  <a:gd name="T2" fmla="*/ 7 w 68"/>
                  <a:gd name="T3" fmla="*/ 235 h 235"/>
                  <a:gd name="T4" fmla="*/ 0 w 68"/>
                  <a:gd name="T5" fmla="*/ 0 h 235"/>
                  <a:gd name="T6" fmla="*/ 68 w 68"/>
                  <a:gd name="T7" fmla="*/ 202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235">
                    <a:moveTo>
                      <a:pt x="68" y="202"/>
                    </a:moveTo>
                    <a:lnTo>
                      <a:pt x="7" y="235"/>
                    </a:lnTo>
                    <a:lnTo>
                      <a:pt x="0" y="0"/>
                    </a:lnTo>
                    <a:lnTo>
                      <a:pt x="68" y="202"/>
                    </a:lnTo>
                    <a:close/>
                  </a:path>
                </a:pathLst>
              </a:custGeom>
              <a:solidFill>
                <a:srgbClr val="68A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8" name="Freeform 144">
                <a:extLst>
                  <a:ext uri="{FF2B5EF4-FFF2-40B4-BE49-F238E27FC236}">
                    <a16:creationId xmlns:a16="http://schemas.microsoft.com/office/drawing/2014/main" id="{C3319293-AE2A-4DD5-97AA-F403F1C336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65" y="5407"/>
                <a:ext cx="19" cy="85"/>
              </a:xfrm>
              <a:custGeom>
                <a:avLst/>
                <a:gdLst>
                  <a:gd name="T0" fmla="*/ 0 w 8"/>
                  <a:gd name="T1" fmla="*/ 0 h 36"/>
                  <a:gd name="T2" fmla="*/ 8 w 8"/>
                  <a:gd name="T3" fmla="*/ 0 h 36"/>
                  <a:gd name="T4" fmla="*/ 8 w 8"/>
                  <a:gd name="T5" fmla="*/ 34 h 36"/>
                  <a:gd name="T6" fmla="*/ 0 w 8"/>
                  <a:gd name="T7" fmla="*/ 34 h 36"/>
                  <a:gd name="T8" fmla="*/ 0 w 8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6">
                    <a:moveTo>
                      <a:pt x="0" y="0"/>
                    </a:moveTo>
                    <a:cubicBezTo>
                      <a:pt x="3" y="0"/>
                      <a:pt x="5" y="0"/>
                      <a:pt x="8" y="0"/>
                    </a:cubicBezTo>
                    <a:cubicBezTo>
                      <a:pt x="8" y="11"/>
                      <a:pt x="8" y="23"/>
                      <a:pt x="8" y="34"/>
                    </a:cubicBezTo>
                    <a:cubicBezTo>
                      <a:pt x="8" y="36"/>
                      <a:pt x="0" y="36"/>
                      <a:pt x="0" y="34"/>
                    </a:cubicBezTo>
                    <a:cubicBezTo>
                      <a:pt x="0" y="23"/>
                      <a:pt x="0" y="11"/>
                      <a:pt x="0" y="0"/>
                    </a:cubicBezTo>
                    <a:close/>
                  </a:path>
                </a:pathLst>
              </a:custGeom>
              <a:solidFill>
                <a:srgbClr val="806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9" name="Freeform 145">
                <a:extLst>
                  <a:ext uri="{FF2B5EF4-FFF2-40B4-BE49-F238E27FC236}">
                    <a16:creationId xmlns:a16="http://schemas.microsoft.com/office/drawing/2014/main" id="{7DCA2DD8-93C9-4EBE-AE7C-B1C7D2BF3D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01" y="5238"/>
                <a:ext cx="149" cy="235"/>
              </a:xfrm>
              <a:custGeom>
                <a:avLst/>
                <a:gdLst>
                  <a:gd name="T0" fmla="*/ 149 w 149"/>
                  <a:gd name="T1" fmla="*/ 200 h 235"/>
                  <a:gd name="T2" fmla="*/ 88 w 149"/>
                  <a:gd name="T3" fmla="*/ 235 h 235"/>
                  <a:gd name="T4" fmla="*/ 0 w 149"/>
                  <a:gd name="T5" fmla="*/ 202 h 235"/>
                  <a:gd name="T6" fmla="*/ 81 w 149"/>
                  <a:gd name="T7" fmla="*/ 0 h 235"/>
                  <a:gd name="T8" fmla="*/ 149 w 149"/>
                  <a:gd name="T9" fmla="*/ 200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235">
                    <a:moveTo>
                      <a:pt x="149" y="200"/>
                    </a:moveTo>
                    <a:lnTo>
                      <a:pt x="88" y="235"/>
                    </a:lnTo>
                    <a:lnTo>
                      <a:pt x="0" y="202"/>
                    </a:lnTo>
                    <a:lnTo>
                      <a:pt x="81" y="0"/>
                    </a:lnTo>
                    <a:lnTo>
                      <a:pt x="149" y="200"/>
                    </a:lnTo>
                    <a:close/>
                  </a:path>
                </a:pathLst>
              </a:custGeom>
              <a:solidFill>
                <a:srgbClr val="5F95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0" name="Freeform 146">
                <a:extLst>
                  <a:ext uri="{FF2B5EF4-FFF2-40B4-BE49-F238E27FC236}">
                    <a16:creationId xmlns:a16="http://schemas.microsoft.com/office/drawing/2014/main" id="{CBE7D662-FE7C-4FA3-AB30-EE977777DF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82" y="5238"/>
                <a:ext cx="68" cy="235"/>
              </a:xfrm>
              <a:custGeom>
                <a:avLst/>
                <a:gdLst>
                  <a:gd name="T0" fmla="*/ 68 w 68"/>
                  <a:gd name="T1" fmla="*/ 200 h 235"/>
                  <a:gd name="T2" fmla="*/ 7 w 68"/>
                  <a:gd name="T3" fmla="*/ 235 h 235"/>
                  <a:gd name="T4" fmla="*/ 0 w 68"/>
                  <a:gd name="T5" fmla="*/ 0 h 235"/>
                  <a:gd name="T6" fmla="*/ 68 w 68"/>
                  <a:gd name="T7" fmla="*/ 200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235">
                    <a:moveTo>
                      <a:pt x="68" y="200"/>
                    </a:moveTo>
                    <a:lnTo>
                      <a:pt x="7" y="235"/>
                    </a:lnTo>
                    <a:lnTo>
                      <a:pt x="0" y="0"/>
                    </a:lnTo>
                    <a:lnTo>
                      <a:pt x="68" y="200"/>
                    </a:lnTo>
                    <a:close/>
                  </a:path>
                </a:pathLst>
              </a:custGeom>
              <a:solidFill>
                <a:srgbClr val="68A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1" name="Freeform 147">
                <a:extLst>
                  <a:ext uri="{FF2B5EF4-FFF2-40B4-BE49-F238E27FC236}">
                    <a16:creationId xmlns:a16="http://schemas.microsoft.com/office/drawing/2014/main" id="{A3C175E5-CAFE-42E0-9C03-FA1C60DAB6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84" y="5271"/>
                <a:ext cx="17" cy="84"/>
              </a:xfrm>
              <a:custGeom>
                <a:avLst/>
                <a:gdLst>
                  <a:gd name="T0" fmla="*/ 0 w 7"/>
                  <a:gd name="T1" fmla="*/ 0 h 36"/>
                  <a:gd name="T2" fmla="*/ 7 w 7"/>
                  <a:gd name="T3" fmla="*/ 0 h 36"/>
                  <a:gd name="T4" fmla="*/ 7 w 7"/>
                  <a:gd name="T5" fmla="*/ 34 h 36"/>
                  <a:gd name="T6" fmla="*/ 0 w 7"/>
                  <a:gd name="T7" fmla="*/ 34 h 36"/>
                  <a:gd name="T8" fmla="*/ 0 w 7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36">
                    <a:moveTo>
                      <a:pt x="0" y="0"/>
                    </a:moveTo>
                    <a:cubicBezTo>
                      <a:pt x="2" y="0"/>
                      <a:pt x="5" y="0"/>
                      <a:pt x="7" y="0"/>
                    </a:cubicBezTo>
                    <a:cubicBezTo>
                      <a:pt x="7" y="11"/>
                      <a:pt x="7" y="22"/>
                      <a:pt x="7" y="34"/>
                    </a:cubicBezTo>
                    <a:cubicBezTo>
                      <a:pt x="7" y="36"/>
                      <a:pt x="0" y="36"/>
                      <a:pt x="0" y="34"/>
                    </a:cubicBezTo>
                    <a:cubicBezTo>
                      <a:pt x="0" y="22"/>
                      <a:pt x="0" y="11"/>
                      <a:pt x="0" y="0"/>
                    </a:cubicBezTo>
                    <a:close/>
                  </a:path>
                </a:pathLst>
              </a:custGeom>
              <a:solidFill>
                <a:srgbClr val="806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2" name="Freeform 148">
                <a:extLst>
                  <a:ext uri="{FF2B5EF4-FFF2-40B4-BE49-F238E27FC236}">
                    <a16:creationId xmlns:a16="http://schemas.microsoft.com/office/drawing/2014/main" id="{7E31BBFF-72CD-4968-B869-0B0D211AD0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21" y="5101"/>
                <a:ext cx="146" cy="233"/>
              </a:xfrm>
              <a:custGeom>
                <a:avLst/>
                <a:gdLst>
                  <a:gd name="T0" fmla="*/ 146 w 146"/>
                  <a:gd name="T1" fmla="*/ 200 h 233"/>
                  <a:gd name="T2" fmla="*/ 84 w 146"/>
                  <a:gd name="T3" fmla="*/ 233 h 233"/>
                  <a:gd name="T4" fmla="*/ 0 w 146"/>
                  <a:gd name="T5" fmla="*/ 203 h 233"/>
                  <a:gd name="T6" fmla="*/ 80 w 146"/>
                  <a:gd name="T7" fmla="*/ 0 h 233"/>
                  <a:gd name="T8" fmla="*/ 146 w 146"/>
                  <a:gd name="T9" fmla="*/ 200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233">
                    <a:moveTo>
                      <a:pt x="146" y="200"/>
                    </a:moveTo>
                    <a:lnTo>
                      <a:pt x="84" y="233"/>
                    </a:lnTo>
                    <a:lnTo>
                      <a:pt x="0" y="203"/>
                    </a:lnTo>
                    <a:lnTo>
                      <a:pt x="80" y="0"/>
                    </a:lnTo>
                    <a:lnTo>
                      <a:pt x="146" y="200"/>
                    </a:lnTo>
                    <a:close/>
                  </a:path>
                </a:pathLst>
              </a:custGeom>
              <a:solidFill>
                <a:srgbClr val="5F95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3" name="Freeform 149">
                <a:extLst>
                  <a:ext uri="{FF2B5EF4-FFF2-40B4-BE49-F238E27FC236}">
                    <a16:creationId xmlns:a16="http://schemas.microsoft.com/office/drawing/2014/main" id="{8E3D76CF-A8C0-41E8-9963-B932F04F77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01" y="5101"/>
                <a:ext cx="66" cy="233"/>
              </a:xfrm>
              <a:custGeom>
                <a:avLst/>
                <a:gdLst>
                  <a:gd name="T0" fmla="*/ 66 w 66"/>
                  <a:gd name="T1" fmla="*/ 200 h 233"/>
                  <a:gd name="T2" fmla="*/ 4 w 66"/>
                  <a:gd name="T3" fmla="*/ 233 h 233"/>
                  <a:gd name="T4" fmla="*/ 0 w 66"/>
                  <a:gd name="T5" fmla="*/ 0 h 233"/>
                  <a:gd name="T6" fmla="*/ 66 w 66"/>
                  <a:gd name="T7" fmla="*/ 200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33">
                    <a:moveTo>
                      <a:pt x="66" y="200"/>
                    </a:moveTo>
                    <a:lnTo>
                      <a:pt x="4" y="233"/>
                    </a:lnTo>
                    <a:lnTo>
                      <a:pt x="0" y="0"/>
                    </a:lnTo>
                    <a:lnTo>
                      <a:pt x="66" y="200"/>
                    </a:lnTo>
                    <a:close/>
                  </a:path>
                </a:pathLst>
              </a:custGeom>
              <a:solidFill>
                <a:srgbClr val="68A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4" name="Freeform 150">
                <a:extLst>
                  <a:ext uri="{FF2B5EF4-FFF2-40B4-BE49-F238E27FC236}">
                    <a16:creationId xmlns:a16="http://schemas.microsoft.com/office/drawing/2014/main" id="{B157396E-6BFC-43AC-922F-98A2CF4552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59" y="4960"/>
                <a:ext cx="17" cy="73"/>
              </a:xfrm>
              <a:custGeom>
                <a:avLst/>
                <a:gdLst>
                  <a:gd name="T0" fmla="*/ 0 w 7"/>
                  <a:gd name="T1" fmla="*/ 0 h 31"/>
                  <a:gd name="T2" fmla="*/ 7 w 7"/>
                  <a:gd name="T3" fmla="*/ 0 h 31"/>
                  <a:gd name="T4" fmla="*/ 7 w 7"/>
                  <a:gd name="T5" fmla="*/ 29 h 31"/>
                  <a:gd name="T6" fmla="*/ 0 w 7"/>
                  <a:gd name="T7" fmla="*/ 29 h 31"/>
                  <a:gd name="T8" fmla="*/ 0 w 7"/>
                  <a:gd name="T9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31">
                    <a:moveTo>
                      <a:pt x="0" y="0"/>
                    </a:moveTo>
                    <a:cubicBezTo>
                      <a:pt x="2" y="0"/>
                      <a:pt x="4" y="0"/>
                      <a:pt x="7" y="0"/>
                    </a:cubicBezTo>
                    <a:cubicBezTo>
                      <a:pt x="7" y="10"/>
                      <a:pt x="7" y="19"/>
                      <a:pt x="7" y="29"/>
                    </a:cubicBezTo>
                    <a:cubicBezTo>
                      <a:pt x="7" y="31"/>
                      <a:pt x="0" y="31"/>
                      <a:pt x="0" y="29"/>
                    </a:cubicBezTo>
                    <a:cubicBezTo>
                      <a:pt x="0" y="19"/>
                      <a:pt x="0" y="10"/>
                      <a:pt x="0" y="0"/>
                    </a:cubicBezTo>
                    <a:close/>
                  </a:path>
                </a:pathLst>
              </a:custGeom>
              <a:solidFill>
                <a:srgbClr val="806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5" name="Freeform 151">
                <a:extLst>
                  <a:ext uri="{FF2B5EF4-FFF2-40B4-BE49-F238E27FC236}">
                    <a16:creationId xmlns:a16="http://schemas.microsoft.com/office/drawing/2014/main" id="{EED192A7-E17E-4D79-97EA-C68456E40C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05" y="4812"/>
                <a:ext cx="127" cy="205"/>
              </a:xfrm>
              <a:custGeom>
                <a:avLst/>
                <a:gdLst>
                  <a:gd name="T0" fmla="*/ 127 w 127"/>
                  <a:gd name="T1" fmla="*/ 174 h 205"/>
                  <a:gd name="T2" fmla="*/ 73 w 127"/>
                  <a:gd name="T3" fmla="*/ 205 h 205"/>
                  <a:gd name="T4" fmla="*/ 0 w 127"/>
                  <a:gd name="T5" fmla="*/ 176 h 205"/>
                  <a:gd name="T6" fmla="*/ 68 w 127"/>
                  <a:gd name="T7" fmla="*/ 0 h 205"/>
                  <a:gd name="T8" fmla="*/ 127 w 127"/>
                  <a:gd name="T9" fmla="*/ 174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205">
                    <a:moveTo>
                      <a:pt x="127" y="174"/>
                    </a:moveTo>
                    <a:lnTo>
                      <a:pt x="73" y="205"/>
                    </a:lnTo>
                    <a:lnTo>
                      <a:pt x="0" y="176"/>
                    </a:lnTo>
                    <a:lnTo>
                      <a:pt x="68" y="0"/>
                    </a:lnTo>
                    <a:lnTo>
                      <a:pt x="127" y="174"/>
                    </a:lnTo>
                    <a:close/>
                  </a:path>
                </a:pathLst>
              </a:custGeom>
              <a:solidFill>
                <a:srgbClr val="5F95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6" name="Freeform 152">
                <a:extLst>
                  <a:ext uri="{FF2B5EF4-FFF2-40B4-BE49-F238E27FC236}">
                    <a16:creationId xmlns:a16="http://schemas.microsoft.com/office/drawing/2014/main" id="{245FBB52-A7AF-4BF3-AF82-950AA8E620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73" y="4812"/>
                <a:ext cx="59" cy="205"/>
              </a:xfrm>
              <a:custGeom>
                <a:avLst/>
                <a:gdLst>
                  <a:gd name="T0" fmla="*/ 59 w 59"/>
                  <a:gd name="T1" fmla="*/ 174 h 205"/>
                  <a:gd name="T2" fmla="*/ 5 w 59"/>
                  <a:gd name="T3" fmla="*/ 205 h 205"/>
                  <a:gd name="T4" fmla="*/ 0 w 59"/>
                  <a:gd name="T5" fmla="*/ 0 h 205"/>
                  <a:gd name="T6" fmla="*/ 59 w 59"/>
                  <a:gd name="T7" fmla="*/ 174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205">
                    <a:moveTo>
                      <a:pt x="59" y="174"/>
                    </a:moveTo>
                    <a:lnTo>
                      <a:pt x="5" y="205"/>
                    </a:lnTo>
                    <a:lnTo>
                      <a:pt x="0" y="0"/>
                    </a:lnTo>
                    <a:lnTo>
                      <a:pt x="59" y="174"/>
                    </a:lnTo>
                    <a:close/>
                  </a:path>
                </a:pathLst>
              </a:custGeom>
              <a:solidFill>
                <a:srgbClr val="68A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7" name="Freeform 153">
                <a:extLst>
                  <a:ext uri="{FF2B5EF4-FFF2-40B4-BE49-F238E27FC236}">
                    <a16:creationId xmlns:a16="http://schemas.microsoft.com/office/drawing/2014/main" id="{C61EDFF9-4F1D-4915-9857-B230875BBD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45" y="5704"/>
                <a:ext cx="17" cy="73"/>
              </a:xfrm>
              <a:custGeom>
                <a:avLst/>
                <a:gdLst>
                  <a:gd name="T0" fmla="*/ 0 w 7"/>
                  <a:gd name="T1" fmla="*/ 0 h 31"/>
                  <a:gd name="T2" fmla="*/ 7 w 7"/>
                  <a:gd name="T3" fmla="*/ 0 h 31"/>
                  <a:gd name="T4" fmla="*/ 7 w 7"/>
                  <a:gd name="T5" fmla="*/ 29 h 31"/>
                  <a:gd name="T6" fmla="*/ 0 w 7"/>
                  <a:gd name="T7" fmla="*/ 29 h 31"/>
                  <a:gd name="T8" fmla="*/ 0 w 7"/>
                  <a:gd name="T9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31">
                    <a:moveTo>
                      <a:pt x="0" y="0"/>
                    </a:moveTo>
                    <a:cubicBezTo>
                      <a:pt x="2" y="0"/>
                      <a:pt x="5" y="0"/>
                      <a:pt x="7" y="0"/>
                    </a:cubicBezTo>
                    <a:cubicBezTo>
                      <a:pt x="7" y="10"/>
                      <a:pt x="7" y="19"/>
                      <a:pt x="7" y="29"/>
                    </a:cubicBezTo>
                    <a:cubicBezTo>
                      <a:pt x="7" y="31"/>
                      <a:pt x="0" y="30"/>
                      <a:pt x="0" y="29"/>
                    </a:cubicBezTo>
                    <a:cubicBezTo>
                      <a:pt x="0" y="19"/>
                      <a:pt x="0" y="10"/>
                      <a:pt x="0" y="0"/>
                    </a:cubicBezTo>
                    <a:close/>
                  </a:path>
                </a:pathLst>
              </a:custGeom>
              <a:solidFill>
                <a:srgbClr val="806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8" name="Freeform 154">
                <a:extLst>
                  <a:ext uri="{FF2B5EF4-FFF2-40B4-BE49-F238E27FC236}">
                    <a16:creationId xmlns:a16="http://schemas.microsoft.com/office/drawing/2014/main" id="{C30F94A8-C8F0-4D14-BB95-79B6808747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91" y="5558"/>
                <a:ext cx="127" cy="200"/>
              </a:xfrm>
              <a:custGeom>
                <a:avLst/>
                <a:gdLst>
                  <a:gd name="T0" fmla="*/ 127 w 127"/>
                  <a:gd name="T1" fmla="*/ 172 h 200"/>
                  <a:gd name="T2" fmla="*/ 73 w 127"/>
                  <a:gd name="T3" fmla="*/ 200 h 200"/>
                  <a:gd name="T4" fmla="*/ 0 w 127"/>
                  <a:gd name="T5" fmla="*/ 174 h 200"/>
                  <a:gd name="T6" fmla="*/ 68 w 127"/>
                  <a:gd name="T7" fmla="*/ 0 h 200"/>
                  <a:gd name="T8" fmla="*/ 127 w 127"/>
                  <a:gd name="T9" fmla="*/ 17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200">
                    <a:moveTo>
                      <a:pt x="127" y="172"/>
                    </a:moveTo>
                    <a:lnTo>
                      <a:pt x="73" y="200"/>
                    </a:lnTo>
                    <a:lnTo>
                      <a:pt x="0" y="174"/>
                    </a:lnTo>
                    <a:lnTo>
                      <a:pt x="68" y="0"/>
                    </a:lnTo>
                    <a:lnTo>
                      <a:pt x="127" y="172"/>
                    </a:lnTo>
                    <a:close/>
                  </a:path>
                </a:pathLst>
              </a:custGeom>
              <a:solidFill>
                <a:srgbClr val="5F95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9" name="Freeform 155">
                <a:extLst>
                  <a:ext uri="{FF2B5EF4-FFF2-40B4-BE49-F238E27FC236}">
                    <a16:creationId xmlns:a16="http://schemas.microsoft.com/office/drawing/2014/main" id="{D098CBE1-CA0C-4E98-8511-5A682EE2C0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59" y="5558"/>
                <a:ext cx="59" cy="200"/>
              </a:xfrm>
              <a:custGeom>
                <a:avLst/>
                <a:gdLst>
                  <a:gd name="T0" fmla="*/ 59 w 59"/>
                  <a:gd name="T1" fmla="*/ 172 h 200"/>
                  <a:gd name="T2" fmla="*/ 5 w 59"/>
                  <a:gd name="T3" fmla="*/ 200 h 200"/>
                  <a:gd name="T4" fmla="*/ 0 w 59"/>
                  <a:gd name="T5" fmla="*/ 0 h 200"/>
                  <a:gd name="T6" fmla="*/ 59 w 59"/>
                  <a:gd name="T7" fmla="*/ 17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200">
                    <a:moveTo>
                      <a:pt x="59" y="172"/>
                    </a:moveTo>
                    <a:lnTo>
                      <a:pt x="5" y="200"/>
                    </a:lnTo>
                    <a:lnTo>
                      <a:pt x="0" y="0"/>
                    </a:lnTo>
                    <a:lnTo>
                      <a:pt x="59" y="172"/>
                    </a:lnTo>
                    <a:close/>
                  </a:path>
                </a:pathLst>
              </a:custGeom>
              <a:solidFill>
                <a:srgbClr val="68A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0" name="Freeform 156">
                <a:extLst>
                  <a:ext uri="{FF2B5EF4-FFF2-40B4-BE49-F238E27FC236}">
                    <a16:creationId xmlns:a16="http://schemas.microsoft.com/office/drawing/2014/main" id="{35477806-580B-4FA7-A3BB-52CD8A552C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90" y="4155"/>
                <a:ext cx="436" cy="245"/>
              </a:xfrm>
              <a:custGeom>
                <a:avLst/>
                <a:gdLst>
                  <a:gd name="T0" fmla="*/ 160 w 185"/>
                  <a:gd name="T1" fmla="*/ 50 h 104"/>
                  <a:gd name="T2" fmla="*/ 160 w 185"/>
                  <a:gd name="T3" fmla="*/ 46 h 104"/>
                  <a:gd name="T4" fmla="*/ 131 w 185"/>
                  <a:gd name="T5" fmla="*/ 19 h 104"/>
                  <a:gd name="T6" fmla="*/ 96 w 185"/>
                  <a:gd name="T7" fmla="*/ 0 h 104"/>
                  <a:gd name="T8" fmla="*/ 62 w 185"/>
                  <a:gd name="T9" fmla="*/ 19 h 104"/>
                  <a:gd name="T10" fmla="*/ 27 w 185"/>
                  <a:gd name="T11" fmla="*/ 46 h 104"/>
                  <a:gd name="T12" fmla="*/ 28 w 185"/>
                  <a:gd name="T13" fmla="*/ 49 h 104"/>
                  <a:gd name="T14" fmla="*/ 0 w 185"/>
                  <a:gd name="T15" fmla="*/ 76 h 104"/>
                  <a:gd name="T16" fmla="*/ 37 w 185"/>
                  <a:gd name="T17" fmla="*/ 104 h 104"/>
                  <a:gd name="T18" fmla="*/ 67 w 185"/>
                  <a:gd name="T19" fmla="*/ 92 h 104"/>
                  <a:gd name="T20" fmla="*/ 96 w 185"/>
                  <a:gd name="T21" fmla="*/ 104 h 104"/>
                  <a:gd name="T22" fmla="*/ 122 w 185"/>
                  <a:gd name="T23" fmla="*/ 96 h 104"/>
                  <a:gd name="T24" fmla="*/ 148 w 185"/>
                  <a:gd name="T25" fmla="*/ 104 h 104"/>
                  <a:gd name="T26" fmla="*/ 185 w 185"/>
                  <a:gd name="T27" fmla="*/ 76 h 104"/>
                  <a:gd name="T28" fmla="*/ 160 w 185"/>
                  <a:gd name="T29" fmla="*/ 50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" h="104">
                    <a:moveTo>
                      <a:pt x="160" y="50"/>
                    </a:moveTo>
                    <a:cubicBezTo>
                      <a:pt x="160" y="49"/>
                      <a:pt x="160" y="48"/>
                      <a:pt x="160" y="46"/>
                    </a:cubicBezTo>
                    <a:cubicBezTo>
                      <a:pt x="160" y="33"/>
                      <a:pt x="148" y="22"/>
                      <a:pt x="131" y="19"/>
                    </a:cubicBezTo>
                    <a:cubicBezTo>
                      <a:pt x="127" y="8"/>
                      <a:pt x="113" y="0"/>
                      <a:pt x="96" y="0"/>
                    </a:cubicBezTo>
                    <a:cubicBezTo>
                      <a:pt x="80" y="0"/>
                      <a:pt x="67" y="8"/>
                      <a:pt x="62" y="19"/>
                    </a:cubicBezTo>
                    <a:cubicBezTo>
                      <a:pt x="43" y="20"/>
                      <a:pt x="27" y="32"/>
                      <a:pt x="27" y="46"/>
                    </a:cubicBezTo>
                    <a:cubicBezTo>
                      <a:pt x="27" y="47"/>
                      <a:pt x="28" y="48"/>
                      <a:pt x="28" y="49"/>
                    </a:cubicBezTo>
                    <a:cubicBezTo>
                      <a:pt x="12" y="52"/>
                      <a:pt x="0" y="63"/>
                      <a:pt x="0" y="76"/>
                    </a:cubicBezTo>
                    <a:cubicBezTo>
                      <a:pt x="0" y="91"/>
                      <a:pt x="17" y="104"/>
                      <a:pt x="37" y="104"/>
                    </a:cubicBezTo>
                    <a:cubicBezTo>
                      <a:pt x="49" y="104"/>
                      <a:pt x="60" y="99"/>
                      <a:pt x="67" y="92"/>
                    </a:cubicBezTo>
                    <a:cubicBezTo>
                      <a:pt x="73" y="99"/>
                      <a:pt x="84" y="104"/>
                      <a:pt x="96" y="104"/>
                    </a:cubicBezTo>
                    <a:cubicBezTo>
                      <a:pt x="107" y="104"/>
                      <a:pt x="116" y="101"/>
                      <a:pt x="122" y="96"/>
                    </a:cubicBezTo>
                    <a:cubicBezTo>
                      <a:pt x="129" y="101"/>
                      <a:pt x="138" y="104"/>
                      <a:pt x="148" y="104"/>
                    </a:cubicBezTo>
                    <a:cubicBezTo>
                      <a:pt x="169" y="104"/>
                      <a:pt x="185" y="91"/>
                      <a:pt x="185" y="76"/>
                    </a:cubicBezTo>
                    <a:cubicBezTo>
                      <a:pt x="185" y="64"/>
                      <a:pt x="175" y="54"/>
                      <a:pt x="160" y="5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1" name="Freeform 157">
                <a:extLst>
                  <a:ext uri="{FF2B5EF4-FFF2-40B4-BE49-F238E27FC236}">
                    <a16:creationId xmlns:a16="http://schemas.microsoft.com/office/drawing/2014/main" id="{6A10692F-3548-481A-8C0F-B50682FEDD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89" y="4701"/>
                <a:ext cx="436" cy="245"/>
              </a:xfrm>
              <a:custGeom>
                <a:avLst/>
                <a:gdLst>
                  <a:gd name="T0" fmla="*/ 160 w 185"/>
                  <a:gd name="T1" fmla="*/ 50 h 104"/>
                  <a:gd name="T2" fmla="*/ 160 w 185"/>
                  <a:gd name="T3" fmla="*/ 46 h 104"/>
                  <a:gd name="T4" fmla="*/ 131 w 185"/>
                  <a:gd name="T5" fmla="*/ 19 h 104"/>
                  <a:gd name="T6" fmla="*/ 96 w 185"/>
                  <a:gd name="T7" fmla="*/ 0 h 104"/>
                  <a:gd name="T8" fmla="*/ 62 w 185"/>
                  <a:gd name="T9" fmla="*/ 19 h 104"/>
                  <a:gd name="T10" fmla="*/ 27 w 185"/>
                  <a:gd name="T11" fmla="*/ 46 h 104"/>
                  <a:gd name="T12" fmla="*/ 28 w 185"/>
                  <a:gd name="T13" fmla="*/ 49 h 104"/>
                  <a:gd name="T14" fmla="*/ 0 w 185"/>
                  <a:gd name="T15" fmla="*/ 76 h 104"/>
                  <a:gd name="T16" fmla="*/ 37 w 185"/>
                  <a:gd name="T17" fmla="*/ 104 h 104"/>
                  <a:gd name="T18" fmla="*/ 67 w 185"/>
                  <a:gd name="T19" fmla="*/ 92 h 104"/>
                  <a:gd name="T20" fmla="*/ 96 w 185"/>
                  <a:gd name="T21" fmla="*/ 104 h 104"/>
                  <a:gd name="T22" fmla="*/ 122 w 185"/>
                  <a:gd name="T23" fmla="*/ 96 h 104"/>
                  <a:gd name="T24" fmla="*/ 148 w 185"/>
                  <a:gd name="T25" fmla="*/ 104 h 104"/>
                  <a:gd name="T26" fmla="*/ 185 w 185"/>
                  <a:gd name="T27" fmla="*/ 76 h 104"/>
                  <a:gd name="T28" fmla="*/ 160 w 185"/>
                  <a:gd name="T29" fmla="*/ 50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" h="104">
                    <a:moveTo>
                      <a:pt x="160" y="50"/>
                    </a:moveTo>
                    <a:cubicBezTo>
                      <a:pt x="160" y="49"/>
                      <a:pt x="160" y="48"/>
                      <a:pt x="160" y="46"/>
                    </a:cubicBezTo>
                    <a:cubicBezTo>
                      <a:pt x="160" y="33"/>
                      <a:pt x="148" y="22"/>
                      <a:pt x="131" y="19"/>
                    </a:cubicBezTo>
                    <a:cubicBezTo>
                      <a:pt x="127" y="8"/>
                      <a:pt x="113" y="0"/>
                      <a:pt x="96" y="0"/>
                    </a:cubicBezTo>
                    <a:cubicBezTo>
                      <a:pt x="80" y="0"/>
                      <a:pt x="67" y="8"/>
                      <a:pt x="62" y="19"/>
                    </a:cubicBezTo>
                    <a:cubicBezTo>
                      <a:pt x="43" y="20"/>
                      <a:pt x="27" y="32"/>
                      <a:pt x="27" y="46"/>
                    </a:cubicBezTo>
                    <a:cubicBezTo>
                      <a:pt x="27" y="47"/>
                      <a:pt x="28" y="48"/>
                      <a:pt x="28" y="49"/>
                    </a:cubicBezTo>
                    <a:cubicBezTo>
                      <a:pt x="12" y="52"/>
                      <a:pt x="0" y="63"/>
                      <a:pt x="0" y="76"/>
                    </a:cubicBezTo>
                    <a:cubicBezTo>
                      <a:pt x="0" y="91"/>
                      <a:pt x="17" y="104"/>
                      <a:pt x="37" y="104"/>
                    </a:cubicBezTo>
                    <a:cubicBezTo>
                      <a:pt x="49" y="104"/>
                      <a:pt x="60" y="99"/>
                      <a:pt x="67" y="92"/>
                    </a:cubicBezTo>
                    <a:cubicBezTo>
                      <a:pt x="73" y="99"/>
                      <a:pt x="84" y="104"/>
                      <a:pt x="96" y="104"/>
                    </a:cubicBezTo>
                    <a:cubicBezTo>
                      <a:pt x="107" y="104"/>
                      <a:pt x="116" y="101"/>
                      <a:pt x="122" y="96"/>
                    </a:cubicBezTo>
                    <a:cubicBezTo>
                      <a:pt x="129" y="101"/>
                      <a:pt x="138" y="104"/>
                      <a:pt x="148" y="104"/>
                    </a:cubicBezTo>
                    <a:cubicBezTo>
                      <a:pt x="169" y="104"/>
                      <a:pt x="185" y="91"/>
                      <a:pt x="185" y="76"/>
                    </a:cubicBezTo>
                    <a:cubicBezTo>
                      <a:pt x="185" y="64"/>
                      <a:pt x="175" y="54"/>
                      <a:pt x="160" y="5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2" name="Freeform 158">
                <a:extLst>
                  <a:ext uri="{FF2B5EF4-FFF2-40B4-BE49-F238E27FC236}">
                    <a16:creationId xmlns:a16="http://schemas.microsoft.com/office/drawing/2014/main" id="{EDE95AEF-8620-45BF-8AA1-8B5B085E50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59" y="4315"/>
                <a:ext cx="436" cy="245"/>
              </a:xfrm>
              <a:custGeom>
                <a:avLst/>
                <a:gdLst>
                  <a:gd name="T0" fmla="*/ 160 w 185"/>
                  <a:gd name="T1" fmla="*/ 50 h 104"/>
                  <a:gd name="T2" fmla="*/ 160 w 185"/>
                  <a:gd name="T3" fmla="*/ 46 h 104"/>
                  <a:gd name="T4" fmla="*/ 131 w 185"/>
                  <a:gd name="T5" fmla="*/ 19 h 104"/>
                  <a:gd name="T6" fmla="*/ 96 w 185"/>
                  <a:gd name="T7" fmla="*/ 0 h 104"/>
                  <a:gd name="T8" fmla="*/ 62 w 185"/>
                  <a:gd name="T9" fmla="*/ 19 h 104"/>
                  <a:gd name="T10" fmla="*/ 27 w 185"/>
                  <a:gd name="T11" fmla="*/ 46 h 104"/>
                  <a:gd name="T12" fmla="*/ 28 w 185"/>
                  <a:gd name="T13" fmla="*/ 49 h 104"/>
                  <a:gd name="T14" fmla="*/ 0 w 185"/>
                  <a:gd name="T15" fmla="*/ 76 h 104"/>
                  <a:gd name="T16" fmla="*/ 37 w 185"/>
                  <a:gd name="T17" fmla="*/ 104 h 104"/>
                  <a:gd name="T18" fmla="*/ 67 w 185"/>
                  <a:gd name="T19" fmla="*/ 92 h 104"/>
                  <a:gd name="T20" fmla="*/ 96 w 185"/>
                  <a:gd name="T21" fmla="*/ 104 h 104"/>
                  <a:gd name="T22" fmla="*/ 122 w 185"/>
                  <a:gd name="T23" fmla="*/ 96 h 104"/>
                  <a:gd name="T24" fmla="*/ 148 w 185"/>
                  <a:gd name="T25" fmla="*/ 104 h 104"/>
                  <a:gd name="T26" fmla="*/ 185 w 185"/>
                  <a:gd name="T27" fmla="*/ 76 h 104"/>
                  <a:gd name="T28" fmla="*/ 160 w 185"/>
                  <a:gd name="T29" fmla="*/ 50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5" h="104">
                    <a:moveTo>
                      <a:pt x="160" y="50"/>
                    </a:moveTo>
                    <a:cubicBezTo>
                      <a:pt x="160" y="49"/>
                      <a:pt x="160" y="48"/>
                      <a:pt x="160" y="46"/>
                    </a:cubicBezTo>
                    <a:cubicBezTo>
                      <a:pt x="160" y="33"/>
                      <a:pt x="148" y="22"/>
                      <a:pt x="131" y="19"/>
                    </a:cubicBezTo>
                    <a:cubicBezTo>
                      <a:pt x="127" y="8"/>
                      <a:pt x="113" y="0"/>
                      <a:pt x="96" y="0"/>
                    </a:cubicBezTo>
                    <a:cubicBezTo>
                      <a:pt x="80" y="0"/>
                      <a:pt x="67" y="8"/>
                      <a:pt x="62" y="19"/>
                    </a:cubicBezTo>
                    <a:cubicBezTo>
                      <a:pt x="43" y="20"/>
                      <a:pt x="27" y="32"/>
                      <a:pt x="27" y="46"/>
                    </a:cubicBezTo>
                    <a:cubicBezTo>
                      <a:pt x="27" y="47"/>
                      <a:pt x="28" y="48"/>
                      <a:pt x="28" y="49"/>
                    </a:cubicBezTo>
                    <a:cubicBezTo>
                      <a:pt x="12" y="52"/>
                      <a:pt x="0" y="63"/>
                      <a:pt x="0" y="76"/>
                    </a:cubicBezTo>
                    <a:cubicBezTo>
                      <a:pt x="0" y="91"/>
                      <a:pt x="17" y="104"/>
                      <a:pt x="37" y="104"/>
                    </a:cubicBezTo>
                    <a:cubicBezTo>
                      <a:pt x="49" y="104"/>
                      <a:pt x="60" y="99"/>
                      <a:pt x="67" y="92"/>
                    </a:cubicBezTo>
                    <a:cubicBezTo>
                      <a:pt x="73" y="99"/>
                      <a:pt x="84" y="104"/>
                      <a:pt x="96" y="104"/>
                    </a:cubicBezTo>
                    <a:cubicBezTo>
                      <a:pt x="107" y="104"/>
                      <a:pt x="116" y="101"/>
                      <a:pt x="122" y="96"/>
                    </a:cubicBezTo>
                    <a:cubicBezTo>
                      <a:pt x="129" y="101"/>
                      <a:pt x="138" y="104"/>
                      <a:pt x="148" y="104"/>
                    </a:cubicBezTo>
                    <a:cubicBezTo>
                      <a:pt x="169" y="104"/>
                      <a:pt x="185" y="91"/>
                      <a:pt x="185" y="76"/>
                    </a:cubicBezTo>
                    <a:cubicBezTo>
                      <a:pt x="185" y="64"/>
                      <a:pt x="175" y="54"/>
                      <a:pt x="160" y="5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3" name="Freeform 159">
                <a:extLst>
                  <a:ext uri="{FF2B5EF4-FFF2-40B4-BE49-F238E27FC236}">
                    <a16:creationId xmlns:a16="http://schemas.microsoft.com/office/drawing/2014/main" id="{06E25BEE-1E70-455A-88BA-9761E8F03C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56" y="5558"/>
                <a:ext cx="1557" cy="748"/>
              </a:xfrm>
              <a:custGeom>
                <a:avLst/>
                <a:gdLst>
                  <a:gd name="T0" fmla="*/ 565 w 661"/>
                  <a:gd name="T1" fmla="*/ 10 h 318"/>
                  <a:gd name="T2" fmla="*/ 419 w 661"/>
                  <a:gd name="T3" fmla="*/ 85 h 318"/>
                  <a:gd name="T4" fmla="*/ 280 w 661"/>
                  <a:gd name="T5" fmla="*/ 138 h 318"/>
                  <a:gd name="T6" fmla="*/ 81 w 661"/>
                  <a:gd name="T7" fmla="*/ 156 h 318"/>
                  <a:gd name="T8" fmla="*/ 15 w 661"/>
                  <a:gd name="T9" fmla="*/ 207 h 318"/>
                  <a:gd name="T10" fmla="*/ 160 w 661"/>
                  <a:gd name="T11" fmla="*/ 207 h 318"/>
                  <a:gd name="T12" fmla="*/ 344 w 661"/>
                  <a:gd name="T13" fmla="*/ 275 h 318"/>
                  <a:gd name="T14" fmla="*/ 482 w 661"/>
                  <a:gd name="T15" fmla="*/ 275 h 318"/>
                  <a:gd name="T16" fmla="*/ 588 w 661"/>
                  <a:gd name="T17" fmla="*/ 224 h 318"/>
                  <a:gd name="T18" fmla="*/ 515 w 661"/>
                  <a:gd name="T19" fmla="*/ 165 h 318"/>
                  <a:gd name="T20" fmla="*/ 624 w 661"/>
                  <a:gd name="T21" fmla="*/ 115 h 318"/>
                  <a:gd name="T22" fmla="*/ 593 w 661"/>
                  <a:gd name="T23" fmla="*/ 67 h 318"/>
                  <a:gd name="T24" fmla="*/ 598 w 661"/>
                  <a:gd name="T25" fmla="*/ 25 h 318"/>
                  <a:gd name="T26" fmla="*/ 565 w 661"/>
                  <a:gd name="T27" fmla="*/ 1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61" h="318">
                    <a:moveTo>
                      <a:pt x="565" y="10"/>
                    </a:moveTo>
                    <a:cubicBezTo>
                      <a:pt x="537" y="7"/>
                      <a:pt x="441" y="35"/>
                      <a:pt x="419" y="85"/>
                    </a:cubicBezTo>
                    <a:cubicBezTo>
                      <a:pt x="396" y="136"/>
                      <a:pt x="361" y="133"/>
                      <a:pt x="280" y="138"/>
                    </a:cubicBezTo>
                    <a:cubicBezTo>
                      <a:pt x="199" y="144"/>
                      <a:pt x="81" y="156"/>
                      <a:pt x="81" y="156"/>
                    </a:cubicBezTo>
                    <a:cubicBezTo>
                      <a:pt x="81" y="156"/>
                      <a:pt x="0" y="167"/>
                      <a:pt x="15" y="207"/>
                    </a:cubicBezTo>
                    <a:cubicBezTo>
                      <a:pt x="30" y="247"/>
                      <a:pt x="85" y="215"/>
                      <a:pt x="160" y="207"/>
                    </a:cubicBezTo>
                    <a:cubicBezTo>
                      <a:pt x="235" y="199"/>
                      <a:pt x="275" y="232"/>
                      <a:pt x="344" y="275"/>
                    </a:cubicBezTo>
                    <a:cubicBezTo>
                      <a:pt x="414" y="318"/>
                      <a:pt x="429" y="290"/>
                      <a:pt x="482" y="275"/>
                    </a:cubicBezTo>
                    <a:cubicBezTo>
                      <a:pt x="535" y="260"/>
                      <a:pt x="613" y="247"/>
                      <a:pt x="588" y="224"/>
                    </a:cubicBezTo>
                    <a:cubicBezTo>
                      <a:pt x="563" y="202"/>
                      <a:pt x="505" y="205"/>
                      <a:pt x="515" y="165"/>
                    </a:cubicBezTo>
                    <a:cubicBezTo>
                      <a:pt x="525" y="126"/>
                      <a:pt x="587" y="143"/>
                      <a:pt x="624" y="115"/>
                    </a:cubicBezTo>
                    <a:cubicBezTo>
                      <a:pt x="661" y="88"/>
                      <a:pt x="635" y="56"/>
                      <a:pt x="593" y="67"/>
                    </a:cubicBezTo>
                    <a:cubicBezTo>
                      <a:pt x="550" y="78"/>
                      <a:pt x="583" y="51"/>
                      <a:pt x="598" y="25"/>
                    </a:cubicBezTo>
                    <a:cubicBezTo>
                      <a:pt x="613" y="0"/>
                      <a:pt x="565" y="10"/>
                      <a:pt x="565" y="10"/>
                    </a:cubicBezTo>
                    <a:close/>
                  </a:path>
                </a:pathLst>
              </a:custGeom>
              <a:solidFill>
                <a:srgbClr val="508C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4" name="Freeform 160">
                <a:extLst>
                  <a:ext uri="{FF2B5EF4-FFF2-40B4-BE49-F238E27FC236}">
                    <a16:creationId xmlns:a16="http://schemas.microsoft.com/office/drawing/2014/main" id="{CACCE5A7-6EAF-446F-A7B9-D90629A377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67" y="2639"/>
                <a:ext cx="3770" cy="1436"/>
              </a:xfrm>
              <a:custGeom>
                <a:avLst/>
                <a:gdLst>
                  <a:gd name="T0" fmla="*/ 3728 w 3770"/>
                  <a:gd name="T1" fmla="*/ 508 h 1436"/>
                  <a:gd name="T2" fmla="*/ 3614 w 3770"/>
                  <a:gd name="T3" fmla="*/ 473 h 1436"/>
                  <a:gd name="T4" fmla="*/ 2686 w 3770"/>
                  <a:gd name="T5" fmla="*/ 895 h 1436"/>
                  <a:gd name="T6" fmla="*/ 2017 w 3770"/>
                  <a:gd name="T7" fmla="*/ 692 h 1436"/>
                  <a:gd name="T8" fmla="*/ 2943 w 3770"/>
                  <a:gd name="T9" fmla="*/ 271 h 1436"/>
                  <a:gd name="T10" fmla="*/ 2832 w 3770"/>
                  <a:gd name="T11" fmla="*/ 238 h 1436"/>
                  <a:gd name="T12" fmla="*/ 1904 w 3770"/>
                  <a:gd name="T13" fmla="*/ 657 h 1436"/>
                  <a:gd name="T14" fmla="*/ 1234 w 3770"/>
                  <a:gd name="T15" fmla="*/ 454 h 1436"/>
                  <a:gd name="T16" fmla="*/ 2160 w 3770"/>
                  <a:gd name="T17" fmla="*/ 35 h 1436"/>
                  <a:gd name="T18" fmla="*/ 2050 w 3770"/>
                  <a:gd name="T19" fmla="*/ 0 h 1436"/>
                  <a:gd name="T20" fmla="*/ 1121 w 3770"/>
                  <a:gd name="T21" fmla="*/ 421 h 1436"/>
                  <a:gd name="T22" fmla="*/ 447 w 3770"/>
                  <a:gd name="T23" fmla="*/ 217 h 1436"/>
                  <a:gd name="T24" fmla="*/ 315 w 3770"/>
                  <a:gd name="T25" fmla="*/ 275 h 1436"/>
                  <a:gd name="T26" fmla="*/ 989 w 3770"/>
                  <a:gd name="T27" fmla="*/ 480 h 1436"/>
                  <a:gd name="T28" fmla="*/ 0 w 3770"/>
                  <a:gd name="T29" fmla="*/ 930 h 1436"/>
                  <a:gd name="T30" fmla="*/ 113 w 3770"/>
                  <a:gd name="T31" fmla="*/ 963 h 1436"/>
                  <a:gd name="T32" fmla="*/ 1102 w 3770"/>
                  <a:gd name="T33" fmla="*/ 513 h 1436"/>
                  <a:gd name="T34" fmla="*/ 1772 w 3770"/>
                  <a:gd name="T35" fmla="*/ 716 h 1436"/>
                  <a:gd name="T36" fmla="*/ 782 w 3770"/>
                  <a:gd name="T37" fmla="*/ 1165 h 1436"/>
                  <a:gd name="T38" fmla="*/ 895 w 3770"/>
                  <a:gd name="T39" fmla="*/ 1201 h 1436"/>
                  <a:gd name="T40" fmla="*/ 1885 w 3770"/>
                  <a:gd name="T41" fmla="*/ 751 h 1436"/>
                  <a:gd name="T42" fmla="*/ 2556 w 3770"/>
                  <a:gd name="T43" fmla="*/ 953 h 1436"/>
                  <a:gd name="T44" fmla="*/ 1567 w 3770"/>
                  <a:gd name="T45" fmla="*/ 1403 h 1436"/>
                  <a:gd name="T46" fmla="*/ 1677 w 3770"/>
                  <a:gd name="T47" fmla="*/ 1436 h 1436"/>
                  <a:gd name="T48" fmla="*/ 2669 w 3770"/>
                  <a:gd name="T49" fmla="*/ 986 h 1436"/>
                  <a:gd name="T50" fmla="*/ 3640 w 3770"/>
                  <a:gd name="T51" fmla="*/ 1281 h 1436"/>
                  <a:gd name="T52" fmla="*/ 3770 w 3770"/>
                  <a:gd name="T53" fmla="*/ 1222 h 1436"/>
                  <a:gd name="T54" fmla="*/ 2799 w 3770"/>
                  <a:gd name="T55" fmla="*/ 927 h 1436"/>
                  <a:gd name="T56" fmla="*/ 3728 w 3770"/>
                  <a:gd name="T57" fmla="*/ 508 h 1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770" h="1436">
                    <a:moveTo>
                      <a:pt x="3728" y="508"/>
                    </a:moveTo>
                    <a:lnTo>
                      <a:pt x="3614" y="473"/>
                    </a:lnTo>
                    <a:lnTo>
                      <a:pt x="2686" y="895"/>
                    </a:lnTo>
                    <a:lnTo>
                      <a:pt x="2017" y="692"/>
                    </a:lnTo>
                    <a:lnTo>
                      <a:pt x="2943" y="271"/>
                    </a:lnTo>
                    <a:lnTo>
                      <a:pt x="2832" y="238"/>
                    </a:lnTo>
                    <a:lnTo>
                      <a:pt x="1904" y="657"/>
                    </a:lnTo>
                    <a:lnTo>
                      <a:pt x="1234" y="454"/>
                    </a:lnTo>
                    <a:lnTo>
                      <a:pt x="2160" y="35"/>
                    </a:lnTo>
                    <a:lnTo>
                      <a:pt x="2050" y="0"/>
                    </a:lnTo>
                    <a:lnTo>
                      <a:pt x="1121" y="421"/>
                    </a:lnTo>
                    <a:lnTo>
                      <a:pt x="447" y="217"/>
                    </a:lnTo>
                    <a:lnTo>
                      <a:pt x="315" y="275"/>
                    </a:lnTo>
                    <a:lnTo>
                      <a:pt x="989" y="480"/>
                    </a:lnTo>
                    <a:lnTo>
                      <a:pt x="0" y="930"/>
                    </a:lnTo>
                    <a:lnTo>
                      <a:pt x="113" y="963"/>
                    </a:lnTo>
                    <a:lnTo>
                      <a:pt x="1102" y="513"/>
                    </a:lnTo>
                    <a:lnTo>
                      <a:pt x="1772" y="716"/>
                    </a:lnTo>
                    <a:lnTo>
                      <a:pt x="782" y="1165"/>
                    </a:lnTo>
                    <a:lnTo>
                      <a:pt x="895" y="1201"/>
                    </a:lnTo>
                    <a:lnTo>
                      <a:pt x="1885" y="751"/>
                    </a:lnTo>
                    <a:lnTo>
                      <a:pt x="2556" y="953"/>
                    </a:lnTo>
                    <a:lnTo>
                      <a:pt x="1567" y="1403"/>
                    </a:lnTo>
                    <a:lnTo>
                      <a:pt x="1677" y="1436"/>
                    </a:lnTo>
                    <a:lnTo>
                      <a:pt x="2669" y="986"/>
                    </a:lnTo>
                    <a:lnTo>
                      <a:pt x="3640" y="1281"/>
                    </a:lnTo>
                    <a:lnTo>
                      <a:pt x="3770" y="1222"/>
                    </a:lnTo>
                    <a:lnTo>
                      <a:pt x="2799" y="927"/>
                    </a:lnTo>
                    <a:lnTo>
                      <a:pt x="3728" y="508"/>
                    </a:lnTo>
                    <a:close/>
                  </a:path>
                </a:pathLst>
              </a:custGeom>
              <a:solidFill>
                <a:srgbClr val="A6A8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5" name="Freeform 161">
                <a:extLst>
                  <a:ext uri="{FF2B5EF4-FFF2-40B4-BE49-F238E27FC236}">
                    <a16:creationId xmlns:a16="http://schemas.microsoft.com/office/drawing/2014/main" id="{E62FFF8F-F81C-4F50-8609-23DB008130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1" y="2036"/>
                <a:ext cx="580" cy="1241"/>
              </a:xfrm>
              <a:custGeom>
                <a:avLst/>
                <a:gdLst>
                  <a:gd name="T0" fmla="*/ 0 w 580"/>
                  <a:gd name="T1" fmla="*/ 0 h 1241"/>
                  <a:gd name="T2" fmla="*/ 0 w 580"/>
                  <a:gd name="T3" fmla="*/ 1064 h 1241"/>
                  <a:gd name="T4" fmla="*/ 580 w 580"/>
                  <a:gd name="T5" fmla="*/ 1241 h 1241"/>
                  <a:gd name="T6" fmla="*/ 580 w 580"/>
                  <a:gd name="T7" fmla="*/ 175 h 1241"/>
                  <a:gd name="T8" fmla="*/ 0 w 580"/>
                  <a:gd name="T9" fmla="*/ 0 h 1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0" h="1241">
                    <a:moveTo>
                      <a:pt x="0" y="0"/>
                    </a:moveTo>
                    <a:lnTo>
                      <a:pt x="0" y="1064"/>
                    </a:lnTo>
                    <a:lnTo>
                      <a:pt x="580" y="1241"/>
                    </a:lnTo>
                    <a:lnTo>
                      <a:pt x="580" y="17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B9B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6" name="Freeform 162">
                <a:extLst>
                  <a:ext uri="{FF2B5EF4-FFF2-40B4-BE49-F238E27FC236}">
                    <a16:creationId xmlns:a16="http://schemas.microsoft.com/office/drawing/2014/main" id="{AC5ECEB1-D02B-4931-AD26-0352C0E953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40" y="2168"/>
                <a:ext cx="50" cy="824"/>
              </a:xfrm>
              <a:custGeom>
                <a:avLst/>
                <a:gdLst>
                  <a:gd name="T0" fmla="*/ 0 w 21"/>
                  <a:gd name="T1" fmla="*/ 0 h 350"/>
                  <a:gd name="T2" fmla="*/ 21 w 21"/>
                  <a:gd name="T3" fmla="*/ 7 h 350"/>
                  <a:gd name="T4" fmla="*/ 21 w 21"/>
                  <a:gd name="T5" fmla="*/ 181 h 350"/>
                  <a:gd name="T6" fmla="*/ 21 w 21"/>
                  <a:gd name="T7" fmla="*/ 350 h 350"/>
                  <a:gd name="T8" fmla="*/ 0 w 21"/>
                  <a:gd name="T9" fmla="*/ 344 h 350"/>
                  <a:gd name="T10" fmla="*/ 0 w 21"/>
                  <a:gd name="T11" fmla="*/ 170 h 350"/>
                  <a:gd name="T12" fmla="*/ 0 w 21"/>
                  <a:gd name="T13" fmla="*/ 0 h 3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" h="350">
                    <a:moveTo>
                      <a:pt x="0" y="0"/>
                    </a:moveTo>
                    <a:cubicBezTo>
                      <a:pt x="21" y="7"/>
                      <a:pt x="21" y="7"/>
                      <a:pt x="21" y="7"/>
                    </a:cubicBezTo>
                    <a:cubicBezTo>
                      <a:pt x="21" y="65"/>
                      <a:pt x="21" y="123"/>
                      <a:pt x="21" y="181"/>
                    </a:cubicBezTo>
                    <a:cubicBezTo>
                      <a:pt x="21" y="237"/>
                      <a:pt x="21" y="294"/>
                      <a:pt x="21" y="350"/>
                    </a:cubicBezTo>
                    <a:cubicBezTo>
                      <a:pt x="0" y="344"/>
                      <a:pt x="0" y="344"/>
                      <a:pt x="0" y="344"/>
                    </a:cubicBezTo>
                    <a:cubicBezTo>
                      <a:pt x="0" y="286"/>
                      <a:pt x="0" y="228"/>
                      <a:pt x="0" y="17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7" name="Freeform 163">
                <a:extLst>
                  <a:ext uri="{FF2B5EF4-FFF2-40B4-BE49-F238E27FC236}">
                    <a16:creationId xmlns:a16="http://schemas.microsoft.com/office/drawing/2014/main" id="{5C97A857-F3CC-446C-AFDA-2544CD4C03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25" y="2194"/>
                <a:ext cx="47" cy="824"/>
              </a:xfrm>
              <a:custGeom>
                <a:avLst/>
                <a:gdLst>
                  <a:gd name="T0" fmla="*/ 0 w 20"/>
                  <a:gd name="T1" fmla="*/ 0 h 350"/>
                  <a:gd name="T2" fmla="*/ 20 w 20"/>
                  <a:gd name="T3" fmla="*/ 6 h 350"/>
                  <a:gd name="T4" fmla="*/ 20 w 20"/>
                  <a:gd name="T5" fmla="*/ 181 h 350"/>
                  <a:gd name="T6" fmla="*/ 20 w 20"/>
                  <a:gd name="T7" fmla="*/ 350 h 350"/>
                  <a:gd name="T8" fmla="*/ 0 w 20"/>
                  <a:gd name="T9" fmla="*/ 344 h 350"/>
                  <a:gd name="T10" fmla="*/ 0 w 20"/>
                  <a:gd name="T11" fmla="*/ 170 h 350"/>
                  <a:gd name="T12" fmla="*/ 0 w 20"/>
                  <a:gd name="T13" fmla="*/ 0 h 3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350">
                    <a:moveTo>
                      <a:pt x="0" y="0"/>
                    </a:moveTo>
                    <a:cubicBezTo>
                      <a:pt x="20" y="6"/>
                      <a:pt x="20" y="6"/>
                      <a:pt x="20" y="6"/>
                    </a:cubicBezTo>
                    <a:cubicBezTo>
                      <a:pt x="20" y="64"/>
                      <a:pt x="20" y="123"/>
                      <a:pt x="20" y="181"/>
                    </a:cubicBezTo>
                    <a:cubicBezTo>
                      <a:pt x="20" y="237"/>
                      <a:pt x="20" y="293"/>
                      <a:pt x="20" y="350"/>
                    </a:cubicBezTo>
                    <a:cubicBezTo>
                      <a:pt x="0" y="344"/>
                      <a:pt x="0" y="344"/>
                      <a:pt x="0" y="344"/>
                    </a:cubicBezTo>
                    <a:cubicBezTo>
                      <a:pt x="0" y="286"/>
                      <a:pt x="0" y="228"/>
                      <a:pt x="0" y="17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8" name="Freeform 164">
                <a:extLst>
                  <a:ext uri="{FF2B5EF4-FFF2-40B4-BE49-F238E27FC236}">
                    <a16:creationId xmlns:a16="http://schemas.microsoft.com/office/drawing/2014/main" id="{BE353736-3414-405A-8DC7-ED29E95776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10" y="2220"/>
                <a:ext cx="50" cy="824"/>
              </a:xfrm>
              <a:custGeom>
                <a:avLst/>
                <a:gdLst>
                  <a:gd name="T0" fmla="*/ 0 w 21"/>
                  <a:gd name="T1" fmla="*/ 0 h 350"/>
                  <a:gd name="T2" fmla="*/ 21 w 21"/>
                  <a:gd name="T3" fmla="*/ 6 h 350"/>
                  <a:gd name="T4" fmla="*/ 21 w 21"/>
                  <a:gd name="T5" fmla="*/ 181 h 350"/>
                  <a:gd name="T6" fmla="*/ 21 w 21"/>
                  <a:gd name="T7" fmla="*/ 350 h 350"/>
                  <a:gd name="T8" fmla="*/ 0 w 21"/>
                  <a:gd name="T9" fmla="*/ 344 h 350"/>
                  <a:gd name="T10" fmla="*/ 0 w 21"/>
                  <a:gd name="T11" fmla="*/ 170 h 350"/>
                  <a:gd name="T12" fmla="*/ 0 w 21"/>
                  <a:gd name="T13" fmla="*/ 0 h 3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" h="350">
                    <a:moveTo>
                      <a:pt x="0" y="0"/>
                    </a:moveTo>
                    <a:cubicBezTo>
                      <a:pt x="21" y="6"/>
                      <a:pt x="21" y="6"/>
                      <a:pt x="21" y="6"/>
                    </a:cubicBezTo>
                    <a:cubicBezTo>
                      <a:pt x="21" y="64"/>
                      <a:pt x="21" y="123"/>
                      <a:pt x="21" y="181"/>
                    </a:cubicBezTo>
                    <a:cubicBezTo>
                      <a:pt x="21" y="350"/>
                      <a:pt x="21" y="350"/>
                      <a:pt x="21" y="350"/>
                    </a:cubicBezTo>
                    <a:cubicBezTo>
                      <a:pt x="0" y="344"/>
                      <a:pt x="0" y="344"/>
                      <a:pt x="0" y="344"/>
                    </a:cubicBezTo>
                    <a:cubicBezTo>
                      <a:pt x="0" y="286"/>
                      <a:pt x="0" y="228"/>
                      <a:pt x="0" y="17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9" name="Freeform 165">
                <a:extLst>
                  <a:ext uri="{FF2B5EF4-FFF2-40B4-BE49-F238E27FC236}">
                    <a16:creationId xmlns:a16="http://schemas.microsoft.com/office/drawing/2014/main" id="{86083BAD-B6F1-411C-82D7-B02A82F4C9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95" y="2246"/>
                <a:ext cx="49" cy="824"/>
              </a:xfrm>
              <a:custGeom>
                <a:avLst/>
                <a:gdLst>
                  <a:gd name="T0" fmla="*/ 0 w 21"/>
                  <a:gd name="T1" fmla="*/ 0 h 350"/>
                  <a:gd name="T2" fmla="*/ 21 w 21"/>
                  <a:gd name="T3" fmla="*/ 6 h 350"/>
                  <a:gd name="T4" fmla="*/ 21 w 21"/>
                  <a:gd name="T5" fmla="*/ 181 h 350"/>
                  <a:gd name="T6" fmla="*/ 21 w 21"/>
                  <a:gd name="T7" fmla="*/ 350 h 350"/>
                  <a:gd name="T8" fmla="*/ 0 w 21"/>
                  <a:gd name="T9" fmla="*/ 344 h 350"/>
                  <a:gd name="T10" fmla="*/ 0 w 21"/>
                  <a:gd name="T11" fmla="*/ 170 h 350"/>
                  <a:gd name="T12" fmla="*/ 0 w 21"/>
                  <a:gd name="T13" fmla="*/ 0 h 3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" h="350">
                    <a:moveTo>
                      <a:pt x="0" y="0"/>
                    </a:moveTo>
                    <a:cubicBezTo>
                      <a:pt x="21" y="6"/>
                      <a:pt x="21" y="6"/>
                      <a:pt x="21" y="6"/>
                    </a:cubicBezTo>
                    <a:cubicBezTo>
                      <a:pt x="21" y="65"/>
                      <a:pt x="21" y="123"/>
                      <a:pt x="21" y="181"/>
                    </a:cubicBezTo>
                    <a:cubicBezTo>
                      <a:pt x="21" y="350"/>
                      <a:pt x="21" y="350"/>
                      <a:pt x="21" y="350"/>
                    </a:cubicBezTo>
                    <a:cubicBezTo>
                      <a:pt x="0" y="344"/>
                      <a:pt x="0" y="344"/>
                      <a:pt x="0" y="344"/>
                    </a:cubicBezTo>
                    <a:cubicBezTo>
                      <a:pt x="0" y="286"/>
                      <a:pt x="0" y="228"/>
                      <a:pt x="0" y="17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0" name="Freeform 166">
                <a:extLst>
                  <a:ext uri="{FF2B5EF4-FFF2-40B4-BE49-F238E27FC236}">
                    <a16:creationId xmlns:a16="http://schemas.microsoft.com/office/drawing/2014/main" id="{0EFFE88A-3B44-44AF-B46B-3B06CE25E5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82" y="2272"/>
                <a:ext cx="50" cy="824"/>
              </a:xfrm>
              <a:custGeom>
                <a:avLst/>
                <a:gdLst>
                  <a:gd name="T0" fmla="*/ 0 w 21"/>
                  <a:gd name="T1" fmla="*/ 0 h 350"/>
                  <a:gd name="T2" fmla="*/ 21 w 21"/>
                  <a:gd name="T3" fmla="*/ 6 h 350"/>
                  <a:gd name="T4" fmla="*/ 21 w 21"/>
                  <a:gd name="T5" fmla="*/ 181 h 350"/>
                  <a:gd name="T6" fmla="*/ 21 w 21"/>
                  <a:gd name="T7" fmla="*/ 350 h 350"/>
                  <a:gd name="T8" fmla="*/ 0 w 21"/>
                  <a:gd name="T9" fmla="*/ 344 h 350"/>
                  <a:gd name="T10" fmla="*/ 0 w 21"/>
                  <a:gd name="T11" fmla="*/ 170 h 350"/>
                  <a:gd name="T12" fmla="*/ 0 w 21"/>
                  <a:gd name="T13" fmla="*/ 0 h 3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" h="350">
                    <a:moveTo>
                      <a:pt x="0" y="0"/>
                    </a:moveTo>
                    <a:cubicBezTo>
                      <a:pt x="21" y="6"/>
                      <a:pt x="21" y="6"/>
                      <a:pt x="21" y="6"/>
                    </a:cubicBezTo>
                    <a:cubicBezTo>
                      <a:pt x="21" y="65"/>
                      <a:pt x="21" y="123"/>
                      <a:pt x="21" y="181"/>
                    </a:cubicBezTo>
                    <a:cubicBezTo>
                      <a:pt x="21" y="350"/>
                      <a:pt x="21" y="350"/>
                      <a:pt x="21" y="350"/>
                    </a:cubicBezTo>
                    <a:cubicBezTo>
                      <a:pt x="0" y="344"/>
                      <a:pt x="0" y="344"/>
                      <a:pt x="0" y="344"/>
                    </a:cubicBezTo>
                    <a:cubicBezTo>
                      <a:pt x="0" y="286"/>
                      <a:pt x="0" y="228"/>
                      <a:pt x="0" y="170"/>
                    </a:cubicBezTo>
                    <a:cubicBezTo>
                      <a:pt x="0" y="113"/>
                      <a:pt x="0" y="57"/>
                      <a:pt x="0" y="0"/>
                    </a:cubicBez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1" name="Freeform 167">
                <a:extLst>
                  <a:ext uri="{FF2B5EF4-FFF2-40B4-BE49-F238E27FC236}">
                    <a16:creationId xmlns:a16="http://schemas.microsoft.com/office/drawing/2014/main" id="{6854501A-884E-46CC-BB59-53BB44D9D6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67" y="2298"/>
                <a:ext cx="49" cy="824"/>
              </a:xfrm>
              <a:custGeom>
                <a:avLst/>
                <a:gdLst>
                  <a:gd name="T0" fmla="*/ 0 w 21"/>
                  <a:gd name="T1" fmla="*/ 0 h 350"/>
                  <a:gd name="T2" fmla="*/ 21 w 21"/>
                  <a:gd name="T3" fmla="*/ 6 h 350"/>
                  <a:gd name="T4" fmla="*/ 21 w 21"/>
                  <a:gd name="T5" fmla="*/ 181 h 350"/>
                  <a:gd name="T6" fmla="*/ 21 w 21"/>
                  <a:gd name="T7" fmla="*/ 350 h 350"/>
                  <a:gd name="T8" fmla="*/ 0 w 21"/>
                  <a:gd name="T9" fmla="*/ 344 h 350"/>
                  <a:gd name="T10" fmla="*/ 0 w 21"/>
                  <a:gd name="T11" fmla="*/ 170 h 350"/>
                  <a:gd name="T12" fmla="*/ 0 w 21"/>
                  <a:gd name="T13" fmla="*/ 0 h 3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" h="350">
                    <a:moveTo>
                      <a:pt x="0" y="0"/>
                    </a:moveTo>
                    <a:cubicBezTo>
                      <a:pt x="21" y="6"/>
                      <a:pt x="21" y="6"/>
                      <a:pt x="21" y="6"/>
                    </a:cubicBezTo>
                    <a:cubicBezTo>
                      <a:pt x="21" y="65"/>
                      <a:pt x="21" y="123"/>
                      <a:pt x="21" y="181"/>
                    </a:cubicBezTo>
                    <a:cubicBezTo>
                      <a:pt x="21" y="350"/>
                      <a:pt x="21" y="350"/>
                      <a:pt x="21" y="350"/>
                    </a:cubicBezTo>
                    <a:cubicBezTo>
                      <a:pt x="14" y="348"/>
                      <a:pt x="7" y="346"/>
                      <a:pt x="0" y="344"/>
                    </a:cubicBezTo>
                    <a:cubicBezTo>
                      <a:pt x="0" y="286"/>
                      <a:pt x="0" y="228"/>
                      <a:pt x="0" y="170"/>
                    </a:cubicBezTo>
                    <a:cubicBezTo>
                      <a:pt x="0" y="113"/>
                      <a:pt x="0" y="57"/>
                      <a:pt x="0" y="0"/>
                    </a:cubicBez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2" name="Freeform 168">
                <a:extLst>
                  <a:ext uri="{FF2B5EF4-FFF2-40B4-BE49-F238E27FC236}">
                    <a16:creationId xmlns:a16="http://schemas.microsoft.com/office/drawing/2014/main" id="{6B1B9AC3-E1C2-4330-BFD9-CC59628C49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61" y="2067"/>
                <a:ext cx="321" cy="1210"/>
              </a:xfrm>
              <a:custGeom>
                <a:avLst/>
                <a:gdLst>
                  <a:gd name="T0" fmla="*/ 0 w 321"/>
                  <a:gd name="T1" fmla="*/ 144 h 1210"/>
                  <a:gd name="T2" fmla="*/ 0 w 321"/>
                  <a:gd name="T3" fmla="*/ 1210 h 1210"/>
                  <a:gd name="T4" fmla="*/ 321 w 321"/>
                  <a:gd name="T5" fmla="*/ 1066 h 1210"/>
                  <a:gd name="T6" fmla="*/ 316 w 321"/>
                  <a:gd name="T7" fmla="*/ 0 h 1210"/>
                  <a:gd name="T8" fmla="*/ 0 w 321"/>
                  <a:gd name="T9" fmla="*/ 144 h 1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1" h="1210">
                    <a:moveTo>
                      <a:pt x="0" y="144"/>
                    </a:moveTo>
                    <a:lnTo>
                      <a:pt x="0" y="1210"/>
                    </a:lnTo>
                    <a:lnTo>
                      <a:pt x="321" y="1066"/>
                    </a:lnTo>
                    <a:lnTo>
                      <a:pt x="316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4454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3" name="Freeform 169">
                <a:extLst>
                  <a:ext uri="{FF2B5EF4-FFF2-40B4-BE49-F238E27FC236}">
                    <a16:creationId xmlns:a16="http://schemas.microsoft.com/office/drawing/2014/main" id="{F9A1FD0A-B3AA-4420-B45B-2122908791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1" y="1893"/>
                <a:ext cx="896" cy="318"/>
              </a:xfrm>
              <a:custGeom>
                <a:avLst/>
                <a:gdLst>
                  <a:gd name="T0" fmla="*/ 316 w 896"/>
                  <a:gd name="T1" fmla="*/ 0 h 318"/>
                  <a:gd name="T2" fmla="*/ 0 w 896"/>
                  <a:gd name="T3" fmla="*/ 143 h 318"/>
                  <a:gd name="T4" fmla="*/ 580 w 896"/>
                  <a:gd name="T5" fmla="*/ 318 h 318"/>
                  <a:gd name="T6" fmla="*/ 896 w 896"/>
                  <a:gd name="T7" fmla="*/ 174 h 318"/>
                  <a:gd name="T8" fmla="*/ 316 w 896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6" h="318">
                    <a:moveTo>
                      <a:pt x="316" y="0"/>
                    </a:moveTo>
                    <a:lnTo>
                      <a:pt x="0" y="143"/>
                    </a:lnTo>
                    <a:lnTo>
                      <a:pt x="580" y="318"/>
                    </a:lnTo>
                    <a:lnTo>
                      <a:pt x="896" y="174"/>
                    </a:lnTo>
                    <a:lnTo>
                      <a:pt x="316" y="0"/>
                    </a:lnTo>
                    <a:close/>
                  </a:path>
                </a:pathLst>
              </a:custGeom>
              <a:solidFill>
                <a:srgbClr val="5B9B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4" name="Freeform 170">
                <a:extLst>
                  <a:ext uri="{FF2B5EF4-FFF2-40B4-BE49-F238E27FC236}">
                    <a16:creationId xmlns:a16="http://schemas.microsoft.com/office/drawing/2014/main" id="{A531BA4A-C0DB-4421-AF17-39D10CBF99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99" y="2288"/>
                <a:ext cx="45" cy="831"/>
              </a:xfrm>
              <a:custGeom>
                <a:avLst/>
                <a:gdLst>
                  <a:gd name="T0" fmla="*/ 0 w 19"/>
                  <a:gd name="T1" fmla="*/ 9 h 353"/>
                  <a:gd name="T2" fmla="*/ 19 w 19"/>
                  <a:gd name="T3" fmla="*/ 0 h 353"/>
                  <a:gd name="T4" fmla="*/ 19 w 19"/>
                  <a:gd name="T5" fmla="*/ 169 h 353"/>
                  <a:gd name="T6" fmla="*/ 19 w 19"/>
                  <a:gd name="T7" fmla="*/ 344 h 353"/>
                  <a:gd name="T8" fmla="*/ 0 w 19"/>
                  <a:gd name="T9" fmla="*/ 353 h 353"/>
                  <a:gd name="T10" fmla="*/ 0 w 19"/>
                  <a:gd name="T11" fmla="*/ 184 h 353"/>
                  <a:gd name="T12" fmla="*/ 0 w 19"/>
                  <a:gd name="T13" fmla="*/ 9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353">
                    <a:moveTo>
                      <a:pt x="0" y="9"/>
                    </a:moveTo>
                    <a:cubicBezTo>
                      <a:pt x="7" y="6"/>
                      <a:pt x="13" y="3"/>
                      <a:pt x="19" y="0"/>
                    </a:cubicBezTo>
                    <a:cubicBezTo>
                      <a:pt x="19" y="57"/>
                      <a:pt x="19" y="113"/>
                      <a:pt x="19" y="169"/>
                    </a:cubicBezTo>
                    <a:cubicBezTo>
                      <a:pt x="19" y="228"/>
                      <a:pt x="19" y="286"/>
                      <a:pt x="19" y="344"/>
                    </a:cubicBezTo>
                    <a:cubicBezTo>
                      <a:pt x="0" y="353"/>
                      <a:pt x="0" y="353"/>
                      <a:pt x="0" y="353"/>
                    </a:cubicBezTo>
                    <a:cubicBezTo>
                      <a:pt x="0" y="184"/>
                      <a:pt x="0" y="184"/>
                      <a:pt x="0" y="184"/>
                    </a:cubicBezTo>
                    <a:cubicBezTo>
                      <a:pt x="0" y="126"/>
                      <a:pt x="0" y="67"/>
                      <a:pt x="0" y="9"/>
                    </a:cubicBez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5" name="Freeform 171">
                <a:extLst>
                  <a:ext uri="{FF2B5EF4-FFF2-40B4-BE49-F238E27FC236}">
                    <a16:creationId xmlns:a16="http://schemas.microsoft.com/office/drawing/2014/main" id="{B3BE732D-4D73-461D-AD9A-71AC1D3197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88" y="2248"/>
                <a:ext cx="48" cy="829"/>
              </a:xfrm>
              <a:custGeom>
                <a:avLst/>
                <a:gdLst>
                  <a:gd name="T0" fmla="*/ 0 w 20"/>
                  <a:gd name="T1" fmla="*/ 9 h 352"/>
                  <a:gd name="T2" fmla="*/ 20 w 20"/>
                  <a:gd name="T3" fmla="*/ 0 h 352"/>
                  <a:gd name="T4" fmla="*/ 20 w 20"/>
                  <a:gd name="T5" fmla="*/ 169 h 352"/>
                  <a:gd name="T6" fmla="*/ 20 w 20"/>
                  <a:gd name="T7" fmla="*/ 343 h 352"/>
                  <a:gd name="T8" fmla="*/ 0 w 20"/>
                  <a:gd name="T9" fmla="*/ 352 h 352"/>
                  <a:gd name="T10" fmla="*/ 0 w 20"/>
                  <a:gd name="T11" fmla="*/ 183 h 352"/>
                  <a:gd name="T12" fmla="*/ 0 w 20"/>
                  <a:gd name="T13" fmla="*/ 9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352">
                    <a:moveTo>
                      <a:pt x="0" y="9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20" y="169"/>
                      <a:pt x="20" y="169"/>
                      <a:pt x="20" y="169"/>
                    </a:cubicBezTo>
                    <a:cubicBezTo>
                      <a:pt x="20" y="227"/>
                      <a:pt x="20" y="285"/>
                      <a:pt x="20" y="343"/>
                    </a:cubicBezTo>
                    <a:cubicBezTo>
                      <a:pt x="0" y="352"/>
                      <a:pt x="0" y="352"/>
                      <a:pt x="0" y="352"/>
                    </a:cubicBezTo>
                    <a:cubicBezTo>
                      <a:pt x="0" y="183"/>
                      <a:pt x="0" y="183"/>
                      <a:pt x="0" y="183"/>
                    </a:cubicBezTo>
                    <a:cubicBezTo>
                      <a:pt x="0" y="125"/>
                      <a:pt x="0" y="67"/>
                      <a:pt x="0" y="9"/>
                    </a:cubicBez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6" name="Freeform 172">
                <a:extLst>
                  <a:ext uri="{FF2B5EF4-FFF2-40B4-BE49-F238E27FC236}">
                    <a16:creationId xmlns:a16="http://schemas.microsoft.com/office/drawing/2014/main" id="{20C58DEC-F6C9-43E5-A23C-3D46B5C808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80" y="2208"/>
                <a:ext cx="45" cy="829"/>
              </a:xfrm>
              <a:custGeom>
                <a:avLst/>
                <a:gdLst>
                  <a:gd name="T0" fmla="*/ 0 w 19"/>
                  <a:gd name="T1" fmla="*/ 8 h 352"/>
                  <a:gd name="T2" fmla="*/ 19 w 19"/>
                  <a:gd name="T3" fmla="*/ 0 h 352"/>
                  <a:gd name="T4" fmla="*/ 19 w 19"/>
                  <a:gd name="T5" fmla="*/ 169 h 352"/>
                  <a:gd name="T6" fmla="*/ 19 w 19"/>
                  <a:gd name="T7" fmla="*/ 343 h 352"/>
                  <a:gd name="T8" fmla="*/ 0 w 19"/>
                  <a:gd name="T9" fmla="*/ 352 h 352"/>
                  <a:gd name="T10" fmla="*/ 0 w 19"/>
                  <a:gd name="T11" fmla="*/ 183 h 352"/>
                  <a:gd name="T12" fmla="*/ 0 w 19"/>
                  <a:gd name="T13" fmla="*/ 8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352">
                    <a:moveTo>
                      <a:pt x="0" y="8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169"/>
                      <a:pt x="19" y="169"/>
                      <a:pt x="19" y="169"/>
                    </a:cubicBezTo>
                    <a:cubicBezTo>
                      <a:pt x="19" y="227"/>
                      <a:pt x="19" y="285"/>
                      <a:pt x="19" y="343"/>
                    </a:cubicBezTo>
                    <a:cubicBezTo>
                      <a:pt x="13" y="346"/>
                      <a:pt x="6" y="349"/>
                      <a:pt x="0" y="352"/>
                    </a:cubicBezTo>
                    <a:cubicBezTo>
                      <a:pt x="0" y="296"/>
                      <a:pt x="0" y="239"/>
                      <a:pt x="0" y="183"/>
                    </a:cubicBezTo>
                    <a:cubicBezTo>
                      <a:pt x="0" y="125"/>
                      <a:pt x="0" y="67"/>
                      <a:pt x="0" y="8"/>
                    </a:cubicBez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7" name="Freeform 173">
                <a:extLst>
                  <a:ext uri="{FF2B5EF4-FFF2-40B4-BE49-F238E27FC236}">
                    <a16:creationId xmlns:a16="http://schemas.microsoft.com/office/drawing/2014/main" id="{D179EF89-5E15-49A8-8E4A-C7BC00142E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64" y="2736"/>
                <a:ext cx="316" cy="767"/>
              </a:xfrm>
              <a:custGeom>
                <a:avLst/>
                <a:gdLst>
                  <a:gd name="T0" fmla="*/ 316 w 316"/>
                  <a:gd name="T1" fmla="*/ 0 h 767"/>
                  <a:gd name="T2" fmla="*/ 316 w 316"/>
                  <a:gd name="T3" fmla="*/ 623 h 767"/>
                  <a:gd name="T4" fmla="*/ 0 w 316"/>
                  <a:gd name="T5" fmla="*/ 767 h 767"/>
                  <a:gd name="T6" fmla="*/ 0 w 316"/>
                  <a:gd name="T7" fmla="*/ 143 h 767"/>
                  <a:gd name="T8" fmla="*/ 316 w 316"/>
                  <a:gd name="T9" fmla="*/ 0 h 7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6" h="767">
                    <a:moveTo>
                      <a:pt x="316" y="0"/>
                    </a:moveTo>
                    <a:lnTo>
                      <a:pt x="316" y="623"/>
                    </a:lnTo>
                    <a:lnTo>
                      <a:pt x="0" y="767"/>
                    </a:lnTo>
                    <a:lnTo>
                      <a:pt x="0" y="143"/>
                    </a:lnTo>
                    <a:lnTo>
                      <a:pt x="316" y="0"/>
                    </a:lnTo>
                    <a:close/>
                  </a:path>
                </a:pathLst>
              </a:custGeom>
              <a:solidFill>
                <a:srgbClr val="4454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8" name="Freeform 174">
                <a:extLst>
                  <a:ext uri="{FF2B5EF4-FFF2-40B4-BE49-F238E27FC236}">
                    <a16:creationId xmlns:a16="http://schemas.microsoft.com/office/drawing/2014/main" id="{E0868D81-DEE7-4EFC-A96C-084B9D0D50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09" y="2952"/>
                <a:ext cx="54" cy="158"/>
              </a:xfrm>
              <a:custGeom>
                <a:avLst/>
                <a:gdLst>
                  <a:gd name="T0" fmla="*/ 0 w 23"/>
                  <a:gd name="T1" fmla="*/ 10 h 67"/>
                  <a:gd name="T2" fmla="*/ 23 w 23"/>
                  <a:gd name="T3" fmla="*/ 0 h 67"/>
                  <a:gd name="T4" fmla="*/ 23 w 23"/>
                  <a:gd name="T5" fmla="*/ 28 h 67"/>
                  <a:gd name="T6" fmla="*/ 23 w 23"/>
                  <a:gd name="T7" fmla="*/ 56 h 67"/>
                  <a:gd name="T8" fmla="*/ 0 w 23"/>
                  <a:gd name="T9" fmla="*/ 67 h 67"/>
                  <a:gd name="T10" fmla="*/ 0 w 23"/>
                  <a:gd name="T11" fmla="*/ 38 h 67"/>
                  <a:gd name="T12" fmla="*/ 0 w 23"/>
                  <a:gd name="T13" fmla="*/ 1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" h="67">
                    <a:moveTo>
                      <a:pt x="0" y="10"/>
                    </a:moveTo>
                    <a:cubicBezTo>
                      <a:pt x="8" y="7"/>
                      <a:pt x="15" y="3"/>
                      <a:pt x="23" y="0"/>
                    </a:cubicBezTo>
                    <a:cubicBezTo>
                      <a:pt x="23" y="9"/>
                      <a:pt x="23" y="19"/>
                      <a:pt x="23" y="28"/>
                    </a:cubicBezTo>
                    <a:cubicBezTo>
                      <a:pt x="23" y="37"/>
                      <a:pt x="23" y="47"/>
                      <a:pt x="23" y="56"/>
                    </a:cubicBezTo>
                    <a:cubicBezTo>
                      <a:pt x="15" y="60"/>
                      <a:pt x="8" y="63"/>
                      <a:pt x="0" y="67"/>
                    </a:cubicBezTo>
                    <a:cubicBezTo>
                      <a:pt x="0" y="57"/>
                      <a:pt x="0" y="48"/>
                      <a:pt x="0" y="38"/>
                    </a:cubicBezTo>
                    <a:cubicBezTo>
                      <a:pt x="0" y="29"/>
                      <a:pt x="0" y="20"/>
                      <a:pt x="0" y="10"/>
                    </a:cubicBezTo>
                    <a:close/>
                  </a:path>
                </a:pathLst>
              </a:custGeom>
              <a:solidFill>
                <a:srgbClr val="904D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9" name="Freeform 175">
                <a:extLst>
                  <a:ext uri="{FF2B5EF4-FFF2-40B4-BE49-F238E27FC236}">
                    <a16:creationId xmlns:a16="http://schemas.microsoft.com/office/drawing/2014/main" id="{934047B9-758A-4CFF-814E-AFA678DFAC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09" y="3105"/>
                <a:ext cx="54" cy="155"/>
              </a:xfrm>
              <a:custGeom>
                <a:avLst/>
                <a:gdLst>
                  <a:gd name="T0" fmla="*/ 0 w 23"/>
                  <a:gd name="T1" fmla="*/ 10 h 66"/>
                  <a:gd name="T2" fmla="*/ 23 w 23"/>
                  <a:gd name="T3" fmla="*/ 0 h 66"/>
                  <a:gd name="T4" fmla="*/ 23 w 23"/>
                  <a:gd name="T5" fmla="*/ 28 h 66"/>
                  <a:gd name="T6" fmla="*/ 23 w 23"/>
                  <a:gd name="T7" fmla="*/ 56 h 66"/>
                  <a:gd name="T8" fmla="*/ 0 w 23"/>
                  <a:gd name="T9" fmla="*/ 66 h 66"/>
                  <a:gd name="T10" fmla="*/ 0 w 23"/>
                  <a:gd name="T11" fmla="*/ 38 h 66"/>
                  <a:gd name="T12" fmla="*/ 0 w 23"/>
                  <a:gd name="T13" fmla="*/ 1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" h="66">
                    <a:moveTo>
                      <a:pt x="0" y="10"/>
                    </a:moveTo>
                    <a:cubicBezTo>
                      <a:pt x="8" y="7"/>
                      <a:pt x="15" y="3"/>
                      <a:pt x="23" y="0"/>
                    </a:cubicBezTo>
                    <a:cubicBezTo>
                      <a:pt x="23" y="9"/>
                      <a:pt x="23" y="19"/>
                      <a:pt x="23" y="28"/>
                    </a:cubicBezTo>
                    <a:cubicBezTo>
                      <a:pt x="23" y="37"/>
                      <a:pt x="23" y="47"/>
                      <a:pt x="23" y="56"/>
                    </a:cubicBezTo>
                    <a:cubicBezTo>
                      <a:pt x="15" y="59"/>
                      <a:pt x="8" y="63"/>
                      <a:pt x="0" y="66"/>
                    </a:cubicBezTo>
                    <a:cubicBezTo>
                      <a:pt x="0" y="57"/>
                      <a:pt x="0" y="48"/>
                      <a:pt x="0" y="38"/>
                    </a:cubicBezTo>
                    <a:cubicBezTo>
                      <a:pt x="0" y="29"/>
                      <a:pt x="0" y="19"/>
                      <a:pt x="0" y="10"/>
                    </a:cubicBezTo>
                    <a:close/>
                  </a:path>
                </a:pathLst>
              </a:custGeom>
              <a:solidFill>
                <a:srgbClr val="904D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0" name="Freeform 176">
                <a:extLst>
                  <a:ext uri="{FF2B5EF4-FFF2-40B4-BE49-F238E27FC236}">
                    <a16:creationId xmlns:a16="http://schemas.microsoft.com/office/drawing/2014/main" id="{409BC051-94A7-45B3-87F0-63D20DA4C1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78" y="2907"/>
                <a:ext cx="45" cy="146"/>
              </a:xfrm>
              <a:custGeom>
                <a:avLst/>
                <a:gdLst>
                  <a:gd name="T0" fmla="*/ 0 w 19"/>
                  <a:gd name="T1" fmla="*/ 9 h 62"/>
                  <a:gd name="T2" fmla="*/ 19 w 19"/>
                  <a:gd name="T3" fmla="*/ 0 h 62"/>
                  <a:gd name="T4" fmla="*/ 19 w 19"/>
                  <a:gd name="T5" fmla="*/ 26 h 62"/>
                  <a:gd name="T6" fmla="*/ 19 w 19"/>
                  <a:gd name="T7" fmla="*/ 54 h 62"/>
                  <a:gd name="T8" fmla="*/ 0 w 19"/>
                  <a:gd name="T9" fmla="*/ 62 h 62"/>
                  <a:gd name="T10" fmla="*/ 0 w 19"/>
                  <a:gd name="T11" fmla="*/ 37 h 62"/>
                  <a:gd name="T12" fmla="*/ 0 w 19"/>
                  <a:gd name="T13" fmla="*/ 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62">
                    <a:moveTo>
                      <a:pt x="0" y="9"/>
                    </a:moveTo>
                    <a:cubicBezTo>
                      <a:pt x="7" y="6"/>
                      <a:pt x="13" y="3"/>
                      <a:pt x="19" y="0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35"/>
                      <a:pt x="19" y="44"/>
                      <a:pt x="19" y="54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37"/>
                      <a:pt x="0" y="37"/>
                      <a:pt x="0" y="37"/>
                    </a:cubicBezTo>
                    <a:cubicBezTo>
                      <a:pt x="0" y="27"/>
                      <a:pt x="0" y="18"/>
                      <a:pt x="0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1" name="Freeform 177">
                <a:extLst>
                  <a:ext uri="{FF2B5EF4-FFF2-40B4-BE49-F238E27FC236}">
                    <a16:creationId xmlns:a16="http://schemas.microsoft.com/office/drawing/2014/main" id="{0FE92EED-FBE5-48E1-9F3B-6EECE7C514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6" y="2872"/>
                <a:ext cx="45" cy="146"/>
              </a:xfrm>
              <a:custGeom>
                <a:avLst/>
                <a:gdLst>
                  <a:gd name="T0" fmla="*/ 0 w 19"/>
                  <a:gd name="T1" fmla="*/ 9 h 62"/>
                  <a:gd name="T2" fmla="*/ 19 w 19"/>
                  <a:gd name="T3" fmla="*/ 0 h 62"/>
                  <a:gd name="T4" fmla="*/ 19 w 19"/>
                  <a:gd name="T5" fmla="*/ 26 h 62"/>
                  <a:gd name="T6" fmla="*/ 19 w 19"/>
                  <a:gd name="T7" fmla="*/ 54 h 62"/>
                  <a:gd name="T8" fmla="*/ 0 w 19"/>
                  <a:gd name="T9" fmla="*/ 62 h 62"/>
                  <a:gd name="T10" fmla="*/ 0 w 19"/>
                  <a:gd name="T11" fmla="*/ 37 h 62"/>
                  <a:gd name="T12" fmla="*/ 0 w 19"/>
                  <a:gd name="T13" fmla="*/ 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62">
                    <a:moveTo>
                      <a:pt x="0" y="9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35"/>
                      <a:pt x="19" y="45"/>
                      <a:pt x="19" y="54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37"/>
                      <a:pt x="0" y="37"/>
                      <a:pt x="0" y="37"/>
                    </a:cubicBezTo>
                    <a:cubicBezTo>
                      <a:pt x="0" y="28"/>
                      <a:pt x="0" y="18"/>
                      <a:pt x="0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2" name="Freeform 178">
                <a:extLst>
                  <a:ext uri="{FF2B5EF4-FFF2-40B4-BE49-F238E27FC236}">
                    <a16:creationId xmlns:a16="http://schemas.microsoft.com/office/drawing/2014/main" id="{9C5CF5D2-B755-4A1B-9A30-94B70B37CF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34" y="2839"/>
                <a:ext cx="42" cy="146"/>
              </a:xfrm>
              <a:custGeom>
                <a:avLst/>
                <a:gdLst>
                  <a:gd name="T0" fmla="*/ 0 w 18"/>
                  <a:gd name="T1" fmla="*/ 8 h 62"/>
                  <a:gd name="T2" fmla="*/ 18 w 18"/>
                  <a:gd name="T3" fmla="*/ 0 h 62"/>
                  <a:gd name="T4" fmla="*/ 18 w 18"/>
                  <a:gd name="T5" fmla="*/ 25 h 62"/>
                  <a:gd name="T6" fmla="*/ 18 w 18"/>
                  <a:gd name="T7" fmla="*/ 53 h 62"/>
                  <a:gd name="T8" fmla="*/ 0 w 18"/>
                  <a:gd name="T9" fmla="*/ 62 h 62"/>
                  <a:gd name="T10" fmla="*/ 0 w 18"/>
                  <a:gd name="T11" fmla="*/ 36 h 62"/>
                  <a:gd name="T12" fmla="*/ 0 w 18"/>
                  <a:gd name="T13" fmla="*/ 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62">
                    <a:moveTo>
                      <a:pt x="0" y="8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18" y="34"/>
                      <a:pt x="18" y="44"/>
                      <a:pt x="18" y="53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0" y="27"/>
                      <a:pt x="0" y="17"/>
                      <a:pt x="0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3" name="Freeform 179">
                <a:extLst>
                  <a:ext uri="{FF2B5EF4-FFF2-40B4-BE49-F238E27FC236}">
                    <a16:creationId xmlns:a16="http://schemas.microsoft.com/office/drawing/2014/main" id="{16B6B8A4-2202-40A6-A05B-FD669D8188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09" y="2804"/>
                <a:ext cx="45" cy="146"/>
              </a:xfrm>
              <a:custGeom>
                <a:avLst/>
                <a:gdLst>
                  <a:gd name="T0" fmla="*/ 0 w 19"/>
                  <a:gd name="T1" fmla="*/ 8 h 62"/>
                  <a:gd name="T2" fmla="*/ 19 w 19"/>
                  <a:gd name="T3" fmla="*/ 0 h 62"/>
                  <a:gd name="T4" fmla="*/ 19 w 19"/>
                  <a:gd name="T5" fmla="*/ 25 h 62"/>
                  <a:gd name="T6" fmla="*/ 19 w 19"/>
                  <a:gd name="T7" fmla="*/ 53 h 62"/>
                  <a:gd name="T8" fmla="*/ 0 w 19"/>
                  <a:gd name="T9" fmla="*/ 62 h 62"/>
                  <a:gd name="T10" fmla="*/ 0 w 19"/>
                  <a:gd name="T11" fmla="*/ 37 h 62"/>
                  <a:gd name="T12" fmla="*/ 0 w 19"/>
                  <a:gd name="T13" fmla="*/ 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62">
                    <a:moveTo>
                      <a:pt x="0" y="8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25"/>
                      <a:pt x="19" y="25"/>
                      <a:pt x="19" y="25"/>
                    </a:cubicBezTo>
                    <a:cubicBezTo>
                      <a:pt x="19" y="35"/>
                      <a:pt x="19" y="44"/>
                      <a:pt x="19" y="53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37"/>
                      <a:pt x="0" y="37"/>
                      <a:pt x="0" y="37"/>
                    </a:cubicBezTo>
                    <a:cubicBezTo>
                      <a:pt x="0" y="27"/>
                      <a:pt x="0" y="18"/>
                      <a:pt x="0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4" name="Freeform 180">
                <a:extLst>
                  <a:ext uri="{FF2B5EF4-FFF2-40B4-BE49-F238E27FC236}">
                    <a16:creationId xmlns:a16="http://schemas.microsoft.com/office/drawing/2014/main" id="{FEBD91A8-B267-4640-92CD-7BBF9E81D6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78" y="3060"/>
                <a:ext cx="45" cy="146"/>
              </a:xfrm>
              <a:custGeom>
                <a:avLst/>
                <a:gdLst>
                  <a:gd name="T0" fmla="*/ 0 w 19"/>
                  <a:gd name="T1" fmla="*/ 8 h 62"/>
                  <a:gd name="T2" fmla="*/ 19 w 19"/>
                  <a:gd name="T3" fmla="*/ 0 h 62"/>
                  <a:gd name="T4" fmla="*/ 19 w 19"/>
                  <a:gd name="T5" fmla="*/ 25 h 62"/>
                  <a:gd name="T6" fmla="*/ 19 w 19"/>
                  <a:gd name="T7" fmla="*/ 54 h 62"/>
                  <a:gd name="T8" fmla="*/ 0 w 19"/>
                  <a:gd name="T9" fmla="*/ 62 h 62"/>
                  <a:gd name="T10" fmla="*/ 0 w 19"/>
                  <a:gd name="T11" fmla="*/ 37 h 62"/>
                  <a:gd name="T12" fmla="*/ 0 w 19"/>
                  <a:gd name="T13" fmla="*/ 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62">
                    <a:moveTo>
                      <a:pt x="0" y="8"/>
                    </a:moveTo>
                    <a:cubicBezTo>
                      <a:pt x="7" y="6"/>
                      <a:pt x="13" y="3"/>
                      <a:pt x="19" y="0"/>
                    </a:cubicBezTo>
                    <a:cubicBezTo>
                      <a:pt x="19" y="25"/>
                      <a:pt x="19" y="25"/>
                      <a:pt x="19" y="25"/>
                    </a:cubicBezTo>
                    <a:cubicBezTo>
                      <a:pt x="19" y="35"/>
                      <a:pt x="19" y="44"/>
                      <a:pt x="19" y="54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37"/>
                      <a:pt x="0" y="37"/>
                      <a:pt x="0" y="37"/>
                    </a:cubicBezTo>
                    <a:cubicBezTo>
                      <a:pt x="0" y="27"/>
                      <a:pt x="0" y="18"/>
                      <a:pt x="0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5" name="Freeform 181">
                <a:extLst>
                  <a:ext uri="{FF2B5EF4-FFF2-40B4-BE49-F238E27FC236}">
                    <a16:creationId xmlns:a16="http://schemas.microsoft.com/office/drawing/2014/main" id="{CDCA2359-3D5B-499E-B034-10C54792DD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6" y="3025"/>
                <a:ext cx="45" cy="146"/>
              </a:xfrm>
              <a:custGeom>
                <a:avLst/>
                <a:gdLst>
                  <a:gd name="T0" fmla="*/ 0 w 19"/>
                  <a:gd name="T1" fmla="*/ 9 h 62"/>
                  <a:gd name="T2" fmla="*/ 19 w 19"/>
                  <a:gd name="T3" fmla="*/ 0 h 62"/>
                  <a:gd name="T4" fmla="*/ 19 w 19"/>
                  <a:gd name="T5" fmla="*/ 26 h 62"/>
                  <a:gd name="T6" fmla="*/ 19 w 19"/>
                  <a:gd name="T7" fmla="*/ 54 h 62"/>
                  <a:gd name="T8" fmla="*/ 0 w 19"/>
                  <a:gd name="T9" fmla="*/ 62 h 62"/>
                  <a:gd name="T10" fmla="*/ 0 w 19"/>
                  <a:gd name="T11" fmla="*/ 37 h 62"/>
                  <a:gd name="T12" fmla="*/ 0 w 19"/>
                  <a:gd name="T13" fmla="*/ 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62">
                    <a:moveTo>
                      <a:pt x="0" y="9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35"/>
                      <a:pt x="19" y="44"/>
                      <a:pt x="19" y="54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37"/>
                      <a:pt x="0" y="37"/>
                      <a:pt x="0" y="37"/>
                    </a:cubicBezTo>
                    <a:cubicBezTo>
                      <a:pt x="0" y="28"/>
                      <a:pt x="0" y="18"/>
                      <a:pt x="0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6" name="Freeform 182">
                <a:extLst>
                  <a:ext uri="{FF2B5EF4-FFF2-40B4-BE49-F238E27FC236}">
                    <a16:creationId xmlns:a16="http://schemas.microsoft.com/office/drawing/2014/main" id="{A2F099D2-1A11-4AC9-BD2F-8DBF556740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34" y="2990"/>
                <a:ext cx="42" cy="148"/>
              </a:xfrm>
              <a:custGeom>
                <a:avLst/>
                <a:gdLst>
                  <a:gd name="T0" fmla="*/ 0 w 18"/>
                  <a:gd name="T1" fmla="*/ 9 h 63"/>
                  <a:gd name="T2" fmla="*/ 18 w 18"/>
                  <a:gd name="T3" fmla="*/ 0 h 63"/>
                  <a:gd name="T4" fmla="*/ 18 w 18"/>
                  <a:gd name="T5" fmla="*/ 26 h 63"/>
                  <a:gd name="T6" fmla="*/ 18 w 18"/>
                  <a:gd name="T7" fmla="*/ 54 h 63"/>
                  <a:gd name="T8" fmla="*/ 0 w 18"/>
                  <a:gd name="T9" fmla="*/ 63 h 63"/>
                  <a:gd name="T10" fmla="*/ 0 w 18"/>
                  <a:gd name="T11" fmla="*/ 37 h 63"/>
                  <a:gd name="T12" fmla="*/ 0 w 18"/>
                  <a:gd name="T13" fmla="*/ 9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63">
                    <a:moveTo>
                      <a:pt x="0" y="9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26"/>
                      <a:pt x="18" y="26"/>
                      <a:pt x="18" y="26"/>
                    </a:cubicBezTo>
                    <a:cubicBezTo>
                      <a:pt x="18" y="35"/>
                      <a:pt x="18" y="45"/>
                      <a:pt x="18" y="54"/>
                    </a:cubicBezTo>
                    <a:cubicBezTo>
                      <a:pt x="0" y="63"/>
                      <a:pt x="0" y="63"/>
                      <a:pt x="0" y="63"/>
                    </a:cubicBezTo>
                    <a:cubicBezTo>
                      <a:pt x="0" y="37"/>
                      <a:pt x="0" y="37"/>
                      <a:pt x="0" y="37"/>
                    </a:cubicBezTo>
                    <a:cubicBezTo>
                      <a:pt x="0" y="28"/>
                      <a:pt x="0" y="18"/>
                      <a:pt x="0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7" name="Freeform 183">
                <a:extLst>
                  <a:ext uri="{FF2B5EF4-FFF2-40B4-BE49-F238E27FC236}">
                    <a16:creationId xmlns:a16="http://schemas.microsoft.com/office/drawing/2014/main" id="{730291C1-7D73-4E0D-A61C-892FBD04F3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09" y="2957"/>
                <a:ext cx="45" cy="146"/>
              </a:xfrm>
              <a:custGeom>
                <a:avLst/>
                <a:gdLst>
                  <a:gd name="T0" fmla="*/ 0 w 19"/>
                  <a:gd name="T1" fmla="*/ 8 h 62"/>
                  <a:gd name="T2" fmla="*/ 19 w 19"/>
                  <a:gd name="T3" fmla="*/ 0 h 62"/>
                  <a:gd name="T4" fmla="*/ 19 w 19"/>
                  <a:gd name="T5" fmla="*/ 25 h 62"/>
                  <a:gd name="T6" fmla="*/ 19 w 19"/>
                  <a:gd name="T7" fmla="*/ 53 h 62"/>
                  <a:gd name="T8" fmla="*/ 0 w 19"/>
                  <a:gd name="T9" fmla="*/ 62 h 62"/>
                  <a:gd name="T10" fmla="*/ 0 w 19"/>
                  <a:gd name="T11" fmla="*/ 36 h 62"/>
                  <a:gd name="T12" fmla="*/ 0 w 19"/>
                  <a:gd name="T13" fmla="*/ 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62">
                    <a:moveTo>
                      <a:pt x="0" y="8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25"/>
                      <a:pt x="19" y="25"/>
                      <a:pt x="19" y="25"/>
                    </a:cubicBezTo>
                    <a:cubicBezTo>
                      <a:pt x="19" y="34"/>
                      <a:pt x="19" y="44"/>
                      <a:pt x="19" y="53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0" y="27"/>
                      <a:pt x="0" y="18"/>
                      <a:pt x="0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8" name="Freeform 184">
                <a:extLst>
                  <a:ext uri="{FF2B5EF4-FFF2-40B4-BE49-F238E27FC236}">
                    <a16:creationId xmlns:a16="http://schemas.microsoft.com/office/drawing/2014/main" id="{56C2D96C-2260-459A-A612-2FCAFCE769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78" y="3213"/>
                <a:ext cx="45" cy="146"/>
              </a:xfrm>
              <a:custGeom>
                <a:avLst/>
                <a:gdLst>
                  <a:gd name="T0" fmla="*/ 0 w 19"/>
                  <a:gd name="T1" fmla="*/ 8 h 62"/>
                  <a:gd name="T2" fmla="*/ 19 w 19"/>
                  <a:gd name="T3" fmla="*/ 0 h 62"/>
                  <a:gd name="T4" fmla="*/ 19 w 19"/>
                  <a:gd name="T5" fmla="*/ 25 h 62"/>
                  <a:gd name="T6" fmla="*/ 19 w 19"/>
                  <a:gd name="T7" fmla="*/ 53 h 62"/>
                  <a:gd name="T8" fmla="*/ 0 w 19"/>
                  <a:gd name="T9" fmla="*/ 62 h 62"/>
                  <a:gd name="T10" fmla="*/ 0 w 19"/>
                  <a:gd name="T11" fmla="*/ 36 h 62"/>
                  <a:gd name="T12" fmla="*/ 0 w 19"/>
                  <a:gd name="T13" fmla="*/ 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62">
                    <a:moveTo>
                      <a:pt x="0" y="8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25"/>
                      <a:pt x="19" y="25"/>
                      <a:pt x="19" y="25"/>
                    </a:cubicBezTo>
                    <a:cubicBezTo>
                      <a:pt x="19" y="35"/>
                      <a:pt x="19" y="44"/>
                      <a:pt x="19" y="53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0" y="27"/>
                      <a:pt x="0" y="18"/>
                      <a:pt x="0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9" name="Freeform 185">
                <a:extLst>
                  <a:ext uri="{FF2B5EF4-FFF2-40B4-BE49-F238E27FC236}">
                    <a16:creationId xmlns:a16="http://schemas.microsoft.com/office/drawing/2014/main" id="{74088EBB-9241-4054-B30B-5795CCA36A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6" y="3178"/>
                <a:ext cx="45" cy="146"/>
              </a:xfrm>
              <a:custGeom>
                <a:avLst/>
                <a:gdLst>
                  <a:gd name="T0" fmla="*/ 0 w 19"/>
                  <a:gd name="T1" fmla="*/ 9 h 62"/>
                  <a:gd name="T2" fmla="*/ 19 w 19"/>
                  <a:gd name="T3" fmla="*/ 0 h 62"/>
                  <a:gd name="T4" fmla="*/ 19 w 19"/>
                  <a:gd name="T5" fmla="*/ 25 h 62"/>
                  <a:gd name="T6" fmla="*/ 19 w 19"/>
                  <a:gd name="T7" fmla="*/ 54 h 62"/>
                  <a:gd name="T8" fmla="*/ 0 w 19"/>
                  <a:gd name="T9" fmla="*/ 62 h 62"/>
                  <a:gd name="T10" fmla="*/ 0 w 19"/>
                  <a:gd name="T11" fmla="*/ 37 h 62"/>
                  <a:gd name="T12" fmla="*/ 0 w 19"/>
                  <a:gd name="T13" fmla="*/ 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62">
                    <a:moveTo>
                      <a:pt x="0" y="9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25"/>
                      <a:pt x="19" y="25"/>
                      <a:pt x="19" y="25"/>
                    </a:cubicBezTo>
                    <a:cubicBezTo>
                      <a:pt x="19" y="35"/>
                      <a:pt x="19" y="44"/>
                      <a:pt x="19" y="54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37"/>
                      <a:pt x="0" y="37"/>
                      <a:pt x="0" y="37"/>
                    </a:cubicBezTo>
                    <a:cubicBezTo>
                      <a:pt x="0" y="27"/>
                      <a:pt x="0" y="18"/>
                      <a:pt x="0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0" name="Freeform 186">
                <a:extLst>
                  <a:ext uri="{FF2B5EF4-FFF2-40B4-BE49-F238E27FC236}">
                    <a16:creationId xmlns:a16="http://schemas.microsoft.com/office/drawing/2014/main" id="{766D2868-AC49-4C1F-87CF-9699261505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34" y="3143"/>
                <a:ext cx="42" cy="146"/>
              </a:xfrm>
              <a:custGeom>
                <a:avLst/>
                <a:gdLst>
                  <a:gd name="T0" fmla="*/ 0 w 18"/>
                  <a:gd name="T1" fmla="*/ 9 h 62"/>
                  <a:gd name="T2" fmla="*/ 18 w 18"/>
                  <a:gd name="T3" fmla="*/ 0 h 62"/>
                  <a:gd name="T4" fmla="*/ 18 w 18"/>
                  <a:gd name="T5" fmla="*/ 26 h 62"/>
                  <a:gd name="T6" fmla="*/ 18 w 18"/>
                  <a:gd name="T7" fmla="*/ 54 h 62"/>
                  <a:gd name="T8" fmla="*/ 0 w 18"/>
                  <a:gd name="T9" fmla="*/ 62 h 62"/>
                  <a:gd name="T10" fmla="*/ 0 w 18"/>
                  <a:gd name="T11" fmla="*/ 37 h 62"/>
                  <a:gd name="T12" fmla="*/ 0 w 18"/>
                  <a:gd name="T13" fmla="*/ 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62">
                    <a:moveTo>
                      <a:pt x="0" y="9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26"/>
                      <a:pt x="18" y="26"/>
                      <a:pt x="18" y="26"/>
                    </a:cubicBezTo>
                    <a:cubicBezTo>
                      <a:pt x="18" y="35"/>
                      <a:pt x="18" y="44"/>
                      <a:pt x="18" y="54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37"/>
                      <a:pt x="0" y="37"/>
                      <a:pt x="0" y="37"/>
                    </a:cubicBezTo>
                    <a:cubicBezTo>
                      <a:pt x="0" y="28"/>
                      <a:pt x="0" y="18"/>
                      <a:pt x="0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1" name="Freeform 187">
                <a:extLst>
                  <a:ext uri="{FF2B5EF4-FFF2-40B4-BE49-F238E27FC236}">
                    <a16:creationId xmlns:a16="http://schemas.microsoft.com/office/drawing/2014/main" id="{C5433DE8-BB7C-4D3C-8C2A-AC604667CC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09" y="3107"/>
                <a:ext cx="45" cy="149"/>
              </a:xfrm>
              <a:custGeom>
                <a:avLst/>
                <a:gdLst>
                  <a:gd name="T0" fmla="*/ 0 w 19"/>
                  <a:gd name="T1" fmla="*/ 9 h 63"/>
                  <a:gd name="T2" fmla="*/ 19 w 19"/>
                  <a:gd name="T3" fmla="*/ 0 h 63"/>
                  <a:gd name="T4" fmla="*/ 19 w 19"/>
                  <a:gd name="T5" fmla="*/ 26 h 63"/>
                  <a:gd name="T6" fmla="*/ 19 w 19"/>
                  <a:gd name="T7" fmla="*/ 54 h 63"/>
                  <a:gd name="T8" fmla="*/ 0 w 19"/>
                  <a:gd name="T9" fmla="*/ 63 h 63"/>
                  <a:gd name="T10" fmla="*/ 0 w 19"/>
                  <a:gd name="T11" fmla="*/ 37 h 63"/>
                  <a:gd name="T12" fmla="*/ 0 w 19"/>
                  <a:gd name="T13" fmla="*/ 9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63">
                    <a:moveTo>
                      <a:pt x="0" y="9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35"/>
                      <a:pt x="19" y="45"/>
                      <a:pt x="19" y="54"/>
                    </a:cubicBezTo>
                    <a:cubicBezTo>
                      <a:pt x="0" y="63"/>
                      <a:pt x="0" y="63"/>
                      <a:pt x="0" y="63"/>
                    </a:cubicBezTo>
                    <a:cubicBezTo>
                      <a:pt x="0" y="37"/>
                      <a:pt x="0" y="37"/>
                      <a:pt x="0" y="37"/>
                    </a:cubicBezTo>
                    <a:cubicBezTo>
                      <a:pt x="0" y="28"/>
                      <a:pt x="0" y="18"/>
                      <a:pt x="0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2" name="Freeform 188">
                <a:extLst>
                  <a:ext uri="{FF2B5EF4-FFF2-40B4-BE49-F238E27FC236}">
                    <a16:creationId xmlns:a16="http://schemas.microsoft.com/office/drawing/2014/main" id="{62A2C88D-E019-4CD3-850A-948FA04D88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38" y="2811"/>
                <a:ext cx="226" cy="692"/>
              </a:xfrm>
              <a:custGeom>
                <a:avLst/>
                <a:gdLst>
                  <a:gd name="T0" fmla="*/ 226 w 226"/>
                  <a:gd name="T1" fmla="*/ 68 h 692"/>
                  <a:gd name="T2" fmla="*/ 226 w 226"/>
                  <a:gd name="T3" fmla="*/ 692 h 692"/>
                  <a:gd name="T4" fmla="*/ 0 w 226"/>
                  <a:gd name="T5" fmla="*/ 624 h 692"/>
                  <a:gd name="T6" fmla="*/ 0 w 226"/>
                  <a:gd name="T7" fmla="*/ 0 h 692"/>
                  <a:gd name="T8" fmla="*/ 226 w 226"/>
                  <a:gd name="T9" fmla="*/ 68 h 6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6" h="692">
                    <a:moveTo>
                      <a:pt x="226" y="68"/>
                    </a:moveTo>
                    <a:lnTo>
                      <a:pt x="226" y="692"/>
                    </a:lnTo>
                    <a:lnTo>
                      <a:pt x="0" y="624"/>
                    </a:lnTo>
                    <a:lnTo>
                      <a:pt x="0" y="0"/>
                    </a:lnTo>
                    <a:lnTo>
                      <a:pt x="226" y="68"/>
                    </a:lnTo>
                    <a:close/>
                  </a:path>
                </a:pathLst>
              </a:custGeom>
              <a:solidFill>
                <a:srgbClr val="5B9B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3" name="Freeform 189">
                <a:extLst>
                  <a:ext uri="{FF2B5EF4-FFF2-40B4-BE49-F238E27FC236}">
                    <a16:creationId xmlns:a16="http://schemas.microsoft.com/office/drawing/2014/main" id="{5DCD9CA8-838C-41E0-8001-2B99C5E378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54" y="3178"/>
                <a:ext cx="36" cy="144"/>
              </a:xfrm>
              <a:custGeom>
                <a:avLst/>
                <a:gdLst>
                  <a:gd name="T0" fmla="*/ 0 w 15"/>
                  <a:gd name="T1" fmla="*/ 0 h 61"/>
                  <a:gd name="T2" fmla="*/ 15 w 15"/>
                  <a:gd name="T3" fmla="*/ 4 h 61"/>
                  <a:gd name="T4" fmla="*/ 15 w 15"/>
                  <a:gd name="T5" fmla="*/ 33 h 61"/>
                  <a:gd name="T6" fmla="*/ 15 w 15"/>
                  <a:gd name="T7" fmla="*/ 61 h 61"/>
                  <a:gd name="T8" fmla="*/ 0 w 15"/>
                  <a:gd name="T9" fmla="*/ 56 h 61"/>
                  <a:gd name="T10" fmla="*/ 0 w 15"/>
                  <a:gd name="T11" fmla="*/ 28 h 61"/>
                  <a:gd name="T12" fmla="*/ 0 w 15"/>
                  <a:gd name="T13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61">
                    <a:moveTo>
                      <a:pt x="0" y="0"/>
                    </a:moveTo>
                    <a:cubicBezTo>
                      <a:pt x="5" y="1"/>
                      <a:pt x="10" y="3"/>
                      <a:pt x="15" y="4"/>
                    </a:cubicBezTo>
                    <a:cubicBezTo>
                      <a:pt x="15" y="14"/>
                      <a:pt x="15" y="23"/>
                      <a:pt x="15" y="33"/>
                    </a:cubicBezTo>
                    <a:cubicBezTo>
                      <a:pt x="15" y="42"/>
                      <a:pt x="15" y="51"/>
                      <a:pt x="15" y="61"/>
                    </a:cubicBezTo>
                    <a:cubicBezTo>
                      <a:pt x="10" y="59"/>
                      <a:pt x="5" y="58"/>
                      <a:pt x="0" y="56"/>
                    </a:cubicBezTo>
                    <a:cubicBezTo>
                      <a:pt x="0" y="47"/>
                      <a:pt x="0" y="37"/>
                      <a:pt x="0" y="28"/>
                    </a:cubicBezTo>
                    <a:cubicBezTo>
                      <a:pt x="0" y="19"/>
                      <a:pt x="0" y="9"/>
                      <a:pt x="0" y="0"/>
                    </a:cubicBezTo>
                    <a:close/>
                  </a:path>
                </a:pathLst>
              </a:custGeom>
              <a:solidFill>
                <a:srgbClr val="AA5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4" name="Freeform 190">
                <a:extLst>
                  <a:ext uri="{FF2B5EF4-FFF2-40B4-BE49-F238E27FC236}">
                    <a16:creationId xmlns:a16="http://schemas.microsoft.com/office/drawing/2014/main" id="{A4322D09-2802-4CCB-ADBA-BEE4B13A77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6" y="3192"/>
                <a:ext cx="38" cy="144"/>
              </a:xfrm>
              <a:custGeom>
                <a:avLst/>
                <a:gdLst>
                  <a:gd name="T0" fmla="*/ 0 w 16"/>
                  <a:gd name="T1" fmla="*/ 0 h 61"/>
                  <a:gd name="T2" fmla="*/ 16 w 16"/>
                  <a:gd name="T3" fmla="*/ 5 h 61"/>
                  <a:gd name="T4" fmla="*/ 16 w 16"/>
                  <a:gd name="T5" fmla="*/ 33 h 61"/>
                  <a:gd name="T6" fmla="*/ 16 w 16"/>
                  <a:gd name="T7" fmla="*/ 61 h 61"/>
                  <a:gd name="T8" fmla="*/ 0 w 16"/>
                  <a:gd name="T9" fmla="*/ 57 h 61"/>
                  <a:gd name="T10" fmla="*/ 0 w 16"/>
                  <a:gd name="T11" fmla="*/ 29 h 61"/>
                  <a:gd name="T12" fmla="*/ 0 w 16"/>
                  <a:gd name="T13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61">
                    <a:moveTo>
                      <a:pt x="0" y="0"/>
                    </a:moveTo>
                    <a:cubicBezTo>
                      <a:pt x="5" y="2"/>
                      <a:pt x="10" y="3"/>
                      <a:pt x="16" y="5"/>
                    </a:cubicBezTo>
                    <a:cubicBezTo>
                      <a:pt x="16" y="14"/>
                      <a:pt x="16" y="24"/>
                      <a:pt x="16" y="33"/>
                    </a:cubicBezTo>
                    <a:cubicBezTo>
                      <a:pt x="16" y="43"/>
                      <a:pt x="16" y="52"/>
                      <a:pt x="16" y="61"/>
                    </a:cubicBezTo>
                    <a:cubicBezTo>
                      <a:pt x="10" y="60"/>
                      <a:pt x="5" y="58"/>
                      <a:pt x="0" y="57"/>
                    </a:cubicBezTo>
                    <a:cubicBezTo>
                      <a:pt x="0" y="47"/>
                      <a:pt x="0" y="38"/>
                      <a:pt x="0" y="29"/>
                    </a:cubicBezTo>
                    <a:cubicBezTo>
                      <a:pt x="0" y="19"/>
                      <a:pt x="0" y="10"/>
                      <a:pt x="0" y="0"/>
                    </a:cubicBezTo>
                    <a:close/>
                  </a:path>
                </a:pathLst>
              </a:custGeom>
              <a:solidFill>
                <a:srgbClr val="AA5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5" name="Freeform 191">
                <a:extLst>
                  <a:ext uri="{FF2B5EF4-FFF2-40B4-BE49-F238E27FC236}">
                    <a16:creationId xmlns:a16="http://schemas.microsoft.com/office/drawing/2014/main" id="{DADF8B92-7397-42E4-A432-9DFC5D8E83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58" y="3209"/>
                <a:ext cx="38" cy="143"/>
              </a:xfrm>
              <a:custGeom>
                <a:avLst/>
                <a:gdLst>
                  <a:gd name="T0" fmla="*/ 0 w 16"/>
                  <a:gd name="T1" fmla="*/ 0 h 61"/>
                  <a:gd name="T2" fmla="*/ 16 w 16"/>
                  <a:gd name="T3" fmla="*/ 5 h 61"/>
                  <a:gd name="T4" fmla="*/ 16 w 16"/>
                  <a:gd name="T5" fmla="*/ 33 h 61"/>
                  <a:gd name="T6" fmla="*/ 16 w 16"/>
                  <a:gd name="T7" fmla="*/ 61 h 61"/>
                  <a:gd name="T8" fmla="*/ 0 w 16"/>
                  <a:gd name="T9" fmla="*/ 56 h 61"/>
                  <a:gd name="T10" fmla="*/ 0 w 16"/>
                  <a:gd name="T11" fmla="*/ 28 h 61"/>
                  <a:gd name="T12" fmla="*/ 0 w 16"/>
                  <a:gd name="T13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61">
                    <a:moveTo>
                      <a:pt x="0" y="0"/>
                    </a:moveTo>
                    <a:cubicBezTo>
                      <a:pt x="5" y="2"/>
                      <a:pt x="11" y="3"/>
                      <a:pt x="16" y="5"/>
                    </a:cubicBezTo>
                    <a:cubicBezTo>
                      <a:pt x="16" y="14"/>
                      <a:pt x="16" y="24"/>
                      <a:pt x="16" y="33"/>
                    </a:cubicBezTo>
                    <a:cubicBezTo>
                      <a:pt x="16" y="42"/>
                      <a:pt x="16" y="52"/>
                      <a:pt x="16" y="61"/>
                    </a:cubicBezTo>
                    <a:cubicBezTo>
                      <a:pt x="11" y="60"/>
                      <a:pt x="5" y="58"/>
                      <a:pt x="0" y="56"/>
                    </a:cubicBezTo>
                    <a:cubicBezTo>
                      <a:pt x="0" y="47"/>
                      <a:pt x="0" y="38"/>
                      <a:pt x="0" y="28"/>
                    </a:cubicBezTo>
                    <a:cubicBezTo>
                      <a:pt x="0" y="19"/>
                      <a:pt x="0" y="9"/>
                      <a:pt x="0" y="0"/>
                    </a:cubicBezTo>
                    <a:close/>
                  </a:path>
                </a:pathLst>
              </a:custGeom>
              <a:solidFill>
                <a:srgbClr val="AA5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6" name="Freeform 192">
                <a:extLst>
                  <a:ext uri="{FF2B5EF4-FFF2-40B4-BE49-F238E27FC236}">
                    <a16:creationId xmlns:a16="http://schemas.microsoft.com/office/drawing/2014/main" id="{1264112B-D96A-47E6-81F7-06AB429399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61" y="2874"/>
                <a:ext cx="29" cy="137"/>
              </a:xfrm>
              <a:custGeom>
                <a:avLst/>
                <a:gdLst>
                  <a:gd name="T0" fmla="*/ 0 w 12"/>
                  <a:gd name="T1" fmla="*/ 0 h 58"/>
                  <a:gd name="T2" fmla="*/ 12 w 12"/>
                  <a:gd name="T3" fmla="*/ 4 h 58"/>
                  <a:gd name="T4" fmla="*/ 12 w 12"/>
                  <a:gd name="T5" fmla="*/ 32 h 58"/>
                  <a:gd name="T6" fmla="*/ 12 w 12"/>
                  <a:gd name="T7" fmla="*/ 58 h 58"/>
                  <a:gd name="T8" fmla="*/ 0 w 12"/>
                  <a:gd name="T9" fmla="*/ 54 h 58"/>
                  <a:gd name="T10" fmla="*/ 0 w 12"/>
                  <a:gd name="T11" fmla="*/ 26 h 58"/>
                  <a:gd name="T12" fmla="*/ 0 w 12"/>
                  <a:gd name="T13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58">
                    <a:moveTo>
                      <a:pt x="0" y="0"/>
                    </a:moveTo>
                    <a:cubicBezTo>
                      <a:pt x="12" y="4"/>
                      <a:pt x="12" y="4"/>
                      <a:pt x="12" y="4"/>
                    </a:cubicBezTo>
                    <a:cubicBezTo>
                      <a:pt x="12" y="13"/>
                      <a:pt x="12" y="22"/>
                      <a:pt x="12" y="32"/>
                    </a:cubicBezTo>
                    <a:cubicBezTo>
                      <a:pt x="12" y="58"/>
                      <a:pt x="12" y="58"/>
                      <a:pt x="12" y="58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45"/>
                      <a:pt x="0" y="35"/>
                      <a:pt x="0" y="2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7" name="Freeform 193">
                <a:extLst>
                  <a:ext uri="{FF2B5EF4-FFF2-40B4-BE49-F238E27FC236}">
                    <a16:creationId xmlns:a16="http://schemas.microsoft.com/office/drawing/2014/main" id="{DB3B28F1-970F-44B2-B779-AC7976EBCF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13" y="2889"/>
                <a:ext cx="31" cy="138"/>
              </a:xfrm>
              <a:custGeom>
                <a:avLst/>
                <a:gdLst>
                  <a:gd name="T0" fmla="*/ 0 w 13"/>
                  <a:gd name="T1" fmla="*/ 0 h 59"/>
                  <a:gd name="T2" fmla="*/ 13 w 13"/>
                  <a:gd name="T3" fmla="*/ 4 h 59"/>
                  <a:gd name="T4" fmla="*/ 13 w 13"/>
                  <a:gd name="T5" fmla="*/ 33 h 59"/>
                  <a:gd name="T6" fmla="*/ 13 w 13"/>
                  <a:gd name="T7" fmla="*/ 59 h 59"/>
                  <a:gd name="T8" fmla="*/ 0 w 13"/>
                  <a:gd name="T9" fmla="*/ 55 h 59"/>
                  <a:gd name="T10" fmla="*/ 0 w 13"/>
                  <a:gd name="T11" fmla="*/ 27 h 59"/>
                  <a:gd name="T12" fmla="*/ 0 w 13"/>
                  <a:gd name="T13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59">
                    <a:moveTo>
                      <a:pt x="0" y="0"/>
                    </a:moveTo>
                    <a:cubicBezTo>
                      <a:pt x="13" y="4"/>
                      <a:pt x="13" y="4"/>
                      <a:pt x="13" y="4"/>
                    </a:cubicBezTo>
                    <a:cubicBezTo>
                      <a:pt x="13" y="14"/>
                      <a:pt x="13" y="23"/>
                      <a:pt x="13" y="33"/>
                    </a:cubicBezTo>
                    <a:cubicBezTo>
                      <a:pt x="13" y="59"/>
                      <a:pt x="13" y="59"/>
                      <a:pt x="13" y="59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0" y="45"/>
                      <a:pt x="0" y="36"/>
                      <a:pt x="0" y="2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8" name="Freeform 194">
                <a:extLst>
                  <a:ext uri="{FF2B5EF4-FFF2-40B4-BE49-F238E27FC236}">
                    <a16:creationId xmlns:a16="http://schemas.microsoft.com/office/drawing/2014/main" id="{9FA5A8F7-EC17-4895-9C9C-C1B0FB7429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5" y="2905"/>
                <a:ext cx="31" cy="137"/>
              </a:xfrm>
              <a:custGeom>
                <a:avLst/>
                <a:gdLst>
                  <a:gd name="T0" fmla="*/ 0 w 13"/>
                  <a:gd name="T1" fmla="*/ 0 h 58"/>
                  <a:gd name="T2" fmla="*/ 13 w 13"/>
                  <a:gd name="T3" fmla="*/ 4 h 58"/>
                  <a:gd name="T4" fmla="*/ 13 w 13"/>
                  <a:gd name="T5" fmla="*/ 32 h 58"/>
                  <a:gd name="T6" fmla="*/ 13 w 13"/>
                  <a:gd name="T7" fmla="*/ 58 h 58"/>
                  <a:gd name="T8" fmla="*/ 0 w 13"/>
                  <a:gd name="T9" fmla="*/ 55 h 58"/>
                  <a:gd name="T10" fmla="*/ 0 w 13"/>
                  <a:gd name="T11" fmla="*/ 26 h 58"/>
                  <a:gd name="T12" fmla="*/ 0 w 13"/>
                  <a:gd name="T13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58">
                    <a:moveTo>
                      <a:pt x="0" y="0"/>
                    </a:moveTo>
                    <a:cubicBezTo>
                      <a:pt x="13" y="4"/>
                      <a:pt x="13" y="4"/>
                      <a:pt x="13" y="4"/>
                    </a:cubicBezTo>
                    <a:cubicBezTo>
                      <a:pt x="13" y="13"/>
                      <a:pt x="13" y="23"/>
                      <a:pt x="13" y="32"/>
                    </a:cubicBezTo>
                    <a:cubicBezTo>
                      <a:pt x="13" y="58"/>
                      <a:pt x="13" y="58"/>
                      <a:pt x="13" y="58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0" y="45"/>
                      <a:pt x="0" y="36"/>
                      <a:pt x="0" y="2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9" name="Freeform 195">
                <a:extLst>
                  <a:ext uri="{FF2B5EF4-FFF2-40B4-BE49-F238E27FC236}">
                    <a16:creationId xmlns:a16="http://schemas.microsoft.com/office/drawing/2014/main" id="{6BF9C603-030B-4960-8314-99D4B0A96D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17" y="2922"/>
                <a:ext cx="30" cy="136"/>
              </a:xfrm>
              <a:custGeom>
                <a:avLst/>
                <a:gdLst>
                  <a:gd name="T0" fmla="*/ 0 w 13"/>
                  <a:gd name="T1" fmla="*/ 0 h 58"/>
                  <a:gd name="T2" fmla="*/ 13 w 13"/>
                  <a:gd name="T3" fmla="*/ 4 h 58"/>
                  <a:gd name="T4" fmla="*/ 13 w 13"/>
                  <a:gd name="T5" fmla="*/ 32 h 58"/>
                  <a:gd name="T6" fmla="*/ 13 w 13"/>
                  <a:gd name="T7" fmla="*/ 58 h 58"/>
                  <a:gd name="T8" fmla="*/ 0 w 13"/>
                  <a:gd name="T9" fmla="*/ 54 h 58"/>
                  <a:gd name="T10" fmla="*/ 0 w 13"/>
                  <a:gd name="T11" fmla="*/ 26 h 58"/>
                  <a:gd name="T12" fmla="*/ 0 w 13"/>
                  <a:gd name="T13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58">
                    <a:moveTo>
                      <a:pt x="0" y="0"/>
                    </a:moveTo>
                    <a:cubicBezTo>
                      <a:pt x="13" y="4"/>
                      <a:pt x="13" y="4"/>
                      <a:pt x="13" y="4"/>
                    </a:cubicBezTo>
                    <a:cubicBezTo>
                      <a:pt x="13" y="13"/>
                      <a:pt x="13" y="23"/>
                      <a:pt x="13" y="32"/>
                    </a:cubicBezTo>
                    <a:cubicBezTo>
                      <a:pt x="13" y="58"/>
                      <a:pt x="13" y="58"/>
                      <a:pt x="13" y="58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45"/>
                      <a:pt x="0" y="35"/>
                      <a:pt x="0" y="2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0" name="Freeform 196">
                <a:extLst>
                  <a:ext uri="{FF2B5EF4-FFF2-40B4-BE49-F238E27FC236}">
                    <a16:creationId xmlns:a16="http://schemas.microsoft.com/office/drawing/2014/main" id="{9AE03493-6204-4F4A-BF12-0C3DBE2D28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61" y="3027"/>
                <a:ext cx="29" cy="137"/>
              </a:xfrm>
              <a:custGeom>
                <a:avLst/>
                <a:gdLst>
                  <a:gd name="T0" fmla="*/ 0 w 12"/>
                  <a:gd name="T1" fmla="*/ 0 h 58"/>
                  <a:gd name="T2" fmla="*/ 12 w 12"/>
                  <a:gd name="T3" fmla="*/ 3 h 58"/>
                  <a:gd name="T4" fmla="*/ 12 w 12"/>
                  <a:gd name="T5" fmla="*/ 32 h 58"/>
                  <a:gd name="T6" fmla="*/ 12 w 12"/>
                  <a:gd name="T7" fmla="*/ 58 h 58"/>
                  <a:gd name="T8" fmla="*/ 0 w 12"/>
                  <a:gd name="T9" fmla="*/ 54 h 58"/>
                  <a:gd name="T10" fmla="*/ 0 w 12"/>
                  <a:gd name="T11" fmla="*/ 26 h 58"/>
                  <a:gd name="T12" fmla="*/ 0 w 12"/>
                  <a:gd name="T13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58">
                    <a:moveTo>
                      <a:pt x="0" y="0"/>
                    </a:moveTo>
                    <a:cubicBezTo>
                      <a:pt x="12" y="3"/>
                      <a:pt x="12" y="3"/>
                      <a:pt x="12" y="3"/>
                    </a:cubicBezTo>
                    <a:cubicBezTo>
                      <a:pt x="12" y="13"/>
                      <a:pt x="12" y="22"/>
                      <a:pt x="12" y="32"/>
                    </a:cubicBezTo>
                    <a:cubicBezTo>
                      <a:pt x="12" y="58"/>
                      <a:pt x="12" y="58"/>
                      <a:pt x="12" y="58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45"/>
                      <a:pt x="0" y="35"/>
                      <a:pt x="0" y="2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1" name="Freeform 197">
                <a:extLst>
                  <a:ext uri="{FF2B5EF4-FFF2-40B4-BE49-F238E27FC236}">
                    <a16:creationId xmlns:a16="http://schemas.microsoft.com/office/drawing/2014/main" id="{BB58508C-687E-47E4-9516-27347391D2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13" y="3042"/>
                <a:ext cx="31" cy="138"/>
              </a:xfrm>
              <a:custGeom>
                <a:avLst/>
                <a:gdLst>
                  <a:gd name="T0" fmla="*/ 0 w 13"/>
                  <a:gd name="T1" fmla="*/ 0 h 59"/>
                  <a:gd name="T2" fmla="*/ 13 w 13"/>
                  <a:gd name="T3" fmla="*/ 4 h 59"/>
                  <a:gd name="T4" fmla="*/ 13 w 13"/>
                  <a:gd name="T5" fmla="*/ 32 h 59"/>
                  <a:gd name="T6" fmla="*/ 13 w 13"/>
                  <a:gd name="T7" fmla="*/ 59 h 59"/>
                  <a:gd name="T8" fmla="*/ 0 w 13"/>
                  <a:gd name="T9" fmla="*/ 55 h 59"/>
                  <a:gd name="T10" fmla="*/ 0 w 13"/>
                  <a:gd name="T11" fmla="*/ 27 h 59"/>
                  <a:gd name="T12" fmla="*/ 0 w 13"/>
                  <a:gd name="T13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59">
                    <a:moveTo>
                      <a:pt x="0" y="0"/>
                    </a:moveTo>
                    <a:cubicBezTo>
                      <a:pt x="13" y="4"/>
                      <a:pt x="13" y="4"/>
                      <a:pt x="13" y="4"/>
                    </a:cubicBezTo>
                    <a:cubicBezTo>
                      <a:pt x="13" y="14"/>
                      <a:pt x="13" y="23"/>
                      <a:pt x="13" y="32"/>
                    </a:cubicBezTo>
                    <a:cubicBezTo>
                      <a:pt x="13" y="59"/>
                      <a:pt x="13" y="59"/>
                      <a:pt x="13" y="59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0" y="45"/>
                      <a:pt x="0" y="36"/>
                      <a:pt x="0" y="2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2" name="Freeform 198">
                <a:extLst>
                  <a:ext uri="{FF2B5EF4-FFF2-40B4-BE49-F238E27FC236}">
                    <a16:creationId xmlns:a16="http://schemas.microsoft.com/office/drawing/2014/main" id="{1D079B5D-841C-4EA4-B514-5932D7C336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5" y="3058"/>
                <a:ext cx="31" cy="137"/>
              </a:xfrm>
              <a:custGeom>
                <a:avLst/>
                <a:gdLst>
                  <a:gd name="T0" fmla="*/ 0 w 13"/>
                  <a:gd name="T1" fmla="*/ 0 h 58"/>
                  <a:gd name="T2" fmla="*/ 13 w 13"/>
                  <a:gd name="T3" fmla="*/ 4 h 58"/>
                  <a:gd name="T4" fmla="*/ 13 w 13"/>
                  <a:gd name="T5" fmla="*/ 32 h 58"/>
                  <a:gd name="T6" fmla="*/ 13 w 13"/>
                  <a:gd name="T7" fmla="*/ 58 h 58"/>
                  <a:gd name="T8" fmla="*/ 0 w 13"/>
                  <a:gd name="T9" fmla="*/ 54 h 58"/>
                  <a:gd name="T10" fmla="*/ 0 w 13"/>
                  <a:gd name="T11" fmla="*/ 26 h 58"/>
                  <a:gd name="T12" fmla="*/ 0 w 13"/>
                  <a:gd name="T13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58">
                    <a:moveTo>
                      <a:pt x="0" y="0"/>
                    </a:moveTo>
                    <a:cubicBezTo>
                      <a:pt x="13" y="4"/>
                      <a:pt x="13" y="4"/>
                      <a:pt x="13" y="4"/>
                    </a:cubicBezTo>
                    <a:cubicBezTo>
                      <a:pt x="13" y="13"/>
                      <a:pt x="13" y="23"/>
                      <a:pt x="13" y="32"/>
                    </a:cubicBezTo>
                    <a:cubicBezTo>
                      <a:pt x="13" y="58"/>
                      <a:pt x="13" y="58"/>
                      <a:pt x="13" y="58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45"/>
                      <a:pt x="0" y="36"/>
                      <a:pt x="0" y="2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3" name="Freeform 199">
                <a:extLst>
                  <a:ext uri="{FF2B5EF4-FFF2-40B4-BE49-F238E27FC236}">
                    <a16:creationId xmlns:a16="http://schemas.microsoft.com/office/drawing/2014/main" id="{4CE9B787-EFC3-40E0-AB00-0EF7A1FA4C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17" y="3075"/>
                <a:ext cx="30" cy="136"/>
              </a:xfrm>
              <a:custGeom>
                <a:avLst/>
                <a:gdLst>
                  <a:gd name="T0" fmla="*/ 0 w 13"/>
                  <a:gd name="T1" fmla="*/ 0 h 58"/>
                  <a:gd name="T2" fmla="*/ 13 w 13"/>
                  <a:gd name="T3" fmla="*/ 4 h 58"/>
                  <a:gd name="T4" fmla="*/ 13 w 13"/>
                  <a:gd name="T5" fmla="*/ 32 h 58"/>
                  <a:gd name="T6" fmla="*/ 13 w 13"/>
                  <a:gd name="T7" fmla="*/ 58 h 58"/>
                  <a:gd name="T8" fmla="*/ 0 w 13"/>
                  <a:gd name="T9" fmla="*/ 54 h 58"/>
                  <a:gd name="T10" fmla="*/ 0 w 13"/>
                  <a:gd name="T11" fmla="*/ 26 h 58"/>
                  <a:gd name="T12" fmla="*/ 0 w 13"/>
                  <a:gd name="T13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58">
                    <a:moveTo>
                      <a:pt x="0" y="0"/>
                    </a:moveTo>
                    <a:cubicBezTo>
                      <a:pt x="13" y="4"/>
                      <a:pt x="13" y="4"/>
                      <a:pt x="13" y="4"/>
                    </a:cubicBezTo>
                    <a:cubicBezTo>
                      <a:pt x="13" y="13"/>
                      <a:pt x="13" y="22"/>
                      <a:pt x="13" y="32"/>
                    </a:cubicBezTo>
                    <a:cubicBezTo>
                      <a:pt x="13" y="58"/>
                      <a:pt x="13" y="58"/>
                      <a:pt x="13" y="58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45"/>
                      <a:pt x="0" y="35"/>
                      <a:pt x="0" y="2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4" name="Freeform 200">
                <a:extLst>
                  <a:ext uri="{FF2B5EF4-FFF2-40B4-BE49-F238E27FC236}">
                    <a16:creationId xmlns:a16="http://schemas.microsoft.com/office/drawing/2014/main" id="{D00B9F86-1DA3-4518-AF35-41648FE0A5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61" y="3178"/>
                <a:ext cx="29" cy="139"/>
              </a:xfrm>
              <a:custGeom>
                <a:avLst/>
                <a:gdLst>
                  <a:gd name="T0" fmla="*/ 0 w 12"/>
                  <a:gd name="T1" fmla="*/ 0 h 59"/>
                  <a:gd name="T2" fmla="*/ 12 w 12"/>
                  <a:gd name="T3" fmla="*/ 4 h 59"/>
                  <a:gd name="T4" fmla="*/ 12 w 12"/>
                  <a:gd name="T5" fmla="*/ 33 h 59"/>
                  <a:gd name="T6" fmla="*/ 12 w 12"/>
                  <a:gd name="T7" fmla="*/ 59 h 59"/>
                  <a:gd name="T8" fmla="*/ 0 w 12"/>
                  <a:gd name="T9" fmla="*/ 55 h 59"/>
                  <a:gd name="T10" fmla="*/ 0 w 12"/>
                  <a:gd name="T11" fmla="*/ 27 h 59"/>
                  <a:gd name="T12" fmla="*/ 0 w 12"/>
                  <a:gd name="T13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59">
                    <a:moveTo>
                      <a:pt x="0" y="0"/>
                    </a:moveTo>
                    <a:cubicBezTo>
                      <a:pt x="12" y="4"/>
                      <a:pt x="12" y="4"/>
                      <a:pt x="12" y="4"/>
                    </a:cubicBezTo>
                    <a:cubicBezTo>
                      <a:pt x="12" y="14"/>
                      <a:pt x="12" y="23"/>
                      <a:pt x="12" y="33"/>
                    </a:cubicBezTo>
                    <a:cubicBezTo>
                      <a:pt x="12" y="59"/>
                      <a:pt x="12" y="59"/>
                      <a:pt x="12" y="59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0" y="45"/>
                      <a:pt x="0" y="36"/>
                      <a:pt x="0" y="2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5" name="Freeform 201">
                <a:extLst>
                  <a:ext uri="{FF2B5EF4-FFF2-40B4-BE49-F238E27FC236}">
                    <a16:creationId xmlns:a16="http://schemas.microsoft.com/office/drawing/2014/main" id="{165EE87F-35BE-44C1-8488-4E5042221F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13" y="3195"/>
                <a:ext cx="31" cy="136"/>
              </a:xfrm>
              <a:custGeom>
                <a:avLst/>
                <a:gdLst>
                  <a:gd name="T0" fmla="*/ 0 w 13"/>
                  <a:gd name="T1" fmla="*/ 0 h 58"/>
                  <a:gd name="T2" fmla="*/ 13 w 13"/>
                  <a:gd name="T3" fmla="*/ 4 h 58"/>
                  <a:gd name="T4" fmla="*/ 13 w 13"/>
                  <a:gd name="T5" fmla="*/ 32 h 58"/>
                  <a:gd name="T6" fmla="*/ 13 w 13"/>
                  <a:gd name="T7" fmla="*/ 58 h 58"/>
                  <a:gd name="T8" fmla="*/ 0 w 13"/>
                  <a:gd name="T9" fmla="*/ 55 h 58"/>
                  <a:gd name="T10" fmla="*/ 0 w 13"/>
                  <a:gd name="T11" fmla="*/ 26 h 58"/>
                  <a:gd name="T12" fmla="*/ 0 w 13"/>
                  <a:gd name="T13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58">
                    <a:moveTo>
                      <a:pt x="0" y="0"/>
                    </a:moveTo>
                    <a:cubicBezTo>
                      <a:pt x="13" y="4"/>
                      <a:pt x="13" y="4"/>
                      <a:pt x="13" y="4"/>
                    </a:cubicBezTo>
                    <a:cubicBezTo>
                      <a:pt x="13" y="13"/>
                      <a:pt x="13" y="23"/>
                      <a:pt x="13" y="32"/>
                    </a:cubicBezTo>
                    <a:cubicBezTo>
                      <a:pt x="13" y="58"/>
                      <a:pt x="13" y="58"/>
                      <a:pt x="13" y="58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0" y="45"/>
                      <a:pt x="0" y="36"/>
                      <a:pt x="0" y="2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6" name="Freeform 202">
                <a:extLst>
                  <a:ext uri="{FF2B5EF4-FFF2-40B4-BE49-F238E27FC236}">
                    <a16:creationId xmlns:a16="http://schemas.microsoft.com/office/drawing/2014/main" id="{4AF4C00A-9545-4E7D-A965-00F867D0B1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5" y="3211"/>
                <a:ext cx="31" cy="137"/>
              </a:xfrm>
              <a:custGeom>
                <a:avLst/>
                <a:gdLst>
                  <a:gd name="T0" fmla="*/ 0 w 13"/>
                  <a:gd name="T1" fmla="*/ 0 h 58"/>
                  <a:gd name="T2" fmla="*/ 13 w 13"/>
                  <a:gd name="T3" fmla="*/ 4 h 58"/>
                  <a:gd name="T4" fmla="*/ 13 w 13"/>
                  <a:gd name="T5" fmla="*/ 32 h 58"/>
                  <a:gd name="T6" fmla="*/ 13 w 13"/>
                  <a:gd name="T7" fmla="*/ 58 h 58"/>
                  <a:gd name="T8" fmla="*/ 0 w 13"/>
                  <a:gd name="T9" fmla="*/ 54 h 58"/>
                  <a:gd name="T10" fmla="*/ 0 w 13"/>
                  <a:gd name="T11" fmla="*/ 26 h 58"/>
                  <a:gd name="T12" fmla="*/ 0 w 13"/>
                  <a:gd name="T13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58">
                    <a:moveTo>
                      <a:pt x="0" y="0"/>
                    </a:moveTo>
                    <a:cubicBezTo>
                      <a:pt x="13" y="4"/>
                      <a:pt x="13" y="4"/>
                      <a:pt x="13" y="4"/>
                    </a:cubicBezTo>
                    <a:cubicBezTo>
                      <a:pt x="13" y="13"/>
                      <a:pt x="13" y="23"/>
                      <a:pt x="13" y="32"/>
                    </a:cubicBezTo>
                    <a:cubicBezTo>
                      <a:pt x="13" y="58"/>
                      <a:pt x="13" y="58"/>
                      <a:pt x="13" y="58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45"/>
                      <a:pt x="0" y="35"/>
                      <a:pt x="0" y="2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7" name="Freeform 203">
                <a:extLst>
                  <a:ext uri="{FF2B5EF4-FFF2-40B4-BE49-F238E27FC236}">
                    <a16:creationId xmlns:a16="http://schemas.microsoft.com/office/drawing/2014/main" id="{15ABF9FC-A54C-46BA-8716-8DD04E6EFA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17" y="3228"/>
                <a:ext cx="30" cy="136"/>
              </a:xfrm>
              <a:custGeom>
                <a:avLst/>
                <a:gdLst>
                  <a:gd name="T0" fmla="*/ 0 w 13"/>
                  <a:gd name="T1" fmla="*/ 0 h 58"/>
                  <a:gd name="T2" fmla="*/ 13 w 13"/>
                  <a:gd name="T3" fmla="*/ 3 h 58"/>
                  <a:gd name="T4" fmla="*/ 13 w 13"/>
                  <a:gd name="T5" fmla="*/ 32 h 58"/>
                  <a:gd name="T6" fmla="*/ 13 w 13"/>
                  <a:gd name="T7" fmla="*/ 58 h 58"/>
                  <a:gd name="T8" fmla="*/ 0 w 13"/>
                  <a:gd name="T9" fmla="*/ 54 h 58"/>
                  <a:gd name="T10" fmla="*/ 0 w 13"/>
                  <a:gd name="T11" fmla="*/ 26 h 58"/>
                  <a:gd name="T12" fmla="*/ 0 w 13"/>
                  <a:gd name="T13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58">
                    <a:moveTo>
                      <a:pt x="0" y="0"/>
                    </a:moveTo>
                    <a:cubicBezTo>
                      <a:pt x="13" y="3"/>
                      <a:pt x="13" y="3"/>
                      <a:pt x="13" y="3"/>
                    </a:cubicBezTo>
                    <a:cubicBezTo>
                      <a:pt x="13" y="13"/>
                      <a:pt x="13" y="22"/>
                      <a:pt x="13" y="32"/>
                    </a:cubicBezTo>
                    <a:cubicBezTo>
                      <a:pt x="13" y="58"/>
                      <a:pt x="13" y="58"/>
                      <a:pt x="13" y="58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45"/>
                      <a:pt x="0" y="35"/>
                      <a:pt x="0" y="2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8" name="Freeform 204">
                <a:extLst>
                  <a:ext uri="{FF2B5EF4-FFF2-40B4-BE49-F238E27FC236}">
                    <a16:creationId xmlns:a16="http://schemas.microsoft.com/office/drawing/2014/main" id="{DEAF505C-6E74-49EF-B9FC-795857BF3A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38" y="2667"/>
                <a:ext cx="542" cy="212"/>
              </a:xfrm>
              <a:custGeom>
                <a:avLst/>
                <a:gdLst>
                  <a:gd name="T0" fmla="*/ 315 w 542"/>
                  <a:gd name="T1" fmla="*/ 0 h 212"/>
                  <a:gd name="T2" fmla="*/ 542 w 542"/>
                  <a:gd name="T3" fmla="*/ 69 h 212"/>
                  <a:gd name="T4" fmla="*/ 226 w 542"/>
                  <a:gd name="T5" fmla="*/ 212 h 212"/>
                  <a:gd name="T6" fmla="*/ 0 w 542"/>
                  <a:gd name="T7" fmla="*/ 144 h 212"/>
                  <a:gd name="T8" fmla="*/ 315 w 542"/>
                  <a:gd name="T9" fmla="*/ 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2" h="212">
                    <a:moveTo>
                      <a:pt x="315" y="0"/>
                    </a:moveTo>
                    <a:lnTo>
                      <a:pt x="542" y="69"/>
                    </a:lnTo>
                    <a:lnTo>
                      <a:pt x="226" y="212"/>
                    </a:lnTo>
                    <a:lnTo>
                      <a:pt x="0" y="144"/>
                    </a:lnTo>
                    <a:lnTo>
                      <a:pt x="315" y="0"/>
                    </a:lnTo>
                    <a:close/>
                  </a:path>
                </a:pathLst>
              </a:custGeom>
              <a:solidFill>
                <a:srgbClr val="5B9B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9" name="Freeform 205">
                <a:extLst>
                  <a:ext uri="{FF2B5EF4-FFF2-40B4-BE49-F238E27FC236}">
                    <a16:creationId xmlns:a16="http://schemas.microsoft.com/office/drawing/2014/main" id="{075AA946-604B-46BD-91D1-673191EFD9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8" y="2823"/>
                <a:ext cx="207" cy="807"/>
              </a:xfrm>
              <a:custGeom>
                <a:avLst/>
                <a:gdLst>
                  <a:gd name="T0" fmla="*/ 0 w 207"/>
                  <a:gd name="T1" fmla="*/ 0 h 807"/>
                  <a:gd name="T2" fmla="*/ 0 w 207"/>
                  <a:gd name="T3" fmla="*/ 743 h 807"/>
                  <a:gd name="T4" fmla="*/ 207 w 207"/>
                  <a:gd name="T5" fmla="*/ 807 h 807"/>
                  <a:gd name="T6" fmla="*/ 207 w 207"/>
                  <a:gd name="T7" fmla="*/ 63 h 807"/>
                  <a:gd name="T8" fmla="*/ 0 w 207"/>
                  <a:gd name="T9" fmla="*/ 0 h 8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7" h="807">
                    <a:moveTo>
                      <a:pt x="0" y="0"/>
                    </a:moveTo>
                    <a:lnTo>
                      <a:pt x="0" y="743"/>
                    </a:lnTo>
                    <a:lnTo>
                      <a:pt x="207" y="807"/>
                    </a:lnTo>
                    <a:lnTo>
                      <a:pt x="207" y="6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B9B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0" name="Freeform 206">
                <a:extLst>
                  <a:ext uri="{FF2B5EF4-FFF2-40B4-BE49-F238E27FC236}">
                    <a16:creationId xmlns:a16="http://schemas.microsoft.com/office/drawing/2014/main" id="{04D2F209-F20F-4AF2-8EB0-883A63F690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25" y="2733"/>
                <a:ext cx="335" cy="897"/>
              </a:xfrm>
              <a:custGeom>
                <a:avLst/>
                <a:gdLst>
                  <a:gd name="T0" fmla="*/ 0 w 335"/>
                  <a:gd name="T1" fmla="*/ 153 h 897"/>
                  <a:gd name="T2" fmla="*/ 0 w 335"/>
                  <a:gd name="T3" fmla="*/ 897 h 897"/>
                  <a:gd name="T4" fmla="*/ 335 w 335"/>
                  <a:gd name="T5" fmla="*/ 744 h 897"/>
                  <a:gd name="T6" fmla="*/ 335 w 335"/>
                  <a:gd name="T7" fmla="*/ 0 h 897"/>
                  <a:gd name="T8" fmla="*/ 0 w 335"/>
                  <a:gd name="T9" fmla="*/ 153 h 8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5" h="897">
                    <a:moveTo>
                      <a:pt x="0" y="153"/>
                    </a:moveTo>
                    <a:lnTo>
                      <a:pt x="0" y="897"/>
                    </a:lnTo>
                    <a:lnTo>
                      <a:pt x="335" y="744"/>
                    </a:lnTo>
                    <a:lnTo>
                      <a:pt x="335" y="0"/>
                    </a:lnTo>
                    <a:lnTo>
                      <a:pt x="0" y="153"/>
                    </a:lnTo>
                    <a:close/>
                  </a:path>
                </a:pathLst>
              </a:custGeom>
              <a:solidFill>
                <a:srgbClr val="4454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1" name="Freeform 207">
                <a:extLst>
                  <a:ext uri="{FF2B5EF4-FFF2-40B4-BE49-F238E27FC236}">
                    <a16:creationId xmlns:a16="http://schemas.microsoft.com/office/drawing/2014/main" id="{11C76A94-DEBF-4281-99A2-4C26E897BC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9" y="2813"/>
                <a:ext cx="295" cy="196"/>
              </a:xfrm>
              <a:custGeom>
                <a:avLst/>
                <a:gdLst>
                  <a:gd name="T0" fmla="*/ 0 w 125"/>
                  <a:gd name="T1" fmla="*/ 56 h 83"/>
                  <a:gd name="T2" fmla="*/ 32 w 125"/>
                  <a:gd name="T3" fmla="*/ 42 h 83"/>
                  <a:gd name="T4" fmla="*/ 65 w 125"/>
                  <a:gd name="T5" fmla="*/ 27 h 83"/>
                  <a:gd name="T6" fmla="*/ 97 w 125"/>
                  <a:gd name="T7" fmla="*/ 12 h 83"/>
                  <a:gd name="T8" fmla="*/ 125 w 125"/>
                  <a:gd name="T9" fmla="*/ 0 h 83"/>
                  <a:gd name="T10" fmla="*/ 125 w 125"/>
                  <a:gd name="T11" fmla="*/ 27 h 83"/>
                  <a:gd name="T12" fmla="*/ 92 w 125"/>
                  <a:gd name="T13" fmla="*/ 41 h 83"/>
                  <a:gd name="T14" fmla="*/ 60 w 125"/>
                  <a:gd name="T15" fmla="*/ 56 h 83"/>
                  <a:gd name="T16" fmla="*/ 27 w 125"/>
                  <a:gd name="T17" fmla="*/ 71 h 83"/>
                  <a:gd name="T18" fmla="*/ 0 w 125"/>
                  <a:gd name="T19" fmla="*/ 83 h 83"/>
                  <a:gd name="T20" fmla="*/ 0 w 125"/>
                  <a:gd name="T21" fmla="*/ 56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5" h="83">
                    <a:moveTo>
                      <a:pt x="0" y="56"/>
                    </a:moveTo>
                    <a:cubicBezTo>
                      <a:pt x="11" y="51"/>
                      <a:pt x="21" y="47"/>
                      <a:pt x="32" y="42"/>
                    </a:cubicBezTo>
                    <a:cubicBezTo>
                      <a:pt x="43" y="37"/>
                      <a:pt x="54" y="32"/>
                      <a:pt x="65" y="27"/>
                    </a:cubicBezTo>
                    <a:cubicBezTo>
                      <a:pt x="76" y="22"/>
                      <a:pt x="86" y="17"/>
                      <a:pt x="97" y="12"/>
                    </a:cubicBezTo>
                    <a:cubicBezTo>
                      <a:pt x="125" y="0"/>
                      <a:pt x="125" y="0"/>
                      <a:pt x="125" y="0"/>
                    </a:cubicBezTo>
                    <a:cubicBezTo>
                      <a:pt x="125" y="27"/>
                      <a:pt x="125" y="27"/>
                      <a:pt x="125" y="27"/>
                    </a:cubicBezTo>
                    <a:cubicBezTo>
                      <a:pt x="114" y="31"/>
                      <a:pt x="103" y="36"/>
                      <a:pt x="92" y="41"/>
                    </a:cubicBezTo>
                    <a:cubicBezTo>
                      <a:pt x="82" y="46"/>
                      <a:pt x="71" y="51"/>
                      <a:pt x="60" y="56"/>
                    </a:cubicBezTo>
                    <a:cubicBezTo>
                      <a:pt x="49" y="61"/>
                      <a:pt x="38" y="66"/>
                      <a:pt x="27" y="71"/>
                    </a:cubicBezTo>
                    <a:cubicBezTo>
                      <a:pt x="18" y="75"/>
                      <a:pt x="9" y="79"/>
                      <a:pt x="0" y="83"/>
                    </a:cubicBez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2" name="Freeform 208">
                <a:extLst>
                  <a:ext uri="{FF2B5EF4-FFF2-40B4-BE49-F238E27FC236}">
                    <a16:creationId xmlns:a16="http://schemas.microsoft.com/office/drawing/2014/main" id="{56F9B098-BD73-4AEF-8F69-59DFFFCA6E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9" y="2917"/>
                <a:ext cx="295" cy="195"/>
              </a:xfrm>
              <a:custGeom>
                <a:avLst/>
                <a:gdLst>
                  <a:gd name="T0" fmla="*/ 0 w 125"/>
                  <a:gd name="T1" fmla="*/ 57 h 83"/>
                  <a:gd name="T2" fmla="*/ 32 w 125"/>
                  <a:gd name="T3" fmla="*/ 42 h 83"/>
                  <a:gd name="T4" fmla="*/ 65 w 125"/>
                  <a:gd name="T5" fmla="*/ 27 h 83"/>
                  <a:gd name="T6" fmla="*/ 97 w 125"/>
                  <a:gd name="T7" fmla="*/ 12 h 83"/>
                  <a:gd name="T8" fmla="*/ 125 w 125"/>
                  <a:gd name="T9" fmla="*/ 0 h 83"/>
                  <a:gd name="T10" fmla="*/ 125 w 125"/>
                  <a:gd name="T11" fmla="*/ 27 h 83"/>
                  <a:gd name="T12" fmla="*/ 92 w 125"/>
                  <a:gd name="T13" fmla="*/ 41 h 83"/>
                  <a:gd name="T14" fmla="*/ 60 w 125"/>
                  <a:gd name="T15" fmla="*/ 56 h 83"/>
                  <a:gd name="T16" fmla="*/ 27 w 125"/>
                  <a:gd name="T17" fmla="*/ 71 h 83"/>
                  <a:gd name="T18" fmla="*/ 0 w 125"/>
                  <a:gd name="T19" fmla="*/ 83 h 83"/>
                  <a:gd name="T20" fmla="*/ 0 w 125"/>
                  <a:gd name="T21" fmla="*/ 57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5" h="83">
                    <a:moveTo>
                      <a:pt x="0" y="57"/>
                    </a:moveTo>
                    <a:cubicBezTo>
                      <a:pt x="11" y="52"/>
                      <a:pt x="21" y="47"/>
                      <a:pt x="32" y="42"/>
                    </a:cubicBezTo>
                    <a:cubicBezTo>
                      <a:pt x="43" y="37"/>
                      <a:pt x="54" y="32"/>
                      <a:pt x="65" y="27"/>
                    </a:cubicBezTo>
                    <a:cubicBezTo>
                      <a:pt x="76" y="22"/>
                      <a:pt x="86" y="17"/>
                      <a:pt x="97" y="12"/>
                    </a:cubicBezTo>
                    <a:cubicBezTo>
                      <a:pt x="125" y="0"/>
                      <a:pt x="125" y="0"/>
                      <a:pt x="125" y="0"/>
                    </a:cubicBezTo>
                    <a:cubicBezTo>
                      <a:pt x="125" y="27"/>
                      <a:pt x="125" y="27"/>
                      <a:pt x="125" y="27"/>
                    </a:cubicBezTo>
                    <a:cubicBezTo>
                      <a:pt x="114" y="32"/>
                      <a:pt x="103" y="36"/>
                      <a:pt x="92" y="41"/>
                    </a:cubicBezTo>
                    <a:cubicBezTo>
                      <a:pt x="82" y="46"/>
                      <a:pt x="71" y="51"/>
                      <a:pt x="60" y="56"/>
                    </a:cubicBezTo>
                    <a:cubicBezTo>
                      <a:pt x="49" y="61"/>
                      <a:pt x="38" y="66"/>
                      <a:pt x="27" y="71"/>
                    </a:cubicBezTo>
                    <a:cubicBezTo>
                      <a:pt x="18" y="75"/>
                      <a:pt x="9" y="79"/>
                      <a:pt x="0" y="83"/>
                    </a:cubicBez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3" name="Freeform 209">
                <a:extLst>
                  <a:ext uri="{FF2B5EF4-FFF2-40B4-BE49-F238E27FC236}">
                    <a16:creationId xmlns:a16="http://schemas.microsoft.com/office/drawing/2014/main" id="{DC046805-A96F-4447-925D-426BE96182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9" y="3020"/>
                <a:ext cx="295" cy="196"/>
              </a:xfrm>
              <a:custGeom>
                <a:avLst/>
                <a:gdLst>
                  <a:gd name="T0" fmla="*/ 0 w 125"/>
                  <a:gd name="T1" fmla="*/ 57 h 83"/>
                  <a:gd name="T2" fmla="*/ 32 w 125"/>
                  <a:gd name="T3" fmla="*/ 42 h 83"/>
                  <a:gd name="T4" fmla="*/ 65 w 125"/>
                  <a:gd name="T5" fmla="*/ 27 h 83"/>
                  <a:gd name="T6" fmla="*/ 97 w 125"/>
                  <a:gd name="T7" fmla="*/ 12 h 83"/>
                  <a:gd name="T8" fmla="*/ 125 w 125"/>
                  <a:gd name="T9" fmla="*/ 0 h 83"/>
                  <a:gd name="T10" fmla="*/ 125 w 125"/>
                  <a:gd name="T11" fmla="*/ 27 h 83"/>
                  <a:gd name="T12" fmla="*/ 92 w 125"/>
                  <a:gd name="T13" fmla="*/ 41 h 83"/>
                  <a:gd name="T14" fmla="*/ 60 w 125"/>
                  <a:gd name="T15" fmla="*/ 56 h 83"/>
                  <a:gd name="T16" fmla="*/ 27 w 125"/>
                  <a:gd name="T17" fmla="*/ 71 h 83"/>
                  <a:gd name="T18" fmla="*/ 0 w 125"/>
                  <a:gd name="T19" fmla="*/ 83 h 83"/>
                  <a:gd name="T20" fmla="*/ 0 w 125"/>
                  <a:gd name="T21" fmla="*/ 57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5" h="83">
                    <a:moveTo>
                      <a:pt x="0" y="57"/>
                    </a:moveTo>
                    <a:cubicBezTo>
                      <a:pt x="11" y="52"/>
                      <a:pt x="21" y="47"/>
                      <a:pt x="32" y="42"/>
                    </a:cubicBezTo>
                    <a:cubicBezTo>
                      <a:pt x="43" y="37"/>
                      <a:pt x="54" y="32"/>
                      <a:pt x="65" y="27"/>
                    </a:cubicBezTo>
                    <a:cubicBezTo>
                      <a:pt x="76" y="22"/>
                      <a:pt x="86" y="17"/>
                      <a:pt x="97" y="12"/>
                    </a:cubicBezTo>
                    <a:cubicBezTo>
                      <a:pt x="125" y="0"/>
                      <a:pt x="125" y="0"/>
                      <a:pt x="125" y="0"/>
                    </a:cubicBezTo>
                    <a:cubicBezTo>
                      <a:pt x="125" y="27"/>
                      <a:pt x="125" y="27"/>
                      <a:pt x="125" y="27"/>
                    </a:cubicBezTo>
                    <a:cubicBezTo>
                      <a:pt x="114" y="32"/>
                      <a:pt x="103" y="37"/>
                      <a:pt x="92" y="41"/>
                    </a:cubicBezTo>
                    <a:cubicBezTo>
                      <a:pt x="82" y="46"/>
                      <a:pt x="71" y="51"/>
                      <a:pt x="60" y="56"/>
                    </a:cubicBezTo>
                    <a:cubicBezTo>
                      <a:pt x="49" y="61"/>
                      <a:pt x="38" y="66"/>
                      <a:pt x="27" y="71"/>
                    </a:cubicBezTo>
                    <a:cubicBezTo>
                      <a:pt x="0" y="83"/>
                      <a:pt x="0" y="83"/>
                      <a:pt x="0" y="83"/>
                    </a:cubicBez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4" name="Freeform 210">
                <a:extLst>
                  <a:ext uri="{FF2B5EF4-FFF2-40B4-BE49-F238E27FC236}">
                    <a16:creationId xmlns:a16="http://schemas.microsoft.com/office/drawing/2014/main" id="{FF17C1D8-2A06-4FD3-919B-045729AE96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9" y="3124"/>
                <a:ext cx="295" cy="198"/>
              </a:xfrm>
              <a:custGeom>
                <a:avLst/>
                <a:gdLst>
                  <a:gd name="T0" fmla="*/ 0 w 125"/>
                  <a:gd name="T1" fmla="*/ 57 h 84"/>
                  <a:gd name="T2" fmla="*/ 32 w 125"/>
                  <a:gd name="T3" fmla="*/ 42 h 84"/>
                  <a:gd name="T4" fmla="*/ 65 w 125"/>
                  <a:gd name="T5" fmla="*/ 27 h 84"/>
                  <a:gd name="T6" fmla="*/ 97 w 125"/>
                  <a:gd name="T7" fmla="*/ 13 h 84"/>
                  <a:gd name="T8" fmla="*/ 125 w 125"/>
                  <a:gd name="T9" fmla="*/ 0 h 84"/>
                  <a:gd name="T10" fmla="*/ 125 w 125"/>
                  <a:gd name="T11" fmla="*/ 27 h 84"/>
                  <a:gd name="T12" fmla="*/ 92 w 125"/>
                  <a:gd name="T13" fmla="*/ 41 h 84"/>
                  <a:gd name="T14" fmla="*/ 60 w 125"/>
                  <a:gd name="T15" fmla="*/ 56 h 84"/>
                  <a:gd name="T16" fmla="*/ 27 w 125"/>
                  <a:gd name="T17" fmla="*/ 71 h 84"/>
                  <a:gd name="T18" fmla="*/ 0 w 125"/>
                  <a:gd name="T19" fmla="*/ 84 h 84"/>
                  <a:gd name="T20" fmla="*/ 0 w 125"/>
                  <a:gd name="T21" fmla="*/ 57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5" h="84">
                    <a:moveTo>
                      <a:pt x="0" y="57"/>
                    </a:moveTo>
                    <a:cubicBezTo>
                      <a:pt x="11" y="52"/>
                      <a:pt x="21" y="47"/>
                      <a:pt x="32" y="42"/>
                    </a:cubicBezTo>
                    <a:cubicBezTo>
                      <a:pt x="43" y="37"/>
                      <a:pt x="54" y="32"/>
                      <a:pt x="65" y="27"/>
                    </a:cubicBezTo>
                    <a:cubicBezTo>
                      <a:pt x="76" y="22"/>
                      <a:pt x="86" y="17"/>
                      <a:pt x="97" y="13"/>
                    </a:cubicBezTo>
                    <a:cubicBezTo>
                      <a:pt x="125" y="0"/>
                      <a:pt x="125" y="0"/>
                      <a:pt x="125" y="0"/>
                    </a:cubicBezTo>
                    <a:cubicBezTo>
                      <a:pt x="125" y="27"/>
                      <a:pt x="125" y="27"/>
                      <a:pt x="125" y="27"/>
                    </a:cubicBezTo>
                    <a:cubicBezTo>
                      <a:pt x="114" y="32"/>
                      <a:pt x="103" y="37"/>
                      <a:pt x="92" y="41"/>
                    </a:cubicBezTo>
                    <a:cubicBezTo>
                      <a:pt x="82" y="46"/>
                      <a:pt x="71" y="51"/>
                      <a:pt x="60" y="56"/>
                    </a:cubicBezTo>
                    <a:cubicBezTo>
                      <a:pt x="49" y="61"/>
                      <a:pt x="38" y="66"/>
                      <a:pt x="27" y="71"/>
                    </a:cubicBezTo>
                    <a:cubicBezTo>
                      <a:pt x="0" y="84"/>
                      <a:pt x="0" y="84"/>
                      <a:pt x="0" y="84"/>
                    </a:cubicBez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5" name="Freeform 211">
                <a:extLst>
                  <a:ext uri="{FF2B5EF4-FFF2-40B4-BE49-F238E27FC236}">
                    <a16:creationId xmlns:a16="http://schemas.microsoft.com/office/drawing/2014/main" id="{08B39C32-6328-471E-821B-826310198D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9" y="3228"/>
                <a:ext cx="295" cy="197"/>
              </a:xfrm>
              <a:custGeom>
                <a:avLst/>
                <a:gdLst>
                  <a:gd name="T0" fmla="*/ 0 w 125"/>
                  <a:gd name="T1" fmla="*/ 57 h 84"/>
                  <a:gd name="T2" fmla="*/ 32 w 125"/>
                  <a:gd name="T3" fmla="*/ 42 h 84"/>
                  <a:gd name="T4" fmla="*/ 65 w 125"/>
                  <a:gd name="T5" fmla="*/ 27 h 84"/>
                  <a:gd name="T6" fmla="*/ 97 w 125"/>
                  <a:gd name="T7" fmla="*/ 13 h 84"/>
                  <a:gd name="T8" fmla="*/ 125 w 125"/>
                  <a:gd name="T9" fmla="*/ 0 h 84"/>
                  <a:gd name="T10" fmla="*/ 125 w 125"/>
                  <a:gd name="T11" fmla="*/ 27 h 84"/>
                  <a:gd name="T12" fmla="*/ 92 w 125"/>
                  <a:gd name="T13" fmla="*/ 42 h 84"/>
                  <a:gd name="T14" fmla="*/ 60 w 125"/>
                  <a:gd name="T15" fmla="*/ 56 h 84"/>
                  <a:gd name="T16" fmla="*/ 27 w 125"/>
                  <a:gd name="T17" fmla="*/ 71 h 84"/>
                  <a:gd name="T18" fmla="*/ 0 w 125"/>
                  <a:gd name="T19" fmla="*/ 84 h 84"/>
                  <a:gd name="T20" fmla="*/ 0 w 125"/>
                  <a:gd name="T21" fmla="*/ 57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5" h="84">
                    <a:moveTo>
                      <a:pt x="0" y="57"/>
                    </a:moveTo>
                    <a:cubicBezTo>
                      <a:pt x="11" y="52"/>
                      <a:pt x="21" y="47"/>
                      <a:pt x="32" y="42"/>
                    </a:cubicBezTo>
                    <a:cubicBezTo>
                      <a:pt x="43" y="37"/>
                      <a:pt x="54" y="32"/>
                      <a:pt x="65" y="27"/>
                    </a:cubicBezTo>
                    <a:cubicBezTo>
                      <a:pt x="76" y="22"/>
                      <a:pt x="86" y="18"/>
                      <a:pt x="97" y="13"/>
                    </a:cubicBezTo>
                    <a:cubicBezTo>
                      <a:pt x="107" y="8"/>
                      <a:pt x="116" y="4"/>
                      <a:pt x="125" y="0"/>
                    </a:cubicBezTo>
                    <a:cubicBezTo>
                      <a:pt x="125" y="27"/>
                      <a:pt x="125" y="27"/>
                      <a:pt x="125" y="27"/>
                    </a:cubicBezTo>
                    <a:cubicBezTo>
                      <a:pt x="114" y="32"/>
                      <a:pt x="103" y="37"/>
                      <a:pt x="92" y="42"/>
                    </a:cubicBezTo>
                    <a:cubicBezTo>
                      <a:pt x="82" y="46"/>
                      <a:pt x="71" y="51"/>
                      <a:pt x="60" y="56"/>
                    </a:cubicBezTo>
                    <a:cubicBezTo>
                      <a:pt x="49" y="61"/>
                      <a:pt x="38" y="66"/>
                      <a:pt x="27" y="71"/>
                    </a:cubicBezTo>
                    <a:cubicBezTo>
                      <a:pt x="18" y="75"/>
                      <a:pt x="9" y="79"/>
                      <a:pt x="0" y="84"/>
                    </a:cubicBez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6" name="Freeform 212">
                <a:extLst>
                  <a:ext uri="{FF2B5EF4-FFF2-40B4-BE49-F238E27FC236}">
                    <a16:creationId xmlns:a16="http://schemas.microsoft.com/office/drawing/2014/main" id="{A08563AA-C364-4782-877B-FF7F2380C8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9" y="3331"/>
                <a:ext cx="295" cy="198"/>
              </a:xfrm>
              <a:custGeom>
                <a:avLst/>
                <a:gdLst>
                  <a:gd name="T0" fmla="*/ 0 w 125"/>
                  <a:gd name="T1" fmla="*/ 57 h 84"/>
                  <a:gd name="T2" fmla="*/ 32 w 125"/>
                  <a:gd name="T3" fmla="*/ 42 h 84"/>
                  <a:gd name="T4" fmla="*/ 65 w 125"/>
                  <a:gd name="T5" fmla="*/ 27 h 84"/>
                  <a:gd name="T6" fmla="*/ 97 w 125"/>
                  <a:gd name="T7" fmla="*/ 13 h 84"/>
                  <a:gd name="T8" fmla="*/ 125 w 125"/>
                  <a:gd name="T9" fmla="*/ 0 h 84"/>
                  <a:gd name="T10" fmla="*/ 125 w 125"/>
                  <a:gd name="T11" fmla="*/ 27 h 84"/>
                  <a:gd name="T12" fmla="*/ 92 w 125"/>
                  <a:gd name="T13" fmla="*/ 42 h 84"/>
                  <a:gd name="T14" fmla="*/ 60 w 125"/>
                  <a:gd name="T15" fmla="*/ 56 h 84"/>
                  <a:gd name="T16" fmla="*/ 27 w 125"/>
                  <a:gd name="T17" fmla="*/ 71 h 84"/>
                  <a:gd name="T18" fmla="*/ 0 w 125"/>
                  <a:gd name="T19" fmla="*/ 84 h 84"/>
                  <a:gd name="T20" fmla="*/ 0 w 125"/>
                  <a:gd name="T21" fmla="*/ 57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5" h="84">
                    <a:moveTo>
                      <a:pt x="0" y="57"/>
                    </a:moveTo>
                    <a:cubicBezTo>
                      <a:pt x="11" y="52"/>
                      <a:pt x="21" y="47"/>
                      <a:pt x="32" y="42"/>
                    </a:cubicBezTo>
                    <a:cubicBezTo>
                      <a:pt x="43" y="37"/>
                      <a:pt x="54" y="32"/>
                      <a:pt x="65" y="27"/>
                    </a:cubicBezTo>
                    <a:cubicBezTo>
                      <a:pt x="76" y="22"/>
                      <a:pt x="86" y="18"/>
                      <a:pt x="97" y="13"/>
                    </a:cubicBezTo>
                    <a:cubicBezTo>
                      <a:pt x="107" y="8"/>
                      <a:pt x="116" y="4"/>
                      <a:pt x="125" y="0"/>
                    </a:cubicBezTo>
                    <a:cubicBezTo>
                      <a:pt x="125" y="27"/>
                      <a:pt x="125" y="27"/>
                      <a:pt x="125" y="27"/>
                    </a:cubicBezTo>
                    <a:cubicBezTo>
                      <a:pt x="114" y="32"/>
                      <a:pt x="103" y="37"/>
                      <a:pt x="92" y="42"/>
                    </a:cubicBezTo>
                    <a:cubicBezTo>
                      <a:pt x="82" y="46"/>
                      <a:pt x="71" y="51"/>
                      <a:pt x="60" y="56"/>
                    </a:cubicBezTo>
                    <a:cubicBezTo>
                      <a:pt x="49" y="61"/>
                      <a:pt x="38" y="66"/>
                      <a:pt x="27" y="71"/>
                    </a:cubicBezTo>
                    <a:cubicBezTo>
                      <a:pt x="18" y="75"/>
                      <a:pt x="9" y="79"/>
                      <a:pt x="0" y="84"/>
                    </a:cubicBez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7" name="Freeform 213">
                <a:extLst>
                  <a:ext uri="{FF2B5EF4-FFF2-40B4-BE49-F238E27FC236}">
                    <a16:creationId xmlns:a16="http://schemas.microsoft.com/office/drawing/2014/main" id="{D4C2BF21-3970-4923-A2FF-B7ADADE80D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8" y="2672"/>
                <a:ext cx="542" cy="214"/>
              </a:xfrm>
              <a:custGeom>
                <a:avLst/>
                <a:gdLst>
                  <a:gd name="T0" fmla="*/ 542 w 542"/>
                  <a:gd name="T1" fmla="*/ 61 h 214"/>
                  <a:gd name="T2" fmla="*/ 335 w 542"/>
                  <a:gd name="T3" fmla="*/ 0 h 214"/>
                  <a:gd name="T4" fmla="*/ 0 w 542"/>
                  <a:gd name="T5" fmla="*/ 151 h 214"/>
                  <a:gd name="T6" fmla="*/ 207 w 542"/>
                  <a:gd name="T7" fmla="*/ 214 h 214"/>
                  <a:gd name="T8" fmla="*/ 542 w 542"/>
                  <a:gd name="T9" fmla="*/ 61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2" h="214">
                    <a:moveTo>
                      <a:pt x="542" y="61"/>
                    </a:moveTo>
                    <a:lnTo>
                      <a:pt x="335" y="0"/>
                    </a:lnTo>
                    <a:lnTo>
                      <a:pt x="0" y="151"/>
                    </a:lnTo>
                    <a:lnTo>
                      <a:pt x="207" y="214"/>
                    </a:lnTo>
                    <a:lnTo>
                      <a:pt x="542" y="61"/>
                    </a:lnTo>
                    <a:close/>
                  </a:path>
                </a:pathLst>
              </a:custGeom>
              <a:solidFill>
                <a:srgbClr val="5B9B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8" name="Freeform 214">
                <a:extLst>
                  <a:ext uri="{FF2B5EF4-FFF2-40B4-BE49-F238E27FC236}">
                    <a16:creationId xmlns:a16="http://schemas.microsoft.com/office/drawing/2014/main" id="{ECFD364C-780F-42CC-BDA3-1A99E3EC89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41" y="2896"/>
                <a:ext cx="170" cy="115"/>
              </a:xfrm>
              <a:custGeom>
                <a:avLst/>
                <a:gdLst>
                  <a:gd name="T0" fmla="*/ 0 w 72"/>
                  <a:gd name="T1" fmla="*/ 0 h 49"/>
                  <a:gd name="T2" fmla="*/ 34 w 72"/>
                  <a:gd name="T3" fmla="*/ 11 h 49"/>
                  <a:gd name="T4" fmla="*/ 72 w 72"/>
                  <a:gd name="T5" fmla="*/ 22 h 49"/>
                  <a:gd name="T6" fmla="*/ 72 w 72"/>
                  <a:gd name="T7" fmla="*/ 49 h 49"/>
                  <a:gd name="T8" fmla="*/ 38 w 72"/>
                  <a:gd name="T9" fmla="*/ 39 h 49"/>
                  <a:gd name="T10" fmla="*/ 0 w 72"/>
                  <a:gd name="T11" fmla="*/ 28 h 49"/>
                  <a:gd name="T12" fmla="*/ 0 w 72"/>
                  <a:gd name="T13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" h="49">
                    <a:moveTo>
                      <a:pt x="0" y="0"/>
                    </a:moveTo>
                    <a:cubicBezTo>
                      <a:pt x="11" y="4"/>
                      <a:pt x="22" y="7"/>
                      <a:pt x="34" y="11"/>
                    </a:cubicBezTo>
                    <a:cubicBezTo>
                      <a:pt x="47" y="15"/>
                      <a:pt x="59" y="18"/>
                      <a:pt x="72" y="22"/>
                    </a:cubicBezTo>
                    <a:cubicBezTo>
                      <a:pt x="72" y="49"/>
                      <a:pt x="72" y="49"/>
                      <a:pt x="72" y="49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25" y="35"/>
                      <a:pt x="12" y="31"/>
                      <a:pt x="0" y="2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9" name="Freeform 215">
                <a:extLst>
                  <a:ext uri="{FF2B5EF4-FFF2-40B4-BE49-F238E27FC236}">
                    <a16:creationId xmlns:a16="http://schemas.microsoft.com/office/drawing/2014/main" id="{D78E1339-1A62-43AE-9DFF-D0D8A6800C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41" y="3002"/>
                <a:ext cx="170" cy="113"/>
              </a:xfrm>
              <a:custGeom>
                <a:avLst/>
                <a:gdLst>
                  <a:gd name="T0" fmla="*/ 0 w 72"/>
                  <a:gd name="T1" fmla="*/ 0 h 48"/>
                  <a:gd name="T2" fmla="*/ 34 w 72"/>
                  <a:gd name="T3" fmla="*/ 10 h 48"/>
                  <a:gd name="T4" fmla="*/ 72 w 72"/>
                  <a:gd name="T5" fmla="*/ 21 h 48"/>
                  <a:gd name="T6" fmla="*/ 72 w 72"/>
                  <a:gd name="T7" fmla="*/ 48 h 48"/>
                  <a:gd name="T8" fmla="*/ 38 w 72"/>
                  <a:gd name="T9" fmla="*/ 38 h 48"/>
                  <a:gd name="T10" fmla="*/ 0 w 72"/>
                  <a:gd name="T11" fmla="*/ 27 h 48"/>
                  <a:gd name="T12" fmla="*/ 0 w 72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" h="48">
                    <a:moveTo>
                      <a:pt x="0" y="0"/>
                    </a:moveTo>
                    <a:cubicBezTo>
                      <a:pt x="34" y="10"/>
                      <a:pt x="34" y="10"/>
                      <a:pt x="34" y="10"/>
                    </a:cubicBezTo>
                    <a:cubicBezTo>
                      <a:pt x="47" y="14"/>
                      <a:pt x="59" y="18"/>
                      <a:pt x="72" y="21"/>
                    </a:cubicBezTo>
                    <a:cubicBezTo>
                      <a:pt x="72" y="48"/>
                      <a:pt x="72" y="48"/>
                      <a:pt x="72" y="48"/>
                    </a:cubicBezTo>
                    <a:cubicBezTo>
                      <a:pt x="38" y="38"/>
                      <a:pt x="38" y="38"/>
                      <a:pt x="38" y="38"/>
                    </a:cubicBezTo>
                    <a:cubicBezTo>
                      <a:pt x="25" y="34"/>
                      <a:pt x="12" y="30"/>
                      <a:pt x="0" y="2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0" name="Freeform 216">
                <a:extLst>
                  <a:ext uri="{FF2B5EF4-FFF2-40B4-BE49-F238E27FC236}">
                    <a16:creationId xmlns:a16="http://schemas.microsoft.com/office/drawing/2014/main" id="{FE990DE3-F61F-4ACA-B0AC-601BEC288E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41" y="3105"/>
                <a:ext cx="170" cy="115"/>
              </a:xfrm>
              <a:custGeom>
                <a:avLst/>
                <a:gdLst>
                  <a:gd name="T0" fmla="*/ 0 w 72"/>
                  <a:gd name="T1" fmla="*/ 0 h 49"/>
                  <a:gd name="T2" fmla="*/ 34 w 72"/>
                  <a:gd name="T3" fmla="*/ 10 h 49"/>
                  <a:gd name="T4" fmla="*/ 72 w 72"/>
                  <a:gd name="T5" fmla="*/ 22 h 49"/>
                  <a:gd name="T6" fmla="*/ 72 w 72"/>
                  <a:gd name="T7" fmla="*/ 49 h 49"/>
                  <a:gd name="T8" fmla="*/ 38 w 72"/>
                  <a:gd name="T9" fmla="*/ 38 h 49"/>
                  <a:gd name="T10" fmla="*/ 0 w 72"/>
                  <a:gd name="T11" fmla="*/ 27 h 49"/>
                  <a:gd name="T12" fmla="*/ 0 w 72"/>
                  <a:gd name="T13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" h="49">
                    <a:moveTo>
                      <a:pt x="0" y="0"/>
                    </a:moveTo>
                    <a:cubicBezTo>
                      <a:pt x="34" y="10"/>
                      <a:pt x="34" y="10"/>
                      <a:pt x="34" y="10"/>
                    </a:cubicBezTo>
                    <a:cubicBezTo>
                      <a:pt x="47" y="14"/>
                      <a:pt x="59" y="18"/>
                      <a:pt x="72" y="22"/>
                    </a:cubicBezTo>
                    <a:cubicBezTo>
                      <a:pt x="72" y="49"/>
                      <a:pt x="72" y="49"/>
                      <a:pt x="72" y="49"/>
                    </a:cubicBezTo>
                    <a:cubicBezTo>
                      <a:pt x="38" y="38"/>
                      <a:pt x="38" y="38"/>
                      <a:pt x="38" y="38"/>
                    </a:cubicBezTo>
                    <a:cubicBezTo>
                      <a:pt x="25" y="34"/>
                      <a:pt x="12" y="31"/>
                      <a:pt x="0" y="2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1" name="Freeform 217">
                <a:extLst>
                  <a:ext uri="{FF2B5EF4-FFF2-40B4-BE49-F238E27FC236}">
                    <a16:creationId xmlns:a16="http://schemas.microsoft.com/office/drawing/2014/main" id="{FFCECDD7-332C-494C-A19C-A6328D4FBC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41" y="3209"/>
                <a:ext cx="170" cy="115"/>
              </a:xfrm>
              <a:custGeom>
                <a:avLst/>
                <a:gdLst>
                  <a:gd name="T0" fmla="*/ 0 w 72"/>
                  <a:gd name="T1" fmla="*/ 0 h 49"/>
                  <a:gd name="T2" fmla="*/ 34 w 72"/>
                  <a:gd name="T3" fmla="*/ 10 h 49"/>
                  <a:gd name="T4" fmla="*/ 72 w 72"/>
                  <a:gd name="T5" fmla="*/ 22 h 49"/>
                  <a:gd name="T6" fmla="*/ 72 w 72"/>
                  <a:gd name="T7" fmla="*/ 49 h 49"/>
                  <a:gd name="T8" fmla="*/ 38 w 72"/>
                  <a:gd name="T9" fmla="*/ 38 h 49"/>
                  <a:gd name="T10" fmla="*/ 0 w 72"/>
                  <a:gd name="T11" fmla="*/ 27 h 49"/>
                  <a:gd name="T12" fmla="*/ 0 w 72"/>
                  <a:gd name="T13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" h="49">
                    <a:moveTo>
                      <a:pt x="0" y="0"/>
                    </a:moveTo>
                    <a:cubicBezTo>
                      <a:pt x="34" y="10"/>
                      <a:pt x="34" y="10"/>
                      <a:pt x="34" y="10"/>
                    </a:cubicBezTo>
                    <a:cubicBezTo>
                      <a:pt x="47" y="14"/>
                      <a:pt x="59" y="18"/>
                      <a:pt x="72" y="22"/>
                    </a:cubicBezTo>
                    <a:cubicBezTo>
                      <a:pt x="72" y="49"/>
                      <a:pt x="72" y="49"/>
                      <a:pt x="72" y="49"/>
                    </a:cubicBezTo>
                    <a:cubicBezTo>
                      <a:pt x="38" y="38"/>
                      <a:pt x="38" y="38"/>
                      <a:pt x="38" y="38"/>
                    </a:cubicBezTo>
                    <a:cubicBezTo>
                      <a:pt x="25" y="34"/>
                      <a:pt x="12" y="31"/>
                      <a:pt x="0" y="2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2" name="Freeform 218">
                <a:extLst>
                  <a:ext uri="{FF2B5EF4-FFF2-40B4-BE49-F238E27FC236}">
                    <a16:creationId xmlns:a16="http://schemas.microsoft.com/office/drawing/2014/main" id="{BBD47FBA-651D-4C9F-AE4C-97CE518ECB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41" y="3312"/>
                <a:ext cx="170" cy="116"/>
              </a:xfrm>
              <a:custGeom>
                <a:avLst/>
                <a:gdLst>
                  <a:gd name="T0" fmla="*/ 0 w 72"/>
                  <a:gd name="T1" fmla="*/ 0 h 49"/>
                  <a:gd name="T2" fmla="*/ 34 w 72"/>
                  <a:gd name="T3" fmla="*/ 10 h 49"/>
                  <a:gd name="T4" fmla="*/ 72 w 72"/>
                  <a:gd name="T5" fmla="*/ 22 h 49"/>
                  <a:gd name="T6" fmla="*/ 72 w 72"/>
                  <a:gd name="T7" fmla="*/ 49 h 49"/>
                  <a:gd name="T8" fmla="*/ 38 w 72"/>
                  <a:gd name="T9" fmla="*/ 38 h 49"/>
                  <a:gd name="T10" fmla="*/ 0 w 72"/>
                  <a:gd name="T11" fmla="*/ 27 h 49"/>
                  <a:gd name="T12" fmla="*/ 0 w 72"/>
                  <a:gd name="T13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" h="49">
                    <a:moveTo>
                      <a:pt x="0" y="0"/>
                    </a:moveTo>
                    <a:cubicBezTo>
                      <a:pt x="34" y="10"/>
                      <a:pt x="34" y="10"/>
                      <a:pt x="34" y="10"/>
                    </a:cubicBezTo>
                    <a:cubicBezTo>
                      <a:pt x="47" y="14"/>
                      <a:pt x="59" y="18"/>
                      <a:pt x="72" y="22"/>
                    </a:cubicBezTo>
                    <a:cubicBezTo>
                      <a:pt x="72" y="49"/>
                      <a:pt x="72" y="49"/>
                      <a:pt x="72" y="49"/>
                    </a:cubicBezTo>
                    <a:cubicBezTo>
                      <a:pt x="38" y="38"/>
                      <a:pt x="38" y="38"/>
                      <a:pt x="38" y="38"/>
                    </a:cubicBezTo>
                    <a:cubicBezTo>
                      <a:pt x="25" y="35"/>
                      <a:pt x="12" y="31"/>
                      <a:pt x="0" y="2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3" name="Freeform 219">
                <a:extLst>
                  <a:ext uri="{FF2B5EF4-FFF2-40B4-BE49-F238E27FC236}">
                    <a16:creationId xmlns:a16="http://schemas.microsoft.com/office/drawing/2014/main" id="{2DABF2AA-430D-4E56-A134-F8DBD0B0B3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41" y="3416"/>
                <a:ext cx="170" cy="115"/>
              </a:xfrm>
              <a:custGeom>
                <a:avLst/>
                <a:gdLst>
                  <a:gd name="T0" fmla="*/ 0 w 72"/>
                  <a:gd name="T1" fmla="*/ 0 h 49"/>
                  <a:gd name="T2" fmla="*/ 34 w 72"/>
                  <a:gd name="T3" fmla="*/ 10 h 49"/>
                  <a:gd name="T4" fmla="*/ 72 w 72"/>
                  <a:gd name="T5" fmla="*/ 22 h 49"/>
                  <a:gd name="T6" fmla="*/ 72 w 72"/>
                  <a:gd name="T7" fmla="*/ 49 h 49"/>
                  <a:gd name="T8" fmla="*/ 38 w 72"/>
                  <a:gd name="T9" fmla="*/ 38 h 49"/>
                  <a:gd name="T10" fmla="*/ 0 w 72"/>
                  <a:gd name="T11" fmla="*/ 27 h 49"/>
                  <a:gd name="T12" fmla="*/ 0 w 72"/>
                  <a:gd name="T13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" h="49">
                    <a:moveTo>
                      <a:pt x="0" y="0"/>
                    </a:moveTo>
                    <a:cubicBezTo>
                      <a:pt x="34" y="10"/>
                      <a:pt x="34" y="10"/>
                      <a:pt x="34" y="10"/>
                    </a:cubicBezTo>
                    <a:cubicBezTo>
                      <a:pt x="47" y="14"/>
                      <a:pt x="59" y="18"/>
                      <a:pt x="72" y="22"/>
                    </a:cubicBezTo>
                    <a:cubicBezTo>
                      <a:pt x="72" y="49"/>
                      <a:pt x="72" y="49"/>
                      <a:pt x="72" y="49"/>
                    </a:cubicBezTo>
                    <a:cubicBezTo>
                      <a:pt x="38" y="38"/>
                      <a:pt x="38" y="38"/>
                      <a:pt x="38" y="38"/>
                    </a:cubicBezTo>
                    <a:cubicBezTo>
                      <a:pt x="25" y="35"/>
                      <a:pt x="12" y="31"/>
                      <a:pt x="0" y="2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4" name="Freeform 220">
                <a:extLst>
                  <a:ext uri="{FF2B5EF4-FFF2-40B4-BE49-F238E27FC236}">
                    <a16:creationId xmlns:a16="http://schemas.microsoft.com/office/drawing/2014/main" id="{43FE7BC3-37D7-48B6-8FC5-309547C6D9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6" y="3089"/>
                <a:ext cx="334" cy="595"/>
              </a:xfrm>
              <a:custGeom>
                <a:avLst/>
                <a:gdLst>
                  <a:gd name="T0" fmla="*/ 334 w 334"/>
                  <a:gd name="T1" fmla="*/ 0 h 595"/>
                  <a:gd name="T2" fmla="*/ 334 w 334"/>
                  <a:gd name="T3" fmla="*/ 445 h 595"/>
                  <a:gd name="T4" fmla="*/ 0 w 334"/>
                  <a:gd name="T5" fmla="*/ 595 h 595"/>
                  <a:gd name="T6" fmla="*/ 0 w 334"/>
                  <a:gd name="T7" fmla="*/ 150 h 595"/>
                  <a:gd name="T8" fmla="*/ 334 w 334"/>
                  <a:gd name="T9" fmla="*/ 0 h 5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4" h="595">
                    <a:moveTo>
                      <a:pt x="334" y="0"/>
                    </a:moveTo>
                    <a:lnTo>
                      <a:pt x="334" y="445"/>
                    </a:lnTo>
                    <a:lnTo>
                      <a:pt x="0" y="595"/>
                    </a:lnTo>
                    <a:lnTo>
                      <a:pt x="0" y="150"/>
                    </a:lnTo>
                    <a:lnTo>
                      <a:pt x="334" y="0"/>
                    </a:lnTo>
                    <a:close/>
                  </a:path>
                </a:pathLst>
              </a:custGeom>
              <a:solidFill>
                <a:srgbClr val="4454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5" name="Freeform 221">
                <a:extLst>
                  <a:ext uri="{FF2B5EF4-FFF2-40B4-BE49-F238E27FC236}">
                    <a16:creationId xmlns:a16="http://schemas.microsoft.com/office/drawing/2014/main" id="{6F5C8F08-066C-4DDF-8575-71701CA824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5" y="3131"/>
                <a:ext cx="361" cy="553"/>
              </a:xfrm>
              <a:custGeom>
                <a:avLst/>
                <a:gdLst>
                  <a:gd name="T0" fmla="*/ 361 w 361"/>
                  <a:gd name="T1" fmla="*/ 108 h 553"/>
                  <a:gd name="T2" fmla="*/ 361 w 361"/>
                  <a:gd name="T3" fmla="*/ 553 h 553"/>
                  <a:gd name="T4" fmla="*/ 0 w 361"/>
                  <a:gd name="T5" fmla="*/ 445 h 553"/>
                  <a:gd name="T6" fmla="*/ 0 w 361"/>
                  <a:gd name="T7" fmla="*/ 0 h 553"/>
                  <a:gd name="T8" fmla="*/ 361 w 361"/>
                  <a:gd name="T9" fmla="*/ 108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1" h="553">
                    <a:moveTo>
                      <a:pt x="361" y="108"/>
                    </a:moveTo>
                    <a:lnTo>
                      <a:pt x="361" y="553"/>
                    </a:lnTo>
                    <a:lnTo>
                      <a:pt x="0" y="445"/>
                    </a:lnTo>
                    <a:lnTo>
                      <a:pt x="0" y="0"/>
                    </a:lnTo>
                    <a:lnTo>
                      <a:pt x="361" y="108"/>
                    </a:lnTo>
                    <a:close/>
                  </a:path>
                </a:pathLst>
              </a:custGeom>
              <a:solidFill>
                <a:srgbClr val="5B9B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6" name="Freeform 222">
                <a:extLst>
                  <a:ext uri="{FF2B5EF4-FFF2-40B4-BE49-F238E27FC236}">
                    <a16:creationId xmlns:a16="http://schemas.microsoft.com/office/drawing/2014/main" id="{9DB95C02-59A9-4AB0-8332-89D7ADF669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5" y="2978"/>
                <a:ext cx="695" cy="261"/>
              </a:xfrm>
              <a:custGeom>
                <a:avLst/>
                <a:gdLst>
                  <a:gd name="T0" fmla="*/ 695 w 695"/>
                  <a:gd name="T1" fmla="*/ 111 h 261"/>
                  <a:gd name="T2" fmla="*/ 361 w 695"/>
                  <a:gd name="T3" fmla="*/ 261 h 261"/>
                  <a:gd name="T4" fmla="*/ 0 w 695"/>
                  <a:gd name="T5" fmla="*/ 153 h 261"/>
                  <a:gd name="T6" fmla="*/ 335 w 695"/>
                  <a:gd name="T7" fmla="*/ 0 h 261"/>
                  <a:gd name="T8" fmla="*/ 695 w 695"/>
                  <a:gd name="T9" fmla="*/ 111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5" h="261">
                    <a:moveTo>
                      <a:pt x="695" y="111"/>
                    </a:moveTo>
                    <a:lnTo>
                      <a:pt x="361" y="261"/>
                    </a:lnTo>
                    <a:lnTo>
                      <a:pt x="0" y="153"/>
                    </a:lnTo>
                    <a:lnTo>
                      <a:pt x="335" y="0"/>
                    </a:lnTo>
                    <a:lnTo>
                      <a:pt x="695" y="111"/>
                    </a:lnTo>
                    <a:close/>
                  </a:path>
                </a:pathLst>
              </a:custGeom>
              <a:solidFill>
                <a:srgbClr val="5B9B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7" name="Freeform 223">
                <a:extLst>
                  <a:ext uri="{FF2B5EF4-FFF2-40B4-BE49-F238E27FC236}">
                    <a16:creationId xmlns:a16="http://schemas.microsoft.com/office/drawing/2014/main" id="{EA3B2122-752B-43B1-AEA8-28C956D1DA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52" y="3204"/>
                <a:ext cx="52" cy="306"/>
              </a:xfrm>
              <a:custGeom>
                <a:avLst/>
                <a:gdLst>
                  <a:gd name="T0" fmla="*/ 0 w 22"/>
                  <a:gd name="T1" fmla="*/ 0 h 130"/>
                  <a:gd name="T2" fmla="*/ 22 w 22"/>
                  <a:gd name="T3" fmla="*/ 7 h 130"/>
                  <a:gd name="T4" fmla="*/ 22 w 22"/>
                  <a:gd name="T5" fmla="*/ 71 h 130"/>
                  <a:gd name="T6" fmla="*/ 22 w 22"/>
                  <a:gd name="T7" fmla="*/ 130 h 130"/>
                  <a:gd name="T8" fmla="*/ 0 w 22"/>
                  <a:gd name="T9" fmla="*/ 124 h 130"/>
                  <a:gd name="T10" fmla="*/ 0 w 22"/>
                  <a:gd name="T11" fmla="*/ 60 h 130"/>
                  <a:gd name="T12" fmla="*/ 0 w 22"/>
                  <a:gd name="T13" fmla="*/ 0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" h="130">
                    <a:moveTo>
                      <a:pt x="0" y="0"/>
                    </a:moveTo>
                    <a:cubicBezTo>
                      <a:pt x="22" y="7"/>
                      <a:pt x="22" y="7"/>
                      <a:pt x="22" y="7"/>
                    </a:cubicBezTo>
                    <a:cubicBezTo>
                      <a:pt x="22" y="28"/>
                      <a:pt x="22" y="49"/>
                      <a:pt x="22" y="71"/>
                    </a:cubicBezTo>
                    <a:cubicBezTo>
                      <a:pt x="22" y="130"/>
                      <a:pt x="22" y="130"/>
                      <a:pt x="22" y="130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0" y="102"/>
                      <a:pt x="0" y="81"/>
                      <a:pt x="0" y="6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8" name="Freeform 224">
                <a:extLst>
                  <a:ext uri="{FF2B5EF4-FFF2-40B4-BE49-F238E27FC236}">
                    <a16:creationId xmlns:a16="http://schemas.microsoft.com/office/drawing/2014/main" id="{BCA5B473-1A0A-42F4-B461-559AADC40A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25" y="3228"/>
                <a:ext cx="55" cy="306"/>
              </a:xfrm>
              <a:custGeom>
                <a:avLst/>
                <a:gdLst>
                  <a:gd name="T0" fmla="*/ 0 w 23"/>
                  <a:gd name="T1" fmla="*/ 0 h 130"/>
                  <a:gd name="T2" fmla="*/ 23 w 23"/>
                  <a:gd name="T3" fmla="*/ 6 h 130"/>
                  <a:gd name="T4" fmla="*/ 23 w 23"/>
                  <a:gd name="T5" fmla="*/ 70 h 130"/>
                  <a:gd name="T6" fmla="*/ 23 w 23"/>
                  <a:gd name="T7" fmla="*/ 130 h 130"/>
                  <a:gd name="T8" fmla="*/ 0 w 23"/>
                  <a:gd name="T9" fmla="*/ 123 h 130"/>
                  <a:gd name="T10" fmla="*/ 0 w 23"/>
                  <a:gd name="T11" fmla="*/ 59 h 130"/>
                  <a:gd name="T12" fmla="*/ 0 w 23"/>
                  <a:gd name="T13" fmla="*/ 0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" h="130">
                    <a:moveTo>
                      <a:pt x="0" y="0"/>
                    </a:moveTo>
                    <a:cubicBezTo>
                      <a:pt x="23" y="6"/>
                      <a:pt x="23" y="6"/>
                      <a:pt x="23" y="6"/>
                    </a:cubicBezTo>
                    <a:cubicBezTo>
                      <a:pt x="23" y="28"/>
                      <a:pt x="23" y="49"/>
                      <a:pt x="23" y="70"/>
                    </a:cubicBezTo>
                    <a:cubicBezTo>
                      <a:pt x="23" y="130"/>
                      <a:pt x="23" y="130"/>
                      <a:pt x="23" y="130"/>
                    </a:cubicBezTo>
                    <a:cubicBezTo>
                      <a:pt x="0" y="123"/>
                      <a:pt x="0" y="123"/>
                      <a:pt x="0" y="123"/>
                    </a:cubicBezTo>
                    <a:cubicBezTo>
                      <a:pt x="0" y="102"/>
                      <a:pt x="0" y="81"/>
                      <a:pt x="0" y="5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9" name="Freeform 225">
                <a:extLst>
                  <a:ext uri="{FF2B5EF4-FFF2-40B4-BE49-F238E27FC236}">
                    <a16:creationId xmlns:a16="http://schemas.microsoft.com/office/drawing/2014/main" id="{17E256F0-19AB-4E51-80E0-FC6BF4A34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1" y="3249"/>
                <a:ext cx="54" cy="308"/>
              </a:xfrm>
              <a:custGeom>
                <a:avLst/>
                <a:gdLst>
                  <a:gd name="T0" fmla="*/ 0 w 23"/>
                  <a:gd name="T1" fmla="*/ 0 h 131"/>
                  <a:gd name="T2" fmla="*/ 23 w 23"/>
                  <a:gd name="T3" fmla="*/ 7 h 131"/>
                  <a:gd name="T4" fmla="*/ 23 w 23"/>
                  <a:gd name="T5" fmla="*/ 71 h 131"/>
                  <a:gd name="T6" fmla="*/ 23 w 23"/>
                  <a:gd name="T7" fmla="*/ 131 h 131"/>
                  <a:gd name="T8" fmla="*/ 0 w 23"/>
                  <a:gd name="T9" fmla="*/ 124 h 131"/>
                  <a:gd name="T10" fmla="*/ 0 w 23"/>
                  <a:gd name="T11" fmla="*/ 60 h 131"/>
                  <a:gd name="T12" fmla="*/ 0 w 23"/>
                  <a:gd name="T13" fmla="*/ 0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" h="131">
                    <a:moveTo>
                      <a:pt x="0" y="0"/>
                    </a:moveTo>
                    <a:cubicBezTo>
                      <a:pt x="23" y="7"/>
                      <a:pt x="23" y="7"/>
                      <a:pt x="23" y="7"/>
                    </a:cubicBezTo>
                    <a:cubicBezTo>
                      <a:pt x="23" y="28"/>
                      <a:pt x="23" y="50"/>
                      <a:pt x="23" y="71"/>
                    </a:cubicBezTo>
                    <a:cubicBezTo>
                      <a:pt x="23" y="131"/>
                      <a:pt x="23" y="131"/>
                      <a:pt x="23" y="131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0" y="103"/>
                      <a:pt x="0" y="81"/>
                      <a:pt x="0" y="6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0" name="Freeform 226">
                <a:extLst>
                  <a:ext uri="{FF2B5EF4-FFF2-40B4-BE49-F238E27FC236}">
                    <a16:creationId xmlns:a16="http://schemas.microsoft.com/office/drawing/2014/main" id="{72ABC7CB-C124-4C99-B517-B41EEDAE8E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6" y="3272"/>
                <a:ext cx="52" cy="306"/>
              </a:xfrm>
              <a:custGeom>
                <a:avLst/>
                <a:gdLst>
                  <a:gd name="T0" fmla="*/ 0 w 22"/>
                  <a:gd name="T1" fmla="*/ 0 h 130"/>
                  <a:gd name="T2" fmla="*/ 22 w 22"/>
                  <a:gd name="T3" fmla="*/ 7 h 130"/>
                  <a:gd name="T4" fmla="*/ 22 w 22"/>
                  <a:gd name="T5" fmla="*/ 70 h 130"/>
                  <a:gd name="T6" fmla="*/ 22 w 22"/>
                  <a:gd name="T7" fmla="*/ 130 h 130"/>
                  <a:gd name="T8" fmla="*/ 0 w 22"/>
                  <a:gd name="T9" fmla="*/ 124 h 130"/>
                  <a:gd name="T10" fmla="*/ 0 w 22"/>
                  <a:gd name="T11" fmla="*/ 60 h 130"/>
                  <a:gd name="T12" fmla="*/ 0 w 22"/>
                  <a:gd name="T13" fmla="*/ 0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" h="130">
                    <a:moveTo>
                      <a:pt x="0" y="0"/>
                    </a:moveTo>
                    <a:cubicBezTo>
                      <a:pt x="22" y="7"/>
                      <a:pt x="22" y="7"/>
                      <a:pt x="22" y="7"/>
                    </a:cubicBezTo>
                    <a:cubicBezTo>
                      <a:pt x="22" y="28"/>
                      <a:pt x="22" y="49"/>
                      <a:pt x="22" y="70"/>
                    </a:cubicBezTo>
                    <a:cubicBezTo>
                      <a:pt x="22" y="130"/>
                      <a:pt x="22" y="130"/>
                      <a:pt x="22" y="130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0" y="102"/>
                      <a:pt x="0" y="81"/>
                      <a:pt x="0" y="6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1" name="Freeform 227">
                <a:extLst>
                  <a:ext uri="{FF2B5EF4-FFF2-40B4-BE49-F238E27FC236}">
                    <a16:creationId xmlns:a16="http://schemas.microsoft.com/office/drawing/2014/main" id="{CA0A2E06-C3B6-407E-A0BE-CAE0D260F5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6" y="3258"/>
                <a:ext cx="47" cy="311"/>
              </a:xfrm>
              <a:custGeom>
                <a:avLst/>
                <a:gdLst>
                  <a:gd name="T0" fmla="*/ 0 w 20"/>
                  <a:gd name="T1" fmla="*/ 9 h 132"/>
                  <a:gd name="T2" fmla="*/ 20 w 20"/>
                  <a:gd name="T3" fmla="*/ 0 h 132"/>
                  <a:gd name="T4" fmla="*/ 20 w 20"/>
                  <a:gd name="T5" fmla="*/ 60 h 132"/>
                  <a:gd name="T6" fmla="*/ 20 w 20"/>
                  <a:gd name="T7" fmla="*/ 123 h 132"/>
                  <a:gd name="T8" fmla="*/ 0 w 20"/>
                  <a:gd name="T9" fmla="*/ 132 h 132"/>
                  <a:gd name="T10" fmla="*/ 0 w 20"/>
                  <a:gd name="T11" fmla="*/ 72 h 132"/>
                  <a:gd name="T12" fmla="*/ 0 w 20"/>
                  <a:gd name="T13" fmla="*/ 9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132">
                    <a:moveTo>
                      <a:pt x="0" y="9"/>
                    </a:moveTo>
                    <a:cubicBezTo>
                      <a:pt x="7" y="6"/>
                      <a:pt x="13" y="3"/>
                      <a:pt x="20" y="0"/>
                    </a:cubicBezTo>
                    <a:cubicBezTo>
                      <a:pt x="20" y="60"/>
                      <a:pt x="20" y="60"/>
                      <a:pt x="20" y="60"/>
                    </a:cubicBezTo>
                    <a:cubicBezTo>
                      <a:pt x="20" y="81"/>
                      <a:pt x="20" y="102"/>
                      <a:pt x="20" y="123"/>
                    </a:cubicBezTo>
                    <a:cubicBezTo>
                      <a:pt x="0" y="132"/>
                      <a:pt x="0" y="132"/>
                      <a:pt x="0" y="13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51"/>
                      <a:pt x="0" y="30"/>
                      <a:pt x="0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2" name="Freeform 228">
                <a:extLst>
                  <a:ext uri="{FF2B5EF4-FFF2-40B4-BE49-F238E27FC236}">
                    <a16:creationId xmlns:a16="http://schemas.microsoft.com/office/drawing/2014/main" id="{39B89F72-D8EE-4F43-A7AE-0826B3A4D0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74" y="3228"/>
                <a:ext cx="47" cy="310"/>
              </a:xfrm>
              <a:custGeom>
                <a:avLst/>
                <a:gdLst>
                  <a:gd name="T0" fmla="*/ 0 w 20"/>
                  <a:gd name="T1" fmla="*/ 9 h 132"/>
                  <a:gd name="T2" fmla="*/ 20 w 20"/>
                  <a:gd name="T3" fmla="*/ 0 h 132"/>
                  <a:gd name="T4" fmla="*/ 20 w 20"/>
                  <a:gd name="T5" fmla="*/ 60 h 132"/>
                  <a:gd name="T6" fmla="*/ 20 w 20"/>
                  <a:gd name="T7" fmla="*/ 122 h 132"/>
                  <a:gd name="T8" fmla="*/ 0 w 20"/>
                  <a:gd name="T9" fmla="*/ 132 h 132"/>
                  <a:gd name="T10" fmla="*/ 0 w 20"/>
                  <a:gd name="T11" fmla="*/ 72 h 132"/>
                  <a:gd name="T12" fmla="*/ 0 w 20"/>
                  <a:gd name="T13" fmla="*/ 9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132">
                    <a:moveTo>
                      <a:pt x="0" y="9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20" y="60"/>
                      <a:pt x="20" y="60"/>
                      <a:pt x="20" y="60"/>
                    </a:cubicBezTo>
                    <a:cubicBezTo>
                      <a:pt x="20" y="81"/>
                      <a:pt x="20" y="102"/>
                      <a:pt x="20" y="122"/>
                    </a:cubicBezTo>
                    <a:cubicBezTo>
                      <a:pt x="0" y="132"/>
                      <a:pt x="0" y="132"/>
                      <a:pt x="0" y="13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51"/>
                      <a:pt x="0" y="30"/>
                      <a:pt x="0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3" name="Freeform 229">
                <a:extLst>
                  <a:ext uri="{FF2B5EF4-FFF2-40B4-BE49-F238E27FC236}">
                    <a16:creationId xmlns:a16="http://schemas.microsoft.com/office/drawing/2014/main" id="{DB7A230A-A796-43BC-86D3-F0D6317FD6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42" y="3197"/>
                <a:ext cx="50" cy="311"/>
              </a:xfrm>
              <a:custGeom>
                <a:avLst/>
                <a:gdLst>
                  <a:gd name="T0" fmla="*/ 0 w 21"/>
                  <a:gd name="T1" fmla="*/ 9 h 132"/>
                  <a:gd name="T2" fmla="*/ 21 w 21"/>
                  <a:gd name="T3" fmla="*/ 0 h 132"/>
                  <a:gd name="T4" fmla="*/ 21 w 21"/>
                  <a:gd name="T5" fmla="*/ 59 h 132"/>
                  <a:gd name="T6" fmla="*/ 21 w 21"/>
                  <a:gd name="T7" fmla="*/ 122 h 132"/>
                  <a:gd name="T8" fmla="*/ 0 w 21"/>
                  <a:gd name="T9" fmla="*/ 132 h 132"/>
                  <a:gd name="T10" fmla="*/ 0 w 21"/>
                  <a:gd name="T11" fmla="*/ 72 h 132"/>
                  <a:gd name="T12" fmla="*/ 0 w 21"/>
                  <a:gd name="T13" fmla="*/ 9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" h="132">
                    <a:moveTo>
                      <a:pt x="0" y="9"/>
                    </a:moveTo>
                    <a:cubicBezTo>
                      <a:pt x="21" y="0"/>
                      <a:pt x="21" y="0"/>
                      <a:pt x="21" y="0"/>
                    </a:cubicBezTo>
                    <a:cubicBezTo>
                      <a:pt x="21" y="59"/>
                      <a:pt x="21" y="59"/>
                      <a:pt x="21" y="59"/>
                    </a:cubicBezTo>
                    <a:cubicBezTo>
                      <a:pt x="21" y="80"/>
                      <a:pt x="21" y="101"/>
                      <a:pt x="21" y="122"/>
                    </a:cubicBezTo>
                    <a:cubicBezTo>
                      <a:pt x="0" y="132"/>
                      <a:pt x="0" y="132"/>
                      <a:pt x="0" y="13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51"/>
                      <a:pt x="0" y="30"/>
                      <a:pt x="0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4" name="Freeform 230">
                <a:extLst>
                  <a:ext uri="{FF2B5EF4-FFF2-40B4-BE49-F238E27FC236}">
                    <a16:creationId xmlns:a16="http://schemas.microsoft.com/office/drawing/2014/main" id="{021F2946-E330-4123-80D1-1EFD0E705B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11" y="3164"/>
                <a:ext cx="49" cy="311"/>
              </a:xfrm>
              <a:custGeom>
                <a:avLst/>
                <a:gdLst>
                  <a:gd name="T0" fmla="*/ 0 w 21"/>
                  <a:gd name="T1" fmla="*/ 10 h 132"/>
                  <a:gd name="T2" fmla="*/ 21 w 21"/>
                  <a:gd name="T3" fmla="*/ 0 h 132"/>
                  <a:gd name="T4" fmla="*/ 21 w 21"/>
                  <a:gd name="T5" fmla="*/ 60 h 132"/>
                  <a:gd name="T6" fmla="*/ 21 w 21"/>
                  <a:gd name="T7" fmla="*/ 123 h 132"/>
                  <a:gd name="T8" fmla="*/ 0 w 21"/>
                  <a:gd name="T9" fmla="*/ 132 h 132"/>
                  <a:gd name="T10" fmla="*/ 0 w 21"/>
                  <a:gd name="T11" fmla="*/ 73 h 132"/>
                  <a:gd name="T12" fmla="*/ 0 w 21"/>
                  <a:gd name="T13" fmla="*/ 1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" h="132">
                    <a:moveTo>
                      <a:pt x="0" y="10"/>
                    </a:moveTo>
                    <a:cubicBezTo>
                      <a:pt x="21" y="0"/>
                      <a:pt x="21" y="0"/>
                      <a:pt x="21" y="0"/>
                    </a:cubicBezTo>
                    <a:cubicBezTo>
                      <a:pt x="21" y="60"/>
                      <a:pt x="21" y="60"/>
                      <a:pt x="21" y="60"/>
                    </a:cubicBezTo>
                    <a:cubicBezTo>
                      <a:pt x="21" y="81"/>
                      <a:pt x="21" y="102"/>
                      <a:pt x="21" y="123"/>
                    </a:cubicBezTo>
                    <a:cubicBezTo>
                      <a:pt x="0" y="132"/>
                      <a:pt x="0" y="132"/>
                      <a:pt x="0" y="132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52"/>
                      <a:pt x="0" y="31"/>
                      <a:pt x="0" y="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5" name="Freeform 231">
                <a:extLst>
                  <a:ext uri="{FF2B5EF4-FFF2-40B4-BE49-F238E27FC236}">
                    <a16:creationId xmlns:a16="http://schemas.microsoft.com/office/drawing/2014/main" id="{952631B4-9D37-4DB0-832D-0A45507E83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6" y="3258"/>
                <a:ext cx="47" cy="308"/>
              </a:xfrm>
              <a:custGeom>
                <a:avLst/>
                <a:gdLst>
                  <a:gd name="T0" fmla="*/ 0 w 20"/>
                  <a:gd name="T1" fmla="*/ 9 h 131"/>
                  <a:gd name="T2" fmla="*/ 20 w 20"/>
                  <a:gd name="T3" fmla="*/ 0 h 131"/>
                  <a:gd name="T4" fmla="*/ 20 w 20"/>
                  <a:gd name="T5" fmla="*/ 60 h 131"/>
                  <a:gd name="T6" fmla="*/ 20 w 20"/>
                  <a:gd name="T7" fmla="*/ 123 h 131"/>
                  <a:gd name="T8" fmla="*/ 0 w 20"/>
                  <a:gd name="T9" fmla="*/ 131 h 131"/>
                  <a:gd name="T10" fmla="*/ 0 w 20"/>
                  <a:gd name="T11" fmla="*/ 72 h 131"/>
                  <a:gd name="T12" fmla="*/ 0 w 20"/>
                  <a:gd name="T13" fmla="*/ 9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131">
                    <a:moveTo>
                      <a:pt x="0" y="9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20" y="60"/>
                      <a:pt x="20" y="60"/>
                      <a:pt x="20" y="60"/>
                    </a:cubicBezTo>
                    <a:cubicBezTo>
                      <a:pt x="20" y="81"/>
                      <a:pt x="20" y="102"/>
                      <a:pt x="20" y="123"/>
                    </a:cubicBezTo>
                    <a:cubicBezTo>
                      <a:pt x="0" y="131"/>
                      <a:pt x="0" y="131"/>
                      <a:pt x="0" y="131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51"/>
                      <a:pt x="0" y="30"/>
                      <a:pt x="0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6" name="Freeform 232">
                <a:extLst>
                  <a:ext uri="{FF2B5EF4-FFF2-40B4-BE49-F238E27FC236}">
                    <a16:creationId xmlns:a16="http://schemas.microsoft.com/office/drawing/2014/main" id="{DADB564B-009C-44F7-B510-CF320F2F9B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8" y="3279"/>
                <a:ext cx="0" cy="130"/>
              </a:xfrm>
              <a:custGeom>
                <a:avLst/>
                <a:gdLst>
                  <a:gd name="T0" fmla="*/ 0 h 55"/>
                  <a:gd name="T1" fmla="*/ 0 h 55"/>
                  <a:gd name="T2" fmla="*/ 28 h 55"/>
                  <a:gd name="T3" fmla="*/ 55 h 55"/>
                  <a:gd name="T4" fmla="*/ 55 h 55"/>
                  <a:gd name="T5" fmla="*/ 26 h 55"/>
                  <a:gd name="T6" fmla="*/ 0 h 5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</a:cxnLst>
                <a:rect l="0" t="0" r="r" b="b"/>
                <a:pathLst>
                  <a:path h="55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9"/>
                      <a:pt x="0" y="19"/>
                      <a:pt x="0" y="28"/>
                    </a:cubicBezTo>
                    <a:cubicBezTo>
                      <a:pt x="0" y="37"/>
                      <a:pt x="0" y="46"/>
                      <a:pt x="0" y="55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0" y="45"/>
                      <a:pt x="0" y="36"/>
                      <a:pt x="0" y="26"/>
                    </a:cubicBezTo>
                    <a:cubicBezTo>
                      <a:pt x="0" y="18"/>
                      <a:pt x="0" y="9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7" name="Freeform 233">
                <a:extLst>
                  <a:ext uri="{FF2B5EF4-FFF2-40B4-BE49-F238E27FC236}">
                    <a16:creationId xmlns:a16="http://schemas.microsoft.com/office/drawing/2014/main" id="{C0940D1D-62FE-4CC7-B614-395570D41F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10" y="3272"/>
                <a:ext cx="12" cy="139"/>
              </a:xfrm>
              <a:custGeom>
                <a:avLst/>
                <a:gdLst>
                  <a:gd name="T0" fmla="*/ 0 w 5"/>
                  <a:gd name="T1" fmla="*/ 6 h 59"/>
                  <a:gd name="T2" fmla="*/ 5 w 5"/>
                  <a:gd name="T3" fmla="*/ 0 h 59"/>
                  <a:gd name="T4" fmla="*/ 5 w 5"/>
                  <a:gd name="T5" fmla="*/ 26 h 59"/>
                  <a:gd name="T6" fmla="*/ 5 w 5"/>
                  <a:gd name="T7" fmla="*/ 53 h 59"/>
                  <a:gd name="T8" fmla="*/ 0 w 5"/>
                  <a:gd name="T9" fmla="*/ 59 h 59"/>
                  <a:gd name="T10" fmla="*/ 0 w 5"/>
                  <a:gd name="T11" fmla="*/ 33 h 59"/>
                  <a:gd name="T12" fmla="*/ 0 w 5"/>
                  <a:gd name="T13" fmla="*/ 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59">
                    <a:moveTo>
                      <a:pt x="0" y="6"/>
                    </a:moveTo>
                    <a:cubicBezTo>
                      <a:pt x="2" y="4"/>
                      <a:pt x="3" y="2"/>
                      <a:pt x="5" y="0"/>
                    </a:cubicBezTo>
                    <a:cubicBezTo>
                      <a:pt x="5" y="9"/>
                      <a:pt x="5" y="17"/>
                      <a:pt x="5" y="26"/>
                    </a:cubicBezTo>
                    <a:cubicBezTo>
                      <a:pt x="5" y="35"/>
                      <a:pt x="5" y="44"/>
                      <a:pt x="5" y="53"/>
                    </a:cubicBezTo>
                    <a:cubicBezTo>
                      <a:pt x="3" y="55"/>
                      <a:pt x="2" y="57"/>
                      <a:pt x="0" y="59"/>
                    </a:cubicBezTo>
                    <a:cubicBezTo>
                      <a:pt x="0" y="50"/>
                      <a:pt x="0" y="42"/>
                      <a:pt x="0" y="33"/>
                    </a:cubicBezTo>
                    <a:cubicBezTo>
                      <a:pt x="0" y="24"/>
                      <a:pt x="0" y="15"/>
                      <a:pt x="0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8" name="Freeform 234">
                <a:extLst>
                  <a:ext uri="{FF2B5EF4-FFF2-40B4-BE49-F238E27FC236}">
                    <a16:creationId xmlns:a16="http://schemas.microsoft.com/office/drawing/2014/main" id="{68D85A44-1215-4247-8B1D-332CFD4B1F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25" y="3272"/>
                <a:ext cx="0" cy="123"/>
              </a:xfrm>
              <a:custGeom>
                <a:avLst/>
                <a:gdLst>
                  <a:gd name="T0" fmla="*/ 0 h 52"/>
                  <a:gd name="T1" fmla="*/ 0 h 52"/>
                  <a:gd name="T2" fmla="*/ 27 h 52"/>
                  <a:gd name="T3" fmla="*/ 52 h 52"/>
                  <a:gd name="T4" fmla="*/ 52 h 52"/>
                  <a:gd name="T5" fmla="*/ 25 h 52"/>
                  <a:gd name="T6" fmla="*/ 0 h 5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</a:cxnLst>
                <a:rect l="0" t="0" r="r" b="b"/>
                <a:pathLst>
                  <a:path h="52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9"/>
                      <a:pt x="0" y="18"/>
                      <a:pt x="0" y="27"/>
                    </a:cubicBezTo>
                    <a:cubicBezTo>
                      <a:pt x="0" y="35"/>
                      <a:pt x="0" y="44"/>
                      <a:pt x="0" y="52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43"/>
                      <a:pt x="0" y="34"/>
                      <a:pt x="0" y="25"/>
                    </a:cubicBezTo>
                    <a:cubicBezTo>
                      <a:pt x="0" y="17"/>
                      <a:pt x="0" y="8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9" name="Freeform 235">
                <a:extLst>
                  <a:ext uri="{FF2B5EF4-FFF2-40B4-BE49-F238E27FC236}">
                    <a16:creationId xmlns:a16="http://schemas.microsoft.com/office/drawing/2014/main" id="{2F1CC6D4-00CA-45E8-B3F8-29F1751FC0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27" y="3265"/>
                <a:ext cx="9" cy="132"/>
              </a:xfrm>
              <a:custGeom>
                <a:avLst/>
                <a:gdLst>
                  <a:gd name="T0" fmla="*/ 0 w 4"/>
                  <a:gd name="T1" fmla="*/ 6 h 56"/>
                  <a:gd name="T2" fmla="*/ 4 w 4"/>
                  <a:gd name="T3" fmla="*/ 0 h 56"/>
                  <a:gd name="T4" fmla="*/ 4 w 4"/>
                  <a:gd name="T5" fmla="*/ 25 h 56"/>
                  <a:gd name="T6" fmla="*/ 4 w 4"/>
                  <a:gd name="T7" fmla="*/ 51 h 56"/>
                  <a:gd name="T8" fmla="*/ 0 w 4"/>
                  <a:gd name="T9" fmla="*/ 56 h 56"/>
                  <a:gd name="T10" fmla="*/ 0 w 4"/>
                  <a:gd name="T11" fmla="*/ 32 h 56"/>
                  <a:gd name="T12" fmla="*/ 0 w 4"/>
                  <a:gd name="T13" fmla="*/ 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56">
                    <a:moveTo>
                      <a:pt x="0" y="6"/>
                    </a:moveTo>
                    <a:cubicBezTo>
                      <a:pt x="1" y="4"/>
                      <a:pt x="3" y="2"/>
                      <a:pt x="4" y="0"/>
                    </a:cubicBezTo>
                    <a:cubicBezTo>
                      <a:pt x="4" y="8"/>
                      <a:pt x="4" y="16"/>
                      <a:pt x="4" y="25"/>
                    </a:cubicBezTo>
                    <a:cubicBezTo>
                      <a:pt x="4" y="33"/>
                      <a:pt x="4" y="42"/>
                      <a:pt x="4" y="51"/>
                    </a:cubicBezTo>
                    <a:cubicBezTo>
                      <a:pt x="3" y="52"/>
                      <a:pt x="1" y="54"/>
                      <a:pt x="0" y="56"/>
                    </a:cubicBezTo>
                    <a:cubicBezTo>
                      <a:pt x="0" y="48"/>
                      <a:pt x="0" y="40"/>
                      <a:pt x="0" y="32"/>
                    </a:cubicBezTo>
                    <a:cubicBezTo>
                      <a:pt x="0" y="23"/>
                      <a:pt x="0" y="15"/>
                      <a:pt x="0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0" name="Freeform 236">
                <a:extLst>
                  <a:ext uri="{FF2B5EF4-FFF2-40B4-BE49-F238E27FC236}">
                    <a16:creationId xmlns:a16="http://schemas.microsoft.com/office/drawing/2014/main" id="{AB98FC53-40C0-4296-A9B1-0A306B7CFA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41" y="3265"/>
                <a:ext cx="0" cy="118"/>
              </a:xfrm>
              <a:custGeom>
                <a:avLst/>
                <a:gdLst>
                  <a:gd name="T0" fmla="*/ 0 h 50"/>
                  <a:gd name="T1" fmla="*/ 0 h 50"/>
                  <a:gd name="T2" fmla="*/ 26 h 50"/>
                  <a:gd name="T3" fmla="*/ 50 h 50"/>
                  <a:gd name="T4" fmla="*/ 50 h 50"/>
                  <a:gd name="T5" fmla="*/ 24 h 50"/>
                  <a:gd name="T6" fmla="*/ 0 h 5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</a:cxnLst>
                <a:rect l="0" t="0" r="r" b="b"/>
                <a:pathLst>
                  <a:path h="5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17"/>
                      <a:pt x="0" y="26"/>
                    </a:cubicBezTo>
                    <a:cubicBezTo>
                      <a:pt x="0" y="34"/>
                      <a:pt x="0" y="42"/>
                      <a:pt x="0" y="50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0" y="41"/>
                      <a:pt x="0" y="33"/>
                      <a:pt x="0" y="24"/>
                    </a:cubicBezTo>
                    <a:cubicBezTo>
                      <a:pt x="0" y="16"/>
                      <a:pt x="0" y="8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1" name="Freeform 237">
                <a:extLst>
                  <a:ext uri="{FF2B5EF4-FFF2-40B4-BE49-F238E27FC236}">
                    <a16:creationId xmlns:a16="http://schemas.microsoft.com/office/drawing/2014/main" id="{71EFADF1-94F6-44DF-9713-9BF019AF4E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43" y="3258"/>
                <a:ext cx="10" cy="127"/>
              </a:xfrm>
              <a:custGeom>
                <a:avLst/>
                <a:gdLst>
                  <a:gd name="T0" fmla="*/ 0 w 4"/>
                  <a:gd name="T1" fmla="*/ 6 h 54"/>
                  <a:gd name="T2" fmla="*/ 4 w 4"/>
                  <a:gd name="T3" fmla="*/ 0 h 54"/>
                  <a:gd name="T4" fmla="*/ 4 w 4"/>
                  <a:gd name="T5" fmla="*/ 23 h 54"/>
                  <a:gd name="T6" fmla="*/ 4 w 4"/>
                  <a:gd name="T7" fmla="*/ 48 h 54"/>
                  <a:gd name="T8" fmla="*/ 0 w 4"/>
                  <a:gd name="T9" fmla="*/ 54 h 54"/>
                  <a:gd name="T10" fmla="*/ 0 w 4"/>
                  <a:gd name="T11" fmla="*/ 31 h 54"/>
                  <a:gd name="T12" fmla="*/ 0 w 4"/>
                  <a:gd name="T13" fmla="*/ 6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54">
                    <a:moveTo>
                      <a:pt x="0" y="6"/>
                    </a:moveTo>
                    <a:cubicBezTo>
                      <a:pt x="1" y="4"/>
                      <a:pt x="3" y="2"/>
                      <a:pt x="4" y="0"/>
                    </a:cubicBezTo>
                    <a:cubicBezTo>
                      <a:pt x="4" y="8"/>
                      <a:pt x="4" y="16"/>
                      <a:pt x="4" y="23"/>
                    </a:cubicBezTo>
                    <a:cubicBezTo>
                      <a:pt x="4" y="32"/>
                      <a:pt x="4" y="40"/>
                      <a:pt x="4" y="48"/>
                    </a:cubicBezTo>
                    <a:cubicBezTo>
                      <a:pt x="3" y="50"/>
                      <a:pt x="1" y="52"/>
                      <a:pt x="0" y="54"/>
                    </a:cubicBezTo>
                    <a:cubicBezTo>
                      <a:pt x="0" y="46"/>
                      <a:pt x="0" y="38"/>
                      <a:pt x="0" y="31"/>
                    </a:cubicBezTo>
                    <a:cubicBezTo>
                      <a:pt x="0" y="22"/>
                      <a:pt x="0" y="14"/>
                      <a:pt x="0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2" name="Freeform 238">
                <a:extLst>
                  <a:ext uri="{FF2B5EF4-FFF2-40B4-BE49-F238E27FC236}">
                    <a16:creationId xmlns:a16="http://schemas.microsoft.com/office/drawing/2014/main" id="{96910934-5EA0-4A72-9FBF-D827B6C3B0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45" y="2295"/>
                <a:ext cx="443" cy="1175"/>
              </a:xfrm>
              <a:custGeom>
                <a:avLst/>
                <a:gdLst>
                  <a:gd name="T0" fmla="*/ 0 w 443"/>
                  <a:gd name="T1" fmla="*/ 0 h 1175"/>
                  <a:gd name="T2" fmla="*/ 2 w 443"/>
                  <a:gd name="T3" fmla="*/ 1041 h 1175"/>
                  <a:gd name="T4" fmla="*/ 443 w 443"/>
                  <a:gd name="T5" fmla="*/ 1175 h 1175"/>
                  <a:gd name="T6" fmla="*/ 443 w 443"/>
                  <a:gd name="T7" fmla="*/ 135 h 1175"/>
                  <a:gd name="T8" fmla="*/ 0 w 443"/>
                  <a:gd name="T9" fmla="*/ 0 h 1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3" h="1175">
                    <a:moveTo>
                      <a:pt x="0" y="0"/>
                    </a:moveTo>
                    <a:lnTo>
                      <a:pt x="2" y="1041"/>
                    </a:lnTo>
                    <a:lnTo>
                      <a:pt x="443" y="1175"/>
                    </a:lnTo>
                    <a:lnTo>
                      <a:pt x="443" y="13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B9B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B5E780FC-D671-41CF-99EE-199C075D3D4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0" y="2884"/>
              <a:ext cx="69" cy="108"/>
            </a:xfrm>
            <a:custGeom>
              <a:avLst/>
              <a:gdLst>
                <a:gd name="T0" fmla="*/ 0 w 29"/>
                <a:gd name="T1" fmla="*/ 0 h 46"/>
                <a:gd name="T2" fmla="*/ 29 w 29"/>
                <a:gd name="T3" fmla="*/ 9 h 46"/>
                <a:gd name="T4" fmla="*/ 29 w 29"/>
                <a:gd name="T5" fmla="*/ 46 h 46"/>
                <a:gd name="T6" fmla="*/ 0 w 29"/>
                <a:gd name="T7" fmla="*/ 38 h 46"/>
                <a:gd name="T8" fmla="*/ 0 w 29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6">
                  <a:moveTo>
                    <a:pt x="0" y="0"/>
                  </a:moveTo>
                  <a:cubicBezTo>
                    <a:pt x="10" y="3"/>
                    <a:pt x="19" y="6"/>
                    <a:pt x="29" y="9"/>
                  </a:cubicBezTo>
                  <a:cubicBezTo>
                    <a:pt x="29" y="21"/>
                    <a:pt x="29" y="34"/>
                    <a:pt x="29" y="46"/>
                  </a:cubicBezTo>
                  <a:cubicBezTo>
                    <a:pt x="19" y="43"/>
                    <a:pt x="10" y="40"/>
                    <a:pt x="0" y="38"/>
                  </a:cubicBezTo>
                  <a:cubicBezTo>
                    <a:pt x="0" y="25"/>
                    <a:pt x="0" y="12"/>
                    <a:pt x="0" y="0"/>
                  </a:cubicBezTo>
                  <a:close/>
                </a:path>
              </a:pathLst>
            </a:custGeom>
            <a:solidFill>
              <a:srgbClr val="6E7B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F98664CE-CA43-44DD-8A56-139E812C64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0" y="3006"/>
              <a:ext cx="69" cy="109"/>
            </a:xfrm>
            <a:custGeom>
              <a:avLst/>
              <a:gdLst>
                <a:gd name="T0" fmla="*/ 0 w 29"/>
                <a:gd name="T1" fmla="*/ 0 h 46"/>
                <a:gd name="T2" fmla="*/ 29 w 29"/>
                <a:gd name="T3" fmla="*/ 8 h 46"/>
                <a:gd name="T4" fmla="*/ 29 w 29"/>
                <a:gd name="T5" fmla="*/ 46 h 46"/>
                <a:gd name="T6" fmla="*/ 0 w 29"/>
                <a:gd name="T7" fmla="*/ 37 h 46"/>
                <a:gd name="T8" fmla="*/ 0 w 29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6">
                  <a:moveTo>
                    <a:pt x="0" y="0"/>
                  </a:moveTo>
                  <a:cubicBezTo>
                    <a:pt x="10" y="3"/>
                    <a:pt x="19" y="6"/>
                    <a:pt x="29" y="8"/>
                  </a:cubicBezTo>
                  <a:cubicBezTo>
                    <a:pt x="29" y="21"/>
                    <a:pt x="29" y="34"/>
                    <a:pt x="29" y="46"/>
                  </a:cubicBezTo>
                  <a:cubicBezTo>
                    <a:pt x="19" y="43"/>
                    <a:pt x="10" y="40"/>
                    <a:pt x="0" y="37"/>
                  </a:cubicBezTo>
                  <a:cubicBezTo>
                    <a:pt x="0" y="25"/>
                    <a:pt x="0" y="12"/>
                    <a:pt x="0" y="0"/>
                  </a:cubicBezTo>
                  <a:close/>
                </a:path>
              </a:pathLst>
            </a:custGeom>
            <a:solidFill>
              <a:srgbClr val="6E7B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D45A0EB5-898B-4E49-9EA0-A3352AC035B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0" y="3126"/>
              <a:ext cx="69" cy="111"/>
            </a:xfrm>
            <a:custGeom>
              <a:avLst/>
              <a:gdLst>
                <a:gd name="T0" fmla="*/ 0 w 29"/>
                <a:gd name="T1" fmla="*/ 0 h 47"/>
                <a:gd name="T2" fmla="*/ 29 w 29"/>
                <a:gd name="T3" fmla="*/ 9 h 47"/>
                <a:gd name="T4" fmla="*/ 29 w 29"/>
                <a:gd name="T5" fmla="*/ 47 h 47"/>
                <a:gd name="T6" fmla="*/ 0 w 29"/>
                <a:gd name="T7" fmla="*/ 38 h 47"/>
                <a:gd name="T8" fmla="*/ 0 w 29"/>
                <a:gd name="T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7">
                  <a:moveTo>
                    <a:pt x="0" y="0"/>
                  </a:moveTo>
                  <a:cubicBezTo>
                    <a:pt x="10" y="3"/>
                    <a:pt x="19" y="6"/>
                    <a:pt x="29" y="9"/>
                  </a:cubicBezTo>
                  <a:cubicBezTo>
                    <a:pt x="29" y="22"/>
                    <a:pt x="29" y="34"/>
                    <a:pt x="29" y="47"/>
                  </a:cubicBezTo>
                  <a:cubicBezTo>
                    <a:pt x="19" y="44"/>
                    <a:pt x="10" y="41"/>
                    <a:pt x="0" y="38"/>
                  </a:cubicBezTo>
                  <a:cubicBezTo>
                    <a:pt x="0" y="26"/>
                    <a:pt x="0" y="13"/>
                    <a:pt x="0" y="0"/>
                  </a:cubicBezTo>
                  <a:close/>
                </a:path>
              </a:pathLst>
            </a:custGeom>
            <a:solidFill>
              <a:srgbClr val="6E7B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D9D8DD7B-EA41-4024-ABAC-4E2A2E5CDF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2" y="2399"/>
              <a:ext cx="57" cy="96"/>
            </a:xfrm>
            <a:custGeom>
              <a:avLst/>
              <a:gdLst>
                <a:gd name="T0" fmla="*/ 0 w 24"/>
                <a:gd name="T1" fmla="*/ 0 h 41"/>
                <a:gd name="T2" fmla="*/ 24 w 24"/>
                <a:gd name="T3" fmla="*/ 8 h 41"/>
                <a:gd name="T4" fmla="*/ 24 w 24"/>
                <a:gd name="T5" fmla="*/ 41 h 41"/>
                <a:gd name="T6" fmla="*/ 0 w 24"/>
                <a:gd name="T7" fmla="*/ 34 h 41"/>
                <a:gd name="T8" fmla="*/ 0 w 24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1">
                  <a:moveTo>
                    <a:pt x="0" y="0"/>
                  </a:moveTo>
                  <a:cubicBezTo>
                    <a:pt x="8" y="3"/>
                    <a:pt x="16" y="5"/>
                    <a:pt x="24" y="8"/>
                  </a:cubicBezTo>
                  <a:cubicBezTo>
                    <a:pt x="24" y="19"/>
                    <a:pt x="24" y="30"/>
                    <a:pt x="24" y="41"/>
                  </a:cubicBezTo>
                  <a:cubicBezTo>
                    <a:pt x="16" y="39"/>
                    <a:pt x="8" y="36"/>
                    <a:pt x="0" y="3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id="{5EE946DD-C1AD-4F2F-A387-575375991B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3" y="2430"/>
              <a:ext cx="57" cy="96"/>
            </a:xfrm>
            <a:custGeom>
              <a:avLst/>
              <a:gdLst>
                <a:gd name="T0" fmla="*/ 0 w 57"/>
                <a:gd name="T1" fmla="*/ 0 h 96"/>
                <a:gd name="T2" fmla="*/ 57 w 57"/>
                <a:gd name="T3" fmla="*/ 18 h 96"/>
                <a:gd name="T4" fmla="*/ 57 w 57"/>
                <a:gd name="T5" fmla="*/ 96 h 96"/>
                <a:gd name="T6" fmla="*/ 0 w 57"/>
                <a:gd name="T7" fmla="*/ 80 h 96"/>
                <a:gd name="T8" fmla="*/ 0 w 57"/>
                <a:gd name="T9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96">
                  <a:moveTo>
                    <a:pt x="0" y="0"/>
                  </a:moveTo>
                  <a:lnTo>
                    <a:pt x="57" y="18"/>
                  </a:lnTo>
                  <a:lnTo>
                    <a:pt x="57" y="96"/>
                  </a:lnTo>
                  <a:lnTo>
                    <a:pt x="0" y="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reeform 14">
              <a:extLst>
                <a:ext uri="{FF2B5EF4-FFF2-40B4-BE49-F238E27FC236}">
                  <a16:creationId xmlns:a16="http://schemas.microsoft.com/office/drawing/2014/main" id="{DBACA8B1-F376-413E-A424-927AE666C6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5" y="2462"/>
              <a:ext cx="56" cy="95"/>
            </a:xfrm>
            <a:custGeom>
              <a:avLst/>
              <a:gdLst>
                <a:gd name="T0" fmla="*/ 0 w 56"/>
                <a:gd name="T1" fmla="*/ 0 h 95"/>
                <a:gd name="T2" fmla="*/ 56 w 56"/>
                <a:gd name="T3" fmla="*/ 17 h 95"/>
                <a:gd name="T4" fmla="*/ 56 w 56"/>
                <a:gd name="T5" fmla="*/ 95 h 95"/>
                <a:gd name="T6" fmla="*/ 0 w 56"/>
                <a:gd name="T7" fmla="*/ 78 h 95"/>
                <a:gd name="T8" fmla="*/ 0 w 56"/>
                <a:gd name="T9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95">
                  <a:moveTo>
                    <a:pt x="0" y="0"/>
                  </a:moveTo>
                  <a:lnTo>
                    <a:pt x="56" y="17"/>
                  </a:lnTo>
                  <a:lnTo>
                    <a:pt x="56" y="95"/>
                  </a:lnTo>
                  <a:lnTo>
                    <a:pt x="0" y="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Freeform 15">
              <a:extLst>
                <a:ext uri="{FF2B5EF4-FFF2-40B4-BE49-F238E27FC236}">
                  <a16:creationId xmlns:a16="http://schemas.microsoft.com/office/drawing/2014/main" id="{886B0019-D81A-40DE-8699-0DCD15FCFAF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8" y="2493"/>
              <a:ext cx="57" cy="94"/>
            </a:xfrm>
            <a:custGeom>
              <a:avLst/>
              <a:gdLst>
                <a:gd name="T0" fmla="*/ 0 w 57"/>
                <a:gd name="T1" fmla="*/ 0 h 94"/>
                <a:gd name="T2" fmla="*/ 57 w 57"/>
                <a:gd name="T3" fmla="*/ 17 h 94"/>
                <a:gd name="T4" fmla="*/ 57 w 57"/>
                <a:gd name="T5" fmla="*/ 94 h 94"/>
                <a:gd name="T6" fmla="*/ 0 w 57"/>
                <a:gd name="T7" fmla="*/ 78 h 94"/>
                <a:gd name="T8" fmla="*/ 0 w 57"/>
                <a:gd name="T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94">
                  <a:moveTo>
                    <a:pt x="0" y="0"/>
                  </a:moveTo>
                  <a:lnTo>
                    <a:pt x="57" y="17"/>
                  </a:lnTo>
                  <a:lnTo>
                    <a:pt x="57" y="94"/>
                  </a:lnTo>
                  <a:lnTo>
                    <a:pt x="0" y="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Freeform 16">
              <a:extLst>
                <a:ext uri="{FF2B5EF4-FFF2-40B4-BE49-F238E27FC236}">
                  <a16:creationId xmlns:a16="http://schemas.microsoft.com/office/drawing/2014/main" id="{7ABEB4FC-83CF-4782-8E36-219CA6287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2" y="2521"/>
              <a:ext cx="57" cy="97"/>
            </a:xfrm>
            <a:custGeom>
              <a:avLst/>
              <a:gdLst>
                <a:gd name="T0" fmla="*/ 0 w 24"/>
                <a:gd name="T1" fmla="*/ 0 h 41"/>
                <a:gd name="T2" fmla="*/ 24 w 24"/>
                <a:gd name="T3" fmla="*/ 7 h 41"/>
                <a:gd name="T4" fmla="*/ 24 w 24"/>
                <a:gd name="T5" fmla="*/ 41 h 41"/>
                <a:gd name="T6" fmla="*/ 0 w 24"/>
                <a:gd name="T7" fmla="*/ 34 h 41"/>
                <a:gd name="T8" fmla="*/ 0 w 24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1">
                  <a:moveTo>
                    <a:pt x="0" y="0"/>
                  </a:moveTo>
                  <a:cubicBezTo>
                    <a:pt x="8" y="3"/>
                    <a:pt x="16" y="5"/>
                    <a:pt x="24" y="7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16" y="38"/>
                    <a:pt x="8" y="36"/>
                    <a:pt x="0" y="3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Freeform 17">
              <a:extLst>
                <a:ext uri="{FF2B5EF4-FFF2-40B4-BE49-F238E27FC236}">
                  <a16:creationId xmlns:a16="http://schemas.microsoft.com/office/drawing/2014/main" id="{6572E9D8-AFF8-4335-8C0B-B937D85B9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3" y="2552"/>
              <a:ext cx="57" cy="96"/>
            </a:xfrm>
            <a:custGeom>
              <a:avLst/>
              <a:gdLst>
                <a:gd name="T0" fmla="*/ 0 w 57"/>
                <a:gd name="T1" fmla="*/ 0 h 96"/>
                <a:gd name="T2" fmla="*/ 57 w 57"/>
                <a:gd name="T3" fmla="*/ 16 h 96"/>
                <a:gd name="T4" fmla="*/ 57 w 57"/>
                <a:gd name="T5" fmla="*/ 96 h 96"/>
                <a:gd name="T6" fmla="*/ 0 w 57"/>
                <a:gd name="T7" fmla="*/ 80 h 96"/>
                <a:gd name="T8" fmla="*/ 0 w 57"/>
                <a:gd name="T9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96">
                  <a:moveTo>
                    <a:pt x="0" y="0"/>
                  </a:moveTo>
                  <a:lnTo>
                    <a:pt x="57" y="16"/>
                  </a:lnTo>
                  <a:lnTo>
                    <a:pt x="57" y="96"/>
                  </a:lnTo>
                  <a:lnTo>
                    <a:pt x="0" y="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Freeform 18">
              <a:extLst>
                <a:ext uri="{FF2B5EF4-FFF2-40B4-BE49-F238E27FC236}">
                  <a16:creationId xmlns:a16="http://schemas.microsoft.com/office/drawing/2014/main" id="{3BC80998-D27E-4B67-A030-F6D3253FC5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5" y="2583"/>
              <a:ext cx="56" cy="96"/>
            </a:xfrm>
            <a:custGeom>
              <a:avLst/>
              <a:gdLst>
                <a:gd name="T0" fmla="*/ 0 w 56"/>
                <a:gd name="T1" fmla="*/ 0 h 96"/>
                <a:gd name="T2" fmla="*/ 56 w 56"/>
                <a:gd name="T3" fmla="*/ 18 h 96"/>
                <a:gd name="T4" fmla="*/ 56 w 56"/>
                <a:gd name="T5" fmla="*/ 96 h 96"/>
                <a:gd name="T6" fmla="*/ 0 w 56"/>
                <a:gd name="T7" fmla="*/ 80 h 96"/>
                <a:gd name="T8" fmla="*/ 0 w 56"/>
                <a:gd name="T9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96">
                  <a:moveTo>
                    <a:pt x="0" y="0"/>
                  </a:moveTo>
                  <a:lnTo>
                    <a:pt x="56" y="18"/>
                  </a:lnTo>
                  <a:lnTo>
                    <a:pt x="56" y="96"/>
                  </a:lnTo>
                  <a:lnTo>
                    <a:pt x="0" y="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Freeform 19">
              <a:extLst>
                <a:ext uri="{FF2B5EF4-FFF2-40B4-BE49-F238E27FC236}">
                  <a16:creationId xmlns:a16="http://schemas.microsoft.com/office/drawing/2014/main" id="{00C5FD44-DEBF-4257-8791-949782CE17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8" y="2613"/>
              <a:ext cx="57" cy="97"/>
            </a:xfrm>
            <a:custGeom>
              <a:avLst/>
              <a:gdLst>
                <a:gd name="T0" fmla="*/ 0 w 57"/>
                <a:gd name="T1" fmla="*/ 0 h 97"/>
                <a:gd name="T2" fmla="*/ 57 w 57"/>
                <a:gd name="T3" fmla="*/ 19 h 97"/>
                <a:gd name="T4" fmla="*/ 57 w 57"/>
                <a:gd name="T5" fmla="*/ 97 h 97"/>
                <a:gd name="T6" fmla="*/ 0 w 57"/>
                <a:gd name="T7" fmla="*/ 80 h 97"/>
                <a:gd name="T8" fmla="*/ 0 w 57"/>
                <a:gd name="T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97">
                  <a:moveTo>
                    <a:pt x="0" y="0"/>
                  </a:moveTo>
                  <a:lnTo>
                    <a:pt x="57" y="19"/>
                  </a:lnTo>
                  <a:lnTo>
                    <a:pt x="57" y="97"/>
                  </a:lnTo>
                  <a:lnTo>
                    <a:pt x="0" y="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Freeform 20">
              <a:extLst>
                <a:ext uri="{FF2B5EF4-FFF2-40B4-BE49-F238E27FC236}">
                  <a16:creationId xmlns:a16="http://schemas.microsoft.com/office/drawing/2014/main" id="{5F066894-F10E-42B2-BD8A-DA5D109A24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2" y="2644"/>
              <a:ext cx="57" cy="96"/>
            </a:xfrm>
            <a:custGeom>
              <a:avLst/>
              <a:gdLst>
                <a:gd name="T0" fmla="*/ 0 w 24"/>
                <a:gd name="T1" fmla="*/ 0 h 41"/>
                <a:gd name="T2" fmla="*/ 24 w 24"/>
                <a:gd name="T3" fmla="*/ 7 h 41"/>
                <a:gd name="T4" fmla="*/ 24 w 24"/>
                <a:gd name="T5" fmla="*/ 41 h 41"/>
                <a:gd name="T6" fmla="*/ 0 w 24"/>
                <a:gd name="T7" fmla="*/ 33 h 41"/>
                <a:gd name="T8" fmla="*/ 0 w 24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1">
                  <a:moveTo>
                    <a:pt x="0" y="0"/>
                  </a:moveTo>
                  <a:cubicBezTo>
                    <a:pt x="24" y="7"/>
                    <a:pt x="24" y="7"/>
                    <a:pt x="24" y="7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16" y="38"/>
                    <a:pt x="8" y="36"/>
                    <a:pt x="0" y="3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Freeform 21">
              <a:extLst>
                <a:ext uri="{FF2B5EF4-FFF2-40B4-BE49-F238E27FC236}">
                  <a16:creationId xmlns:a16="http://schemas.microsoft.com/office/drawing/2014/main" id="{6ADFD9ED-3DFD-49E4-9902-2220F21CA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3" y="2674"/>
              <a:ext cx="57" cy="97"/>
            </a:xfrm>
            <a:custGeom>
              <a:avLst/>
              <a:gdLst>
                <a:gd name="T0" fmla="*/ 0 w 57"/>
                <a:gd name="T1" fmla="*/ 0 h 97"/>
                <a:gd name="T2" fmla="*/ 57 w 57"/>
                <a:gd name="T3" fmla="*/ 17 h 97"/>
                <a:gd name="T4" fmla="*/ 57 w 57"/>
                <a:gd name="T5" fmla="*/ 97 h 97"/>
                <a:gd name="T6" fmla="*/ 0 w 57"/>
                <a:gd name="T7" fmla="*/ 78 h 97"/>
                <a:gd name="T8" fmla="*/ 0 w 57"/>
                <a:gd name="T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97">
                  <a:moveTo>
                    <a:pt x="0" y="0"/>
                  </a:moveTo>
                  <a:lnTo>
                    <a:pt x="57" y="17"/>
                  </a:lnTo>
                  <a:lnTo>
                    <a:pt x="57" y="97"/>
                  </a:lnTo>
                  <a:lnTo>
                    <a:pt x="0" y="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Freeform 22">
              <a:extLst>
                <a:ext uri="{FF2B5EF4-FFF2-40B4-BE49-F238E27FC236}">
                  <a16:creationId xmlns:a16="http://schemas.microsoft.com/office/drawing/2014/main" id="{0BFBEBB1-B737-4775-AC17-9702164F7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5" y="2705"/>
              <a:ext cx="56" cy="96"/>
            </a:xfrm>
            <a:custGeom>
              <a:avLst/>
              <a:gdLst>
                <a:gd name="T0" fmla="*/ 0 w 56"/>
                <a:gd name="T1" fmla="*/ 0 h 96"/>
                <a:gd name="T2" fmla="*/ 56 w 56"/>
                <a:gd name="T3" fmla="*/ 16 h 96"/>
                <a:gd name="T4" fmla="*/ 56 w 56"/>
                <a:gd name="T5" fmla="*/ 96 h 96"/>
                <a:gd name="T6" fmla="*/ 0 w 56"/>
                <a:gd name="T7" fmla="*/ 80 h 96"/>
                <a:gd name="T8" fmla="*/ 0 w 56"/>
                <a:gd name="T9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96">
                  <a:moveTo>
                    <a:pt x="0" y="0"/>
                  </a:moveTo>
                  <a:lnTo>
                    <a:pt x="56" y="16"/>
                  </a:lnTo>
                  <a:lnTo>
                    <a:pt x="56" y="96"/>
                  </a:lnTo>
                  <a:lnTo>
                    <a:pt x="0" y="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Freeform 23">
              <a:extLst>
                <a:ext uri="{FF2B5EF4-FFF2-40B4-BE49-F238E27FC236}">
                  <a16:creationId xmlns:a16="http://schemas.microsoft.com/office/drawing/2014/main" id="{84B3BD41-A42A-4C9A-955F-80174E6CD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8" y="2736"/>
              <a:ext cx="57" cy="96"/>
            </a:xfrm>
            <a:custGeom>
              <a:avLst/>
              <a:gdLst>
                <a:gd name="T0" fmla="*/ 0 w 24"/>
                <a:gd name="T1" fmla="*/ 0 h 41"/>
                <a:gd name="T2" fmla="*/ 24 w 24"/>
                <a:gd name="T3" fmla="*/ 7 h 41"/>
                <a:gd name="T4" fmla="*/ 24 w 24"/>
                <a:gd name="T5" fmla="*/ 41 h 41"/>
                <a:gd name="T6" fmla="*/ 0 w 24"/>
                <a:gd name="T7" fmla="*/ 34 h 41"/>
                <a:gd name="T8" fmla="*/ 0 w 24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1">
                  <a:moveTo>
                    <a:pt x="0" y="0"/>
                  </a:moveTo>
                  <a:cubicBezTo>
                    <a:pt x="8" y="3"/>
                    <a:pt x="16" y="5"/>
                    <a:pt x="24" y="7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0" y="34"/>
                    <a:pt x="0" y="34"/>
                    <a:pt x="0" y="3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Freeform 24">
              <a:extLst>
                <a:ext uri="{FF2B5EF4-FFF2-40B4-BE49-F238E27FC236}">
                  <a16:creationId xmlns:a16="http://schemas.microsoft.com/office/drawing/2014/main" id="{552B4D85-DD10-4053-AA8D-F730DEF9E6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2" y="2766"/>
              <a:ext cx="57" cy="94"/>
            </a:xfrm>
            <a:custGeom>
              <a:avLst/>
              <a:gdLst>
                <a:gd name="T0" fmla="*/ 0 w 24"/>
                <a:gd name="T1" fmla="*/ 0 h 40"/>
                <a:gd name="T2" fmla="*/ 24 w 24"/>
                <a:gd name="T3" fmla="*/ 7 h 40"/>
                <a:gd name="T4" fmla="*/ 24 w 24"/>
                <a:gd name="T5" fmla="*/ 40 h 40"/>
                <a:gd name="T6" fmla="*/ 0 w 24"/>
                <a:gd name="T7" fmla="*/ 33 h 40"/>
                <a:gd name="T8" fmla="*/ 0 w 24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0">
                  <a:moveTo>
                    <a:pt x="0" y="0"/>
                  </a:moveTo>
                  <a:cubicBezTo>
                    <a:pt x="24" y="7"/>
                    <a:pt x="24" y="7"/>
                    <a:pt x="24" y="7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16" y="38"/>
                    <a:pt x="8" y="36"/>
                    <a:pt x="0" y="3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Freeform 25">
              <a:extLst>
                <a:ext uri="{FF2B5EF4-FFF2-40B4-BE49-F238E27FC236}">
                  <a16:creationId xmlns:a16="http://schemas.microsoft.com/office/drawing/2014/main" id="{E8C42B09-11A5-4EC1-97F7-430BD9A933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3" y="2797"/>
              <a:ext cx="57" cy="94"/>
            </a:xfrm>
            <a:custGeom>
              <a:avLst/>
              <a:gdLst>
                <a:gd name="T0" fmla="*/ 0 w 57"/>
                <a:gd name="T1" fmla="*/ 0 h 94"/>
                <a:gd name="T2" fmla="*/ 57 w 57"/>
                <a:gd name="T3" fmla="*/ 16 h 94"/>
                <a:gd name="T4" fmla="*/ 57 w 57"/>
                <a:gd name="T5" fmla="*/ 94 h 94"/>
                <a:gd name="T6" fmla="*/ 0 w 57"/>
                <a:gd name="T7" fmla="*/ 77 h 94"/>
                <a:gd name="T8" fmla="*/ 0 w 57"/>
                <a:gd name="T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94">
                  <a:moveTo>
                    <a:pt x="0" y="0"/>
                  </a:moveTo>
                  <a:lnTo>
                    <a:pt x="57" y="16"/>
                  </a:lnTo>
                  <a:lnTo>
                    <a:pt x="57" y="94"/>
                  </a:lnTo>
                  <a:lnTo>
                    <a:pt x="0" y="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reeform 26">
              <a:extLst>
                <a:ext uri="{FF2B5EF4-FFF2-40B4-BE49-F238E27FC236}">
                  <a16:creationId xmlns:a16="http://schemas.microsoft.com/office/drawing/2014/main" id="{F06F7F06-8716-49A7-8BFE-3CE8628EAEF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5" y="2827"/>
              <a:ext cx="56" cy="97"/>
            </a:xfrm>
            <a:custGeom>
              <a:avLst/>
              <a:gdLst>
                <a:gd name="T0" fmla="*/ 0 w 56"/>
                <a:gd name="T1" fmla="*/ 0 h 97"/>
                <a:gd name="T2" fmla="*/ 56 w 56"/>
                <a:gd name="T3" fmla="*/ 17 h 97"/>
                <a:gd name="T4" fmla="*/ 56 w 56"/>
                <a:gd name="T5" fmla="*/ 97 h 97"/>
                <a:gd name="T6" fmla="*/ 0 w 56"/>
                <a:gd name="T7" fmla="*/ 78 h 97"/>
                <a:gd name="T8" fmla="*/ 0 w 56"/>
                <a:gd name="T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97">
                  <a:moveTo>
                    <a:pt x="0" y="0"/>
                  </a:moveTo>
                  <a:lnTo>
                    <a:pt x="56" y="17"/>
                  </a:lnTo>
                  <a:lnTo>
                    <a:pt x="56" y="97"/>
                  </a:lnTo>
                  <a:lnTo>
                    <a:pt x="0" y="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Freeform 27">
              <a:extLst>
                <a:ext uri="{FF2B5EF4-FFF2-40B4-BE49-F238E27FC236}">
                  <a16:creationId xmlns:a16="http://schemas.microsoft.com/office/drawing/2014/main" id="{24BB9A9C-C48A-42A7-95BD-B957090FAE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8" y="2858"/>
              <a:ext cx="57" cy="96"/>
            </a:xfrm>
            <a:custGeom>
              <a:avLst/>
              <a:gdLst>
                <a:gd name="T0" fmla="*/ 0 w 57"/>
                <a:gd name="T1" fmla="*/ 0 h 96"/>
                <a:gd name="T2" fmla="*/ 57 w 57"/>
                <a:gd name="T3" fmla="*/ 16 h 96"/>
                <a:gd name="T4" fmla="*/ 57 w 57"/>
                <a:gd name="T5" fmla="*/ 96 h 96"/>
                <a:gd name="T6" fmla="*/ 0 w 57"/>
                <a:gd name="T7" fmla="*/ 78 h 96"/>
                <a:gd name="T8" fmla="*/ 0 w 57"/>
                <a:gd name="T9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96">
                  <a:moveTo>
                    <a:pt x="0" y="0"/>
                  </a:moveTo>
                  <a:lnTo>
                    <a:pt x="57" y="16"/>
                  </a:lnTo>
                  <a:lnTo>
                    <a:pt x="57" y="96"/>
                  </a:lnTo>
                  <a:lnTo>
                    <a:pt x="0" y="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 28">
              <a:extLst>
                <a:ext uri="{FF2B5EF4-FFF2-40B4-BE49-F238E27FC236}">
                  <a16:creationId xmlns:a16="http://schemas.microsoft.com/office/drawing/2014/main" id="{767F2EF6-CA4C-4AC4-8BB3-42D71D82CD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2" y="2886"/>
              <a:ext cx="57" cy="97"/>
            </a:xfrm>
            <a:custGeom>
              <a:avLst/>
              <a:gdLst>
                <a:gd name="T0" fmla="*/ 0 w 57"/>
                <a:gd name="T1" fmla="*/ 0 h 97"/>
                <a:gd name="T2" fmla="*/ 57 w 57"/>
                <a:gd name="T3" fmla="*/ 19 h 97"/>
                <a:gd name="T4" fmla="*/ 57 w 57"/>
                <a:gd name="T5" fmla="*/ 97 h 97"/>
                <a:gd name="T6" fmla="*/ 0 w 57"/>
                <a:gd name="T7" fmla="*/ 80 h 97"/>
                <a:gd name="T8" fmla="*/ 0 w 57"/>
                <a:gd name="T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97">
                  <a:moveTo>
                    <a:pt x="0" y="0"/>
                  </a:moveTo>
                  <a:lnTo>
                    <a:pt x="57" y="19"/>
                  </a:lnTo>
                  <a:lnTo>
                    <a:pt x="57" y="97"/>
                  </a:lnTo>
                  <a:lnTo>
                    <a:pt x="0" y="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Freeform 29">
              <a:extLst>
                <a:ext uri="{FF2B5EF4-FFF2-40B4-BE49-F238E27FC236}">
                  <a16:creationId xmlns:a16="http://schemas.microsoft.com/office/drawing/2014/main" id="{4884F9BE-0C48-416D-8943-7ABF7973F8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3" y="2919"/>
              <a:ext cx="57" cy="94"/>
            </a:xfrm>
            <a:custGeom>
              <a:avLst/>
              <a:gdLst>
                <a:gd name="T0" fmla="*/ 0 w 57"/>
                <a:gd name="T1" fmla="*/ 0 h 94"/>
                <a:gd name="T2" fmla="*/ 57 w 57"/>
                <a:gd name="T3" fmla="*/ 17 h 94"/>
                <a:gd name="T4" fmla="*/ 57 w 57"/>
                <a:gd name="T5" fmla="*/ 94 h 94"/>
                <a:gd name="T6" fmla="*/ 0 w 57"/>
                <a:gd name="T7" fmla="*/ 78 h 94"/>
                <a:gd name="T8" fmla="*/ 0 w 57"/>
                <a:gd name="T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94">
                  <a:moveTo>
                    <a:pt x="0" y="0"/>
                  </a:moveTo>
                  <a:lnTo>
                    <a:pt x="57" y="17"/>
                  </a:lnTo>
                  <a:lnTo>
                    <a:pt x="57" y="94"/>
                  </a:lnTo>
                  <a:lnTo>
                    <a:pt x="0" y="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 30">
              <a:extLst>
                <a:ext uri="{FF2B5EF4-FFF2-40B4-BE49-F238E27FC236}">
                  <a16:creationId xmlns:a16="http://schemas.microsoft.com/office/drawing/2014/main" id="{FD7B4081-E995-471B-98EB-D24AFCA132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5" y="2950"/>
              <a:ext cx="56" cy="94"/>
            </a:xfrm>
            <a:custGeom>
              <a:avLst/>
              <a:gdLst>
                <a:gd name="T0" fmla="*/ 0 w 56"/>
                <a:gd name="T1" fmla="*/ 0 h 94"/>
                <a:gd name="T2" fmla="*/ 56 w 56"/>
                <a:gd name="T3" fmla="*/ 16 h 94"/>
                <a:gd name="T4" fmla="*/ 56 w 56"/>
                <a:gd name="T5" fmla="*/ 94 h 94"/>
                <a:gd name="T6" fmla="*/ 0 w 56"/>
                <a:gd name="T7" fmla="*/ 77 h 94"/>
                <a:gd name="T8" fmla="*/ 0 w 56"/>
                <a:gd name="T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94">
                  <a:moveTo>
                    <a:pt x="0" y="0"/>
                  </a:moveTo>
                  <a:lnTo>
                    <a:pt x="56" y="16"/>
                  </a:lnTo>
                  <a:lnTo>
                    <a:pt x="56" y="94"/>
                  </a:lnTo>
                  <a:lnTo>
                    <a:pt x="0" y="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Freeform 31">
              <a:extLst>
                <a:ext uri="{FF2B5EF4-FFF2-40B4-BE49-F238E27FC236}">
                  <a16:creationId xmlns:a16="http://schemas.microsoft.com/office/drawing/2014/main" id="{8F788527-6860-4CA6-9561-45819AD71B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8" y="2980"/>
              <a:ext cx="57" cy="95"/>
            </a:xfrm>
            <a:custGeom>
              <a:avLst/>
              <a:gdLst>
                <a:gd name="T0" fmla="*/ 0 w 57"/>
                <a:gd name="T1" fmla="*/ 0 h 95"/>
                <a:gd name="T2" fmla="*/ 57 w 57"/>
                <a:gd name="T3" fmla="*/ 17 h 95"/>
                <a:gd name="T4" fmla="*/ 57 w 57"/>
                <a:gd name="T5" fmla="*/ 95 h 95"/>
                <a:gd name="T6" fmla="*/ 0 w 57"/>
                <a:gd name="T7" fmla="*/ 78 h 95"/>
                <a:gd name="T8" fmla="*/ 0 w 57"/>
                <a:gd name="T9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95">
                  <a:moveTo>
                    <a:pt x="0" y="0"/>
                  </a:moveTo>
                  <a:lnTo>
                    <a:pt x="57" y="17"/>
                  </a:lnTo>
                  <a:lnTo>
                    <a:pt x="57" y="95"/>
                  </a:lnTo>
                  <a:lnTo>
                    <a:pt x="0" y="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 32">
              <a:extLst>
                <a:ext uri="{FF2B5EF4-FFF2-40B4-BE49-F238E27FC236}">
                  <a16:creationId xmlns:a16="http://schemas.microsoft.com/office/drawing/2014/main" id="{811B9DEC-A769-4353-93D5-3A7E548E7C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2" y="3009"/>
              <a:ext cx="57" cy="96"/>
            </a:xfrm>
            <a:custGeom>
              <a:avLst/>
              <a:gdLst>
                <a:gd name="T0" fmla="*/ 0 w 57"/>
                <a:gd name="T1" fmla="*/ 0 h 96"/>
                <a:gd name="T2" fmla="*/ 57 w 57"/>
                <a:gd name="T3" fmla="*/ 16 h 96"/>
                <a:gd name="T4" fmla="*/ 57 w 57"/>
                <a:gd name="T5" fmla="*/ 96 h 96"/>
                <a:gd name="T6" fmla="*/ 0 w 57"/>
                <a:gd name="T7" fmla="*/ 80 h 96"/>
                <a:gd name="T8" fmla="*/ 0 w 57"/>
                <a:gd name="T9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96">
                  <a:moveTo>
                    <a:pt x="0" y="0"/>
                  </a:moveTo>
                  <a:lnTo>
                    <a:pt x="57" y="16"/>
                  </a:lnTo>
                  <a:lnTo>
                    <a:pt x="57" y="96"/>
                  </a:lnTo>
                  <a:lnTo>
                    <a:pt x="0" y="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Freeform 33">
              <a:extLst>
                <a:ext uri="{FF2B5EF4-FFF2-40B4-BE49-F238E27FC236}">
                  <a16:creationId xmlns:a16="http://schemas.microsoft.com/office/drawing/2014/main" id="{08194857-5322-460F-A921-3A7759389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3" y="3039"/>
              <a:ext cx="57" cy="97"/>
            </a:xfrm>
            <a:custGeom>
              <a:avLst/>
              <a:gdLst>
                <a:gd name="T0" fmla="*/ 0 w 57"/>
                <a:gd name="T1" fmla="*/ 0 h 97"/>
                <a:gd name="T2" fmla="*/ 57 w 57"/>
                <a:gd name="T3" fmla="*/ 19 h 97"/>
                <a:gd name="T4" fmla="*/ 57 w 57"/>
                <a:gd name="T5" fmla="*/ 97 h 97"/>
                <a:gd name="T6" fmla="*/ 0 w 57"/>
                <a:gd name="T7" fmla="*/ 80 h 97"/>
                <a:gd name="T8" fmla="*/ 0 w 57"/>
                <a:gd name="T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97">
                  <a:moveTo>
                    <a:pt x="0" y="0"/>
                  </a:moveTo>
                  <a:lnTo>
                    <a:pt x="57" y="19"/>
                  </a:lnTo>
                  <a:lnTo>
                    <a:pt x="57" y="97"/>
                  </a:lnTo>
                  <a:lnTo>
                    <a:pt x="0" y="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 34">
              <a:extLst>
                <a:ext uri="{FF2B5EF4-FFF2-40B4-BE49-F238E27FC236}">
                  <a16:creationId xmlns:a16="http://schemas.microsoft.com/office/drawing/2014/main" id="{09C98CA7-4519-4334-82F0-DFF512EA10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5" y="3070"/>
              <a:ext cx="56" cy="96"/>
            </a:xfrm>
            <a:custGeom>
              <a:avLst/>
              <a:gdLst>
                <a:gd name="T0" fmla="*/ 0 w 56"/>
                <a:gd name="T1" fmla="*/ 0 h 96"/>
                <a:gd name="T2" fmla="*/ 56 w 56"/>
                <a:gd name="T3" fmla="*/ 19 h 96"/>
                <a:gd name="T4" fmla="*/ 56 w 56"/>
                <a:gd name="T5" fmla="*/ 96 h 96"/>
                <a:gd name="T6" fmla="*/ 0 w 56"/>
                <a:gd name="T7" fmla="*/ 80 h 96"/>
                <a:gd name="T8" fmla="*/ 0 w 56"/>
                <a:gd name="T9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96">
                  <a:moveTo>
                    <a:pt x="0" y="0"/>
                  </a:moveTo>
                  <a:lnTo>
                    <a:pt x="56" y="19"/>
                  </a:lnTo>
                  <a:lnTo>
                    <a:pt x="56" y="96"/>
                  </a:lnTo>
                  <a:lnTo>
                    <a:pt x="0" y="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Freeform 35">
              <a:extLst>
                <a:ext uri="{FF2B5EF4-FFF2-40B4-BE49-F238E27FC236}">
                  <a16:creationId xmlns:a16="http://schemas.microsoft.com/office/drawing/2014/main" id="{6DE8D2F6-EC9D-4D94-A6FA-52E85FC055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8" y="3100"/>
              <a:ext cx="57" cy="97"/>
            </a:xfrm>
            <a:custGeom>
              <a:avLst/>
              <a:gdLst>
                <a:gd name="T0" fmla="*/ 0 w 24"/>
                <a:gd name="T1" fmla="*/ 0 h 41"/>
                <a:gd name="T2" fmla="*/ 24 w 24"/>
                <a:gd name="T3" fmla="*/ 8 h 41"/>
                <a:gd name="T4" fmla="*/ 24 w 24"/>
                <a:gd name="T5" fmla="*/ 41 h 41"/>
                <a:gd name="T6" fmla="*/ 0 w 24"/>
                <a:gd name="T7" fmla="*/ 34 h 41"/>
                <a:gd name="T8" fmla="*/ 0 w 24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1">
                  <a:moveTo>
                    <a:pt x="0" y="0"/>
                  </a:moveTo>
                  <a:cubicBezTo>
                    <a:pt x="8" y="3"/>
                    <a:pt x="16" y="5"/>
                    <a:pt x="24" y="8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16" y="39"/>
                    <a:pt x="8" y="36"/>
                    <a:pt x="0" y="3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Freeform 36">
              <a:extLst>
                <a:ext uri="{FF2B5EF4-FFF2-40B4-BE49-F238E27FC236}">
                  <a16:creationId xmlns:a16="http://schemas.microsoft.com/office/drawing/2014/main" id="{C1B21034-C513-4BCF-A463-3E257202226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2" y="3131"/>
              <a:ext cx="57" cy="97"/>
            </a:xfrm>
            <a:custGeom>
              <a:avLst/>
              <a:gdLst>
                <a:gd name="T0" fmla="*/ 0 w 24"/>
                <a:gd name="T1" fmla="*/ 0 h 41"/>
                <a:gd name="T2" fmla="*/ 24 w 24"/>
                <a:gd name="T3" fmla="*/ 7 h 41"/>
                <a:gd name="T4" fmla="*/ 24 w 24"/>
                <a:gd name="T5" fmla="*/ 41 h 41"/>
                <a:gd name="T6" fmla="*/ 0 w 24"/>
                <a:gd name="T7" fmla="*/ 33 h 41"/>
                <a:gd name="T8" fmla="*/ 0 w 24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1">
                  <a:moveTo>
                    <a:pt x="0" y="0"/>
                  </a:moveTo>
                  <a:cubicBezTo>
                    <a:pt x="24" y="7"/>
                    <a:pt x="24" y="7"/>
                    <a:pt x="24" y="7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16" y="38"/>
                    <a:pt x="8" y="36"/>
                    <a:pt x="0" y="3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Freeform 37">
              <a:extLst>
                <a:ext uri="{FF2B5EF4-FFF2-40B4-BE49-F238E27FC236}">
                  <a16:creationId xmlns:a16="http://schemas.microsoft.com/office/drawing/2014/main" id="{518F9C3E-EE5C-4747-A984-40BC31B8F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3" y="3162"/>
              <a:ext cx="57" cy="96"/>
            </a:xfrm>
            <a:custGeom>
              <a:avLst/>
              <a:gdLst>
                <a:gd name="T0" fmla="*/ 0 w 57"/>
                <a:gd name="T1" fmla="*/ 0 h 96"/>
                <a:gd name="T2" fmla="*/ 57 w 57"/>
                <a:gd name="T3" fmla="*/ 16 h 96"/>
                <a:gd name="T4" fmla="*/ 57 w 57"/>
                <a:gd name="T5" fmla="*/ 96 h 96"/>
                <a:gd name="T6" fmla="*/ 0 w 57"/>
                <a:gd name="T7" fmla="*/ 77 h 96"/>
                <a:gd name="T8" fmla="*/ 0 w 57"/>
                <a:gd name="T9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96">
                  <a:moveTo>
                    <a:pt x="0" y="0"/>
                  </a:moveTo>
                  <a:lnTo>
                    <a:pt x="57" y="16"/>
                  </a:lnTo>
                  <a:lnTo>
                    <a:pt x="57" y="96"/>
                  </a:lnTo>
                  <a:lnTo>
                    <a:pt x="0" y="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Freeform 38">
              <a:extLst>
                <a:ext uri="{FF2B5EF4-FFF2-40B4-BE49-F238E27FC236}">
                  <a16:creationId xmlns:a16="http://schemas.microsoft.com/office/drawing/2014/main" id="{5E4CE39C-845F-48B5-B51F-FD94ADF262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5" y="3192"/>
              <a:ext cx="56" cy="97"/>
            </a:xfrm>
            <a:custGeom>
              <a:avLst/>
              <a:gdLst>
                <a:gd name="T0" fmla="*/ 0 w 56"/>
                <a:gd name="T1" fmla="*/ 0 h 97"/>
                <a:gd name="T2" fmla="*/ 56 w 56"/>
                <a:gd name="T3" fmla="*/ 17 h 97"/>
                <a:gd name="T4" fmla="*/ 56 w 56"/>
                <a:gd name="T5" fmla="*/ 97 h 97"/>
                <a:gd name="T6" fmla="*/ 0 w 56"/>
                <a:gd name="T7" fmla="*/ 80 h 97"/>
                <a:gd name="T8" fmla="*/ 0 w 56"/>
                <a:gd name="T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97">
                  <a:moveTo>
                    <a:pt x="0" y="0"/>
                  </a:moveTo>
                  <a:lnTo>
                    <a:pt x="56" y="17"/>
                  </a:lnTo>
                  <a:lnTo>
                    <a:pt x="56" y="97"/>
                  </a:lnTo>
                  <a:lnTo>
                    <a:pt x="0" y="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Freeform 39">
              <a:extLst>
                <a:ext uri="{FF2B5EF4-FFF2-40B4-BE49-F238E27FC236}">
                  <a16:creationId xmlns:a16="http://schemas.microsoft.com/office/drawing/2014/main" id="{D33A01BA-39CD-49D7-A7DC-F10819B3B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8" y="3223"/>
              <a:ext cx="57" cy="96"/>
            </a:xfrm>
            <a:custGeom>
              <a:avLst/>
              <a:gdLst>
                <a:gd name="T0" fmla="*/ 0 w 24"/>
                <a:gd name="T1" fmla="*/ 0 h 41"/>
                <a:gd name="T2" fmla="*/ 24 w 24"/>
                <a:gd name="T3" fmla="*/ 7 h 41"/>
                <a:gd name="T4" fmla="*/ 24 w 24"/>
                <a:gd name="T5" fmla="*/ 41 h 41"/>
                <a:gd name="T6" fmla="*/ 0 w 24"/>
                <a:gd name="T7" fmla="*/ 34 h 41"/>
                <a:gd name="T8" fmla="*/ 0 w 24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1">
                  <a:moveTo>
                    <a:pt x="0" y="0"/>
                  </a:moveTo>
                  <a:cubicBezTo>
                    <a:pt x="8" y="3"/>
                    <a:pt x="16" y="5"/>
                    <a:pt x="24" y="7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16" y="38"/>
                    <a:pt x="8" y="36"/>
                    <a:pt x="0" y="34"/>
                  </a:cubicBezTo>
                  <a:cubicBezTo>
                    <a:pt x="0" y="22"/>
                    <a:pt x="0" y="11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Freeform 40">
              <a:extLst>
                <a:ext uri="{FF2B5EF4-FFF2-40B4-BE49-F238E27FC236}">
                  <a16:creationId xmlns:a16="http://schemas.microsoft.com/office/drawing/2014/main" id="{A61BD024-3D63-44F4-9899-92DA916641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8" y="2286"/>
              <a:ext cx="318" cy="1184"/>
            </a:xfrm>
            <a:custGeom>
              <a:avLst/>
              <a:gdLst>
                <a:gd name="T0" fmla="*/ 0 w 318"/>
                <a:gd name="T1" fmla="*/ 144 h 1184"/>
                <a:gd name="T2" fmla="*/ 0 w 318"/>
                <a:gd name="T3" fmla="*/ 1184 h 1184"/>
                <a:gd name="T4" fmla="*/ 318 w 318"/>
                <a:gd name="T5" fmla="*/ 1040 h 1184"/>
                <a:gd name="T6" fmla="*/ 316 w 318"/>
                <a:gd name="T7" fmla="*/ 0 h 1184"/>
                <a:gd name="T8" fmla="*/ 0 w 318"/>
                <a:gd name="T9" fmla="*/ 144 h 1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8" h="1184">
                  <a:moveTo>
                    <a:pt x="0" y="144"/>
                  </a:moveTo>
                  <a:lnTo>
                    <a:pt x="0" y="1184"/>
                  </a:lnTo>
                  <a:lnTo>
                    <a:pt x="318" y="1040"/>
                  </a:lnTo>
                  <a:lnTo>
                    <a:pt x="316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rgbClr val="4454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Freeform 41">
              <a:extLst>
                <a:ext uri="{FF2B5EF4-FFF2-40B4-BE49-F238E27FC236}">
                  <a16:creationId xmlns:a16="http://schemas.microsoft.com/office/drawing/2014/main" id="{39EFFFC4-ED0B-4D91-BC75-68B761F0572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3" y="2481"/>
              <a:ext cx="52" cy="102"/>
            </a:xfrm>
            <a:custGeom>
              <a:avLst/>
              <a:gdLst>
                <a:gd name="T0" fmla="*/ 0 w 22"/>
                <a:gd name="T1" fmla="*/ 10 h 43"/>
                <a:gd name="T2" fmla="*/ 22 w 22"/>
                <a:gd name="T3" fmla="*/ 0 h 43"/>
                <a:gd name="T4" fmla="*/ 22 w 22"/>
                <a:gd name="T5" fmla="*/ 33 h 43"/>
                <a:gd name="T6" fmla="*/ 0 w 22"/>
                <a:gd name="T7" fmla="*/ 43 h 43"/>
                <a:gd name="T8" fmla="*/ 0 w 22"/>
                <a:gd name="T9" fmla="*/ 1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43">
                  <a:moveTo>
                    <a:pt x="0" y="10"/>
                  </a:moveTo>
                  <a:cubicBezTo>
                    <a:pt x="7" y="6"/>
                    <a:pt x="15" y="3"/>
                    <a:pt x="22" y="0"/>
                  </a:cubicBezTo>
                  <a:cubicBezTo>
                    <a:pt x="22" y="11"/>
                    <a:pt x="22" y="22"/>
                    <a:pt x="22" y="33"/>
                  </a:cubicBezTo>
                  <a:cubicBezTo>
                    <a:pt x="0" y="43"/>
                    <a:pt x="0" y="43"/>
                    <a:pt x="0" y="43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Freeform 42">
              <a:extLst>
                <a:ext uri="{FF2B5EF4-FFF2-40B4-BE49-F238E27FC236}">
                  <a16:creationId xmlns:a16="http://schemas.microsoft.com/office/drawing/2014/main" id="{C9F2898F-191B-4FC8-B8CE-2EEAB28606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5" y="2439"/>
              <a:ext cx="52" cy="101"/>
            </a:xfrm>
            <a:custGeom>
              <a:avLst/>
              <a:gdLst>
                <a:gd name="T0" fmla="*/ 0 w 22"/>
                <a:gd name="T1" fmla="*/ 10 h 43"/>
                <a:gd name="T2" fmla="*/ 13 w 22"/>
                <a:gd name="T3" fmla="*/ 4 h 43"/>
                <a:gd name="T4" fmla="*/ 22 w 22"/>
                <a:gd name="T5" fmla="*/ 0 h 43"/>
                <a:gd name="T6" fmla="*/ 22 w 22"/>
                <a:gd name="T7" fmla="*/ 33 h 43"/>
                <a:gd name="T8" fmla="*/ 9 w 22"/>
                <a:gd name="T9" fmla="*/ 39 h 43"/>
                <a:gd name="T10" fmla="*/ 0 w 22"/>
                <a:gd name="T11" fmla="*/ 43 h 43"/>
                <a:gd name="T12" fmla="*/ 0 w 22"/>
                <a:gd name="T13" fmla="*/ 1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43">
                  <a:moveTo>
                    <a:pt x="0" y="10"/>
                  </a:moveTo>
                  <a:cubicBezTo>
                    <a:pt x="5" y="8"/>
                    <a:pt x="9" y="6"/>
                    <a:pt x="13" y="4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18" y="35"/>
                    <a:pt x="14" y="37"/>
                    <a:pt x="9" y="39"/>
                  </a:cubicBezTo>
                  <a:cubicBezTo>
                    <a:pt x="0" y="43"/>
                    <a:pt x="0" y="43"/>
                    <a:pt x="0" y="43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Freeform 43">
              <a:extLst>
                <a:ext uri="{FF2B5EF4-FFF2-40B4-BE49-F238E27FC236}">
                  <a16:creationId xmlns:a16="http://schemas.microsoft.com/office/drawing/2014/main" id="{3C454C56-0CAB-46A6-ABD1-C4ED52A35B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9" y="2397"/>
              <a:ext cx="50" cy="103"/>
            </a:xfrm>
            <a:custGeom>
              <a:avLst/>
              <a:gdLst>
                <a:gd name="T0" fmla="*/ 0 w 21"/>
                <a:gd name="T1" fmla="*/ 10 h 44"/>
                <a:gd name="T2" fmla="*/ 13 w 21"/>
                <a:gd name="T3" fmla="*/ 4 h 44"/>
                <a:gd name="T4" fmla="*/ 21 w 21"/>
                <a:gd name="T5" fmla="*/ 0 h 44"/>
                <a:gd name="T6" fmla="*/ 21 w 21"/>
                <a:gd name="T7" fmla="*/ 34 h 44"/>
                <a:gd name="T8" fmla="*/ 8 w 21"/>
                <a:gd name="T9" fmla="*/ 40 h 44"/>
                <a:gd name="T10" fmla="*/ 0 w 21"/>
                <a:gd name="T11" fmla="*/ 44 h 44"/>
                <a:gd name="T12" fmla="*/ 0 w 21"/>
                <a:gd name="T13" fmla="*/ 1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44">
                  <a:moveTo>
                    <a:pt x="0" y="10"/>
                  </a:moveTo>
                  <a:cubicBezTo>
                    <a:pt x="4" y="8"/>
                    <a:pt x="8" y="6"/>
                    <a:pt x="13" y="4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17" y="36"/>
                    <a:pt x="13" y="38"/>
                    <a:pt x="8" y="4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33"/>
                    <a:pt x="0" y="21"/>
                    <a:pt x="0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Freeform 44">
              <a:extLst>
                <a:ext uri="{FF2B5EF4-FFF2-40B4-BE49-F238E27FC236}">
                  <a16:creationId xmlns:a16="http://schemas.microsoft.com/office/drawing/2014/main" id="{1C3FF764-F9A3-4DAD-A0B2-3BB2F9D16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3" y="2601"/>
              <a:ext cx="52" cy="104"/>
            </a:xfrm>
            <a:custGeom>
              <a:avLst/>
              <a:gdLst>
                <a:gd name="T0" fmla="*/ 0 w 52"/>
                <a:gd name="T1" fmla="*/ 24 h 104"/>
                <a:gd name="T2" fmla="*/ 52 w 52"/>
                <a:gd name="T3" fmla="*/ 0 h 104"/>
                <a:gd name="T4" fmla="*/ 52 w 52"/>
                <a:gd name="T5" fmla="*/ 80 h 104"/>
                <a:gd name="T6" fmla="*/ 0 w 52"/>
                <a:gd name="T7" fmla="*/ 104 h 104"/>
                <a:gd name="T8" fmla="*/ 0 w 52"/>
                <a:gd name="T9" fmla="*/ 2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104">
                  <a:moveTo>
                    <a:pt x="0" y="24"/>
                  </a:moveTo>
                  <a:lnTo>
                    <a:pt x="52" y="0"/>
                  </a:lnTo>
                  <a:lnTo>
                    <a:pt x="52" y="80"/>
                  </a:lnTo>
                  <a:lnTo>
                    <a:pt x="0" y="104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Freeform 45">
              <a:extLst>
                <a:ext uri="{FF2B5EF4-FFF2-40B4-BE49-F238E27FC236}">
                  <a16:creationId xmlns:a16="http://schemas.microsoft.com/office/drawing/2014/main" id="{5ED358BE-6926-462A-ADAE-13EF925D29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5" y="2561"/>
              <a:ext cx="52" cy="102"/>
            </a:xfrm>
            <a:custGeom>
              <a:avLst/>
              <a:gdLst>
                <a:gd name="T0" fmla="*/ 0 w 22"/>
                <a:gd name="T1" fmla="*/ 10 h 43"/>
                <a:gd name="T2" fmla="*/ 13 w 22"/>
                <a:gd name="T3" fmla="*/ 4 h 43"/>
                <a:gd name="T4" fmla="*/ 22 w 22"/>
                <a:gd name="T5" fmla="*/ 0 h 43"/>
                <a:gd name="T6" fmla="*/ 22 w 22"/>
                <a:gd name="T7" fmla="*/ 33 h 43"/>
                <a:gd name="T8" fmla="*/ 9 w 22"/>
                <a:gd name="T9" fmla="*/ 39 h 43"/>
                <a:gd name="T10" fmla="*/ 0 w 22"/>
                <a:gd name="T11" fmla="*/ 43 h 43"/>
                <a:gd name="T12" fmla="*/ 0 w 22"/>
                <a:gd name="T13" fmla="*/ 1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43">
                  <a:moveTo>
                    <a:pt x="0" y="10"/>
                  </a:moveTo>
                  <a:cubicBezTo>
                    <a:pt x="5" y="8"/>
                    <a:pt x="9" y="6"/>
                    <a:pt x="13" y="4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18" y="35"/>
                    <a:pt x="14" y="37"/>
                    <a:pt x="9" y="39"/>
                  </a:cubicBezTo>
                  <a:cubicBezTo>
                    <a:pt x="0" y="43"/>
                    <a:pt x="0" y="43"/>
                    <a:pt x="0" y="43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Freeform 46">
              <a:extLst>
                <a:ext uri="{FF2B5EF4-FFF2-40B4-BE49-F238E27FC236}">
                  <a16:creationId xmlns:a16="http://schemas.microsoft.com/office/drawing/2014/main" id="{3E322E48-E24B-4C32-B778-310228C5F9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9" y="2519"/>
              <a:ext cx="50" cy="101"/>
            </a:xfrm>
            <a:custGeom>
              <a:avLst/>
              <a:gdLst>
                <a:gd name="T0" fmla="*/ 0 w 21"/>
                <a:gd name="T1" fmla="*/ 10 h 43"/>
                <a:gd name="T2" fmla="*/ 13 w 21"/>
                <a:gd name="T3" fmla="*/ 4 h 43"/>
                <a:gd name="T4" fmla="*/ 21 w 21"/>
                <a:gd name="T5" fmla="*/ 0 h 43"/>
                <a:gd name="T6" fmla="*/ 21 w 21"/>
                <a:gd name="T7" fmla="*/ 33 h 43"/>
                <a:gd name="T8" fmla="*/ 8 w 21"/>
                <a:gd name="T9" fmla="*/ 39 h 43"/>
                <a:gd name="T10" fmla="*/ 0 w 21"/>
                <a:gd name="T11" fmla="*/ 43 h 43"/>
                <a:gd name="T12" fmla="*/ 0 w 21"/>
                <a:gd name="T13" fmla="*/ 1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43">
                  <a:moveTo>
                    <a:pt x="0" y="10"/>
                  </a:moveTo>
                  <a:cubicBezTo>
                    <a:pt x="4" y="8"/>
                    <a:pt x="8" y="6"/>
                    <a:pt x="13" y="4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17" y="35"/>
                    <a:pt x="13" y="37"/>
                    <a:pt x="8" y="39"/>
                  </a:cubicBezTo>
                  <a:cubicBezTo>
                    <a:pt x="0" y="43"/>
                    <a:pt x="0" y="43"/>
                    <a:pt x="0" y="43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Freeform 47">
              <a:extLst>
                <a:ext uri="{FF2B5EF4-FFF2-40B4-BE49-F238E27FC236}">
                  <a16:creationId xmlns:a16="http://schemas.microsoft.com/office/drawing/2014/main" id="{349F3BB5-C1BD-4A00-BA3C-B52661F4D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3" y="2724"/>
              <a:ext cx="52" cy="103"/>
            </a:xfrm>
            <a:custGeom>
              <a:avLst/>
              <a:gdLst>
                <a:gd name="T0" fmla="*/ 0 w 52"/>
                <a:gd name="T1" fmla="*/ 23 h 103"/>
                <a:gd name="T2" fmla="*/ 52 w 52"/>
                <a:gd name="T3" fmla="*/ 0 h 103"/>
                <a:gd name="T4" fmla="*/ 52 w 52"/>
                <a:gd name="T5" fmla="*/ 80 h 103"/>
                <a:gd name="T6" fmla="*/ 0 w 52"/>
                <a:gd name="T7" fmla="*/ 103 h 103"/>
                <a:gd name="T8" fmla="*/ 0 w 52"/>
                <a:gd name="T9" fmla="*/ 2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103">
                  <a:moveTo>
                    <a:pt x="0" y="23"/>
                  </a:moveTo>
                  <a:lnTo>
                    <a:pt x="52" y="0"/>
                  </a:lnTo>
                  <a:lnTo>
                    <a:pt x="52" y="80"/>
                  </a:lnTo>
                  <a:lnTo>
                    <a:pt x="0" y="103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Freeform 48">
              <a:extLst>
                <a:ext uri="{FF2B5EF4-FFF2-40B4-BE49-F238E27FC236}">
                  <a16:creationId xmlns:a16="http://schemas.microsoft.com/office/drawing/2014/main" id="{334428FC-7B0B-446D-9D5B-6AA9F96A1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5" y="2681"/>
              <a:ext cx="52" cy="104"/>
            </a:xfrm>
            <a:custGeom>
              <a:avLst/>
              <a:gdLst>
                <a:gd name="T0" fmla="*/ 0 w 22"/>
                <a:gd name="T1" fmla="*/ 10 h 44"/>
                <a:gd name="T2" fmla="*/ 13 w 22"/>
                <a:gd name="T3" fmla="*/ 4 h 44"/>
                <a:gd name="T4" fmla="*/ 22 w 22"/>
                <a:gd name="T5" fmla="*/ 0 h 44"/>
                <a:gd name="T6" fmla="*/ 22 w 22"/>
                <a:gd name="T7" fmla="*/ 34 h 44"/>
                <a:gd name="T8" fmla="*/ 9 w 22"/>
                <a:gd name="T9" fmla="*/ 40 h 44"/>
                <a:gd name="T10" fmla="*/ 0 w 22"/>
                <a:gd name="T11" fmla="*/ 44 h 44"/>
                <a:gd name="T12" fmla="*/ 0 w 22"/>
                <a:gd name="T13" fmla="*/ 1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44">
                  <a:moveTo>
                    <a:pt x="0" y="10"/>
                  </a:moveTo>
                  <a:cubicBezTo>
                    <a:pt x="5" y="8"/>
                    <a:pt x="9" y="6"/>
                    <a:pt x="13" y="4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18" y="36"/>
                    <a:pt x="14" y="38"/>
                    <a:pt x="9" y="40"/>
                  </a:cubicBezTo>
                  <a:cubicBezTo>
                    <a:pt x="0" y="44"/>
                    <a:pt x="0" y="44"/>
                    <a:pt x="0" y="44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Freeform 49">
              <a:extLst>
                <a:ext uri="{FF2B5EF4-FFF2-40B4-BE49-F238E27FC236}">
                  <a16:creationId xmlns:a16="http://schemas.microsoft.com/office/drawing/2014/main" id="{6733FED9-CE58-4F55-BF41-B1DB5E11C05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9" y="2641"/>
              <a:ext cx="50" cy="102"/>
            </a:xfrm>
            <a:custGeom>
              <a:avLst/>
              <a:gdLst>
                <a:gd name="T0" fmla="*/ 0 w 21"/>
                <a:gd name="T1" fmla="*/ 10 h 43"/>
                <a:gd name="T2" fmla="*/ 13 w 21"/>
                <a:gd name="T3" fmla="*/ 4 h 43"/>
                <a:gd name="T4" fmla="*/ 21 w 21"/>
                <a:gd name="T5" fmla="*/ 0 h 43"/>
                <a:gd name="T6" fmla="*/ 21 w 21"/>
                <a:gd name="T7" fmla="*/ 33 h 43"/>
                <a:gd name="T8" fmla="*/ 8 w 21"/>
                <a:gd name="T9" fmla="*/ 39 h 43"/>
                <a:gd name="T10" fmla="*/ 0 w 21"/>
                <a:gd name="T11" fmla="*/ 43 h 43"/>
                <a:gd name="T12" fmla="*/ 0 w 21"/>
                <a:gd name="T13" fmla="*/ 1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43">
                  <a:moveTo>
                    <a:pt x="0" y="10"/>
                  </a:moveTo>
                  <a:cubicBezTo>
                    <a:pt x="4" y="8"/>
                    <a:pt x="8" y="6"/>
                    <a:pt x="13" y="4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17" y="35"/>
                    <a:pt x="13" y="37"/>
                    <a:pt x="8" y="39"/>
                  </a:cubicBezTo>
                  <a:cubicBezTo>
                    <a:pt x="0" y="43"/>
                    <a:pt x="0" y="43"/>
                    <a:pt x="0" y="43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Freeform 50">
              <a:extLst>
                <a:ext uri="{FF2B5EF4-FFF2-40B4-BE49-F238E27FC236}">
                  <a16:creationId xmlns:a16="http://schemas.microsoft.com/office/drawing/2014/main" id="{5DC5A776-39BB-4C79-88AF-4052214E1D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3" y="2846"/>
              <a:ext cx="52" cy="101"/>
            </a:xfrm>
            <a:custGeom>
              <a:avLst/>
              <a:gdLst>
                <a:gd name="T0" fmla="*/ 0 w 52"/>
                <a:gd name="T1" fmla="*/ 24 h 101"/>
                <a:gd name="T2" fmla="*/ 52 w 52"/>
                <a:gd name="T3" fmla="*/ 0 h 101"/>
                <a:gd name="T4" fmla="*/ 52 w 52"/>
                <a:gd name="T5" fmla="*/ 80 h 101"/>
                <a:gd name="T6" fmla="*/ 0 w 52"/>
                <a:gd name="T7" fmla="*/ 101 h 101"/>
                <a:gd name="T8" fmla="*/ 0 w 52"/>
                <a:gd name="T9" fmla="*/ 24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101">
                  <a:moveTo>
                    <a:pt x="0" y="24"/>
                  </a:moveTo>
                  <a:lnTo>
                    <a:pt x="52" y="0"/>
                  </a:lnTo>
                  <a:lnTo>
                    <a:pt x="52" y="80"/>
                  </a:lnTo>
                  <a:lnTo>
                    <a:pt x="0" y="101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Freeform 51">
              <a:extLst>
                <a:ext uri="{FF2B5EF4-FFF2-40B4-BE49-F238E27FC236}">
                  <a16:creationId xmlns:a16="http://schemas.microsoft.com/office/drawing/2014/main" id="{C2729D72-A305-4974-9947-2EF948ACE1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5" y="2804"/>
              <a:ext cx="52" cy="103"/>
            </a:xfrm>
            <a:custGeom>
              <a:avLst/>
              <a:gdLst>
                <a:gd name="T0" fmla="*/ 0 w 22"/>
                <a:gd name="T1" fmla="*/ 10 h 44"/>
                <a:gd name="T2" fmla="*/ 13 w 22"/>
                <a:gd name="T3" fmla="*/ 4 h 44"/>
                <a:gd name="T4" fmla="*/ 22 w 22"/>
                <a:gd name="T5" fmla="*/ 0 h 44"/>
                <a:gd name="T6" fmla="*/ 22 w 22"/>
                <a:gd name="T7" fmla="*/ 34 h 44"/>
                <a:gd name="T8" fmla="*/ 9 w 22"/>
                <a:gd name="T9" fmla="*/ 40 h 44"/>
                <a:gd name="T10" fmla="*/ 0 w 22"/>
                <a:gd name="T11" fmla="*/ 44 h 44"/>
                <a:gd name="T12" fmla="*/ 0 w 22"/>
                <a:gd name="T13" fmla="*/ 1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44">
                  <a:moveTo>
                    <a:pt x="0" y="10"/>
                  </a:moveTo>
                  <a:cubicBezTo>
                    <a:pt x="5" y="8"/>
                    <a:pt x="9" y="6"/>
                    <a:pt x="13" y="4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18" y="36"/>
                    <a:pt x="14" y="38"/>
                    <a:pt x="9" y="40"/>
                  </a:cubicBezTo>
                  <a:cubicBezTo>
                    <a:pt x="0" y="44"/>
                    <a:pt x="0" y="44"/>
                    <a:pt x="0" y="44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Freeform 52">
              <a:extLst>
                <a:ext uri="{FF2B5EF4-FFF2-40B4-BE49-F238E27FC236}">
                  <a16:creationId xmlns:a16="http://schemas.microsoft.com/office/drawing/2014/main" id="{C6AC481B-F328-45BC-971F-702D85AC4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9" y="2761"/>
              <a:ext cx="50" cy="104"/>
            </a:xfrm>
            <a:custGeom>
              <a:avLst/>
              <a:gdLst>
                <a:gd name="T0" fmla="*/ 0 w 21"/>
                <a:gd name="T1" fmla="*/ 10 h 44"/>
                <a:gd name="T2" fmla="*/ 13 w 21"/>
                <a:gd name="T3" fmla="*/ 4 h 44"/>
                <a:gd name="T4" fmla="*/ 21 w 21"/>
                <a:gd name="T5" fmla="*/ 0 h 44"/>
                <a:gd name="T6" fmla="*/ 21 w 21"/>
                <a:gd name="T7" fmla="*/ 34 h 44"/>
                <a:gd name="T8" fmla="*/ 8 w 21"/>
                <a:gd name="T9" fmla="*/ 40 h 44"/>
                <a:gd name="T10" fmla="*/ 0 w 21"/>
                <a:gd name="T11" fmla="*/ 44 h 44"/>
                <a:gd name="T12" fmla="*/ 0 w 21"/>
                <a:gd name="T13" fmla="*/ 1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44">
                  <a:moveTo>
                    <a:pt x="0" y="10"/>
                  </a:moveTo>
                  <a:cubicBezTo>
                    <a:pt x="4" y="8"/>
                    <a:pt x="8" y="6"/>
                    <a:pt x="13" y="4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17" y="36"/>
                    <a:pt x="13" y="38"/>
                    <a:pt x="8" y="40"/>
                  </a:cubicBezTo>
                  <a:cubicBezTo>
                    <a:pt x="0" y="44"/>
                    <a:pt x="0" y="44"/>
                    <a:pt x="0" y="44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Freeform 53">
              <a:extLst>
                <a:ext uri="{FF2B5EF4-FFF2-40B4-BE49-F238E27FC236}">
                  <a16:creationId xmlns:a16="http://schemas.microsoft.com/office/drawing/2014/main" id="{6AAF9706-B242-4DDE-AA71-659494FA1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3" y="2969"/>
              <a:ext cx="52" cy="101"/>
            </a:xfrm>
            <a:custGeom>
              <a:avLst/>
              <a:gdLst>
                <a:gd name="T0" fmla="*/ 0 w 22"/>
                <a:gd name="T1" fmla="*/ 10 h 43"/>
                <a:gd name="T2" fmla="*/ 22 w 22"/>
                <a:gd name="T3" fmla="*/ 0 h 43"/>
                <a:gd name="T4" fmla="*/ 22 w 22"/>
                <a:gd name="T5" fmla="*/ 33 h 43"/>
                <a:gd name="T6" fmla="*/ 0 w 22"/>
                <a:gd name="T7" fmla="*/ 43 h 43"/>
                <a:gd name="T8" fmla="*/ 0 w 22"/>
                <a:gd name="T9" fmla="*/ 1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43">
                  <a:moveTo>
                    <a:pt x="0" y="1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15" y="37"/>
                    <a:pt x="7" y="40"/>
                    <a:pt x="0" y="43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Freeform 54">
              <a:extLst>
                <a:ext uri="{FF2B5EF4-FFF2-40B4-BE49-F238E27FC236}">
                  <a16:creationId xmlns:a16="http://schemas.microsoft.com/office/drawing/2014/main" id="{71FE5642-16BE-4FF6-9D34-5D2A56792F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5" y="2926"/>
              <a:ext cx="52" cy="101"/>
            </a:xfrm>
            <a:custGeom>
              <a:avLst/>
              <a:gdLst>
                <a:gd name="T0" fmla="*/ 0 w 22"/>
                <a:gd name="T1" fmla="*/ 10 h 43"/>
                <a:gd name="T2" fmla="*/ 13 w 22"/>
                <a:gd name="T3" fmla="*/ 4 h 43"/>
                <a:gd name="T4" fmla="*/ 22 w 22"/>
                <a:gd name="T5" fmla="*/ 0 h 43"/>
                <a:gd name="T6" fmla="*/ 22 w 22"/>
                <a:gd name="T7" fmla="*/ 34 h 43"/>
                <a:gd name="T8" fmla="*/ 9 w 22"/>
                <a:gd name="T9" fmla="*/ 39 h 43"/>
                <a:gd name="T10" fmla="*/ 0 w 22"/>
                <a:gd name="T11" fmla="*/ 43 h 43"/>
                <a:gd name="T12" fmla="*/ 0 w 22"/>
                <a:gd name="T13" fmla="*/ 1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43">
                  <a:moveTo>
                    <a:pt x="0" y="10"/>
                  </a:moveTo>
                  <a:cubicBezTo>
                    <a:pt x="5" y="8"/>
                    <a:pt x="9" y="6"/>
                    <a:pt x="13" y="4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18" y="35"/>
                    <a:pt x="14" y="37"/>
                    <a:pt x="9" y="39"/>
                  </a:cubicBezTo>
                  <a:cubicBezTo>
                    <a:pt x="0" y="43"/>
                    <a:pt x="0" y="43"/>
                    <a:pt x="0" y="43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Freeform 55">
              <a:extLst>
                <a:ext uri="{FF2B5EF4-FFF2-40B4-BE49-F238E27FC236}">
                  <a16:creationId xmlns:a16="http://schemas.microsoft.com/office/drawing/2014/main" id="{E3CB9FA6-D4E6-49E8-9387-F6D320B045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9" y="2884"/>
              <a:ext cx="50" cy="103"/>
            </a:xfrm>
            <a:custGeom>
              <a:avLst/>
              <a:gdLst>
                <a:gd name="T0" fmla="*/ 0 w 21"/>
                <a:gd name="T1" fmla="*/ 10 h 44"/>
                <a:gd name="T2" fmla="*/ 13 w 21"/>
                <a:gd name="T3" fmla="*/ 4 h 44"/>
                <a:gd name="T4" fmla="*/ 21 w 21"/>
                <a:gd name="T5" fmla="*/ 0 h 44"/>
                <a:gd name="T6" fmla="*/ 21 w 21"/>
                <a:gd name="T7" fmla="*/ 34 h 44"/>
                <a:gd name="T8" fmla="*/ 8 w 21"/>
                <a:gd name="T9" fmla="*/ 40 h 44"/>
                <a:gd name="T10" fmla="*/ 0 w 21"/>
                <a:gd name="T11" fmla="*/ 44 h 44"/>
                <a:gd name="T12" fmla="*/ 0 w 21"/>
                <a:gd name="T13" fmla="*/ 1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44">
                  <a:moveTo>
                    <a:pt x="0" y="10"/>
                  </a:moveTo>
                  <a:cubicBezTo>
                    <a:pt x="4" y="8"/>
                    <a:pt x="8" y="6"/>
                    <a:pt x="13" y="4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17" y="36"/>
                    <a:pt x="13" y="38"/>
                    <a:pt x="8" y="40"/>
                  </a:cubicBezTo>
                  <a:cubicBezTo>
                    <a:pt x="0" y="44"/>
                    <a:pt x="0" y="44"/>
                    <a:pt x="0" y="44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Freeform 56">
              <a:extLst>
                <a:ext uri="{FF2B5EF4-FFF2-40B4-BE49-F238E27FC236}">
                  <a16:creationId xmlns:a16="http://schemas.microsoft.com/office/drawing/2014/main" id="{6D622B56-CC31-4F5A-AC63-2A7A67361E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3" y="3089"/>
              <a:ext cx="52" cy="103"/>
            </a:xfrm>
            <a:custGeom>
              <a:avLst/>
              <a:gdLst>
                <a:gd name="T0" fmla="*/ 0 w 22"/>
                <a:gd name="T1" fmla="*/ 10 h 44"/>
                <a:gd name="T2" fmla="*/ 22 w 22"/>
                <a:gd name="T3" fmla="*/ 0 h 44"/>
                <a:gd name="T4" fmla="*/ 22 w 22"/>
                <a:gd name="T5" fmla="*/ 34 h 44"/>
                <a:gd name="T6" fmla="*/ 0 w 22"/>
                <a:gd name="T7" fmla="*/ 44 h 44"/>
                <a:gd name="T8" fmla="*/ 0 w 22"/>
                <a:gd name="T9" fmla="*/ 1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44">
                  <a:moveTo>
                    <a:pt x="0" y="10"/>
                  </a:moveTo>
                  <a:cubicBezTo>
                    <a:pt x="7" y="7"/>
                    <a:pt x="15" y="4"/>
                    <a:pt x="22" y="0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15" y="37"/>
                    <a:pt x="7" y="41"/>
                    <a:pt x="0" y="44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Freeform 57">
              <a:extLst>
                <a:ext uri="{FF2B5EF4-FFF2-40B4-BE49-F238E27FC236}">
                  <a16:creationId xmlns:a16="http://schemas.microsoft.com/office/drawing/2014/main" id="{8F1F4B21-F2F8-40A3-B347-9D66526A5F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5" y="3049"/>
              <a:ext cx="52" cy="101"/>
            </a:xfrm>
            <a:custGeom>
              <a:avLst/>
              <a:gdLst>
                <a:gd name="T0" fmla="*/ 0 w 22"/>
                <a:gd name="T1" fmla="*/ 10 h 43"/>
                <a:gd name="T2" fmla="*/ 13 w 22"/>
                <a:gd name="T3" fmla="*/ 4 h 43"/>
                <a:gd name="T4" fmla="*/ 22 w 22"/>
                <a:gd name="T5" fmla="*/ 0 h 43"/>
                <a:gd name="T6" fmla="*/ 22 w 22"/>
                <a:gd name="T7" fmla="*/ 33 h 43"/>
                <a:gd name="T8" fmla="*/ 9 w 22"/>
                <a:gd name="T9" fmla="*/ 39 h 43"/>
                <a:gd name="T10" fmla="*/ 0 w 22"/>
                <a:gd name="T11" fmla="*/ 43 h 43"/>
                <a:gd name="T12" fmla="*/ 0 w 22"/>
                <a:gd name="T13" fmla="*/ 1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43">
                  <a:moveTo>
                    <a:pt x="0" y="10"/>
                  </a:moveTo>
                  <a:cubicBezTo>
                    <a:pt x="5" y="8"/>
                    <a:pt x="9" y="6"/>
                    <a:pt x="13" y="4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18" y="35"/>
                    <a:pt x="14" y="37"/>
                    <a:pt x="9" y="39"/>
                  </a:cubicBezTo>
                  <a:cubicBezTo>
                    <a:pt x="0" y="43"/>
                    <a:pt x="0" y="43"/>
                    <a:pt x="0" y="43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Freeform 58">
              <a:extLst>
                <a:ext uri="{FF2B5EF4-FFF2-40B4-BE49-F238E27FC236}">
                  <a16:creationId xmlns:a16="http://schemas.microsoft.com/office/drawing/2014/main" id="{4D09ADCE-9A03-4AF0-9D6F-8EF068D80C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9" y="3006"/>
              <a:ext cx="50" cy="101"/>
            </a:xfrm>
            <a:custGeom>
              <a:avLst/>
              <a:gdLst>
                <a:gd name="T0" fmla="*/ 0 w 21"/>
                <a:gd name="T1" fmla="*/ 10 h 43"/>
                <a:gd name="T2" fmla="*/ 13 w 21"/>
                <a:gd name="T3" fmla="*/ 4 h 43"/>
                <a:gd name="T4" fmla="*/ 21 w 21"/>
                <a:gd name="T5" fmla="*/ 0 h 43"/>
                <a:gd name="T6" fmla="*/ 21 w 21"/>
                <a:gd name="T7" fmla="*/ 33 h 43"/>
                <a:gd name="T8" fmla="*/ 8 w 21"/>
                <a:gd name="T9" fmla="*/ 39 h 43"/>
                <a:gd name="T10" fmla="*/ 0 w 21"/>
                <a:gd name="T11" fmla="*/ 43 h 43"/>
                <a:gd name="T12" fmla="*/ 0 w 21"/>
                <a:gd name="T13" fmla="*/ 1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43">
                  <a:moveTo>
                    <a:pt x="0" y="10"/>
                  </a:moveTo>
                  <a:cubicBezTo>
                    <a:pt x="4" y="8"/>
                    <a:pt x="8" y="6"/>
                    <a:pt x="13" y="4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17" y="35"/>
                    <a:pt x="13" y="37"/>
                    <a:pt x="8" y="39"/>
                  </a:cubicBezTo>
                  <a:cubicBezTo>
                    <a:pt x="0" y="43"/>
                    <a:pt x="0" y="43"/>
                    <a:pt x="0" y="43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Freeform 59">
              <a:extLst>
                <a:ext uri="{FF2B5EF4-FFF2-40B4-BE49-F238E27FC236}">
                  <a16:creationId xmlns:a16="http://schemas.microsoft.com/office/drawing/2014/main" id="{342F5C3F-85BE-4D18-ADB2-EC8B4F7340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3" y="3211"/>
              <a:ext cx="52" cy="104"/>
            </a:xfrm>
            <a:custGeom>
              <a:avLst/>
              <a:gdLst>
                <a:gd name="T0" fmla="*/ 0 w 22"/>
                <a:gd name="T1" fmla="*/ 10 h 44"/>
                <a:gd name="T2" fmla="*/ 22 w 22"/>
                <a:gd name="T3" fmla="*/ 0 h 44"/>
                <a:gd name="T4" fmla="*/ 22 w 22"/>
                <a:gd name="T5" fmla="*/ 34 h 44"/>
                <a:gd name="T6" fmla="*/ 0 w 22"/>
                <a:gd name="T7" fmla="*/ 44 h 44"/>
                <a:gd name="T8" fmla="*/ 0 w 22"/>
                <a:gd name="T9" fmla="*/ 1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44">
                  <a:moveTo>
                    <a:pt x="0" y="10"/>
                  </a:moveTo>
                  <a:cubicBezTo>
                    <a:pt x="7" y="7"/>
                    <a:pt x="15" y="4"/>
                    <a:pt x="22" y="0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15" y="37"/>
                    <a:pt x="7" y="40"/>
                    <a:pt x="0" y="44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Freeform 60">
              <a:extLst>
                <a:ext uri="{FF2B5EF4-FFF2-40B4-BE49-F238E27FC236}">
                  <a16:creationId xmlns:a16="http://schemas.microsoft.com/office/drawing/2014/main" id="{A7660873-A954-41B0-B72E-75D484B666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5" y="3169"/>
              <a:ext cx="52" cy="103"/>
            </a:xfrm>
            <a:custGeom>
              <a:avLst/>
              <a:gdLst>
                <a:gd name="T0" fmla="*/ 0 w 22"/>
                <a:gd name="T1" fmla="*/ 10 h 44"/>
                <a:gd name="T2" fmla="*/ 13 w 22"/>
                <a:gd name="T3" fmla="*/ 4 h 44"/>
                <a:gd name="T4" fmla="*/ 22 w 22"/>
                <a:gd name="T5" fmla="*/ 0 h 44"/>
                <a:gd name="T6" fmla="*/ 22 w 22"/>
                <a:gd name="T7" fmla="*/ 34 h 44"/>
                <a:gd name="T8" fmla="*/ 9 w 22"/>
                <a:gd name="T9" fmla="*/ 40 h 44"/>
                <a:gd name="T10" fmla="*/ 0 w 22"/>
                <a:gd name="T11" fmla="*/ 44 h 44"/>
                <a:gd name="T12" fmla="*/ 0 w 22"/>
                <a:gd name="T13" fmla="*/ 1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44">
                  <a:moveTo>
                    <a:pt x="0" y="10"/>
                  </a:moveTo>
                  <a:cubicBezTo>
                    <a:pt x="5" y="8"/>
                    <a:pt x="9" y="6"/>
                    <a:pt x="13" y="4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12"/>
                    <a:pt x="22" y="23"/>
                    <a:pt x="22" y="34"/>
                  </a:cubicBezTo>
                  <a:cubicBezTo>
                    <a:pt x="18" y="36"/>
                    <a:pt x="14" y="38"/>
                    <a:pt x="9" y="4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33"/>
                    <a:pt x="0" y="22"/>
                    <a:pt x="0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Freeform 61">
              <a:extLst>
                <a:ext uri="{FF2B5EF4-FFF2-40B4-BE49-F238E27FC236}">
                  <a16:creationId xmlns:a16="http://schemas.microsoft.com/office/drawing/2014/main" id="{B93D07D5-3416-469B-83D1-CEF60AC23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9" y="3129"/>
              <a:ext cx="50" cy="101"/>
            </a:xfrm>
            <a:custGeom>
              <a:avLst/>
              <a:gdLst>
                <a:gd name="T0" fmla="*/ 0 w 21"/>
                <a:gd name="T1" fmla="*/ 10 h 43"/>
                <a:gd name="T2" fmla="*/ 13 w 21"/>
                <a:gd name="T3" fmla="*/ 4 h 43"/>
                <a:gd name="T4" fmla="*/ 21 w 21"/>
                <a:gd name="T5" fmla="*/ 0 h 43"/>
                <a:gd name="T6" fmla="*/ 21 w 21"/>
                <a:gd name="T7" fmla="*/ 33 h 43"/>
                <a:gd name="T8" fmla="*/ 8 w 21"/>
                <a:gd name="T9" fmla="*/ 39 h 43"/>
                <a:gd name="T10" fmla="*/ 0 w 21"/>
                <a:gd name="T11" fmla="*/ 43 h 43"/>
                <a:gd name="T12" fmla="*/ 0 w 21"/>
                <a:gd name="T13" fmla="*/ 1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43">
                  <a:moveTo>
                    <a:pt x="0" y="10"/>
                  </a:moveTo>
                  <a:cubicBezTo>
                    <a:pt x="4" y="8"/>
                    <a:pt x="8" y="6"/>
                    <a:pt x="13" y="4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17" y="35"/>
                    <a:pt x="13" y="37"/>
                    <a:pt x="8" y="39"/>
                  </a:cubicBezTo>
                  <a:cubicBezTo>
                    <a:pt x="0" y="43"/>
                    <a:pt x="0" y="43"/>
                    <a:pt x="0" y="43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Freeform 62">
              <a:extLst>
                <a:ext uri="{FF2B5EF4-FFF2-40B4-BE49-F238E27FC236}">
                  <a16:creationId xmlns:a16="http://schemas.microsoft.com/office/drawing/2014/main" id="{85DC984E-EDC0-4AA3-AD89-568F66C453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5" y="2152"/>
              <a:ext cx="759" cy="278"/>
            </a:xfrm>
            <a:custGeom>
              <a:avLst/>
              <a:gdLst>
                <a:gd name="T0" fmla="*/ 316 w 759"/>
                <a:gd name="T1" fmla="*/ 0 h 278"/>
                <a:gd name="T2" fmla="*/ 0 w 759"/>
                <a:gd name="T3" fmla="*/ 143 h 278"/>
                <a:gd name="T4" fmla="*/ 443 w 759"/>
                <a:gd name="T5" fmla="*/ 278 h 278"/>
                <a:gd name="T6" fmla="*/ 759 w 759"/>
                <a:gd name="T7" fmla="*/ 134 h 278"/>
                <a:gd name="T8" fmla="*/ 316 w 759"/>
                <a:gd name="T9" fmla="*/ 0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9" h="278">
                  <a:moveTo>
                    <a:pt x="316" y="0"/>
                  </a:moveTo>
                  <a:lnTo>
                    <a:pt x="0" y="143"/>
                  </a:lnTo>
                  <a:lnTo>
                    <a:pt x="443" y="278"/>
                  </a:lnTo>
                  <a:lnTo>
                    <a:pt x="759" y="134"/>
                  </a:lnTo>
                  <a:lnTo>
                    <a:pt x="316" y="0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Freeform 63">
              <a:extLst>
                <a:ext uri="{FF2B5EF4-FFF2-40B4-BE49-F238E27FC236}">
                  <a16:creationId xmlns:a16="http://schemas.microsoft.com/office/drawing/2014/main" id="{13392608-8218-4782-BBF2-FE228E7AC17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1" y="2891"/>
              <a:ext cx="358" cy="765"/>
            </a:xfrm>
            <a:custGeom>
              <a:avLst/>
              <a:gdLst>
                <a:gd name="T0" fmla="*/ 0 w 358"/>
                <a:gd name="T1" fmla="*/ 0 h 765"/>
                <a:gd name="T2" fmla="*/ 0 w 358"/>
                <a:gd name="T3" fmla="*/ 657 h 765"/>
                <a:gd name="T4" fmla="*/ 358 w 358"/>
                <a:gd name="T5" fmla="*/ 765 h 765"/>
                <a:gd name="T6" fmla="*/ 358 w 358"/>
                <a:gd name="T7" fmla="*/ 108 h 765"/>
                <a:gd name="T8" fmla="*/ 0 w 358"/>
                <a:gd name="T9" fmla="*/ 0 h 7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8" h="765">
                  <a:moveTo>
                    <a:pt x="0" y="0"/>
                  </a:moveTo>
                  <a:lnTo>
                    <a:pt x="0" y="657"/>
                  </a:lnTo>
                  <a:lnTo>
                    <a:pt x="358" y="765"/>
                  </a:lnTo>
                  <a:lnTo>
                    <a:pt x="358" y="1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Freeform 64">
              <a:extLst>
                <a:ext uri="{FF2B5EF4-FFF2-40B4-BE49-F238E27FC236}">
                  <a16:creationId xmlns:a16="http://schemas.microsoft.com/office/drawing/2014/main" id="{B4083453-FA17-4F43-8EF8-78E006E8E3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6" y="2964"/>
              <a:ext cx="85" cy="80"/>
            </a:xfrm>
            <a:custGeom>
              <a:avLst/>
              <a:gdLst>
                <a:gd name="T0" fmla="*/ 0 w 36"/>
                <a:gd name="T1" fmla="*/ 0 h 34"/>
                <a:gd name="T2" fmla="*/ 17 w 36"/>
                <a:gd name="T3" fmla="*/ 5 h 34"/>
                <a:gd name="T4" fmla="*/ 36 w 36"/>
                <a:gd name="T5" fmla="*/ 11 h 34"/>
                <a:gd name="T6" fmla="*/ 36 w 36"/>
                <a:gd name="T7" fmla="*/ 34 h 34"/>
                <a:gd name="T8" fmla="*/ 20 w 36"/>
                <a:gd name="T9" fmla="*/ 29 h 34"/>
                <a:gd name="T10" fmla="*/ 0 w 36"/>
                <a:gd name="T11" fmla="*/ 23 h 34"/>
                <a:gd name="T12" fmla="*/ 0 w 36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4">
                  <a:moveTo>
                    <a:pt x="0" y="0"/>
                  </a:moveTo>
                  <a:cubicBezTo>
                    <a:pt x="17" y="5"/>
                    <a:pt x="17" y="5"/>
                    <a:pt x="17" y="5"/>
                  </a:cubicBezTo>
                  <a:cubicBezTo>
                    <a:pt x="23" y="7"/>
                    <a:pt x="30" y="9"/>
                    <a:pt x="36" y="11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14" y="27"/>
                    <a:pt x="7" y="25"/>
                    <a:pt x="0" y="2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Freeform 65">
              <a:extLst>
                <a:ext uri="{FF2B5EF4-FFF2-40B4-BE49-F238E27FC236}">
                  <a16:creationId xmlns:a16="http://schemas.microsoft.com/office/drawing/2014/main" id="{DDE8BF50-0119-4A4F-86D2-362FA87D86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6" y="3053"/>
              <a:ext cx="85" cy="80"/>
            </a:xfrm>
            <a:custGeom>
              <a:avLst/>
              <a:gdLst>
                <a:gd name="T0" fmla="*/ 0 w 36"/>
                <a:gd name="T1" fmla="*/ 0 h 34"/>
                <a:gd name="T2" fmla="*/ 17 w 36"/>
                <a:gd name="T3" fmla="*/ 5 h 34"/>
                <a:gd name="T4" fmla="*/ 36 w 36"/>
                <a:gd name="T5" fmla="*/ 11 h 34"/>
                <a:gd name="T6" fmla="*/ 36 w 36"/>
                <a:gd name="T7" fmla="*/ 34 h 34"/>
                <a:gd name="T8" fmla="*/ 20 w 36"/>
                <a:gd name="T9" fmla="*/ 30 h 34"/>
                <a:gd name="T10" fmla="*/ 0 w 36"/>
                <a:gd name="T11" fmla="*/ 24 h 34"/>
                <a:gd name="T12" fmla="*/ 0 w 36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4">
                  <a:moveTo>
                    <a:pt x="0" y="0"/>
                  </a:moveTo>
                  <a:cubicBezTo>
                    <a:pt x="17" y="5"/>
                    <a:pt x="17" y="5"/>
                    <a:pt x="17" y="5"/>
                  </a:cubicBezTo>
                  <a:cubicBezTo>
                    <a:pt x="23" y="7"/>
                    <a:pt x="30" y="9"/>
                    <a:pt x="36" y="11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14" y="28"/>
                    <a:pt x="7" y="26"/>
                    <a:pt x="0" y="2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Freeform 66">
              <a:extLst>
                <a:ext uri="{FF2B5EF4-FFF2-40B4-BE49-F238E27FC236}">
                  <a16:creationId xmlns:a16="http://schemas.microsoft.com/office/drawing/2014/main" id="{F7E8D41C-D6C0-4B89-AF20-C44015EEA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6" y="3145"/>
              <a:ext cx="85" cy="80"/>
            </a:xfrm>
            <a:custGeom>
              <a:avLst/>
              <a:gdLst>
                <a:gd name="T0" fmla="*/ 0 w 36"/>
                <a:gd name="T1" fmla="*/ 0 h 34"/>
                <a:gd name="T2" fmla="*/ 17 w 36"/>
                <a:gd name="T3" fmla="*/ 5 h 34"/>
                <a:gd name="T4" fmla="*/ 36 w 36"/>
                <a:gd name="T5" fmla="*/ 11 h 34"/>
                <a:gd name="T6" fmla="*/ 36 w 36"/>
                <a:gd name="T7" fmla="*/ 34 h 34"/>
                <a:gd name="T8" fmla="*/ 20 w 36"/>
                <a:gd name="T9" fmla="*/ 29 h 34"/>
                <a:gd name="T10" fmla="*/ 0 w 36"/>
                <a:gd name="T11" fmla="*/ 23 h 34"/>
                <a:gd name="T12" fmla="*/ 0 w 36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4">
                  <a:moveTo>
                    <a:pt x="0" y="0"/>
                  </a:moveTo>
                  <a:cubicBezTo>
                    <a:pt x="17" y="5"/>
                    <a:pt x="17" y="5"/>
                    <a:pt x="17" y="5"/>
                  </a:cubicBezTo>
                  <a:cubicBezTo>
                    <a:pt x="23" y="7"/>
                    <a:pt x="30" y="9"/>
                    <a:pt x="36" y="11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14" y="27"/>
                    <a:pt x="7" y="25"/>
                    <a:pt x="0" y="2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Freeform 67">
              <a:extLst>
                <a:ext uri="{FF2B5EF4-FFF2-40B4-BE49-F238E27FC236}">
                  <a16:creationId xmlns:a16="http://schemas.microsoft.com/office/drawing/2014/main" id="{33E21B78-0DDA-4EAC-9FB5-2F7244B712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6" y="3235"/>
              <a:ext cx="85" cy="80"/>
            </a:xfrm>
            <a:custGeom>
              <a:avLst/>
              <a:gdLst>
                <a:gd name="T0" fmla="*/ 0 w 36"/>
                <a:gd name="T1" fmla="*/ 0 h 34"/>
                <a:gd name="T2" fmla="*/ 17 w 36"/>
                <a:gd name="T3" fmla="*/ 5 h 34"/>
                <a:gd name="T4" fmla="*/ 36 w 36"/>
                <a:gd name="T5" fmla="*/ 11 h 34"/>
                <a:gd name="T6" fmla="*/ 36 w 36"/>
                <a:gd name="T7" fmla="*/ 34 h 34"/>
                <a:gd name="T8" fmla="*/ 20 w 36"/>
                <a:gd name="T9" fmla="*/ 29 h 34"/>
                <a:gd name="T10" fmla="*/ 0 w 36"/>
                <a:gd name="T11" fmla="*/ 23 h 34"/>
                <a:gd name="T12" fmla="*/ 0 w 36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4">
                  <a:moveTo>
                    <a:pt x="0" y="0"/>
                  </a:moveTo>
                  <a:cubicBezTo>
                    <a:pt x="17" y="5"/>
                    <a:pt x="17" y="5"/>
                    <a:pt x="17" y="5"/>
                  </a:cubicBezTo>
                  <a:cubicBezTo>
                    <a:pt x="23" y="7"/>
                    <a:pt x="30" y="9"/>
                    <a:pt x="36" y="11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14" y="27"/>
                    <a:pt x="7" y="25"/>
                    <a:pt x="0" y="2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2" name="Freeform 68">
              <a:extLst>
                <a:ext uri="{FF2B5EF4-FFF2-40B4-BE49-F238E27FC236}">
                  <a16:creationId xmlns:a16="http://schemas.microsoft.com/office/drawing/2014/main" id="{DEBC3966-72FE-48D0-B003-65E4D07DCCB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6" y="3326"/>
              <a:ext cx="85" cy="80"/>
            </a:xfrm>
            <a:custGeom>
              <a:avLst/>
              <a:gdLst>
                <a:gd name="T0" fmla="*/ 0 w 36"/>
                <a:gd name="T1" fmla="*/ 0 h 34"/>
                <a:gd name="T2" fmla="*/ 17 w 36"/>
                <a:gd name="T3" fmla="*/ 5 h 34"/>
                <a:gd name="T4" fmla="*/ 36 w 36"/>
                <a:gd name="T5" fmla="*/ 11 h 34"/>
                <a:gd name="T6" fmla="*/ 36 w 36"/>
                <a:gd name="T7" fmla="*/ 34 h 34"/>
                <a:gd name="T8" fmla="*/ 20 w 36"/>
                <a:gd name="T9" fmla="*/ 29 h 34"/>
                <a:gd name="T10" fmla="*/ 0 w 36"/>
                <a:gd name="T11" fmla="*/ 23 h 34"/>
                <a:gd name="T12" fmla="*/ 0 w 36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4">
                  <a:moveTo>
                    <a:pt x="0" y="0"/>
                  </a:moveTo>
                  <a:cubicBezTo>
                    <a:pt x="17" y="5"/>
                    <a:pt x="17" y="5"/>
                    <a:pt x="17" y="5"/>
                  </a:cubicBezTo>
                  <a:cubicBezTo>
                    <a:pt x="23" y="7"/>
                    <a:pt x="30" y="9"/>
                    <a:pt x="36" y="11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14" y="27"/>
                    <a:pt x="7" y="25"/>
                    <a:pt x="0" y="2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Freeform 69">
              <a:extLst>
                <a:ext uri="{FF2B5EF4-FFF2-40B4-BE49-F238E27FC236}">
                  <a16:creationId xmlns:a16="http://schemas.microsoft.com/office/drawing/2014/main" id="{E575635D-6426-4C7D-B1B5-E4684285A4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6" y="3416"/>
              <a:ext cx="85" cy="80"/>
            </a:xfrm>
            <a:custGeom>
              <a:avLst/>
              <a:gdLst>
                <a:gd name="T0" fmla="*/ 0 w 36"/>
                <a:gd name="T1" fmla="*/ 0 h 34"/>
                <a:gd name="T2" fmla="*/ 17 w 36"/>
                <a:gd name="T3" fmla="*/ 5 h 34"/>
                <a:gd name="T4" fmla="*/ 36 w 36"/>
                <a:gd name="T5" fmla="*/ 11 h 34"/>
                <a:gd name="T6" fmla="*/ 36 w 36"/>
                <a:gd name="T7" fmla="*/ 34 h 34"/>
                <a:gd name="T8" fmla="*/ 20 w 36"/>
                <a:gd name="T9" fmla="*/ 29 h 34"/>
                <a:gd name="T10" fmla="*/ 0 w 36"/>
                <a:gd name="T11" fmla="*/ 23 h 34"/>
                <a:gd name="T12" fmla="*/ 0 w 36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4">
                  <a:moveTo>
                    <a:pt x="0" y="0"/>
                  </a:moveTo>
                  <a:cubicBezTo>
                    <a:pt x="17" y="5"/>
                    <a:pt x="17" y="5"/>
                    <a:pt x="17" y="5"/>
                  </a:cubicBezTo>
                  <a:cubicBezTo>
                    <a:pt x="23" y="7"/>
                    <a:pt x="30" y="9"/>
                    <a:pt x="36" y="11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14" y="27"/>
                    <a:pt x="7" y="25"/>
                    <a:pt x="0" y="2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Freeform 70">
              <a:extLst>
                <a:ext uri="{FF2B5EF4-FFF2-40B4-BE49-F238E27FC236}">
                  <a16:creationId xmlns:a16="http://schemas.microsoft.com/office/drawing/2014/main" id="{34FAF2C6-343C-413F-8FA5-60F6E610D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2" y="2994"/>
              <a:ext cx="85" cy="83"/>
            </a:xfrm>
            <a:custGeom>
              <a:avLst/>
              <a:gdLst>
                <a:gd name="T0" fmla="*/ 0 w 36"/>
                <a:gd name="T1" fmla="*/ 0 h 35"/>
                <a:gd name="T2" fmla="*/ 16 w 36"/>
                <a:gd name="T3" fmla="*/ 5 h 35"/>
                <a:gd name="T4" fmla="*/ 36 w 36"/>
                <a:gd name="T5" fmla="*/ 11 h 35"/>
                <a:gd name="T6" fmla="*/ 36 w 36"/>
                <a:gd name="T7" fmla="*/ 35 h 35"/>
                <a:gd name="T8" fmla="*/ 20 w 36"/>
                <a:gd name="T9" fmla="*/ 30 h 35"/>
                <a:gd name="T10" fmla="*/ 0 w 36"/>
                <a:gd name="T11" fmla="*/ 24 h 35"/>
                <a:gd name="T12" fmla="*/ 0 w 36"/>
                <a:gd name="T13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5">
                  <a:moveTo>
                    <a:pt x="0" y="0"/>
                  </a:moveTo>
                  <a:cubicBezTo>
                    <a:pt x="16" y="5"/>
                    <a:pt x="16" y="5"/>
                    <a:pt x="16" y="5"/>
                  </a:cubicBezTo>
                  <a:cubicBezTo>
                    <a:pt x="23" y="7"/>
                    <a:pt x="29" y="9"/>
                    <a:pt x="36" y="11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13" y="28"/>
                    <a:pt x="6" y="26"/>
                    <a:pt x="0" y="2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" name="Freeform 71">
              <a:extLst>
                <a:ext uri="{FF2B5EF4-FFF2-40B4-BE49-F238E27FC236}">
                  <a16:creationId xmlns:a16="http://schemas.microsoft.com/office/drawing/2014/main" id="{0AA3601F-CC4E-4365-9882-B67118768D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2" y="3086"/>
              <a:ext cx="85" cy="80"/>
            </a:xfrm>
            <a:custGeom>
              <a:avLst/>
              <a:gdLst>
                <a:gd name="T0" fmla="*/ 0 w 36"/>
                <a:gd name="T1" fmla="*/ 0 h 34"/>
                <a:gd name="T2" fmla="*/ 16 w 36"/>
                <a:gd name="T3" fmla="*/ 5 h 34"/>
                <a:gd name="T4" fmla="*/ 36 w 36"/>
                <a:gd name="T5" fmla="*/ 11 h 34"/>
                <a:gd name="T6" fmla="*/ 36 w 36"/>
                <a:gd name="T7" fmla="*/ 34 h 34"/>
                <a:gd name="T8" fmla="*/ 20 w 36"/>
                <a:gd name="T9" fmla="*/ 29 h 34"/>
                <a:gd name="T10" fmla="*/ 0 w 36"/>
                <a:gd name="T11" fmla="*/ 23 h 34"/>
                <a:gd name="T12" fmla="*/ 0 w 36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4">
                  <a:moveTo>
                    <a:pt x="0" y="0"/>
                  </a:moveTo>
                  <a:cubicBezTo>
                    <a:pt x="16" y="5"/>
                    <a:pt x="16" y="5"/>
                    <a:pt x="16" y="5"/>
                  </a:cubicBezTo>
                  <a:cubicBezTo>
                    <a:pt x="23" y="7"/>
                    <a:pt x="29" y="9"/>
                    <a:pt x="36" y="11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13" y="27"/>
                    <a:pt x="6" y="25"/>
                    <a:pt x="0" y="2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Freeform 72">
              <a:extLst>
                <a:ext uri="{FF2B5EF4-FFF2-40B4-BE49-F238E27FC236}">
                  <a16:creationId xmlns:a16="http://schemas.microsoft.com/office/drawing/2014/main" id="{329A7A7C-E6BF-48B3-91CD-0AE8CC7FB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2" y="3176"/>
              <a:ext cx="85" cy="80"/>
            </a:xfrm>
            <a:custGeom>
              <a:avLst/>
              <a:gdLst>
                <a:gd name="T0" fmla="*/ 0 w 36"/>
                <a:gd name="T1" fmla="*/ 0 h 34"/>
                <a:gd name="T2" fmla="*/ 16 w 36"/>
                <a:gd name="T3" fmla="*/ 5 h 34"/>
                <a:gd name="T4" fmla="*/ 36 w 36"/>
                <a:gd name="T5" fmla="*/ 11 h 34"/>
                <a:gd name="T6" fmla="*/ 36 w 36"/>
                <a:gd name="T7" fmla="*/ 34 h 34"/>
                <a:gd name="T8" fmla="*/ 20 w 36"/>
                <a:gd name="T9" fmla="*/ 29 h 34"/>
                <a:gd name="T10" fmla="*/ 0 w 36"/>
                <a:gd name="T11" fmla="*/ 23 h 34"/>
                <a:gd name="T12" fmla="*/ 0 w 36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4">
                  <a:moveTo>
                    <a:pt x="0" y="0"/>
                  </a:moveTo>
                  <a:cubicBezTo>
                    <a:pt x="16" y="5"/>
                    <a:pt x="16" y="5"/>
                    <a:pt x="16" y="5"/>
                  </a:cubicBezTo>
                  <a:cubicBezTo>
                    <a:pt x="23" y="7"/>
                    <a:pt x="29" y="9"/>
                    <a:pt x="36" y="11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13" y="27"/>
                    <a:pt x="6" y="25"/>
                    <a:pt x="0" y="2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Freeform 73">
              <a:extLst>
                <a:ext uri="{FF2B5EF4-FFF2-40B4-BE49-F238E27FC236}">
                  <a16:creationId xmlns:a16="http://schemas.microsoft.com/office/drawing/2014/main" id="{B1AC6FCA-73A8-4A2A-A293-AA7C139B1E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2" y="3268"/>
              <a:ext cx="85" cy="80"/>
            </a:xfrm>
            <a:custGeom>
              <a:avLst/>
              <a:gdLst>
                <a:gd name="T0" fmla="*/ 0 w 36"/>
                <a:gd name="T1" fmla="*/ 0 h 34"/>
                <a:gd name="T2" fmla="*/ 16 w 36"/>
                <a:gd name="T3" fmla="*/ 5 h 34"/>
                <a:gd name="T4" fmla="*/ 36 w 36"/>
                <a:gd name="T5" fmla="*/ 11 h 34"/>
                <a:gd name="T6" fmla="*/ 36 w 36"/>
                <a:gd name="T7" fmla="*/ 34 h 34"/>
                <a:gd name="T8" fmla="*/ 20 w 36"/>
                <a:gd name="T9" fmla="*/ 29 h 34"/>
                <a:gd name="T10" fmla="*/ 0 w 36"/>
                <a:gd name="T11" fmla="*/ 23 h 34"/>
                <a:gd name="T12" fmla="*/ 0 w 36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4">
                  <a:moveTo>
                    <a:pt x="0" y="0"/>
                  </a:moveTo>
                  <a:cubicBezTo>
                    <a:pt x="16" y="5"/>
                    <a:pt x="16" y="5"/>
                    <a:pt x="16" y="5"/>
                  </a:cubicBezTo>
                  <a:cubicBezTo>
                    <a:pt x="23" y="7"/>
                    <a:pt x="29" y="9"/>
                    <a:pt x="36" y="11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13" y="27"/>
                    <a:pt x="6" y="25"/>
                    <a:pt x="0" y="2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" name="Freeform 74">
              <a:extLst>
                <a:ext uri="{FF2B5EF4-FFF2-40B4-BE49-F238E27FC236}">
                  <a16:creationId xmlns:a16="http://schemas.microsoft.com/office/drawing/2014/main" id="{3166D06D-E802-4448-9FAB-2AADDB0D51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2" y="3357"/>
              <a:ext cx="85" cy="80"/>
            </a:xfrm>
            <a:custGeom>
              <a:avLst/>
              <a:gdLst>
                <a:gd name="T0" fmla="*/ 0 w 36"/>
                <a:gd name="T1" fmla="*/ 0 h 34"/>
                <a:gd name="T2" fmla="*/ 16 w 36"/>
                <a:gd name="T3" fmla="*/ 5 h 34"/>
                <a:gd name="T4" fmla="*/ 36 w 36"/>
                <a:gd name="T5" fmla="*/ 11 h 34"/>
                <a:gd name="T6" fmla="*/ 36 w 36"/>
                <a:gd name="T7" fmla="*/ 34 h 34"/>
                <a:gd name="T8" fmla="*/ 20 w 36"/>
                <a:gd name="T9" fmla="*/ 29 h 34"/>
                <a:gd name="T10" fmla="*/ 0 w 36"/>
                <a:gd name="T11" fmla="*/ 23 h 34"/>
                <a:gd name="T12" fmla="*/ 0 w 36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4">
                  <a:moveTo>
                    <a:pt x="0" y="0"/>
                  </a:moveTo>
                  <a:cubicBezTo>
                    <a:pt x="16" y="5"/>
                    <a:pt x="16" y="5"/>
                    <a:pt x="16" y="5"/>
                  </a:cubicBezTo>
                  <a:cubicBezTo>
                    <a:pt x="23" y="7"/>
                    <a:pt x="29" y="9"/>
                    <a:pt x="36" y="11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13" y="27"/>
                    <a:pt x="6" y="25"/>
                    <a:pt x="0" y="2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Freeform 75">
              <a:extLst>
                <a:ext uri="{FF2B5EF4-FFF2-40B4-BE49-F238E27FC236}">
                  <a16:creationId xmlns:a16="http://schemas.microsoft.com/office/drawing/2014/main" id="{184B2B1D-4FEB-4E86-9535-FDB22278EC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2" y="3449"/>
              <a:ext cx="85" cy="80"/>
            </a:xfrm>
            <a:custGeom>
              <a:avLst/>
              <a:gdLst>
                <a:gd name="T0" fmla="*/ 0 w 36"/>
                <a:gd name="T1" fmla="*/ 0 h 34"/>
                <a:gd name="T2" fmla="*/ 16 w 36"/>
                <a:gd name="T3" fmla="*/ 5 h 34"/>
                <a:gd name="T4" fmla="*/ 36 w 36"/>
                <a:gd name="T5" fmla="*/ 11 h 34"/>
                <a:gd name="T6" fmla="*/ 36 w 36"/>
                <a:gd name="T7" fmla="*/ 34 h 34"/>
                <a:gd name="T8" fmla="*/ 20 w 36"/>
                <a:gd name="T9" fmla="*/ 29 h 34"/>
                <a:gd name="T10" fmla="*/ 0 w 36"/>
                <a:gd name="T11" fmla="*/ 23 h 34"/>
                <a:gd name="T12" fmla="*/ 0 w 36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4">
                  <a:moveTo>
                    <a:pt x="0" y="0"/>
                  </a:moveTo>
                  <a:cubicBezTo>
                    <a:pt x="16" y="5"/>
                    <a:pt x="16" y="5"/>
                    <a:pt x="16" y="5"/>
                  </a:cubicBezTo>
                  <a:cubicBezTo>
                    <a:pt x="23" y="7"/>
                    <a:pt x="29" y="9"/>
                    <a:pt x="36" y="11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13" y="27"/>
                    <a:pt x="6" y="25"/>
                    <a:pt x="0" y="2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Freeform 76">
              <a:extLst>
                <a:ext uri="{FF2B5EF4-FFF2-40B4-BE49-F238E27FC236}">
                  <a16:creationId xmlns:a16="http://schemas.microsoft.com/office/drawing/2014/main" id="{A312653A-F1BD-4085-9AC9-71E13F8F9F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6" y="3027"/>
              <a:ext cx="87" cy="80"/>
            </a:xfrm>
            <a:custGeom>
              <a:avLst/>
              <a:gdLst>
                <a:gd name="T0" fmla="*/ 0 w 37"/>
                <a:gd name="T1" fmla="*/ 0 h 34"/>
                <a:gd name="T2" fmla="*/ 17 w 37"/>
                <a:gd name="T3" fmla="*/ 5 h 34"/>
                <a:gd name="T4" fmla="*/ 37 w 37"/>
                <a:gd name="T5" fmla="*/ 11 h 34"/>
                <a:gd name="T6" fmla="*/ 37 w 37"/>
                <a:gd name="T7" fmla="*/ 34 h 34"/>
                <a:gd name="T8" fmla="*/ 20 w 37"/>
                <a:gd name="T9" fmla="*/ 29 h 34"/>
                <a:gd name="T10" fmla="*/ 0 w 37"/>
                <a:gd name="T11" fmla="*/ 23 h 34"/>
                <a:gd name="T12" fmla="*/ 0 w 37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4">
                  <a:moveTo>
                    <a:pt x="0" y="0"/>
                  </a:moveTo>
                  <a:cubicBezTo>
                    <a:pt x="17" y="5"/>
                    <a:pt x="17" y="5"/>
                    <a:pt x="17" y="5"/>
                  </a:cubicBezTo>
                  <a:cubicBezTo>
                    <a:pt x="23" y="7"/>
                    <a:pt x="30" y="9"/>
                    <a:pt x="37" y="11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14" y="27"/>
                    <a:pt x="7" y="25"/>
                    <a:pt x="0" y="2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Freeform 77">
              <a:extLst>
                <a:ext uri="{FF2B5EF4-FFF2-40B4-BE49-F238E27FC236}">
                  <a16:creationId xmlns:a16="http://schemas.microsoft.com/office/drawing/2014/main" id="{FD189E9C-C525-47F6-9615-E4E01EA87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6" y="3117"/>
              <a:ext cx="87" cy="80"/>
            </a:xfrm>
            <a:custGeom>
              <a:avLst/>
              <a:gdLst>
                <a:gd name="T0" fmla="*/ 0 w 37"/>
                <a:gd name="T1" fmla="*/ 0 h 34"/>
                <a:gd name="T2" fmla="*/ 17 w 37"/>
                <a:gd name="T3" fmla="*/ 5 h 34"/>
                <a:gd name="T4" fmla="*/ 37 w 37"/>
                <a:gd name="T5" fmla="*/ 11 h 34"/>
                <a:gd name="T6" fmla="*/ 37 w 37"/>
                <a:gd name="T7" fmla="*/ 34 h 34"/>
                <a:gd name="T8" fmla="*/ 20 w 37"/>
                <a:gd name="T9" fmla="*/ 30 h 34"/>
                <a:gd name="T10" fmla="*/ 0 w 37"/>
                <a:gd name="T11" fmla="*/ 23 h 34"/>
                <a:gd name="T12" fmla="*/ 0 w 37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4">
                  <a:moveTo>
                    <a:pt x="0" y="0"/>
                  </a:moveTo>
                  <a:cubicBezTo>
                    <a:pt x="17" y="5"/>
                    <a:pt x="17" y="5"/>
                    <a:pt x="17" y="5"/>
                  </a:cubicBezTo>
                  <a:cubicBezTo>
                    <a:pt x="23" y="7"/>
                    <a:pt x="30" y="9"/>
                    <a:pt x="37" y="11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14" y="28"/>
                    <a:pt x="7" y="26"/>
                    <a:pt x="0" y="2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" name="Freeform 78">
              <a:extLst>
                <a:ext uri="{FF2B5EF4-FFF2-40B4-BE49-F238E27FC236}">
                  <a16:creationId xmlns:a16="http://schemas.microsoft.com/office/drawing/2014/main" id="{CC4A70E5-5C48-4CF2-984D-206C01A0EB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6" y="3209"/>
              <a:ext cx="87" cy="80"/>
            </a:xfrm>
            <a:custGeom>
              <a:avLst/>
              <a:gdLst>
                <a:gd name="T0" fmla="*/ 0 w 37"/>
                <a:gd name="T1" fmla="*/ 0 h 34"/>
                <a:gd name="T2" fmla="*/ 17 w 37"/>
                <a:gd name="T3" fmla="*/ 5 h 34"/>
                <a:gd name="T4" fmla="*/ 37 w 37"/>
                <a:gd name="T5" fmla="*/ 11 h 34"/>
                <a:gd name="T6" fmla="*/ 37 w 37"/>
                <a:gd name="T7" fmla="*/ 34 h 34"/>
                <a:gd name="T8" fmla="*/ 20 w 37"/>
                <a:gd name="T9" fmla="*/ 29 h 34"/>
                <a:gd name="T10" fmla="*/ 0 w 37"/>
                <a:gd name="T11" fmla="*/ 23 h 34"/>
                <a:gd name="T12" fmla="*/ 0 w 37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4">
                  <a:moveTo>
                    <a:pt x="0" y="0"/>
                  </a:moveTo>
                  <a:cubicBezTo>
                    <a:pt x="17" y="5"/>
                    <a:pt x="17" y="5"/>
                    <a:pt x="17" y="5"/>
                  </a:cubicBezTo>
                  <a:cubicBezTo>
                    <a:pt x="23" y="7"/>
                    <a:pt x="30" y="9"/>
                    <a:pt x="37" y="11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14" y="27"/>
                    <a:pt x="7" y="25"/>
                    <a:pt x="0" y="2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" name="Freeform 79">
              <a:extLst>
                <a:ext uri="{FF2B5EF4-FFF2-40B4-BE49-F238E27FC236}">
                  <a16:creationId xmlns:a16="http://schemas.microsoft.com/office/drawing/2014/main" id="{21609478-9D40-4A2B-9B8B-3920B0DE5B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6" y="3298"/>
              <a:ext cx="87" cy="80"/>
            </a:xfrm>
            <a:custGeom>
              <a:avLst/>
              <a:gdLst>
                <a:gd name="T0" fmla="*/ 0 w 37"/>
                <a:gd name="T1" fmla="*/ 0 h 34"/>
                <a:gd name="T2" fmla="*/ 17 w 37"/>
                <a:gd name="T3" fmla="*/ 5 h 34"/>
                <a:gd name="T4" fmla="*/ 37 w 37"/>
                <a:gd name="T5" fmla="*/ 11 h 34"/>
                <a:gd name="T6" fmla="*/ 37 w 37"/>
                <a:gd name="T7" fmla="*/ 34 h 34"/>
                <a:gd name="T8" fmla="*/ 20 w 37"/>
                <a:gd name="T9" fmla="*/ 29 h 34"/>
                <a:gd name="T10" fmla="*/ 0 w 37"/>
                <a:gd name="T11" fmla="*/ 23 h 34"/>
                <a:gd name="T12" fmla="*/ 0 w 37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4">
                  <a:moveTo>
                    <a:pt x="0" y="0"/>
                  </a:moveTo>
                  <a:cubicBezTo>
                    <a:pt x="17" y="5"/>
                    <a:pt x="17" y="5"/>
                    <a:pt x="17" y="5"/>
                  </a:cubicBezTo>
                  <a:cubicBezTo>
                    <a:pt x="23" y="7"/>
                    <a:pt x="30" y="9"/>
                    <a:pt x="37" y="11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14" y="27"/>
                    <a:pt x="7" y="25"/>
                    <a:pt x="0" y="2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" name="Freeform 80">
              <a:extLst>
                <a:ext uri="{FF2B5EF4-FFF2-40B4-BE49-F238E27FC236}">
                  <a16:creationId xmlns:a16="http://schemas.microsoft.com/office/drawing/2014/main" id="{307F5E9D-014D-46B8-9EBF-22FC0410AA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6" y="3390"/>
              <a:ext cx="87" cy="80"/>
            </a:xfrm>
            <a:custGeom>
              <a:avLst/>
              <a:gdLst>
                <a:gd name="T0" fmla="*/ 0 w 37"/>
                <a:gd name="T1" fmla="*/ 0 h 34"/>
                <a:gd name="T2" fmla="*/ 17 w 37"/>
                <a:gd name="T3" fmla="*/ 5 h 34"/>
                <a:gd name="T4" fmla="*/ 37 w 37"/>
                <a:gd name="T5" fmla="*/ 11 h 34"/>
                <a:gd name="T6" fmla="*/ 37 w 37"/>
                <a:gd name="T7" fmla="*/ 34 h 34"/>
                <a:gd name="T8" fmla="*/ 20 w 37"/>
                <a:gd name="T9" fmla="*/ 29 h 34"/>
                <a:gd name="T10" fmla="*/ 0 w 37"/>
                <a:gd name="T11" fmla="*/ 23 h 34"/>
                <a:gd name="T12" fmla="*/ 0 w 37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4">
                  <a:moveTo>
                    <a:pt x="0" y="0"/>
                  </a:moveTo>
                  <a:cubicBezTo>
                    <a:pt x="17" y="5"/>
                    <a:pt x="17" y="5"/>
                    <a:pt x="17" y="5"/>
                  </a:cubicBezTo>
                  <a:cubicBezTo>
                    <a:pt x="23" y="7"/>
                    <a:pt x="30" y="9"/>
                    <a:pt x="37" y="11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14" y="27"/>
                    <a:pt x="7" y="25"/>
                    <a:pt x="0" y="2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" name="Freeform 81">
              <a:extLst>
                <a:ext uri="{FF2B5EF4-FFF2-40B4-BE49-F238E27FC236}">
                  <a16:creationId xmlns:a16="http://schemas.microsoft.com/office/drawing/2014/main" id="{2C0C09A2-64E4-4804-A0B5-3ECE56C26A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6" y="3479"/>
              <a:ext cx="87" cy="80"/>
            </a:xfrm>
            <a:custGeom>
              <a:avLst/>
              <a:gdLst>
                <a:gd name="T0" fmla="*/ 0 w 37"/>
                <a:gd name="T1" fmla="*/ 0 h 34"/>
                <a:gd name="T2" fmla="*/ 17 w 37"/>
                <a:gd name="T3" fmla="*/ 5 h 34"/>
                <a:gd name="T4" fmla="*/ 37 w 37"/>
                <a:gd name="T5" fmla="*/ 11 h 34"/>
                <a:gd name="T6" fmla="*/ 37 w 37"/>
                <a:gd name="T7" fmla="*/ 34 h 34"/>
                <a:gd name="T8" fmla="*/ 20 w 37"/>
                <a:gd name="T9" fmla="*/ 29 h 34"/>
                <a:gd name="T10" fmla="*/ 0 w 37"/>
                <a:gd name="T11" fmla="*/ 23 h 34"/>
                <a:gd name="T12" fmla="*/ 0 w 37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4">
                  <a:moveTo>
                    <a:pt x="0" y="0"/>
                  </a:moveTo>
                  <a:cubicBezTo>
                    <a:pt x="17" y="5"/>
                    <a:pt x="17" y="5"/>
                    <a:pt x="17" y="5"/>
                  </a:cubicBezTo>
                  <a:cubicBezTo>
                    <a:pt x="23" y="7"/>
                    <a:pt x="30" y="9"/>
                    <a:pt x="37" y="11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14" y="27"/>
                    <a:pt x="7" y="25"/>
                    <a:pt x="0" y="2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" name="Freeform 82">
              <a:extLst>
                <a:ext uri="{FF2B5EF4-FFF2-40B4-BE49-F238E27FC236}">
                  <a16:creationId xmlns:a16="http://schemas.microsoft.com/office/drawing/2014/main" id="{F7018810-02D9-4F71-8CE3-2664D3F825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9" y="2874"/>
              <a:ext cx="273" cy="782"/>
            </a:xfrm>
            <a:custGeom>
              <a:avLst/>
              <a:gdLst>
                <a:gd name="T0" fmla="*/ 0 w 273"/>
                <a:gd name="T1" fmla="*/ 125 h 782"/>
                <a:gd name="T2" fmla="*/ 0 w 273"/>
                <a:gd name="T3" fmla="*/ 782 h 782"/>
                <a:gd name="T4" fmla="*/ 273 w 273"/>
                <a:gd name="T5" fmla="*/ 660 h 782"/>
                <a:gd name="T6" fmla="*/ 273 w 273"/>
                <a:gd name="T7" fmla="*/ 0 h 782"/>
                <a:gd name="T8" fmla="*/ 0 w 273"/>
                <a:gd name="T9" fmla="*/ 125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3" h="782">
                  <a:moveTo>
                    <a:pt x="0" y="125"/>
                  </a:moveTo>
                  <a:lnTo>
                    <a:pt x="0" y="782"/>
                  </a:lnTo>
                  <a:lnTo>
                    <a:pt x="273" y="660"/>
                  </a:lnTo>
                  <a:lnTo>
                    <a:pt x="273" y="0"/>
                  </a:lnTo>
                  <a:lnTo>
                    <a:pt x="0" y="125"/>
                  </a:lnTo>
                  <a:close/>
                </a:path>
              </a:pathLst>
            </a:custGeom>
            <a:solidFill>
              <a:srgbClr val="4454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" name="Freeform 83">
              <a:extLst>
                <a:ext uri="{FF2B5EF4-FFF2-40B4-BE49-F238E27FC236}">
                  <a16:creationId xmlns:a16="http://schemas.microsoft.com/office/drawing/2014/main" id="{2329DE70-A6DC-419A-B2EE-1B8465645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1" y="2766"/>
              <a:ext cx="631" cy="233"/>
            </a:xfrm>
            <a:custGeom>
              <a:avLst/>
              <a:gdLst>
                <a:gd name="T0" fmla="*/ 631 w 631"/>
                <a:gd name="T1" fmla="*/ 108 h 233"/>
                <a:gd name="T2" fmla="*/ 629 w 631"/>
                <a:gd name="T3" fmla="*/ 108 h 233"/>
                <a:gd name="T4" fmla="*/ 627 w 631"/>
                <a:gd name="T5" fmla="*/ 108 h 233"/>
                <a:gd name="T6" fmla="*/ 619 w 631"/>
                <a:gd name="T7" fmla="*/ 106 h 233"/>
                <a:gd name="T8" fmla="*/ 612 w 631"/>
                <a:gd name="T9" fmla="*/ 104 h 233"/>
                <a:gd name="T10" fmla="*/ 605 w 631"/>
                <a:gd name="T11" fmla="*/ 101 h 233"/>
                <a:gd name="T12" fmla="*/ 596 w 631"/>
                <a:gd name="T13" fmla="*/ 97 h 233"/>
                <a:gd name="T14" fmla="*/ 584 w 631"/>
                <a:gd name="T15" fmla="*/ 94 h 233"/>
                <a:gd name="T16" fmla="*/ 572 w 631"/>
                <a:gd name="T17" fmla="*/ 90 h 233"/>
                <a:gd name="T18" fmla="*/ 558 w 631"/>
                <a:gd name="T19" fmla="*/ 87 h 233"/>
                <a:gd name="T20" fmla="*/ 544 w 631"/>
                <a:gd name="T21" fmla="*/ 83 h 233"/>
                <a:gd name="T22" fmla="*/ 530 w 631"/>
                <a:gd name="T23" fmla="*/ 78 h 233"/>
                <a:gd name="T24" fmla="*/ 513 w 631"/>
                <a:gd name="T25" fmla="*/ 73 h 233"/>
                <a:gd name="T26" fmla="*/ 497 w 631"/>
                <a:gd name="T27" fmla="*/ 68 h 233"/>
                <a:gd name="T28" fmla="*/ 480 w 631"/>
                <a:gd name="T29" fmla="*/ 64 h 233"/>
                <a:gd name="T30" fmla="*/ 464 w 631"/>
                <a:gd name="T31" fmla="*/ 59 h 233"/>
                <a:gd name="T32" fmla="*/ 447 w 631"/>
                <a:gd name="T33" fmla="*/ 54 h 233"/>
                <a:gd name="T34" fmla="*/ 431 w 631"/>
                <a:gd name="T35" fmla="*/ 47 h 233"/>
                <a:gd name="T36" fmla="*/ 414 w 631"/>
                <a:gd name="T37" fmla="*/ 43 h 233"/>
                <a:gd name="T38" fmla="*/ 398 w 631"/>
                <a:gd name="T39" fmla="*/ 38 h 233"/>
                <a:gd name="T40" fmla="*/ 384 w 631"/>
                <a:gd name="T41" fmla="*/ 33 h 233"/>
                <a:gd name="T42" fmla="*/ 367 w 631"/>
                <a:gd name="T43" fmla="*/ 28 h 233"/>
                <a:gd name="T44" fmla="*/ 353 w 631"/>
                <a:gd name="T45" fmla="*/ 26 h 233"/>
                <a:gd name="T46" fmla="*/ 339 w 631"/>
                <a:gd name="T47" fmla="*/ 21 h 233"/>
                <a:gd name="T48" fmla="*/ 327 w 631"/>
                <a:gd name="T49" fmla="*/ 17 h 233"/>
                <a:gd name="T50" fmla="*/ 316 w 631"/>
                <a:gd name="T51" fmla="*/ 14 h 233"/>
                <a:gd name="T52" fmla="*/ 304 w 631"/>
                <a:gd name="T53" fmla="*/ 10 h 233"/>
                <a:gd name="T54" fmla="*/ 294 w 631"/>
                <a:gd name="T55" fmla="*/ 7 h 233"/>
                <a:gd name="T56" fmla="*/ 287 w 631"/>
                <a:gd name="T57" fmla="*/ 5 h 233"/>
                <a:gd name="T58" fmla="*/ 280 w 631"/>
                <a:gd name="T59" fmla="*/ 3 h 233"/>
                <a:gd name="T60" fmla="*/ 275 w 631"/>
                <a:gd name="T61" fmla="*/ 3 h 233"/>
                <a:gd name="T62" fmla="*/ 273 w 631"/>
                <a:gd name="T63" fmla="*/ 0 h 233"/>
                <a:gd name="T64" fmla="*/ 271 w 631"/>
                <a:gd name="T65" fmla="*/ 0 h 233"/>
                <a:gd name="T66" fmla="*/ 0 w 631"/>
                <a:gd name="T67" fmla="*/ 125 h 233"/>
                <a:gd name="T68" fmla="*/ 358 w 631"/>
                <a:gd name="T69" fmla="*/ 233 h 233"/>
                <a:gd name="T70" fmla="*/ 631 w 631"/>
                <a:gd name="T71" fmla="*/ 108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31" h="233">
                  <a:moveTo>
                    <a:pt x="631" y="108"/>
                  </a:moveTo>
                  <a:lnTo>
                    <a:pt x="629" y="108"/>
                  </a:lnTo>
                  <a:lnTo>
                    <a:pt x="627" y="108"/>
                  </a:lnTo>
                  <a:lnTo>
                    <a:pt x="619" y="106"/>
                  </a:lnTo>
                  <a:lnTo>
                    <a:pt x="612" y="104"/>
                  </a:lnTo>
                  <a:lnTo>
                    <a:pt x="605" y="101"/>
                  </a:lnTo>
                  <a:lnTo>
                    <a:pt x="596" y="97"/>
                  </a:lnTo>
                  <a:lnTo>
                    <a:pt x="584" y="94"/>
                  </a:lnTo>
                  <a:lnTo>
                    <a:pt x="572" y="90"/>
                  </a:lnTo>
                  <a:lnTo>
                    <a:pt x="558" y="87"/>
                  </a:lnTo>
                  <a:lnTo>
                    <a:pt x="544" y="83"/>
                  </a:lnTo>
                  <a:lnTo>
                    <a:pt x="530" y="78"/>
                  </a:lnTo>
                  <a:lnTo>
                    <a:pt x="513" y="73"/>
                  </a:lnTo>
                  <a:lnTo>
                    <a:pt x="497" y="68"/>
                  </a:lnTo>
                  <a:lnTo>
                    <a:pt x="480" y="64"/>
                  </a:lnTo>
                  <a:lnTo>
                    <a:pt x="464" y="59"/>
                  </a:lnTo>
                  <a:lnTo>
                    <a:pt x="447" y="54"/>
                  </a:lnTo>
                  <a:lnTo>
                    <a:pt x="431" y="47"/>
                  </a:lnTo>
                  <a:lnTo>
                    <a:pt x="414" y="43"/>
                  </a:lnTo>
                  <a:lnTo>
                    <a:pt x="398" y="38"/>
                  </a:lnTo>
                  <a:lnTo>
                    <a:pt x="384" y="33"/>
                  </a:lnTo>
                  <a:lnTo>
                    <a:pt x="367" y="28"/>
                  </a:lnTo>
                  <a:lnTo>
                    <a:pt x="353" y="26"/>
                  </a:lnTo>
                  <a:lnTo>
                    <a:pt x="339" y="21"/>
                  </a:lnTo>
                  <a:lnTo>
                    <a:pt x="327" y="17"/>
                  </a:lnTo>
                  <a:lnTo>
                    <a:pt x="316" y="14"/>
                  </a:lnTo>
                  <a:lnTo>
                    <a:pt x="304" y="10"/>
                  </a:lnTo>
                  <a:lnTo>
                    <a:pt x="294" y="7"/>
                  </a:lnTo>
                  <a:lnTo>
                    <a:pt x="287" y="5"/>
                  </a:lnTo>
                  <a:lnTo>
                    <a:pt x="280" y="3"/>
                  </a:lnTo>
                  <a:lnTo>
                    <a:pt x="275" y="3"/>
                  </a:lnTo>
                  <a:lnTo>
                    <a:pt x="273" y="0"/>
                  </a:lnTo>
                  <a:lnTo>
                    <a:pt x="271" y="0"/>
                  </a:lnTo>
                  <a:lnTo>
                    <a:pt x="0" y="125"/>
                  </a:lnTo>
                  <a:lnTo>
                    <a:pt x="358" y="233"/>
                  </a:lnTo>
                  <a:lnTo>
                    <a:pt x="631" y="108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" name="Freeform 84">
              <a:extLst>
                <a:ext uri="{FF2B5EF4-FFF2-40B4-BE49-F238E27FC236}">
                  <a16:creationId xmlns:a16="http://schemas.microsoft.com/office/drawing/2014/main" id="{D8A4B049-29E2-467A-8964-20C9FC656F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7" y="3020"/>
              <a:ext cx="61" cy="85"/>
            </a:xfrm>
            <a:custGeom>
              <a:avLst/>
              <a:gdLst>
                <a:gd name="T0" fmla="*/ 0 w 26"/>
                <a:gd name="T1" fmla="*/ 12 h 36"/>
                <a:gd name="T2" fmla="*/ 14 w 26"/>
                <a:gd name="T3" fmla="*/ 6 h 36"/>
                <a:gd name="T4" fmla="*/ 26 w 26"/>
                <a:gd name="T5" fmla="*/ 0 h 36"/>
                <a:gd name="T6" fmla="*/ 26 w 26"/>
                <a:gd name="T7" fmla="*/ 24 h 36"/>
                <a:gd name="T8" fmla="*/ 12 w 26"/>
                <a:gd name="T9" fmla="*/ 30 h 36"/>
                <a:gd name="T10" fmla="*/ 0 w 26"/>
                <a:gd name="T11" fmla="*/ 36 h 36"/>
                <a:gd name="T12" fmla="*/ 0 w 26"/>
                <a:gd name="T13" fmla="*/ 1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36">
                  <a:moveTo>
                    <a:pt x="0" y="12"/>
                  </a:moveTo>
                  <a:cubicBezTo>
                    <a:pt x="5" y="10"/>
                    <a:pt x="10" y="8"/>
                    <a:pt x="14" y="6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2" y="26"/>
                    <a:pt x="17" y="28"/>
                    <a:pt x="12" y="30"/>
                  </a:cubicBezTo>
                  <a:cubicBezTo>
                    <a:pt x="0" y="36"/>
                    <a:pt x="0" y="36"/>
                    <a:pt x="0" y="36"/>
                  </a:cubicBezTo>
                  <a:lnTo>
                    <a:pt x="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" name="Freeform 85">
              <a:extLst>
                <a:ext uri="{FF2B5EF4-FFF2-40B4-BE49-F238E27FC236}">
                  <a16:creationId xmlns:a16="http://schemas.microsoft.com/office/drawing/2014/main" id="{2CAE4114-6DC4-4E75-88EE-D9AB74D961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7" y="3112"/>
              <a:ext cx="61" cy="83"/>
            </a:xfrm>
            <a:custGeom>
              <a:avLst/>
              <a:gdLst>
                <a:gd name="T0" fmla="*/ 0 w 26"/>
                <a:gd name="T1" fmla="*/ 11 h 35"/>
                <a:gd name="T2" fmla="*/ 14 w 26"/>
                <a:gd name="T3" fmla="*/ 5 h 35"/>
                <a:gd name="T4" fmla="*/ 26 w 26"/>
                <a:gd name="T5" fmla="*/ 0 h 35"/>
                <a:gd name="T6" fmla="*/ 26 w 26"/>
                <a:gd name="T7" fmla="*/ 23 h 35"/>
                <a:gd name="T8" fmla="*/ 12 w 26"/>
                <a:gd name="T9" fmla="*/ 30 h 35"/>
                <a:gd name="T10" fmla="*/ 0 w 26"/>
                <a:gd name="T11" fmla="*/ 35 h 35"/>
                <a:gd name="T12" fmla="*/ 0 w 26"/>
                <a:gd name="T13" fmla="*/ 1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35">
                  <a:moveTo>
                    <a:pt x="0" y="11"/>
                  </a:moveTo>
                  <a:cubicBezTo>
                    <a:pt x="5" y="9"/>
                    <a:pt x="10" y="7"/>
                    <a:pt x="14" y="5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2" y="26"/>
                    <a:pt x="17" y="28"/>
                    <a:pt x="12" y="30"/>
                  </a:cubicBezTo>
                  <a:cubicBezTo>
                    <a:pt x="0" y="35"/>
                    <a:pt x="0" y="35"/>
                    <a:pt x="0" y="35"/>
                  </a:cubicBezTo>
                  <a:lnTo>
                    <a:pt x="0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" name="Freeform 86">
              <a:extLst>
                <a:ext uri="{FF2B5EF4-FFF2-40B4-BE49-F238E27FC236}">
                  <a16:creationId xmlns:a16="http://schemas.microsoft.com/office/drawing/2014/main" id="{1580FDC7-9D18-492C-8306-87B0335CE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7" y="3202"/>
              <a:ext cx="61" cy="84"/>
            </a:xfrm>
            <a:custGeom>
              <a:avLst/>
              <a:gdLst>
                <a:gd name="T0" fmla="*/ 0 w 26"/>
                <a:gd name="T1" fmla="*/ 12 h 36"/>
                <a:gd name="T2" fmla="*/ 14 w 26"/>
                <a:gd name="T3" fmla="*/ 6 h 36"/>
                <a:gd name="T4" fmla="*/ 26 w 26"/>
                <a:gd name="T5" fmla="*/ 0 h 36"/>
                <a:gd name="T6" fmla="*/ 26 w 26"/>
                <a:gd name="T7" fmla="*/ 24 h 36"/>
                <a:gd name="T8" fmla="*/ 12 w 26"/>
                <a:gd name="T9" fmla="*/ 30 h 36"/>
                <a:gd name="T10" fmla="*/ 0 w 26"/>
                <a:gd name="T11" fmla="*/ 36 h 36"/>
                <a:gd name="T12" fmla="*/ 0 w 26"/>
                <a:gd name="T13" fmla="*/ 1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36">
                  <a:moveTo>
                    <a:pt x="0" y="12"/>
                  </a:moveTo>
                  <a:cubicBezTo>
                    <a:pt x="5" y="10"/>
                    <a:pt x="10" y="8"/>
                    <a:pt x="14" y="6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2" y="26"/>
                    <a:pt x="17" y="28"/>
                    <a:pt x="12" y="30"/>
                  </a:cubicBezTo>
                  <a:cubicBezTo>
                    <a:pt x="0" y="36"/>
                    <a:pt x="0" y="36"/>
                    <a:pt x="0" y="36"/>
                  </a:cubicBezTo>
                  <a:lnTo>
                    <a:pt x="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1" name="Freeform 87">
              <a:extLst>
                <a:ext uri="{FF2B5EF4-FFF2-40B4-BE49-F238E27FC236}">
                  <a16:creationId xmlns:a16="http://schemas.microsoft.com/office/drawing/2014/main" id="{5A077B96-2C88-4A63-AC93-B2E79837A90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7" y="3293"/>
              <a:ext cx="61" cy="83"/>
            </a:xfrm>
            <a:custGeom>
              <a:avLst/>
              <a:gdLst>
                <a:gd name="T0" fmla="*/ 0 w 26"/>
                <a:gd name="T1" fmla="*/ 11 h 35"/>
                <a:gd name="T2" fmla="*/ 14 w 26"/>
                <a:gd name="T3" fmla="*/ 5 h 35"/>
                <a:gd name="T4" fmla="*/ 26 w 26"/>
                <a:gd name="T5" fmla="*/ 0 h 35"/>
                <a:gd name="T6" fmla="*/ 26 w 26"/>
                <a:gd name="T7" fmla="*/ 23 h 35"/>
                <a:gd name="T8" fmla="*/ 12 w 26"/>
                <a:gd name="T9" fmla="*/ 30 h 35"/>
                <a:gd name="T10" fmla="*/ 0 w 26"/>
                <a:gd name="T11" fmla="*/ 35 h 35"/>
                <a:gd name="T12" fmla="*/ 0 w 26"/>
                <a:gd name="T13" fmla="*/ 1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35">
                  <a:moveTo>
                    <a:pt x="0" y="11"/>
                  </a:moveTo>
                  <a:cubicBezTo>
                    <a:pt x="5" y="9"/>
                    <a:pt x="10" y="7"/>
                    <a:pt x="14" y="5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2" y="25"/>
                    <a:pt x="17" y="28"/>
                    <a:pt x="12" y="30"/>
                  </a:cubicBezTo>
                  <a:cubicBezTo>
                    <a:pt x="0" y="35"/>
                    <a:pt x="0" y="35"/>
                    <a:pt x="0" y="35"/>
                  </a:cubicBezTo>
                  <a:lnTo>
                    <a:pt x="0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" name="Freeform 88">
              <a:extLst>
                <a:ext uri="{FF2B5EF4-FFF2-40B4-BE49-F238E27FC236}">
                  <a16:creationId xmlns:a16="http://schemas.microsoft.com/office/drawing/2014/main" id="{831236D6-00DB-40AA-BFFB-ED6C69BED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7" y="3383"/>
              <a:ext cx="61" cy="85"/>
            </a:xfrm>
            <a:custGeom>
              <a:avLst/>
              <a:gdLst>
                <a:gd name="T0" fmla="*/ 0 w 26"/>
                <a:gd name="T1" fmla="*/ 12 h 36"/>
                <a:gd name="T2" fmla="*/ 14 w 26"/>
                <a:gd name="T3" fmla="*/ 5 h 36"/>
                <a:gd name="T4" fmla="*/ 26 w 26"/>
                <a:gd name="T5" fmla="*/ 0 h 36"/>
                <a:gd name="T6" fmla="*/ 26 w 26"/>
                <a:gd name="T7" fmla="*/ 24 h 36"/>
                <a:gd name="T8" fmla="*/ 12 w 26"/>
                <a:gd name="T9" fmla="*/ 30 h 36"/>
                <a:gd name="T10" fmla="*/ 0 w 26"/>
                <a:gd name="T11" fmla="*/ 36 h 36"/>
                <a:gd name="T12" fmla="*/ 0 w 26"/>
                <a:gd name="T13" fmla="*/ 1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36">
                  <a:moveTo>
                    <a:pt x="0" y="12"/>
                  </a:moveTo>
                  <a:cubicBezTo>
                    <a:pt x="5" y="10"/>
                    <a:pt x="10" y="8"/>
                    <a:pt x="14" y="5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2" y="26"/>
                    <a:pt x="17" y="28"/>
                    <a:pt x="12" y="30"/>
                  </a:cubicBezTo>
                  <a:cubicBezTo>
                    <a:pt x="0" y="36"/>
                    <a:pt x="0" y="36"/>
                    <a:pt x="0" y="36"/>
                  </a:cubicBezTo>
                  <a:lnTo>
                    <a:pt x="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Freeform 89">
              <a:extLst>
                <a:ext uri="{FF2B5EF4-FFF2-40B4-BE49-F238E27FC236}">
                  <a16:creationId xmlns:a16="http://schemas.microsoft.com/office/drawing/2014/main" id="{A7F020D2-02BB-4BB9-941A-8C621EC995F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7" y="3472"/>
              <a:ext cx="61" cy="85"/>
            </a:xfrm>
            <a:custGeom>
              <a:avLst/>
              <a:gdLst>
                <a:gd name="T0" fmla="*/ 0 w 26"/>
                <a:gd name="T1" fmla="*/ 12 h 36"/>
                <a:gd name="T2" fmla="*/ 14 w 26"/>
                <a:gd name="T3" fmla="*/ 6 h 36"/>
                <a:gd name="T4" fmla="*/ 26 w 26"/>
                <a:gd name="T5" fmla="*/ 0 h 36"/>
                <a:gd name="T6" fmla="*/ 26 w 26"/>
                <a:gd name="T7" fmla="*/ 24 h 36"/>
                <a:gd name="T8" fmla="*/ 12 w 26"/>
                <a:gd name="T9" fmla="*/ 31 h 36"/>
                <a:gd name="T10" fmla="*/ 0 w 26"/>
                <a:gd name="T11" fmla="*/ 36 h 36"/>
                <a:gd name="T12" fmla="*/ 0 w 26"/>
                <a:gd name="T13" fmla="*/ 1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36">
                  <a:moveTo>
                    <a:pt x="0" y="12"/>
                  </a:moveTo>
                  <a:cubicBezTo>
                    <a:pt x="5" y="10"/>
                    <a:pt x="10" y="8"/>
                    <a:pt x="14" y="6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2" y="26"/>
                    <a:pt x="17" y="28"/>
                    <a:pt x="12" y="31"/>
                  </a:cubicBezTo>
                  <a:cubicBezTo>
                    <a:pt x="0" y="36"/>
                    <a:pt x="0" y="36"/>
                    <a:pt x="0" y="36"/>
                  </a:cubicBezTo>
                  <a:lnTo>
                    <a:pt x="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4" name="Freeform 90">
              <a:extLst>
                <a:ext uri="{FF2B5EF4-FFF2-40B4-BE49-F238E27FC236}">
                  <a16:creationId xmlns:a16="http://schemas.microsoft.com/office/drawing/2014/main" id="{10BB8604-4687-4A9B-94B5-38947612C9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3" y="2987"/>
              <a:ext cx="61" cy="83"/>
            </a:xfrm>
            <a:custGeom>
              <a:avLst/>
              <a:gdLst>
                <a:gd name="T0" fmla="*/ 0 w 26"/>
                <a:gd name="T1" fmla="*/ 12 h 35"/>
                <a:gd name="T2" fmla="*/ 14 w 26"/>
                <a:gd name="T3" fmla="*/ 5 h 35"/>
                <a:gd name="T4" fmla="*/ 26 w 26"/>
                <a:gd name="T5" fmla="*/ 0 h 35"/>
                <a:gd name="T6" fmla="*/ 26 w 26"/>
                <a:gd name="T7" fmla="*/ 24 h 35"/>
                <a:gd name="T8" fmla="*/ 12 w 26"/>
                <a:gd name="T9" fmla="*/ 30 h 35"/>
                <a:gd name="T10" fmla="*/ 0 w 26"/>
                <a:gd name="T11" fmla="*/ 35 h 35"/>
                <a:gd name="T12" fmla="*/ 0 w 26"/>
                <a:gd name="T13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35">
                  <a:moveTo>
                    <a:pt x="0" y="12"/>
                  </a:moveTo>
                  <a:cubicBezTo>
                    <a:pt x="5" y="9"/>
                    <a:pt x="9" y="7"/>
                    <a:pt x="14" y="5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1" y="26"/>
                    <a:pt x="17" y="28"/>
                    <a:pt x="12" y="30"/>
                  </a:cubicBezTo>
                  <a:cubicBezTo>
                    <a:pt x="0" y="35"/>
                    <a:pt x="0" y="35"/>
                    <a:pt x="0" y="35"/>
                  </a:cubicBezTo>
                  <a:lnTo>
                    <a:pt x="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5" name="Freeform 91">
              <a:extLst>
                <a:ext uri="{FF2B5EF4-FFF2-40B4-BE49-F238E27FC236}">
                  <a16:creationId xmlns:a16="http://schemas.microsoft.com/office/drawing/2014/main" id="{E5B95C16-D048-48BE-8A10-4DDDD427CE0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3" y="3077"/>
              <a:ext cx="61" cy="85"/>
            </a:xfrm>
            <a:custGeom>
              <a:avLst/>
              <a:gdLst>
                <a:gd name="T0" fmla="*/ 0 w 26"/>
                <a:gd name="T1" fmla="*/ 12 h 36"/>
                <a:gd name="T2" fmla="*/ 14 w 26"/>
                <a:gd name="T3" fmla="*/ 6 h 36"/>
                <a:gd name="T4" fmla="*/ 26 w 26"/>
                <a:gd name="T5" fmla="*/ 0 h 36"/>
                <a:gd name="T6" fmla="*/ 26 w 26"/>
                <a:gd name="T7" fmla="*/ 24 h 36"/>
                <a:gd name="T8" fmla="*/ 12 w 26"/>
                <a:gd name="T9" fmla="*/ 30 h 36"/>
                <a:gd name="T10" fmla="*/ 0 w 26"/>
                <a:gd name="T11" fmla="*/ 36 h 36"/>
                <a:gd name="T12" fmla="*/ 0 w 26"/>
                <a:gd name="T13" fmla="*/ 1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36">
                  <a:moveTo>
                    <a:pt x="0" y="12"/>
                  </a:moveTo>
                  <a:cubicBezTo>
                    <a:pt x="5" y="10"/>
                    <a:pt x="9" y="8"/>
                    <a:pt x="14" y="6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1" y="26"/>
                    <a:pt x="17" y="28"/>
                    <a:pt x="12" y="30"/>
                  </a:cubicBezTo>
                  <a:cubicBezTo>
                    <a:pt x="0" y="36"/>
                    <a:pt x="0" y="36"/>
                    <a:pt x="0" y="36"/>
                  </a:cubicBezTo>
                  <a:lnTo>
                    <a:pt x="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Freeform 92">
              <a:extLst>
                <a:ext uri="{FF2B5EF4-FFF2-40B4-BE49-F238E27FC236}">
                  <a16:creationId xmlns:a16="http://schemas.microsoft.com/office/drawing/2014/main" id="{6627F941-5268-47E7-83D9-8D45BFB61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3" y="3169"/>
              <a:ext cx="61" cy="82"/>
            </a:xfrm>
            <a:custGeom>
              <a:avLst/>
              <a:gdLst>
                <a:gd name="T0" fmla="*/ 0 w 26"/>
                <a:gd name="T1" fmla="*/ 12 h 35"/>
                <a:gd name="T2" fmla="*/ 14 w 26"/>
                <a:gd name="T3" fmla="*/ 5 h 35"/>
                <a:gd name="T4" fmla="*/ 26 w 26"/>
                <a:gd name="T5" fmla="*/ 0 h 35"/>
                <a:gd name="T6" fmla="*/ 26 w 26"/>
                <a:gd name="T7" fmla="*/ 23 h 35"/>
                <a:gd name="T8" fmla="*/ 12 w 26"/>
                <a:gd name="T9" fmla="*/ 30 h 35"/>
                <a:gd name="T10" fmla="*/ 0 w 26"/>
                <a:gd name="T11" fmla="*/ 35 h 35"/>
                <a:gd name="T12" fmla="*/ 0 w 26"/>
                <a:gd name="T13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35">
                  <a:moveTo>
                    <a:pt x="0" y="12"/>
                  </a:moveTo>
                  <a:cubicBezTo>
                    <a:pt x="5" y="9"/>
                    <a:pt x="9" y="7"/>
                    <a:pt x="14" y="5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1" y="26"/>
                    <a:pt x="17" y="28"/>
                    <a:pt x="12" y="30"/>
                  </a:cubicBezTo>
                  <a:cubicBezTo>
                    <a:pt x="0" y="35"/>
                    <a:pt x="0" y="35"/>
                    <a:pt x="0" y="35"/>
                  </a:cubicBezTo>
                  <a:lnTo>
                    <a:pt x="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7" name="Freeform 93">
              <a:extLst>
                <a:ext uri="{FF2B5EF4-FFF2-40B4-BE49-F238E27FC236}">
                  <a16:creationId xmlns:a16="http://schemas.microsoft.com/office/drawing/2014/main" id="{931BCD92-BBE5-4538-8108-59D86014A14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3" y="3258"/>
              <a:ext cx="61" cy="85"/>
            </a:xfrm>
            <a:custGeom>
              <a:avLst/>
              <a:gdLst>
                <a:gd name="T0" fmla="*/ 0 w 26"/>
                <a:gd name="T1" fmla="*/ 12 h 36"/>
                <a:gd name="T2" fmla="*/ 14 w 26"/>
                <a:gd name="T3" fmla="*/ 6 h 36"/>
                <a:gd name="T4" fmla="*/ 26 w 26"/>
                <a:gd name="T5" fmla="*/ 0 h 36"/>
                <a:gd name="T6" fmla="*/ 26 w 26"/>
                <a:gd name="T7" fmla="*/ 24 h 36"/>
                <a:gd name="T8" fmla="*/ 12 w 26"/>
                <a:gd name="T9" fmla="*/ 30 h 36"/>
                <a:gd name="T10" fmla="*/ 0 w 26"/>
                <a:gd name="T11" fmla="*/ 36 h 36"/>
                <a:gd name="T12" fmla="*/ 0 w 26"/>
                <a:gd name="T13" fmla="*/ 1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36">
                  <a:moveTo>
                    <a:pt x="0" y="12"/>
                  </a:moveTo>
                  <a:cubicBezTo>
                    <a:pt x="5" y="10"/>
                    <a:pt x="9" y="8"/>
                    <a:pt x="14" y="6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1" y="26"/>
                    <a:pt x="17" y="28"/>
                    <a:pt x="12" y="30"/>
                  </a:cubicBezTo>
                  <a:cubicBezTo>
                    <a:pt x="0" y="36"/>
                    <a:pt x="0" y="36"/>
                    <a:pt x="0" y="36"/>
                  </a:cubicBezTo>
                  <a:lnTo>
                    <a:pt x="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8" name="Freeform 94">
              <a:extLst>
                <a:ext uri="{FF2B5EF4-FFF2-40B4-BE49-F238E27FC236}">
                  <a16:creationId xmlns:a16="http://schemas.microsoft.com/office/drawing/2014/main" id="{78D513DC-02E5-4616-8B8E-9F4D097F2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3" y="3350"/>
              <a:ext cx="61" cy="82"/>
            </a:xfrm>
            <a:custGeom>
              <a:avLst/>
              <a:gdLst>
                <a:gd name="T0" fmla="*/ 0 w 26"/>
                <a:gd name="T1" fmla="*/ 11 h 35"/>
                <a:gd name="T2" fmla="*/ 14 w 26"/>
                <a:gd name="T3" fmla="*/ 5 h 35"/>
                <a:gd name="T4" fmla="*/ 26 w 26"/>
                <a:gd name="T5" fmla="*/ 0 h 35"/>
                <a:gd name="T6" fmla="*/ 26 w 26"/>
                <a:gd name="T7" fmla="*/ 23 h 35"/>
                <a:gd name="T8" fmla="*/ 12 w 26"/>
                <a:gd name="T9" fmla="*/ 30 h 35"/>
                <a:gd name="T10" fmla="*/ 0 w 26"/>
                <a:gd name="T11" fmla="*/ 35 h 35"/>
                <a:gd name="T12" fmla="*/ 0 w 26"/>
                <a:gd name="T13" fmla="*/ 1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35">
                  <a:moveTo>
                    <a:pt x="0" y="11"/>
                  </a:moveTo>
                  <a:cubicBezTo>
                    <a:pt x="5" y="9"/>
                    <a:pt x="9" y="7"/>
                    <a:pt x="14" y="5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1" y="25"/>
                    <a:pt x="17" y="28"/>
                    <a:pt x="12" y="30"/>
                  </a:cubicBezTo>
                  <a:cubicBezTo>
                    <a:pt x="0" y="35"/>
                    <a:pt x="0" y="35"/>
                    <a:pt x="0" y="35"/>
                  </a:cubicBezTo>
                  <a:lnTo>
                    <a:pt x="0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9" name="Freeform 95">
              <a:extLst>
                <a:ext uri="{FF2B5EF4-FFF2-40B4-BE49-F238E27FC236}">
                  <a16:creationId xmlns:a16="http://schemas.microsoft.com/office/drawing/2014/main" id="{AB75349F-5F0A-4C84-A202-DAD3272040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3" y="3439"/>
              <a:ext cx="61" cy="85"/>
            </a:xfrm>
            <a:custGeom>
              <a:avLst/>
              <a:gdLst>
                <a:gd name="T0" fmla="*/ 0 w 26"/>
                <a:gd name="T1" fmla="*/ 12 h 36"/>
                <a:gd name="T2" fmla="*/ 14 w 26"/>
                <a:gd name="T3" fmla="*/ 5 h 36"/>
                <a:gd name="T4" fmla="*/ 26 w 26"/>
                <a:gd name="T5" fmla="*/ 0 h 36"/>
                <a:gd name="T6" fmla="*/ 26 w 26"/>
                <a:gd name="T7" fmla="*/ 24 h 36"/>
                <a:gd name="T8" fmla="*/ 12 w 26"/>
                <a:gd name="T9" fmla="*/ 30 h 36"/>
                <a:gd name="T10" fmla="*/ 0 w 26"/>
                <a:gd name="T11" fmla="*/ 36 h 36"/>
                <a:gd name="T12" fmla="*/ 0 w 26"/>
                <a:gd name="T13" fmla="*/ 1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36">
                  <a:moveTo>
                    <a:pt x="0" y="12"/>
                  </a:moveTo>
                  <a:cubicBezTo>
                    <a:pt x="5" y="10"/>
                    <a:pt x="9" y="8"/>
                    <a:pt x="14" y="5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1" y="26"/>
                    <a:pt x="17" y="28"/>
                    <a:pt x="12" y="30"/>
                  </a:cubicBezTo>
                  <a:cubicBezTo>
                    <a:pt x="0" y="36"/>
                    <a:pt x="0" y="36"/>
                    <a:pt x="0" y="36"/>
                  </a:cubicBezTo>
                  <a:lnTo>
                    <a:pt x="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Freeform 96">
              <a:extLst>
                <a:ext uri="{FF2B5EF4-FFF2-40B4-BE49-F238E27FC236}">
                  <a16:creationId xmlns:a16="http://schemas.microsoft.com/office/drawing/2014/main" id="{A960E319-802F-4847-AB12-7DD2524D8D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8" y="2952"/>
              <a:ext cx="61" cy="85"/>
            </a:xfrm>
            <a:custGeom>
              <a:avLst/>
              <a:gdLst>
                <a:gd name="T0" fmla="*/ 0 w 26"/>
                <a:gd name="T1" fmla="*/ 12 h 36"/>
                <a:gd name="T2" fmla="*/ 14 w 26"/>
                <a:gd name="T3" fmla="*/ 6 h 36"/>
                <a:gd name="T4" fmla="*/ 26 w 26"/>
                <a:gd name="T5" fmla="*/ 0 h 36"/>
                <a:gd name="T6" fmla="*/ 26 w 26"/>
                <a:gd name="T7" fmla="*/ 24 h 36"/>
                <a:gd name="T8" fmla="*/ 12 w 26"/>
                <a:gd name="T9" fmla="*/ 31 h 36"/>
                <a:gd name="T10" fmla="*/ 0 w 26"/>
                <a:gd name="T11" fmla="*/ 36 h 36"/>
                <a:gd name="T12" fmla="*/ 0 w 26"/>
                <a:gd name="T13" fmla="*/ 1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36">
                  <a:moveTo>
                    <a:pt x="0" y="12"/>
                  </a:moveTo>
                  <a:cubicBezTo>
                    <a:pt x="4" y="10"/>
                    <a:pt x="9" y="8"/>
                    <a:pt x="14" y="6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1" y="26"/>
                    <a:pt x="16" y="28"/>
                    <a:pt x="12" y="31"/>
                  </a:cubicBezTo>
                  <a:cubicBezTo>
                    <a:pt x="0" y="36"/>
                    <a:pt x="0" y="36"/>
                    <a:pt x="0" y="36"/>
                  </a:cubicBezTo>
                  <a:lnTo>
                    <a:pt x="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1" name="Freeform 97">
              <a:extLst>
                <a:ext uri="{FF2B5EF4-FFF2-40B4-BE49-F238E27FC236}">
                  <a16:creationId xmlns:a16="http://schemas.microsoft.com/office/drawing/2014/main" id="{9FBF8EC2-51D7-41D6-BCDB-9E8F5A0AB5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8" y="3044"/>
              <a:ext cx="61" cy="82"/>
            </a:xfrm>
            <a:custGeom>
              <a:avLst/>
              <a:gdLst>
                <a:gd name="T0" fmla="*/ 0 w 26"/>
                <a:gd name="T1" fmla="*/ 12 h 35"/>
                <a:gd name="T2" fmla="*/ 14 w 26"/>
                <a:gd name="T3" fmla="*/ 5 h 35"/>
                <a:gd name="T4" fmla="*/ 26 w 26"/>
                <a:gd name="T5" fmla="*/ 0 h 35"/>
                <a:gd name="T6" fmla="*/ 26 w 26"/>
                <a:gd name="T7" fmla="*/ 24 h 35"/>
                <a:gd name="T8" fmla="*/ 12 w 26"/>
                <a:gd name="T9" fmla="*/ 30 h 35"/>
                <a:gd name="T10" fmla="*/ 0 w 26"/>
                <a:gd name="T11" fmla="*/ 35 h 35"/>
                <a:gd name="T12" fmla="*/ 0 w 26"/>
                <a:gd name="T13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35">
                  <a:moveTo>
                    <a:pt x="0" y="12"/>
                  </a:moveTo>
                  <a:cubicBezTo>
                    <a:pt x="4" y="10"/>
                    <a:pt x="9" y="7"/>
                    <a:pt x="14" y="5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1" y="26"/>
                    <a:pt x="16" y="28"/>
                    <a:pt x="12" y="30"/>
                  </a:cubicBezTo>
                  <a:cubicBezTo>
                    <a:pt x="0" y="35"/>
                    <a:pt x="0" y="35"/>
                    <a:pt x="0" y="35"/>
                  </a:cubicBezTo>
                  <a:lnTo>
                    <a:pt x="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2" name="Freeform 98">
              <a:extLst>
                <a:ext uri="{FF2B5EF4-FFF2-40B4-BE49-F238E27FC236}">
                  <a16:creationId xmlns:a16="http://schemas.microsoft.com/office/drawing/2014/main" id="{BEAC2262-A302-4F52-8F7F-36A7E681B8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8" y="3133"/>
              <a:ext cx="61" cy="85"/>
            </a:xfrm>
            <a:custGeom>
              <a:avLst/>
              <a:gdLst>
                <a:gd name="T0" fmla="*/ 0 w 26"/>
                <a:gd name="T1" fmla="*/ 12 h 36"/>
                <a:gd name="T2" fmla="*/ 14 w 26"/>
                <a:gd name="T3" fmla="*/ 6 h 36"/>
                <a:gd name="T4" fmla="*/ 26 w 26"/>
                <a:gd name="T5" fmla="*/ 0 h 36"/>
                <a:gd name="T6" fmla="*/ 26 w 26"/>
                <a:gd name="T7" fmla="*/ 24 h 36"/>
                <a:gd name="T8" fmla="*/ 12 w 26"/>
                <a:gd name="T9" fmla="*/ 30 h 36"/>
                <a:gd name="T10" fmla="*/ 0 w 26"/>
                <a:gd name="T11" fmla="*/ 36 h 36"/>
                <a:gd name="T12" fmla="*/ 0 w 26"/>
                <a:gd name="T13" fmla="*/ 1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36">
                  <a:moveTo>
                    <a:pt x="0" y="12"/>
                  </a:moveTo>
                  <a:cubicBezTo>
                    <a:pt x="4" y="10"/>
                    <a:pt x="9" y="8"/>
                    <a:pt x="14" y="6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1" y="26"/>
                    <a:pt x="16" y="28"/>
                    <a:pt x="12" y="30"/>
                  </a:cubicBezTo>
                  <a:cubicBezTo>
                    <a:pt x="0" y="36"/>
                    <a:pt x="0" y="36"/>
                    <a:pt x="0" y="36"/>
                  </a:cubicBezTo>
                  <a:lnTo>
                    <a:pt x="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3" name="Freeform 99">
              <a:extLst>
                <a:ext uri="{FF2B5EF4-FFF2-40B4-BE49-F238E27FC236}">
                  <a16:creationId xmlns:a16="http://schemas.microsoft.com/office/drawing/2014/main" id="{1FD167FA-BA93-42D4-9DF1-4EF6E0750F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8" y="3225"/>
              <a:ext cx="61" cy="83"/>
            </a:xfrm>
            <a:custGeom>
              <a:avLst/>
              <a:gdLst>
                <a:gd name="T0" fmla="*/ 0 w 26"/>
                <a:gd name="T1" fmla="*/ 12 h 35"/>
                <a:gd name="T2" fmla="*/ 14 w 26"/>
                <a:gd name="T3" fmla="*/ 5 h 35"/>
                <a:gd name="T4" fmla="*/ 26 w 26"/>
                <a:gd name="T5" fmla="*/ 0 h 35"/>
                <a:gd name="T6" fmla="*/ 26 w 26"/>
                <a:gd name="T7" fmla="*/ 23 h 35"/>
                <a:gd name="T8" fmla="*/ 12 w 26"/>
                <a:gd name="T9" fmla="*/ 30 h 35"/>
                <a:gd name="T10" fmla="*/ 0 w 26"/>
                <a:gd name="T11" fmla="*/ 35 h 35"/>
                <a:gd name="T12" fmla="*/ 0 w 26"/>
                <a:gd name="T13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35">
                  <a:moveTo>
                    <a:pt x="0" y="12"/>
                  </a:moveTo>
                  <a:cubicBezTo>
                    <a:pt x="4" y="9"/>
                    <a:pt x="9" y="7"/>
                    <a:pt x="14" y="5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1" y="26"/>
                    <a:pt x="16" y="28"/>
                    <a:pt x="12" y="30"/>
                  </a:cubicBezTo>
                  <a:cubicBezTo>
                    <a:pt x="0" y="35"/>
                    <a:pt x="0" y="35"/>
                    <a:pt x="0" y="35"/>
                  </a:cubicBezTo>
                  <a:lnTo>
                    <a:pt x="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4" name="Freeform 100">
              <a:extLst>
                <a:ext uri="{FF2B5EF4-FFF2-40B4-BE49-F238E27FC236}">
                  <a16:creationId xmlns:a16="http://schemas.microsoft.com/office/drawing/2014/main" id="{483A29A2-A982-44AD-97C6-6C404CE6F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8" y="3315"/>
              <a:ext cx="61" cy="84"/>
            </a:xfrm>
            <a:custGeom>
              <a:avLst/>
              <a:gdLst>
                <a:gd name="T0" fmla="*/ 0 w 26"/>
                <a:gd name="T1" fmla="*/ 12 h 36"/>
                <a:gd name="T2" fmla="*/ 14 w 26"/>
                <a:gd name="T3" fmla="*/ 6 h 36"/>
                <a:gd name="T4" fmla="*/ 26 w 26"/>
                <a:gd name="T5" fmla="*/ 0 h 36"/>
                <a:gd name="T6" fmla="*/ 26 w 26"/>
                <a:gd name="T7" fmla="*/ 24 h 36"/>
                <a:gd name="T8" fmla="*/ 12 w 26"/>
                <a:gd name="T9" fmla="*/ 30 h 36"/>
                <a:gd name="T10" fmla="*/ 0 w 26"/>
                <a:gd name="T11" fmla="*/ 36 h 36"/>
                <a:gd name="T12" fmla="*/ 0 w 26"/>
                <a:gd name="T13" fmla="*/ 1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36">
                  <a:moveTo>
                    <a:pt x="0" y="12"/>
                  </a:moveTo>
                  <a:cubicBezTo>
                    <a:pt x="4" y="10"/>
                    <a:pt x="9" y="8"/>
                    <a:pt x="14" y="6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1" y="26"/>
                    <a:pt x="16" y="28"/>
                    <a:pt x="12" y="30"/>
                  </a:cubicBezTo>
                  <a:cubicBezTo>
                    <a:pt x="0" y="36"/>
                    <a:pt x="0" y="36"/>
                    <a:pt x="0" y="36"/>
                  </a:cubicBezTo>
                  <a:lnTo>
                    <a:pt x="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5" name="Freeform 101">
              <a:extLst>
                <a:ext uri="{FF2B5EF4-FFF2-40B4-BE49-F238E27FC236}">
                  <a16:creationId xmlns:a16="http://schemas.microsoft.com/office/drawing/2014/main" id="{D6A388C0-9C88-4946-9816-6C43E493E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8" y="3406"/>
              <a:ext cx="61" cy="83"/>
            </a:xfrm>
            <a:custGeom>
              <a:avLst/>
              <a:gdLst>
                <a:gd name="T0" fmla="*/ 0 w 26"/>
                <a:gd name="T1" fmla="*/ 12 h 35"/>
                <a:gd name="T2" fmla="*/ 14 w 26"/>
                <a:gd name="T3" fmla="*/ 5 h 35"/>
                <a:gd name="T4" fmla="*/ 26 w 26"/>
                <a:gd name="T5" fmla="*/ 0 h 35"/>
                <a:gd name="T6" fmla="*/ 26 w 26"/>
                <a:gd name="T7" fmla="*/ 23 h 35"/>
                <a:gd name="T8" fmla="*/ 12 w 26"/>
                <a:gd name="T9" fmla="*/ 30 h 35"/>
                <a:gd name="T10" fmla="*/ 0 w 26"/>
                <a:gd name="T11" fmla="*/ 35 h 35"/>
                <a:gd name="T12" fmla="*/ 0 w 26"/>
                <a:gd name="T13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35">
                  <a:moveTo>
                    <a:pt x="0" y="12"/>
                  </a:moveTo>
                  <a:cubicBezTo>
                    <a:pt x="4" y="9"/>
                    <a:pt x="9" y="7"/>
                    <a:pt x="14" y="5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1" y="26"/>
                    <a:pt x="16" y="28"/>
                    <a:pt x="12" y="30"/>
                  </a:cubicBezTo>
                  <a:cubicBezTo>
                    <a:pt x="0" y="35"/>
                    <a:pt x="0" y="35"/>
                    <a:pt x="0" y="35"/>
                  </a:cubicBezTo>
                  <a:lnTo>
                    <a:pt x="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73" name="TextBox 272">
            <a:extLst>
              <a:ext uri="{FF2B5EF4-FFF2-40B4-BE49-F238E27FC236}">
                <a16:creationId xmlns:a16="http://schemas.microsoft.com/office/drawing/2014/main" id="{4C5AAD44-970E-4F86-9410-6092DEEB9555}"/>
              </a:ext>
            </a:extLst>
          </p:cNvPr>
          <p:cNvSpPr txBox="1"/>
          <p:nvPr/>
        </p:nvSpPr>
        <p:spPr>
          <a:xfrm>
            <a:off x="-22619" y="6487668"/>
            <a:ext cx="12192000" cy="467757"/>
          </a:xfrm>
          <a:prstGeom prst="rect">
            <a:avLst/>
          </a:prstGeom>
          <a:gradFill rotWithShape="1">
            <a:gsLst>
              <a:gs pos="0">
                <a:srgbClr val="E6B91E">
                  <a:tint val="96000"/>
                  <a:lumMod val="100000"/>
                </a:srgbClr>
              </a:gs>
              <a:gs pos="78000">
                <a:srgbClr val="E6B91E">
                  <a:shade val="94000"/>
                  <a:lumMod val="94000"/>
                </a:srgbClr>
              </a:gs>
            </a:gsLst>
            <a:lin ang="5400000" scaled="0"/>
          </a:gradFill>
          <a:ln>
            <a:noFill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GB" sz="2400" b="1" i="1" kern="0" dirty="0">
                <a:solidFill>
                  <a:prstClr val="black"/>
                </a:solidFill>
                <a:latin typeface="Trebuchet MS" panose="020B0603020202020204"/>
              </a:rPr>
              <a:t>“Promoting Gender Inclusive Local Economic Development”</a:t>
            </a:r>
            <a:r>
              <a:rPr lang="en-GB" sz="2400" i="1" kern="0" dirty="0">
                <a:solidFill>
                  <a:prstClr val="black"/>
                </a:solidFill>
                <a:latin typeface="Trebuchet MS" panose="020B0603020202020204"/>
              </a:rPr>
              <a:t>  </a:t>
            </a:r>
            <a:endParaRPr lang="en-ZW" sz="2400" kern="0" dirty="0">
              <a:solidFill>
                <a:prstClr val="black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462539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431FE-5004-4838-9CE8-3912F49A8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42" y="1"/>
            <a:ext cx="11609616" cy="849086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Gill Sans MT" panose="020B0502020104020203" pitchFamily="34" charset="0"/>
              </a:rPr>
              <a:t>IMPACT OF GENDER LINKS ON PERSONAL DEVELOPMENT</a:t>
            </a:r>
            <a:endParaRPr lang="en-ZW" sz="2800" b="1" dirty="0">
              <a:latin typeface="Gill Sans MT" panose="020B0502020104020203" pitchFamily="34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DA83565-049A-44B4-B26F-470BCB1E23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7423779"/>
              </p:ext>
            </p:extLst>
          </p:nvPr>
        </p:nvGraphicFramePr>
        <p:xfrm>
          <a:off x="172809" y="849087"/>
          <a:ext cx="11846381" cy="530125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848407">
                  <a:extLst>
                    <a:ext uri="{9D8B030D-6E8A-4147-A177-3AD203B41FA5}">
                      <a16:colId xmlns:a16="http://schemas.microsoft.com/office/drawing/2014/main" val="1592586278"/>
                    </a:ext>
                  </a:extLst>
                </a:gridCol>
                <a:gridCol w="833968">
                  <a:extLst>
                    <a:ext uri="{9D8B030D-6E8A-4147-A177-3AD203B41FA5}">
                      <a16:colId xmlns:a16="http://schemas.microsoft.com/office/drawing/2014/main" val="3675762910"/>
                    </a:ext>
                  </a:extLst>
                </a:gridCol>
                <a:gridCol w="730548">
                  <a:extLst>
                    <a:ext uri="{9D8B030D-6E8A-4147-A177-3AD203B41FA5}">
                      <a16:colId xmlns:a16="http://schemas.microsoft.com/office/drawing/2014/main" val="2229916689"/>
                    </a:ext>
                  </a:extLst>
                </a:gridCol>
                <a:gridCol w="710293">
                  <a:extLst>
                    <a:ext uri="{9D8B030D-6E8A-4147-A177-3AD203B41FA5}">
                      <a16:colId xmlns:a16="http://schemas.microsoft.com/office/drawing/2014/main" val="39904921"/>
                    </a:ext>
                  </a:extLst>
                </a:gridCol>
                <a:gridCol w="710292">
                  <a:extLst>
                    <a:ext uri="{9D8B030D-6E8A-4147-A177-3AD203B41FA5}">
                      <a16:colId xmlns:a16="http://schemas.microsoft.com/office/drawing/2014/main" val="507557629"/>
                    </a:ext>
                  </a:extLst>
                </a:gridCol>
                <a:gridCol w="906236">
                  <a:extLst>
                    <a:ext uri="{9D8B030D-6E8A-4147-A177-3AD203B41FA5}">
                      <a16:colId xmlns:a16="http://schemas.microsoft.com/office/drawing/2014/main" val="1759398459"/>
                    </a:ext>
                  </a:extLst>
                </a:gridCol>
                <a:gridCol w="889907">
                  <a:extLst>
                    <a:ext uri="{9D8B030D-6E8A-4147-A177-3AD203B41FA5}">
                      <a16:colId xmlns:a16="http://schemas.microsoft.com/office/drawing/2014/main" val="496873193"/>
                    </a:ext>
                  </a:extLst>
                </a:gridCol>
                <a:gridCol w="783772">
                  <a:extLst>
                    <a:ext uri="{9D8B030D-6E8A-4147-A177-3AD203B41FA5}">
                      <a16:colId xmlns:a16="http://schemas.microsoft.com/office/drawing/2014/main" val="2642787914"/>
                    </a:ext>
                  </a:extLst>
                </a:gridCol>
                <a:gridCol w="824593">
                  <a:extLst>
                    <a:ext uri="{9D8B030D-6E8A-4147-A177-3AD203B41FA5}">
                      <a16:colId xmlns:a16="http://schemas.microsoft.com/office/drawing/2014/main" val="2729231664"/>
                    </a:ext>
                  </a:extLst>
                </a:gridCol>
                <a:gridCol w="824592">
                  <a:extLst>
                    <a:ext uri="{9D8B030D-6E8A-4147-A177-3AD203B41FA5}">
                      <a16:colId xmlns:a16="http://schemas.microsoft.com/office/drawing/2014/main" val="3601590801"/>
                    </a:ext>
                  </a:extLst>
                </a:gridCol>
                <a:gridCol w="783773">
                  <a:extLst>
                    <a:ext uri="{9D8B030D-6E8A-4147-A177-3AD203B41FA5}">
                      <a16:colId xmlns:a16="http://schemas.microsoft.com/office/drawing/2014/main" val="3738989491"/>
                    </a:ext>
                  </a:extLst>
                </a:gridCol>
              </a:tblGrid>
              <a:tr h="441237">
                <a:tc>
                  <a:txBody>
                    <a:bodyPr/>
                    <a:lstStyle/>
                    <a:p>
                      <a:endParaRPr lang="en-ZW" sz="1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90695" marR="90695" marT="90695" marB="906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b="1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1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90695" marR="90695" marT="90695" marB="906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b="1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90695" marR="90695" marT="90695" marB="906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b="1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3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90695" marR="90695" marT="90695" marB="906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b="1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4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90695" marR="90695" marT="90695" marB="906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b="1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5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90695" marR="90695" marT="90695" marB="906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b="1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6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90695" marR="90695" marT="90695" marB="906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b="1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7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90695" marR="90695" marT="90695" marB="906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b="1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8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90695" marR="90695" marT="90695" marB="906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b="1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9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90695" marR="90695" marT="90695" marB="906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b="1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10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90695" marR="90695" marT="90695" marB="906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3262619"/>
                  </a:ext>
                </a:extLst>
              </a:tr>
              <a:tr h="7277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Helped to build my personal agency, confidence and self esteem</a:t>
                      </a:r>
                      <a:endParaRPr lang="en-ZW" sz="1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✓</a:t>
                      </a:r>
                      <a:endParaRPr lang="en-ZW" sz="1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5532871"/>
                  </a:ext>
                </a:extLst>
              </a:tr>
              <a:tr h="4843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Gave me new skills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✓</a:t>
                      </a:r>
                      <a:endParaRPr lang="en-ZW" sz="1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2760303"/>
                  </a:ext>
                </a:extLst>
              </a:tr>
              <a:tr h="4904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Gave me choices on access to finance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✓</a:t>
                      </a:r>
                      <a:endParaRPr lang="en-ZW" sz="1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3335016"/>
                  </a:ext>
                </a:extLst>
              </a:tr>
              <a:tr h="7277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Gave me useful information on how to manage my personal finances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✓</a:t>
                      </a:r>
                      <a:endParaRPr lang="en-ZW" sz="1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4186167"/>
                  </a:ext>
                </a:extLst>
              </a:tr>
              <a:tr h="3756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Helped me to develop my IT skills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✓</a:t>
                      </a:r>
                      <a:endParaRPr lang="en-ZW" sz="1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766277"/>
                  </a:ext>
                </a:extLst>
              </a:tr>
              <a:tr h="4775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Connected me to new markets 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✓</a:t>
                      </a:r>
                      <a:endParaRPr lang="en-ZW" sz="1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4922114"/>
                  </a:ext>
                </a:extLst>
              </a:tr>
              <a:tr h="5794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Gave me new ideas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✓</a:t>
                      </a:r>
                      <a:endParaRPr lang="en-ZW" sz="1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3141445"/>
                  </a:ext>
                </a:extLst>
              </a:tr>
              <a:tr h="4904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Connected me to new joint ventures </a:t>
                      </a:r>
                      <a:endParaRPr lang="en-ZW" sz="1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✓</a:t>
                      </a:r>
                      <a:endParaRPr lang="en-ZW" sz="1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6061280"/>
                  </a:ext>
                </a:extLst>
              </a:tr>
              <a:tr h="4725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Connected me to new enterprises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ZW" sz="180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</a:rPr>
                        <a:t>✓</a:t>
                      </a:r>
                      <a:endParaRPr lang="en-ZW" sz="1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463" marR="60463" marT="60463" marB="604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38579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93D3679-7D0D-4F3A-B046-397F8137BDA6}"/>
              </a:ext>
            </a:extLst>
          </p:cNvPr>
          <p:cNvSpPr txBox="1"/>
          <p:nvPr/>
        </p:nvSpPr>
        <p:spPr>
          <a:xfrm>
            <a:off x="0" y="6398786"/>
            <a:ext cx="12192000" cy="467757"/>
          </a:xfrm>
          <a:prstGeom prst="rect">
            <a:avLst/>
          </a:prstGeom>
          <a:gradFill rotWithShape="1">
            <a:gsLst>
              <a:gs pos="0">
                <a:srgbClr val="E6B91E">
                  <a:tint val="96000"/>
                  <a:lumMod val="100000"/>
                </a:srgbClr>
              </a:gs>
              <a:gs pos="78000">
                <a:srgbClr val="E6B91E">
                  <a:shade val="94000"/>
                  <a:lumMod val="94000"/>
                </a:srgbClr>
              </a:gs>
            </a:gsLst>
            <a:lin ang="5400000" scaled="0"/>
          </a:gradFill>
          <a:ln>
            <a:noFill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GB" sz="2400" b="1" i="1" kern="0" dirty="0">
                <a:solidFill>
                  <a:prstClr val="black"/>
                </a:solidFill>
                <a:latin typeface="Trebuchet MS" panose="020B0603020202020204"/>
              </a:rPr>
              <a:t>“Promoting Gender Inclusive Local Economic Development”</a:t>
            </a:r>
            <a:r>
              <a:rPr lang="en-GB" sz="2400" i="1" kern="0" dirty="0">
                <a:solidFill>
                  <a:prstClr val="black"/>
                </a:solidFill>
                <a:latin typeface="Trebuchet MS" panose="020B0603020202020204"/>
              </a:rPr>
              <a:t>  </a:t>
            </a:r>
            <a:endParaRPr lang="en-ZW" sz="2400" kern="0" dirty="0">
              <a:solidFill>
                <a:prstClr val="black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134977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F01F9-852E-4728-A041-DB7B11E17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896" y="71838"/>
            <a:ext cx="10910207" cy="706089"/>
          </a:xfrm>
        </p:spPr>
        <p:txBody>
          <a:bodyPr/>
          <a:lstStyle/>
          <a:p>
            <a:r>
              <a:rPr lang="en-US" sz="2800" b="1" dirty="0">
                <a:solidFill>
                  <a:prstClr val="black"/>
                </a:solidFill>
                <a:latin typeface="Gill Sans MT" panose="020B0502020104020203" pitchFamily="34" charset="0"/>
              </a:rPr>
              <a:t>IMPACT OF GENDER LINKS ON PERSONAL DEVELOPMENT</a:t>
            </a:r>
            <a:endParaRPr lang="en-ZW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56D18A1-F072-486B-B029-73B7BC31A9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004" y="821026"/>
            <a:ext cx="3728182" cy="48048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8962D54-FD63-4950-AE8A-CF8460D5359B}"/>
              </a:ext>
            </a:extLst>
          </p:cNvPr>
          <p:cNvSpPr txBox="1"/>
          <p:nvPr/>
        </p:nvSpPr>
        <p:spPr>
          <a:xfrm>
            <a:off x="0" y="5637606"/>
            <a:ext cx="40249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Purchased 430W Solar, 0.25hp Submersible water pump and  water tank</a:t>
            </a:r>
            <a:endParaRPr lang="en-ZW" dirty="0">
              <a:latin typeface="Gill Sans MT" panose="020B0502020104020203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7A6043-4778-4A24-B76E-567A350CB7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66" y="777927"/>
            <a:ext cx="3612068" cy="48048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3D70D0-83A4-4934-8570-4FF3EF4169FB}"/>
              </a:ext>
            </a:extLst>
          </p:cNvPr>
          <p:cNvSpPr txBox="1"/>
          <p:nvPr/>
        </p:nvSpPr>
        <p:spPr>
          <a:xfrm>
            <a:off x="4142014" y="5670531"/>
            <a:ext cx="4024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Purchased float trays</a:t>
            </a:r>
            <a:endParaRPr lang="en-ZW" dirty="0">
              <a:latin typeface="Gill Sans MT" panose="020B0502020104020203" pitchFamily="34" charset="0"/>
            </a:endParaRPr>
          </a:p>
        </p:txBody>
      </p:sp>
      <p:sp>
        <p:nvSpPr>
          <p:cNvPr id="8" name="AutoShape 2" descr="https://blogger.googleusercontent.com/img/b/R29vZ2xl/AVvXsEjOPTWjIVSR9wv59JzjxS7_H9otAAyE6DsHp1dg8Yi-vCdfc6a_gIDbrW-5HpbwWaMOi1sBtmHEHQLrJv1l_tu2VFSwOHC3aQp_py7JgtYQXCR5r50JMPLwduwoJJtKodq8iLdLAmUX_iY/s320/BRICK+OUT+OF+MOULD.jpg">
            <a:extLst>
              <a:ext uri="{FF2B5EF4-FFF2-40B4-BE49-F238E27FC236}">
                <a16:creationId xmlns:a16="http://schemas.microsoft.com/office/drawing/2014/main" id="{D5DFE6D8-5AA0-4D80-AFE4-1C2A86F6D2F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W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5DA5B8B-15AA-4026-91E5-3977EBD979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4434" y="777927"/>
            <a:ext cx="4019417" cy="477629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66ADDE6-89F7-4299-907F-73D8B332F598}"/>
              </a:ext>
            </a:extLst>
          </p:cNvPr>
          <p:cNvSpPr txBox="1"/>
          <p:nvPr/>
        </p:nvSpPr>
        <p:spPr>
          <a:xfrm>
            <a:off x="8284028" y="5708178"/>
            <a:ext cx="4024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Purchased brick </a:t>
            </a:r>
            <a:r>
              <a:rPr lang="en-US" dirty="0" err="1">
                <a:latin typeface="Gill Sans MT" panose="020B0502020104020203" pitchFamily="34" charset="0"/>
              </a:rPr>
              <a:t>mould</a:t>
            </a:r>
            <a:endParaRPr lang="en-ZW" dirty="0">
              <a:latin typeface="Gill Sans MT" panose="020B05020201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D61962-4FE6-4874-BD7A-624A85A423E6}"/>
              </a:ext>
            </a:extLst>
          </p:cNvPr>
          <p:cNvSpPr txBox="1"/>
          <p:nvPr/>
        </p:nvSpPr>
        <p:spPr>
          <a:xfrm>
            <a:off x="0" y="6398786"/>
            <a:ext cx="12192000" cy="467757"/>
          </a:xfrm>
          <a:prstGeom prst="rect">
            <a:avLst/>
          </a:prstGeom>
          <a:gradFill rotWithShape="1">
            <a:gsLst>
              <a:gs pos="0">
                <a:srgbClr val="E6B91E">
                  <a:tint val="96000"/>
                  <a:lumMod val="100000"/>
                </a:srgbClr>
              </a:gs>
              <a:gs pos="78000">
                <a:srgbClr val="E6B91E">
                  <a:shade val="94000"/>
                  <a:lumMod val="94000"/>
                </a:srgbClr>
              </a:gs>
            </a:gsLst>
            <a:lin ang="5400000" scaled="0"/>
          </a:gradFill>
          <a:ln>
            <a:noFill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GB" sz="2400" b="1" i="1" kern="0" dirty="0">
                <a:solidFill>
                  <a:prstClr val="black"/>
                </a:solidFill>
                <a:latin typeface="Trebuchet MS" panose="020B0603020202020204"/>
              </a:rPr>
              <a:t>“Promoting Gender Inclusive Local Economic Development”</a:t>
            </a:r>
            <a:r>
              <a:rPr lang="en-GB" sz="2400" i="1" kern="0" dirty="0">
                <a:solidFill>
                  <a:prstClr val="black"/>
                </a:solidFill>
                <a:latin typeface="Trebuchet MS" panose="020B0603020202020204"/>
              </a:rPr>
              <a:t>  </a:t>
            </a:r>
            <a:endParaRPr lang="en-ZW" sz="2400" kern="0" dirty="0">
              <a:solidFill>
                <a:prstClr val="black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807177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099446F3-24D4-4DB1-80EA-A66E338573F3}"/>
              </a:ext>
            </a:extLst>
          </p:cNvPr>
          <p:cNvGrpSpPr/>
          <p:nvPr/>
        </p:nvGrpSpPr>
        <p:grpSpPr>
          <a:xfrm>
            <a:off x="-57150" y="759210"/>
            <a:ext cx="10391432" cy="5082184"/>
            <a:chOff x="1935591" y="759210"/>
            <a:chExt cx="8476564" cy="5082184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F58B841-8E70-4EC6-BDD5-82CA355D510E}"/>
                </a:ext>
              </a:extLst>
            </p:cNvPr>
            <p:cNvGrpSpPr/>
            <p:nvPr/>
          </p:nvGrpSpPr>
          <p:grpSpPr>
            <a:xfrm flipH="1">
              <a:off x="6803091" y="2250077"/>
              <a:ext cx="1750162" cy="2494939"/>
              <a:chOff x="5144109" y="3747211"/>
              <a:chExt cx="1750162" cy="2494939"/>
            </a:xfrm>
          </p:grpSpPr>
          <p:sp>
            <p:nvSpPr>
              <p:cNvPr id="15" name="Graphic 4">
                <a:extLst>
                  <a:ext uri="{FF2B5EF4-FFF2-40B4-BE49-F238E27FC236}">
                    <a16:creationId xmlns:a16="http://schemas.microsoft.com/office/drawing/2014/main" id="{1DAE2041-3B9A-4BD1-91EB-54B91109F81B}"/>
                  </a:ext>
                </a:extLst>
              </p:cNvPr>
              <p:cNvSpPr/>
              <p:nvPr/>
            </p:nvSpPr>
            <p:spPr>
              <a:xfrm>
                <a:off x="5144109" y="4397349"/>
                <a:ext cx="102870" cy="1844801"/>
              </a:xfrm>
              <a:custGeom>
                <a:avLst/>
                <a:gdLst>
                  <a:gd name="connsiteX0" fmla="*/ 65837 w 102870"/>
                  <a:gd name="connsiteY0" fmla="*/ 0 h 1844801"/>
                  <a:gd name="connsiteX1" fmla="*/ 102870 w 102870"/>
                  <a:gd name="connsiteY1" fmla="*/ 0 h 1844801"/>
                  <a:gd name="connsiteX2" fmla="*/ 102870 w 102870"/>
                  <a:gd name="connsiteY2" fmla="*/ 1844802 h 1844801"/>
                  <a:gd name="connsiteX3" fmla="*/ 65837 w 102870"/>
                  <a:gd name="connsiteY3" fmla="*/ 1844802 h 1844801"/>
                  <a:gd name="connsiteX4" fmla="*/ 37033 w 102870"/>
                  <a:gd name="connsiteY4" fmla="*/ 1844802 h 1844801"/>
                  <a:gd name="connsiteX5" fmla="*/ 0 w 102870"/>
                  <a:gd name="connsiteY5" fmla="*/ 1844802 h 1844801"/>
                  <a:gd name="connsiteX6" fmla="*/ 0 w 102870"/>
                  <a:gd name="connsiteY6" fmla="*/ 0 h 1844801"/>
                  <a:gd name="connsiteX7" fmla="*/ 37033 w 102870"/>
                  <a:gd name="connsiteY7" fmla="*/ 0 h 1844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2870" h="1844801">
                    <a:moveTo>
                      <a:pt x="65837" y="0"/>
                    </a:moveTo>
                    <a:cubicBezTo>
                      <a:pt x="86290" y="0"/>
                      <a:pt x="102870" y="0"/>
                      <a:pt x="102870" y="0"/>
                    </a:cubicBezTo>
                    <a:lnTo>
                      <a:pt x="102870" y="1844802"/>
                    </a:lnTo>
                    <a:cubicBezTo>
                      <a:pt x="102870" y="1844802"/>
                      <a:pt x="86290" y="1844802"/>
                      <a:pt x="65837" y="1844802"/>
                    </a:cubicBezTo>
                    <a:lnTo>
                      <a:pt x="37033" y="1844802"/>
                    </a:lnTo>
                    <a:cubicBezTo>
                      <a:pt x="16580" y="1844802"/>
                      <a:pt x="0" y="1844802"/>
                      <a:pt x="0" y="1844802"/>
                    </a:cubicBezTo>
                    <a:lnTo>
                      <a:pt x="0" y="0"/>
                    </a:lnTo>
                    <a:cubicBezTo>
                      <a:pt x="0" y="0"/>
                      <a:pt x="16580" y="0"/>
                      <a:pt x="37033" y="0"/>
                    </a:cubicBezTo>
                    <a:close/>
                  </a:path>
                </a:pathLst>
              </a:custGeom>
              <a:solidFill>
                <a:srgbClr val="9E9C9B"/>
              </a:solidFill>
              <a:ln w="13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Graphic 4">
                <a:extLst>
                  <a:ext uri="{FF2B5EF4-FFF2-40B4-BE49-F238E27FC236}">
                    <a16:creationId xmlns:a16="http://schemas.microsoft.com/office/drawing/2014/main" id="{96B89CBE-5F4A-4F5A-AB3F-654175E7C8BB}"/>
                  </a:ext>
                </a:extLst>
              </p:cNvPr>
              <p:cNvSpPr/>
              <p:nvPr/>
            </p:nvSpPr>
            <p:spPr>
              <a:xfrm>
                <a:off x="6791401" y="3747211"/>
                <a:ext cx="102870" cy="1844801"/>
              </a:xfrm>
              <a:custGeom>
                <a:avLst/>
                <a:gdLst>
                  <a:gd name="connsiteX0" fmla="*/ 65837 w 102870"/>
                  <a:gd name="connsiteY0" fmla="*/ 0 h 1844801"/>
                  <a:gd name="connsiteX1" fmla="*/ 102870 w 102870"/>
                  <a:gd name="connsiteY1" fmla="*/ 0 h 1844801"/>
                  <a:gd name="connsiteX2" fmla="*/ 102870 w 102870"/>
                  <a:gd name="connsiteY2" fmla="*/ 1844802 h 1844801"/>
                  <a:gd name="connsiteX3" fmla="*/ 65837 w 102870"/>
                  <a:gd name="connsiteY3" fmla="*/ 1844802 h 1844801"/>
                  <a:gd name="connsiteX4" fmla="*/ 37033 w 102870"/>
                  <a:gd name="connsiteY4" fmla="*/ 1844802 h 1844801"/>
                  <a:gd name="connsiteX5" fmla="*/ 0 w 102870"/>
                  <a:gd name="connsiteY5" fmla="*/ 1844802 h 1844801"/>
                  <a:gd name="connsiteX6" fmla="*/ 0 w 102870"/>
                  <a:gd name="connsiteY6" fmla="*/ 0 h 1844801"/>
                  <a:gd name="connsiteX7" fmla="*/ 37033 w 102870"/>
                  <a:gd name="connsiteY7" fmla="*/ 0 h 1844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2870" h="1844801">
                    <a:moveTo>
                      <a:pt x="65837" y="0"/>
                    </a:moveTo>
                    <a:cubicBezTo>
                      <a:pt x="86290" y="0"/>
                      <a:pt x="102870" y="0"/>
                      <a:pt x="102870" y="0"/>
                    </a:cubicBezTo>
                    <a:lnTo>
                      <a:pt x="102870" y="1844802"/>
                    </a:lnTo>
                    <a:cubicBezTo>
                      <a:pt x="102870" y="1844802"/>
                      <a:pt x="86290" y="1844802"/>
                      <a:pt x="65837" y="1844802"/>
                    </a:cubicBezTo>
                    <a:lnTo>
                      <a:pt x="37033" y="1844802"/>
                    </a:lnTo>
                    <a:cubicBezTo>
                      <a:pt x="16580" y="1844802"/>
                      <a:pt x="0" y="1844802"/>
                      <a:pt x="0" y="1844802"/>
                    </a:cubicBezTo>
                    <a:lnTo>
                      <a:pt x="0" y="0"/>
                    </a:lnTo>
                    <a:cubicBezTo>
                      <a:pt x="0" y="0"/>
                      <a:pt x="16580" y="0"/>
                      <a:pt x="37033" y="0"/>
                    </a:cubicBezTo>
                    <a:close/>
                  </a:path>
                </a:pathLst>
              </a:custGeom>
              <a:solidFill>
                <a:srgbClr val="9E9C9B"/>
              </a:solidFill>
              <a:ln w="13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Graphic 4">
                <a:extLst>
                  <a:ext uri="{FF2B5EF4-FFF2-40B4-BE49-F238E27FC236}">
                    <a16:creationId xmlns:a16="http://schemas.microsoft.com/office/drawing/2014/main" id="{D5F41131-D622-436A-B965-7695114B057C}"/>
                  </a:ext>
                </a:extLst>
              </p:cNvPr>
              <p:cNvSpPr/>
              <p:nvPr/>
            </p:nvSpPr>
            <p:spPr>
              <a:xfrm>
                <a:off x="5507789" y="4196396"/>
                <a:ext cx="588210" cy="712217"/>
              </a:xfrm>
              <a:custGeom>
                <a:avLst/>
                <a:gdLst>
                  <a:gd name="connsiteX0" fmla="*/ 292686 w 588210"/>
                  <a:gd name="connsiteY0" fmla="*/ 118067 h 712217"/>
                  <a:gd name="connsiteX1" fmla="*/ 0 w 588210"/>
                  <a:gd name="connsiteY1" fmla="*/ 712217 h 712217"/>
                  <a:gd name="connsiteX2" fmla="*/ 301985 w 588210"/>
                  <a:gd name="connsiteY2" fmla="*/ 581037 h 712217"/>
                  <a:gd name="connsiteX3" fmla="*/ 588211 w 588210"/>
                  <a:gd name="connsiteY3" fmla="*/ 0 h 712217"/>
                  <a:gd name="connsiteX4" fmla="*/ 292686 w 588210"/>
                  <a:gd name="connsiteY4" fmla="*/ 118067 h 712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8210" h="712217">
                    <a:moveTo>
                      <a:pt x="292686" y="118067"/>
                    </a:moveTo>
                    <a:lnTo>
                      <a:pt x="0" y="712217"/>
                    </a:lnTo>
                    <a:lnTo>
                      <a:pt x="301985" y="581037"/>
                    </a:lnTo>
                    <a:lnTo>
                      <a:pt x="588211" y="0"/>
                    </a:lnTo>
                    <a:lnTo>
                      <a:pt x="292686" y="118067"/>
                    </a:lnTo>
                    <a:close/>
                  </a:path>
                </a:pathLst>
              </a:custGeom>
              <a:solidFill>
                <a:srgbClr val="D3260F"/>
              </a:solidFill>
              <a:ln w="13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Graphic 4">
                <a:extLst>
                  <a:ext uri="{FF2B5EF4-FFF2-40B4-BE49-F238E27FC236}">
                    <a16:creationId xmlns:a16="http://schemas.microsoft.com/office/drawing/2014/main" id="{A394F854-8640-4E92-A754-3A63EFC49097}"/>
                  </a:ext>
                </a:extLst>
              </p:cNvPr>
              <p:cNvSpPr/>
              <p:nvPr/>
            </p:nvSpPr>
            <p:spPr>
              <a:xfrm>
                <a:off x="5246979" y="4314463"/>
                <a:ext cx="553221" cy="707196"/>
              </a:xfrm>
              <a:custGeom>
                <a:avLst/>
                <a:gdLst>
                  <a:gd name="connsiteX0" fmla="*/ 234502 w 553221"/>
                  <a:gd name="connsiteY0" fmla="*/ 127325 h 707196"/>
                  <a:gd name="connsiteX1" fmla="*/ 0 w 553221"/>
                  <a:gd name="connsiteY1" fmla="*/ 602791 h 707196"/>
                  <a:gd name="connsiteX2" fmla="*/ 0 w 553221"/>
                  <a:gd name="connsiteY2" fmla="*/ 707197 h 707196"/>
                  <a:gd name="connsiteX3" fmla="*/ 260535 w 553221"/>
                  <a:gd name="connsiteY3" fmla="*/ 594150 h 707196"/>
                  <a:gd name="connsiteX4" fmla="*/ 553221 w 553221"/>
                  <a:gd name="connsiteY4" fmla="*/ 0 h 707196"/>
                  <a:gd name="connsiteX5" fmla="*/ 234502 w 553221"/>
                  <a:gd name="connsiteY5" fmla="*/ 127325 h 707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53221" h="707196">
                    <a:moveTo>
                      <a:pt x="234502" y="127325"/>
                    </a:moveTo>
                    <a:lnTo>
                      <a:pt x="0" y="602791"/>
                    </a:lnTo>
                    <a:lnTo>
                      <a:pt x="0" y="707197"/>
                    </a:lnTo>
                    <a:lnTo>
                      <a:pt x="260535" y="594150"/>
                    </a:lnTo>
                    <a:lnTo>
                      <a:pt x="553221" y="0"/>
                    </a:lnTo>
                    <a:lnTo>
                      <a:pt x="234502" y="127325"/>
                    </a:lnTo>
                    <a:close/>
                  </a:path>
                </a:pathLst>
              </a:custGeom>
              <a:solidFill>
                <a:srgbClr val="EFEBEA"/>
              </a:solidFill>
              <a:ln w="13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Graphic 4">
                <a:extLst>
                  <a:ext uri="{FF2B5EF4-FFF2-40B4-BE49-F238E27FC236}">
                    <a16:creationId xmlns:a16="http://schemas.microsoft.com/office/drawing/2014/main" id="{C9009585-EDF6-436C-A56F-283A1FAE1420}"/>
                  </a:ext>
                </a:extLst>
              </p:cNvPr>
              <p:cNvSpPr/>
              <p:nvPr/>
            </p:nvSpPr>
            <p:spPr>
              <a:xfrm>
                <a:off x="5246979" y="4441789"/>
                <a:ext cx="234214" cy="475465"/>
              </a:xfrm>
              <a:custGeom>
                <a:avLst/>
                <a:gdLst>
                  <a:gd name="connsiteX0" fmla="*/ 0 w 234214"/>
                  <a:gd name="connsiteY0" fmla="*/ 93584 h 475465"/>
                  <a:gd name="connsiteX1" fmla="*/ 0 w 234214"/>
                  <a:gd name="connsiteY1" fmla="*/ 475465 h 475465"/>
                  <a:gd name="connsiteX2" fmla="*/ 234214 w 234214"/>
                  <a:gd name="connsiteY2" fmla="*/ 0 h 475465"/>
                  <a:gd name="connsiteX3" fmla="*/ 0 w 234214"/>
                  <a:gd name="connsiteY3" fmla="*/ 93584 h 475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4214" h="475465">
                    <a:moveTo>
                      <a:pt x="0" y="93584"/>
                    </a:moveTo>
                    <a:lnTo>
                      <a:pt x="0" y="475465"/>
                    </a:lnTo>
                    <a:lnTo>
                      <a:pt x="234214" y="0"/>
                    </a:lnTo>
                    <a:lnTo>
                      <a:pt x="0" y="93584"/>
                    </a:lnTo>
                    <a:close/>
                  </a:path>
                </a:pathLst>
              </a:custGeom>
              <a:solidFill>
                <a:srgbClr val="D3260F"/>
              </a:solidFill>
              <a:ln w="13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Graphic 4">
                <a:extLst>
                  <a:ext uri="{FF2B5EF4-FFF2-40B4-BE49-F238E27FC236}">
                    <a16:creationId xmlns:a16="http://schemas.microsoft.com/office/drawing/2014/main" id="{9F0852C5-B486-4E8F-B9AB-C5462DE2863D}"/>
                  </a:ext>
                </a:extLst>
              </p:cNvPr>
              <p:cNvSpPr/>
              <p:nvPr/>
            </p:nvSpPr>
            <p:spPr>
              <a:xfrm>
                <a:off x="6711107" y="4141902"/>
                <a:ext cx="120069" cy="243746"/>
              </a:xfrm>
              <a:custGeom>
                <a:avLst/>
                <a:gdLst>
                  <a:gd name="connsiteX0" fmla="*/ 120070 w 120069"/>
                  <a:gd name="connsiteY0" fmla="*/ 0 h 243746"/>
                  <a:gd name="connsiteX1" fmla="*/ 0 w 120069"/>
                  <a:gd name="connsiteY1" fmla="*/ 243747 h 243746"/>
                  <a:gd name="connsiteX2" fmla="*/ 120070 w 120069"/>
                  <a:gd name="connsiteY2" fmla="*/ 191585 h 243746"/>
                  <a:gd name="connsiteX3" fmla="*/ 120070 w 120069"/>
                  <a:gd name="connsiteY3" fmla="*/ 0 h 243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69" h="243746">
                    <a:moveTo>
                      <a:pt x="120070" y="0"/>
                    </a:moveTo>
                    <a:lnTo>
                      <a:pt x="0" y="243747"/>
                    </a:lnTo>
                    <a:lnTo>
                      <a:pt x="120070" y="191585"/>
                    </a:lnTo>
                    <a:lnTo>
                      <a:pt x="120070" y="0"/>
                    </a:lnTo>
                    <a:close/>
                  </a:path>
                </a:pathLst>
              </a:custGeom>
              <a:solidFill>
                <a:srgbClr val="D3260F"/>
              </a:solidFill>
              <a:ln w="13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Graphic 4">
                <a:extLst>
                  <a:ext uri="{FF2B5EF4-FFF2-40B4-BE49-F238E27FC236}">
                    <a16:creationId xmlns:a16="http://schemas.microsoft.com/office/drawing/2014/main" id="{45BEBD85-A92D-40F4-A477-C829D8D02EC4}"/>
                  </a:ext>
                </a:extLst>
              </p:cNvPr>
              <p:cNvSpPr/>
              <p:nvPr/>
            </p:nvSpPr>
            <p:spPr>
              <a:xfrm>
                <a:off x="6395296" y="3902462"/>
                <a:ext cx="435880" cy="619675"/>
              </a:xfrm>
              <a:custGeom>
                <a:avLst/>
                <a:gdLst>
                  <a:gd name="connsiteX0" fmla="*/ 435881 w 435880"/>
                  <a:gd name="connsiteY0" fmla="*/ 0 h 619675"/>
                  <a:gd name="connsiteX1" fmla="*/ 273168 w 435880"/>
                  <a:gd name="connsiteY1" fmla="*/ 64849 h 619675"/>
                  <a:gd name="connsiteX2" fmla="*/ 0 w 435880"/>
                  <a:gd name="connsiteY2" fmla="*/ 619675 h 619675"/>
                  <a:gd name="connsiteX3" fmla="*/ 316017 w 435880"/>
                  <a:gd name="connsiteY3" fmla="*/ 483187 h 619675"/>
                  <a:gd name="connsiteX4" fmla="*/ 435881 w 435880"/>
                  <a:gd name="connsiteY4" fmla="*/ 239440 h 619675"/>
                  <a:gd name="connsiteX5" fmla="*/ 435881 w 435880"/>
                  <a:gd name="connsiteY5" fmla="*/ 0 h 619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35880" h="619675">
                    <a:moveTo>
                      <a:pt x="435881" y="0"/>
                    </a:moveTo>
                    <a:lnTo>
                      <a:pt x="273168" y="64849"/>
                    </a:lnTo>
                    <a:lnTo>
                      <a:pt x="0" y="619675"/>
                    </a:lnTo>
                    <a:lnTo>
                      <a:pt x="316017" y="483187"/>
                    </a:lnTo>
                    <a:lnTo>
                      <a:pt x="435881" y="239440"/>
                    </a:lnTo>
                    <a:lnTo>
                      <a:pt x="435881" y="0"/>
                    </a:lnTo>
                    <a:close/>
                  </a:path>
                </a:pathLst>
              </a:custGeom>
              <a:solidFill>
                <a:srgbClr val="EFEBEA"/>
              </a:solidFill>
              <a:ln w="13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Graphic 4">
                <a:extLst>
                  <a:ext uri="{FF2B5EF4-FFF2-40B4-BE49-F238E27FC236}">
                    <a16:creationId xmlns:a16="http://schemas.microsoft.com/office/drawing/2014/main" id="{63D8E17E-B7C1-420D-95F0-8567793AE860}"/>
                  </a:ext>
                </a:extLst>
              </p:cNvPr>
              <p:cNvSpPr/>
              <p:nvPr/>
            </p:nvSpPr>
            <p:spPr>
              <a:xfrm>
                <a:off x="6083984" y="3967311"/>
                <a:ext cx="584768" cy="690998"/>
              </a:xfrm>
              <a:custGeom>
                <a:avLst/>
                <a:gdLst>
                  <a:gd name="connsiteX0" fmla="*/ 280369 w 584768"/>
                  <a:gd name="connsiteY0" fmla="*/ 121881 h 690998"/>
                  <a:gd name="connsiteX1" fmla="*/ 0 w 584768"/>
                  <a:gd name="connsiteY1" fmla="*/ 690998 h 690998"/>
                  <a:gd name="connsiteX2" fmla="*/ 311449 w 584768"/>
                  <a:gd name="connsiteY2" fmla="*/ 554826 h 690998"/>
                  <a:gd name="connsiteX3" fmla="*/ 584768 w 584768"/>
                  <a:gd name="connsiteY3" fmla="*/ 0 h 690998"/>
                  <a:gd name="connsiteX4" fmla="*/ 280369 w 584768"/>
                  <a:gd name="connsiteY4" fmla="*/ 121881 h 690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4768" h="690998">
                    <a:moveTo>
                      <a:pt x="280369" y="121881"/>
                    </a:moveTo>
                    <a:lnTo>
                      <a:pt x="0" y="690998"/>
                    </a:lnTo>
                    <a:lnTo>
                      <a:pt x="311449" y="554826"/>
                    </a:lnTo>
                    <a:lnTo>
                      <a:pt x="584768" y="0"/>
                    </a:lnTo>
                    <a:lnTo>
                      <a:pt x="280369" y="121881"/>
                    </a:lnTo>
                    <a:close/>
                  </a:path>
                </a:pathLst>
              </a:custGeom>
              <a:solidFill>
                <a:srgbClr val="D3260F"/>
              </a:solidFill>
              <a:ln w="13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Graphic 4">
                <a:extLst>
                  <a:ext uri="{FF2B5EF4-FFF2-40B4-BE49-F238E27FC236}">
                    <a16:creationId xmlns:a16="http://schemas.microsoft.com/office/drawing/2014/main" id="{B5B4B571-DF33-4DC4-A8D3-D7C550CC45EA}"/>
                  </a:ext>
                </a:extLst>
              </p:cNvPr>
              <p:cNvSpPr/>
              <p:nvPr/>
            </p:nvSpPr>
            <p:spPr>
              <a:xfrm>
                <a:off x="5809774" y="4089192"/>
                <a:ext cx="554578" cy="688241"/>
              </a:xfrm>
              <a:custGeom>
                <a:avLst/>
                <a:gdLst>
                  <a:gd name="connsiteX0" fmla="*/ 286225 w 554578"/>
                  <a:gd name="connsiteY0" fmla="*/ 107204 h 688241"/>
                  <a:gd name="connsiteX1" fmla="*/ 0 w 554578"/>
                  <a:gd name="connsiteY1" fmla="*/ 688242 h 688241"/>
                  <a:gd name="connsiteX2" fmla="*/ 274210 w 554578"/>
                  <a:gd name="connsiteY2" fmla="*/ 569118 h 688241"/>
                  <a:gd name="connsiteX3" fmla="*/ 554579 w 554578"/>
                  <a:gd name="connsiteY3" fmla="*/ 0 h 688241"/>
                  <a:gd name="connsiteX4" fmla="*/ 286225 w 554578"/>
                  <a:gd name="connsiteY4" fmla="*/ 107204 h 6882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4578" h="688241">
                    <a:moveTo>
                      <a:pt x="286225" y="107204"/>
                    </a:moveTo>
                    <a:lnTo>
                      <a:pt x="0" y="688242"/>
                    </a:lnTo>
                    <a:lnTo>
                      <a:pt x="274210" y="569118"/>
                    </a:lnTo>
                    <a:lnTo>
                      <a:pt x="554579" y="0"/>
                    </a:lnTo>
                    <a:lnTo>
                      <a:pt x="286225" y="107204"/>
                    </a:lnTo>
                    <a:close/>
                  </a:path>
                </a:pathLst>
              </a:custGeom>
              <a:solidFill>
                <a:srgbClr val="EFEBEA"/>
              </a:solidFill>
              <a:ln w="13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7CD69B0C-7FED-4602-A697-C098CD14E7E8}"/>
                </a:ext>
              </a:extLst>
            </p:cNvPr>
            <p:cNvGrpSpPr/>
            <p:nvPr/>
          </p:nvGrpSpPr>
          <p:grpSpPr>
            <a:xfrm flipH="1">
              <a:off x="8661993" y="759210"/>
              <a:ext cx="1750162" cy="2494939"/>
              <a:chOff x="5144109" y="3747211"/>
              <a:chExt cx="1750162" cy="2494939"/>
            </a:xfrm>
          </p:grpSpPr>
          <p:sp>
            <p:nvSpPr>
              <p:cNvPr id="25" name="Graphic 4">
                <a:extLst>
                  <a:ext uri="{FF2B5EF4-FFF2-40B4-BE49-F238E27FC236}">
                    <a16:creationId xmlns:a16="http://schemas.microsoft.com/office/drawing/2014/main" id="{92217F74-80FE-4BEF-BA72-F24C90558976}"/>
                  </a:ext>
                </a:extLst>
              </p:cNvPr>
              <p:cNvSpPr/>
              <p:nvPr/>
            </p:nvSpPr>
            <p:spPr>
              <a:xfrm>
                <a:off x="5144109" y="4397349"/>
                <a:ext cx="102870" cy="1844801"/>
              </a:xfrm>
              <a:custGeom>
                <a:avLst/>
                <a:gdLst>
                  <a:gd name="connsiteX0" fmla="*/ 65837 w 102870"/>
                  <a:gd name="connsiteY0" fmla="*/ 0 h 1844801"/>
                  <a:gd name="connsiteX1" fmla="*/ 102870 w 102870"/>
                  <a:gd name="connsiteY1" fmla="*/ 0 h 1844801"/>
                  <a:gd name="connsiteX2" fmla="*/ 102870 w 102870"/>
                  <a:gd name="connsiteY2" fmla="*/ 1844802 h 1844801"/>
                  <a:gd name="connsiteX3" fmla="*/ 65837 w 102870"/>
                  <a:gd name="connsiteY3" fmla="*/ 1844802 h 1844801"/>
                  <a:gd name="connsiteX4" fmla="*/ 37033 w 102870"/>
                  <a:gd name="connsiteY4" fmla="*/ 1844802 h 1844801"/>
                  <a:gd name="connsiteX5" fmla="*/ 0 w 102870"/>
                  <a:gd name="connsiteY5" fmla="*/ 1844802 h 1844801"/>
                  <a:gd name="connsiteX6" fmla="*/ 0 w 102870"/>
                  <a:gd name="connsiteY6" fmla="*/ 0 h 1844801"/>
                  <a:gd name="connsiteX7" fmla="*/ 37033 w 102870"/>
                  <a:gd name="connsiteY7" fmla="*/ 0 h 1844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2870" h="1844801">
                    <a:moveTo>
                      <a:pt x="65837" y="0"/>
                    </a:moveTo>
                    <a:cubicBezTo>
                      <a:pt x="86290" y="0"/>
                      <a:pt x="102870" y="0"/>
                      <a:pt x="102870" y="0"/>
                    </a:cubicBezTo>
                    <a:lnTo>
                      <a:pt x="102870" y="1844802"/>
                    </a:lnTo>
                    <a:cubicBezTo>
                      <a:pt x="102870" y="1844802"/>
                      <a:pt x="86290" y="1844802"/>
                      <a:pt x="65837" y="1844802"/>
                    </a:cubicBezTo>
                    <a:lnTo>
                      <a:pt x="37033" y="1844802"/>
                    </a:lnTo>
                    <a:cubicBezTo>
                      <a:pt x="16580" y="1844802"/>
                      <a:pt x="0" y="1844802"/>
                      <a:pt x="0" y="1844802"/>
                    </a:cubicBezTo>
                    <a:lnTo>
                      <a:pt x="0" y="0"/>
                    </a:lnTo>
                    <a:cubicBezTo>
                      <a:pt x="0" y="0"/>
                      <a:pt x="16580" y="0"/>
                      <a:pt x="37033" y="0"/>
                    </a:cubicBezTo>
                    <a:close/>
                  </a:path>
                </a:pathLst>
              </a:custGeom>
              <a:solidFill>
                <a:srgbClr val="9E9C9B"/>
              </a:solidFill>
              <a:ln w="13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Graphic 4">
                <a:extLst>
                  <a:ext uri="{FF2B5EF4-FFF2-40B4-BE49-F238E27FC236}">
                    <a16:creationId xmlns:a16="http://schemas.microsoft.com/office/drawing/2014/main" id="{81DA240F-6779-4CA3-90D6-5E93B68E1F55}"/>
                  </a:ext>
                </a:extLst>
              </p:cNvPr>
              <p:cNvSpPr/>
              <p:nvPr/>
            </p:nvSpPr>
            <p:spPr>
              <a:xfrm>
                <a:off x="6791401" y="3747211"/>
                <a:ext cx="102870" cy="1844801"/>
              </a:xfrm>
              <a:custGeom>
                <a:avLst/>
                <a:gdLst>
                  <a:gd name="connsiteX0" fmla="*/ 65837 w 102870"/>
                  <a:gd name="connsiteY0" fmla="*/ 0 h 1844801"/>
                  <a:gd name="connsiteX1" fmla="*/ 102870 w 102870"/>
                  <a:gd name="connsiteY1" fmla="*/ 0 h 1844801"/>
                  <a:gd name="connsiteX2" fmla="*/ 102870 w 102870"/>
                  <a:gd name="connsiteY2" fmla="*/ 1844802 h 1844801"/>
                  <a:gd name="connsiteX3" fmla="*/ 65837 w 102870"/>
                  <a:gd name="connsiteY3" fmla="*/ 1844802 h 1844801"/>
                  <a:gd name="connsiteX4" fmla="*/ 37033 w 102870"/>
                  <a:gd name="connsiteY4" fmla="*/ 1844802 h 1844801"/>
                  <a:gd name="connsiteX5" fmla="*/ 0 w 102870"/>
                  <a:gd name="connsiteY5" fmla="*/ 1844802 h 1844801"/>
                  <a:gd name="connsiteX6" fmla="*/ 0 w 102870"/>
                  <a:gd name="connsiteY6" fmla="*/ 0 h 1844801"/>
                  <a:gd name="connsiteX7" fmla="*/ 37033 w 102870"/>
                  <a:gd name="connsiteY7" fmla="*/ 0 h 1844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2870" h="1844801">
                    <a:moveTo>
                      <a:pt x="65837" y="0"/>
                    </a:moveTo>
                    <a:cubicBezTo>
                      <a:pt x="86290" y="0"/>
                      <a:pt x="102870" y="0"/>
                      <a:pt x="102870" y="0"/>
                    </a:cubicBezTo>
                    <a:lnTo>
                      <a:pt x="102870" y="1844802"/>
                    </a:lnTo>
                    <a:cubicBezTo>
                      <a:pt x="102870" y="1844802"/>
                      <a:pt x="86290" y="1844802"/>
                      <a:pt x="65837" y="1844802"/>
                    </a:cubicBezTo>
                    <a:lnTo>
                      <a:pt x="37033" y="1844802"/>
                    </a:lnTo>
                    <a:cubicBezTo>
                      <a:pt x="16580" y="1844802"/>
                      <a:pt x="0" y="1844802"/>
                      <a:pt x="0" y="1844802"/>
                    </a:cubicBezTo>
                    <a:lnTo>
                      <a:pt x="0" y="0"/>
                    </a:lnTo>
                    <a:cubicBezTo>
                      <a:pt x="0" y="0"/>
                      <a:pt x="16580" y="0"/>
                      <a:pt x="37033" y="0"/>
                    </a:cubicBezTo>
                    <a:close/>
                  </a:path>
                </a:pathLst>
              </a:custGeom>
              <a:solidFill>
                <a:srgbClr val="9E9C9B"/>
              </a:solidFill>
              <a:ln w="13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Graphic 4">
                <a:extLst>
                  <a:ext uri="{FF2B5EF4-FFF2-40B4-BE49-F238E27FC236}">
                    <a16:creationId xmlns:a16="http://schemas.microsoft.com/office/drawing/2014/main" id="{FC2F219A-0813-49DC-88DC-E1AC8D7FBB27}"/>
                  </a:ext>
                </a:extLst>
              </p:cNvPr>
              <p:cNvSpPr/>
              <p:nvPr/>
            </p:nvSpPr>
            <p:spPr>
              <a:xfrm>
                <a:off x="5507789" y="4196396"/>
                <a:ext cx="588210" cy="712217"/>
              </a:xfrm>
              <a:custGeom>
                <a:avLst/>
                <a:gdLst>
                  <a:gd name="connsiteX0" fmla="*/ 292686 w 588210"/>
                  <a:gd name="connsiteY0" fmla="*/ 118067 h 712217"/>
                  <a:gd name="connsiteX1" fmla="*/ 0 w 588210"/>
                  <a:gd name="connsiteY1" fmla="*/ 712217 h 712217"/>
                  <a:gd name="connsiteX2" fmla="*/ 301985 w 588210"/>
                  <a:gd name="connsiteY2" fmla="*/ 581037 h 712217"/>
                  <a:gd name="connsiteX3" fmla="*/ 588211 w 588210"/>
                  <a:gd name="connsiteY3" fmla="*/ 0 h 712217"/>
                  <a:gd name="connsiteX4" fmla="*/ 292686 w 588210"/>
                  <a:gd name="connsiteY4" fmla="*/ 118067 h 712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8210" h="712217">
                    <a:moveTo>
                      <a:pt x="292686" y="118067"/>
                    </a:moveTo>
                    <a:lnTo>
                      <a:pt x="0" y="712217"/>
                    </a:lnTo>
                    <a:lnTo>
                      <a:pt x="301985" y="581037"/>
                    </a:lnTo>
                    <a:lnTo>
                      <a:pt x="588211" y="0"/>
                    </a:lnTo>
                    <a:lnTo>
                      <a:pt x="292686" y="118067"/>
                    </a:lnTo>
                    <a:close/>
                  </a:path>
                </a:pathLst>
              </a:custGeom>
              <a:solidFill>
                <a:srgbClr val="D3260F"/>
              </a:solidFill>
              <a:ln w="13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Graphic 4">
                <a:extLst>
                  <a:ext uri="{FF2B5EF4-FFF2-40B4-BE49-F238E27FC236}">
                    <a16:creationId xmlns:a16="http://schemas.microsoft.com/office/drawing/2014/main" id="{2ADF62CD-7179-4C1A-B8E3-541965FA8161}"/>
                  </a:ext>
                </a:extLst>
              </p:cNvPr>
              <p:cNvSpPr/>
              <p:nvPr/>
            </p:nvSpPr>
            <p:spPr>
              <a:xfrm>
                <a:off x="5246979" y="4314463"/>
                <a:ext cx="553221" cy="707196"/>
              </a:xfrm>
              <a:custGeom>
                <a:avLst/>
                <a:gdLst>
                  <a:gd name="connsiteX0" fmla="*/ 234502 w 553221"/>
                  <a:gd name="connsiteY0" fmla="*/ 127325 h 707196"/>
                  <a:gd name="connsiteX1" fmla="*/ 0 w 553221"/>
                  <a:gd name="connsiteY1" fmla="*/ 602791 h 707196"/>
                  <a:gd name="connsiteX2" fmla="*/ 0 w 553221"/>
                  <a:gd name="connsiteY2" fmla="*/ 707197 h 707196"/>
                  <a:gd name="connsiteX3" fmla="*/ 260535 w 553221"/>
                  <a:gd name="connsiteY3" fmla="*/ 594150 h 707196"/>
                  <a:gd name="connsiteX4" fmla="*/ 553221 w 553221"/>
                  <a:gd name="connsiteY4" fmla="*/ 0 h 707196"/>
                  <a:gd name="connsiteX5" fmla="*/ 234502 w 553221"/>
                  <a:gd name="connsiteY5" fmla="*/ 127325 h 707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53221" h="707196">
                    <a:moveTo>
                      <a:pt x="234502" y="127325"/>
                    </a:moveTo>
                    <a:lnTo>
                      <a:pt x="0" y="602791"/>
                    </a:lnTo>
                    <a:lnTo>
                      <a:pt x="0" y="707197"/>
                    </a:lnTo>
                    <a:lnTo>
                      <a:pt x="260535" y="594150"/>
                    </a:lnTo>
                    <a:lnTo>
                      <a:pt x="553221" y="0"/>
                    </a:lnTo>
                    <a:lnTo>
                      <a:pt x="234502" y="127325"/>
                    </a:lnTo>
                    <a:close/>
                  </a:path>
                </a:pathLst>
              </a:custGeom>
              <a:solidFill>
                <a:srgbClr val="EFEBEA"/>
              </a:solidFill>
              <a:ln w="13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Graphic 4">
                <a:extLst>
                  <a:ext uri="{FF2B5EF4-FFF2-40B4-BE49-F238E27FC236}">
                    <a16:creationId xmlns:a16="http://schemas.microsoft.com/office/drawing/2014/main" id="{78311A38-E381-4E7C-98B9-0F963E791775}"/>
                  </a:ext>
                </a:extLst>
              </p:cNvPr>
              <p:cNvSpPr/>
              <p:nvPr/>
            </p:nvSpPr>
            <p:spPr>
              <a:xfrm>
                <a:off x="5246979" y="4441789"/>
                <a:ext cx="234214" cy="475465"/>
              </a:xfrm>
              <a:custGeom>
                <a:avLst/>
                <a:gdLst>
                  <a:gd name="connsiteX0" fmla="*/ 0 w 234214"/>
                  <a:gd name="connsiteY0" fmla="*/ 93584 h 475465"/>
                  <a:gd name="connsiteX1" fmla="*/ 0 w 234214"/>
                  <a:gd name="connsiteY1" fmla="*/ 475465 h 475465"/>
                  <a:gd name="connsiteX2" fmla="*/ 234214 w 234214"/>
                  <a:gd name="connsiteY2" fmla="*/ 0 h 475465"/>
                  <a:gd name="connsiteX3" fmla="*/ 0 w 234214"/>
                  <a:gd name="connsiteY3" fmla="*/ 93584 h 475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4214" h="475465">
                    <a:moveTo>
                      <a:pt x="0" y="93584"/>
                    </a:moveTo>
                    <a:lnTo>
                      <a:pt x="0" y="475465"/>
                    </a:lnTo>
                    <a:lnTo>
                      <a:pt x="234214" y="0"/>
                    </a:lnTo>
                    <a:lnTo>
                      <a:pt x="0" y="93584"/>
                    </a:lnTo>
                    <a:close/>
                  </a:path>
                </a:pathLst>
              </a:custGeom>
              <a:solidFill>
                <a:srgbClr val="D3260F"/>
              </a:solidFill>
              <a:ln w="13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Graphic 4">
                <a:extLst>
                  <a:ext uri="{FF2B5EF4-FFF2-40B4-BE49-F238E27FC236}">
                    <a16:creationId xmlns:a16="http://schemas.microsoft.com/office/drawing/2014/main" id="{68CC6710-1402-4868-9228-F2FA23F38845}"/>
                  </a:ext>
                </a:extLst>
              </p:cNvPr>
              <p:cNvSpPr/>
              <p:nvPr/>
            </p:nvSpPr>
            <p:spPr>
              <a:xfrm>
                <a:off x="6711107" y="4141902"/>
                <a:ext cx="120069" cy="243746"/>
              </a:xfrm>
              <a:custGeom>
                <a:avLst/>
                <a:gdLst>
                  <a:gd name="connsiteX0" fmla="*/ 120070 w 120069"/>
                  <a:gd name="connsiteY0" fmla="*/ 0 h 243746"/>
                  <a:gd name="connsiteX1" fmla="*/ 0 w 120069"/>
                  <a:gd name="connsiteY1" fmla="*/ 243747 h 243746"/>
                  <a:gd name="connsiteX2" fmla="*/ 120070 w 120069"/>
                  <a:gd name="connsiteY2" fmla="*/ 191585 h 243746"/>
                  <a:gd name="connsiteX3" fmla="*/ 120070 w 120069"/>
                  <a:gd name="connsiteY3" fmla="*/ 0 h 243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69" h="243746">
                    <a:moveTo>
                      <a:pt x="120070" y="0"/>
                    </a:moveTo>
                    <a:lnTo>
                      <a:pt x="0" y="243747"/>
                    </a:lnTo>
                    <a:lnTo>
                      <a:pt x="120070" y="191585"/>
                    </a:lnTo>
                    <a:lnTo>
                      <a:pt x="120070" y="0"/>
                    </a:lnTo>
                    <a:close/>
                  </a:path>
                </a:pathLst>
              </a:custGeom>
              <a:solidFill>
                <a:srgbClr val="D3260F"/>
              </a:solidFill>
              <a:ln w="13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Graphic 4">
                <a:extLst>
                  <a:ext uri="{FF2B5EF4-FFF2-40B4-BE49-F238E27FC236}">
                    <a16:creationId xmlns:a16="http://schemas.microsoft.com/office/drawing/2014/main" id="{79674681-AE46-4319-A0CC-6097849C3C2B}"/>
                  </a:ext>
                </a:extLst>
              </p:cNvPr>
              <p:cNvSpPr/>
              <p:nvPr/>
            </p:nvSpPr>
            <p:spPr>
              <a:xfrm>
                <a:off x="6395296" y="3902462"/>
                <a:ext cx="435880" cy="619675"/>
              </a:xfrm>
              <a:custGeom>
                <a:avLst/>
                <a:gdLst>
                  <a:gd name="connsiteX0" fmla="*/ 435881 w 435880"/>
                  <a:gd name="connsiteY0" fmla="*/ 0 h 619675"/>
                  <a:gd name="connsiteX1" fmla="*/ 273168 w 435880"/>
                  <a:gd name="connsiteY1" fmla="*/ 64849 h 619675"/>
                  <a:gd name="connsiteX2" fmla="*/ 0 w 435880"/>
                  <a:gd name="connsiteY2" fmla="*/ 619675 h 619675"/>
                  <a:gd name="connsiteX3" fmla="*/ 316017 w 435880"/>
                  <a:gd name="connsiteY3" fmla="*/ 483187 h 619675"/>
                  <a:gd name="connsiteX4" fmla="*/ 435881 w 435880"/>
                  <a:gd name="connsiteY4" fmla="*/ 239440 h 619675"/>
                  <a:gd name="connsiteX5" fmla="*/ 435881 w 435880"/>
                  <a:gd name="connsiteY5" fmla="*/ 0 h 619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35880" h="619675">
                    <a:moveTo>
                      <a:pt x="435881" y="0"/>
                    </a:moveTo>
                    <a:lnTo>
                      <a:pt x="273168" y="64849"/>
                    </a:lnTo>
                    <a:lnTo>
                      <a:pt x="0" y="619675"/>
                    </a:lnTo>
                    <a:lnTo>
                      <a:pt x="316017" y="483187"/>
                    </a:lnTo>
                    <a:lnTo>
                      <a:pt x="435881" y="239440"/>
                    </a:lnTo>
                    <a:lnTo>
                      <a:pt x="435881" y="0"/>
                    </a:lnTo>
                    <a:close/>
                  </a:path>
                </a:pathLst>
              </a:custGeom>
              <a:solidFill>
                <a:srgbClr val="EFEBEA"/>
              </a:solidFill>
              <a:ln w="13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Graphic 4">
                <a:extLst>
                  <a:ext uri="{FF2B5EF4-FFF2-40B4-BE49-F238E27FC236}">
                    <a16:creationId xmlns:a16="http://schemas.microsoft.com/office/drawing/2014/main" id="{037AB7B8-E64E-4BBF-B2BE-1EB96CD15D74}"/>
                  </a:ext>
                </a:extLst>
              </p:cNvPr>
              <p:cNvSpPr/>
              <p:nvPr/>
            </p:nvSpPr>
            <p:spPr>
              <a:xfrm>
                <a:off x="6083984" y="3967311"/>
                <a:ext cx="584768" cy="690998"/>
              </a:xfrm>
              <a:custGeom>
                <a:avLst/>
                <a:gdLst>
                  <a:gd name="connsiteX0" fmla="*/ 280369 w 584768"/>
                  <a:gd name="connsiteY0" fmla="*/ 121881 h 690998"/>
                  <a:gd name="connsiteX1" fmla="*/ 0 w 584768"/>
                  <a:gd name="connsiteY1" fmla="*/ 690998 h 690998"/>
                  <a:gd name="connsiteX2" fmla="*/ 311449 w 584768"/>
                  <a:gd name="connsiteY2" fmla="*/ 554826 h 690998"/>
                  <a:gd name="connsiteX3" fmla="*/ 584768 w 584768"/>
                  <a:gd name="connsiteY3" fmla="*/ 0 h 690998"/>
                  <a:gd name="connsiteX4" fmla="*/ 280369 w 584768"/>
                  <a:gd name="connsiteY4" fmla="*/ 121881 h 690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4768" h="690998">
                    <a:moveTo>
                      <a:pt x="280369" y="121881"/>
                    </a:moveTo>
                    <a:lnTo>
                      <a:pt x="0" y="690998"/>
                    </a:lnTo>
                    <a:lnTo>
                      <a:pt x="311449" y="554826"/>
                    </a:lnTo>
                    <a:lnTo>
                      <a:pt x="584768" y="0"/>
                    </a:lnTo>
                    <a:lnTo>
                      <a:pt x="280369" y="121881"/>
                    </a:lnTo>
                    <a:close/>
                  </a:path>
                </a:pathLst>
              </a:custGeom>
              <a:solidFill>
                <a:srgbClr val="D3260F"/>
              </a:solidFill>
              <a:ln w="13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Graphic 4">
                <a:extLst>
                  <a:ext uri="{FF2B5EF4-FFF2-40B4-BE49-F238E27FC236}">
                    <a16:creationId xmlns:a16="http://schemas.microsoft.com/office/drawing/2014/main" id="{5A6B428F-1696-4133-8B2D-BF44D12D6154}"/>
                  </a:ext>
                </a:extLst>
              </p:cNvPr>
              <p:cNvSpPr/>
              <p:nvPr/>
            </p:nvSpPr>
            <p:spPr>
              <a:xfrm>
                <a:off x="5809774" y="4089192"/>
                <a:ext cx="554578" cy="688241"/>
              </a:xfrm>
              <a:custGeom>
                <a:avLst/>
                <a:gdLst>
                  <a:gd name="connsiteX0" fmla="*/ 286225 w 554578"/>
                  <a:gd name="connsiteY0" fmla="*/ 107204 h 688241"/>
                  <a:gd name="connsiteX1" fmla="*/ 0 w 554578"/>
                  <a:gd name="connsiteY1" fmla="*/ 688242 h 688241"/>
                  <a:gd name="connsiteX2" fmla="*/ 274210 w 554578"/>
                  <a:gd name="connsiteY2" fmla="*/ 569118 h 688241"/>
                  <a:gd name="connsiteX3" fmla="*/ 554579 w 554578"/>
                  <a:gd name="connsiteY3" fmla="*/ 0 h 688241"/>
                  <a:gd name="connsiteX4" fmla="*/ 286225 w 554578"/>
                  <a:gd name="connsiteY4" fmla="*/ 107204 h 6882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4578" h="688241">
                    <a:moveTo>
                      <a:pt x="286225" y="107204"/>
                    </a:moveTo>
                    <a:lnTo>
                      <a:pt x="0" y="688242"/>
                    </a:lnTo>
                    <a:lnTo>
                      <a:pt x="274210" y="569118"/>
                    </a:lnTo>
                    <a:lnTo>
                      <a:pt x="554579" y="0"/>
                    </a:lnTo>
                    <a:lnTo>
                      <a:pt x="286225" y="107204"/>
                    </a:lnTo>
                    <a:close/>
                  </a:path>
                </a:pathLst>
              </a:custGeom>
              <a:solidFill>
                <a:srgbClr val="EFEBEA"/>
              </a:solidFill>
              <a:ln w="13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FBD2E68-2AED-46FF-80BA-C5ED68C1CAFB}"/>
                </a:ext>
              </a:extLst>
            </p:cNvPr>
            <p:cNvGrpSpPr/>
            <p:nvPr/>
          </p:nvGrpSpPr>
          <p:grpSpPr>
            <a:xfrm flipH="1">
              <a:off x="5220919" y="3740945"/>
              <a:ext cx="1473433" cy="2100449"/>
              <a:chOff x="5144109" y="3747211"/>
              <a:chExt cx="1750162" cy="2494939"/>
            </a:xfrm>
          </p:grpSpPr>
          <p:sp>
            <p:nvSpPr>
              <p:cNvPr id="5" name="Graphic 4">
                <a:extLst>
                  <a:ext uri="{FF2B5EF4-FFF2-40B4-BE49-F238E27FC236}">
                    <a16:creationId xmlns:a16="http://schemas.microsoft.com/office/drawing/2014/main" id="{F43011EA-7A9C-4F0B-B4F1-64E34B095169}"/>
                  </a:ext>
                </a:extLst>
              </p:cNvPr>
              <p:cNvSpPr/>
              <p:nvPr/>
            </p:nvSpPr>
            <p:spPr>
              <a:xfrm>
                <a:off x="5144109" y="4397349"/>
                <a:ext cx="102870" cy="1844801"/>
              </a:xfrm>
              <a:custGeom>
                <a:avLst/>
                <a:gdLst>
                  <a:gd name="connsiteX0" fmla="*/ 65837 w 102870"/>
                  <a:gd name="connsiteY0" fmla="*/ 0 h 1844801"/>
                  <a:gd name="connsiteX1" fmla="*/ 102870 w 102870"/>
                  <a:gd name="connsiteY1" fmla="*/ 0 h 1844801"/>
                  <a:gd name="connsiteX2" fmla="*/ 102870 w 102870"/>
                  <a:gd name="connsiteY2" fmla="*/ 1844802 h 1844801"/>
                  <a:gd name="connsiteX3" fmla="*/ 65837 w 102870"/>
                  <a:gd name="connsiteY3" fmla="*/ 1844802 h 1844801"/>
                  <a:gd name="connsiteX4" fmla="*/ 37033 w 102870"/>
                  <a:gd name="connsiteY4" fmla="*/ 1844802 h 1844801"/>
                  <a:gd name="connsiteX5" fmla="*/ 0 w 102870"/>
                  <a:gd name="connsiteY5" fmla="*/ 1844802 h 1844801"/>
                  <a:gd name="connsiteX6" fmla="*/ 0 w 102870"/>
                  <a:gd name="connsiteY6" fmla="*/ 0 h 1844801"/>
                  <a:gd name="connsiteX7" fmla="*/ 37033 w 102870"/>
                  <a:gd name="connsiteY7" fmla="*/ 0 h 1844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2870" h="1844801">
                    <a:moveTo>
                      <a:pt x="65837" y="0"/>
                    </a:moveTo>
                    <a:cubicBezTo>
                      <a:pt x="86290" y="0"/>
                      <a:pt x="102870" y="0"/>
                      <a:pt x="102870" y="0"/>
                    </a:cubicBezTo>
                    <a:lnTo>
                      <a:pt x="102870" y="1844802"/>
                    </a:lnTo>
                    <a:cubicBezTo>
                      <a:pt x="102870" y="1844802"/>
                      <a:pt x="86290" y="1844802"/>
                      <a:pt x="65837" y="1844802"/>
                    </a:cubicBezTo>
                    <a:lnTo>
                      <a:pt x="37033" y="1844802"/>
                    </a:lnTo>
                    <a:cubicBezTo>
                      <a:pt x="16580" y="1844802"/>
                      <a:pt x="0" y="1844802"/>
                      <a:pt x="0" y="1844802"/>
                    </a:cubicBezTo>
                    <a:lnTo>
                      <a:pt x="0" y="0"/>
                    </a:lnTo>
                    <a:cubicBezTo>
                      <a:pt x="0" y="0"/>
                      <a:pt x="16580" y="0"/>
                      <a:pt x="37033" y="0"/>
                    </a:cubicBezTo>
                    <a:close/>
                  </a:path>
                </a:pathLst>
              </a:custGeom>
              <a:solidFill>
                <a:srgbClr val="9E9C9B"/>
              </a:solidFill>
              <a:ln w="13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" name="Graphic 4">
                <a:extLst>
                  <a:ext uri="{FF2B5EF4-FFF2-40B4-BE49-F238E27FC236}">
                    <a16:creationId xmlns:a16="http://schemas.microsoft.com/office/drawing/2014/main" id="{B835A40E-2D5C-44E3-8D84-51B17E9366BF}"/>
                  </a:ext>
                </a:extLst>
              </p:cNvPr>
              <p:cNvSpPr/>
              <p:nvPr/>
            </p:nvSpPr>
            <p:spPr>
              <a:xfrm>
                <a:off x="6791401" y="3747211"/>
                <a:ext cx="102870" cy="1844801"/>
              </a:xfrm>
              <a:custGeom>
                <a:avLst/>
                <a:gdLst>
                  <a:gd name="connsiteX0" fmla="*/ 65837 w 102870"/>
                  <a:gd name="connsiteY0" fmla="*/ 0 h 1844801"/>
                  <a:gd name="connsiteX1" fmla="*/ 102870 w 102870"/>
                  <a:gd name="connsiteY1" fmla="*/ 0 h 1844801"/>
                  <a:gd name="connsiteX2" fmla="*/ 102870 w 102870"/>
                  <a:gd name="connsiteY2" fmla="*/ 1844802 h 1844801"/>
                  <a:gd name="connsiteX3" fmla="*/ 65837 w 102870"/>
                  <a:gd name="connsiteY3" fmla="*/ 1844802 h 1844801"/>
                  <a:gd name="connsiteX4" fmla="*/ 37033 w 102870"/>
                  <a:gd name="connsiteY4" fmla="*/ 1844802 h 1844801"/>
                  <a:gd name="connsiteX5" fmla="*/ 0 w 102870"/>
                  <a:gd name="connsiteY5" fmla="*/ 1844802 h 1844801"/>
                  <a:gd name="connsiteX6" fmla="*/ 0 w 102870"/>
                  <a:gd name="connsiteY6" fmla="*/ 0 h 1844801"/>
                  <a:gd name="connsiteX7" fmla="*/ 37033 w 102870"/>
                  <a:gd name="connsiteY7" fmla="*/ 0 h 1844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2870" h="1844801">
                    <a:moveTo>
                      <a:pt x="65837" y="0"/>
                    </a:moveTo>
                    <a:cubicBezTo>
                      <a:pt x="86290" y="0"/>
                      <a:pt x="102870" y="0"/>
                      <a:pt x="102870" y="0"/>
                    </a:cubicBezTo>
                    <a:lnTo>
                      <a:pt x="102870" y="1844802"/>
                    </a:lnTo>
                    <a:cubicBezTo>
                      <a:pt x="102870" y="1844802"/>
                      <a:pt x="86290" y="1844802"/>
                      <a:pt x="65837" y="1844802"/>
                    </a:cubicBezTo>
                    <a:lnTo>
                      <a:pt x="37033" y="1844802"/>
                    </a:lnTo>
                    <a:cubicBezTo>
                      <a:pt x="16580" y="1844802"/>
                      <a:pt x="0" y="1844802"/>
                      <a:pt x="0" y="1844802"/>
                    </a:cubicBezTo>
                    <a:lnTo>
                      <a:pt x="0" y="0"/>
                    </a:lnTo>
                    <a:cubicBezTo>
                      <a:pt x="0" y="0"/>
                      <a:pt x="16580" y="0"/>
                      <a:pt x="37033" y="0"/>
                    </a:cubicBezTo>
                    <a:close/>
                  </a:path>
                </a:pathLst>
              </a:custGeom>
              <a:solidFill>
                <a:srgbClr val="9E9C9B"/>
              </a:solidFill>
              <a:ln w="13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" name="Graphic 4">
                <a:extLst>
                  <a:ext uri="{FF2B5EF4-FFF2-40B4-BE49-F238E27FC236}">
                    <a16:creationId xmlns:a16="http://schemas.microsoft.com/office/drawing/2014/main" id="{F33EAFF2-54EC-4BF0-8479-4541945886BA}"/>
                  </a:ext>
                </a:extLst>
              </p:cNvPr>
              <p:cNvSpPr/>
              <p:nvPr/>
            </p:nvSpPr>
            <p:spPr>
              <a:xfrm>
                <a:off x="5507789" y="4196396"/>
                <a:ext cx="588210" cy="712217"/>
              </a:xfrm>
              <a:custGeom>
                <a:avLst/>
                <a:gdLst>
                  <a:gd name="connsiteX0" fmla="*/ 292686 w 588210"/>
                  <a:gd name="connsiteY0" fmla="*/ 118067 h 712217"/>
                  <a:gd name="connsiteX1" fmla="*/ 0 w 588210"/>
                  <a:gd name="connsiteY1" fmla="*/ 712217 h 712217"/>
                  <a:gd name="connsiteX2" fmla="*/ 301985 w 588210"/>
                  <a:gd name="connsiteY2" fmla="*/ 581037 h 712217"/>
                  <a:gd name="connsiteX3" fmla="*/ 588211 w 588210"/>
                  <a:gd name="connsiteY3" fmla="*/ 0 h 712217"/>
                  <a:gd name="connsiteX4" fmla="*/ 292686 w 588210"/>
                  <a:gd name="connsiteY4" fmla="*/ 118067 h 712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8210" h="712217">
                    <a:moveTo>
                      <a:pt x="292686" y="118067"/>
                    </a:moveTo>
                    <a:lnTo>
                      <a:pt x="0" y="712217"/>
                    </a:lnTo>
                    <a:lnTo>
                      <a:pt x="301985" y="581037"/>
                    </a:lnTo>
                    <a:lnTo>
                      <a:pt x="588211" y="0"/>
                    </a:lnTo>
                    <a:lnTo>
                      <a:pt x="292686" y="118067"/>
                    </a:lnTo>
                    <a:close/>
                  </a:path>
                </a:pathLst>
              </a:custGeom>
              <a:solidFill>
                <a:srgbClr val="D3260F"/>
              </a:solidFill>
              <a:ln w="13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Graphic 4">
                <a:extLst>
                  <a:ext uri="{FF2B5EF4-FFF2-40B4-BE49-F238E27FC236}">
                    <a16:creationId xmlns:a16="http://schemas.microsoft.com/office/drawing/2014/main" id="{8E509C39-0D52-49AD-BC55-805A3517CA4E}"/>
                  </a:ext>
                </a:extLst>
              </p:cNvPr>
              <p:cNvSpPr/>
              <p:nvPr/>
            </p:nvSpPr>
            <p:spPr>
              <a:xfrm>
                <a:off x="5246979" y="4314463"/>
                <a:ext cx="553221" cy="707196"/>
              </a:xfrm>
              <a:custGeom>
                <a:avLst/>
                <a:gdLst>
                  <a:gd name="connsiteX0" fmla="*/ 234502 w 553221"/>
                  <a:gd name="connsiteY0" fmla="*/ 127325 h 707196"/>
                  <a:gd name="connsiteX1" fmla="*/ 0 w 553221"/>
                  <a:gd name="connsiteY1" fmla="*/ 602791 h 707196"/>
                  <a:gd name="connsiteX2" fmla="*/ 0 w 553221"/>
                  <a:gd name="connsiteY2" fmla="*/ 707197 h 707196"/>
                  <a:gd name="connsiteX3" fmla="*/ 260535 w 553221"/>
                  <a:gd name="connsiteY3" fmla="*/ 594150 h 707196"/>
                  <a:gd name="connsiteX4" fmla="*/ 553221 w 553221"/>
                  <a:gd name="connsiteY4" fmla="*/ 0 h 707196"/>
                  <a:gd name="connsiteX5" fmla="*/ 234502 w 553221"/>
                  <a:gd name="connsiteY5" fmla="*/ 127325 h 707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53221" h="707196">
                    <a:moveTo>
                      <a:pt x="234502" y="127325"/>
                    </a:moveTo>
                    <a:lnTo>
                      <a:pt x="0" y="602791"/>
                    </a:lnTo>
                    <a:lnTo>
                      <a:pt x="0" y="707197"/>
                    </a:lnTo>
                    <a:lnTo>
                      <a:pt x="260535" y="594150"/>
                    </a:lnTo>
                    <a:lnTo>
                      <a:pt x="553221" y="0"/>
                    </a:lnTo>
                    <a:lnTo>
                      <a:pt x="234502" y="127325"/>
                    </a:lnTo>
                    <a:close/>
                  </a:path>
                </a:pathLst>
              </a:custGeom>
              <a:solidFill>
                <a:srgbClr val="EFEBEA"/>
              </a:solidFill>
              <a:ln w="13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Graphic 4">
                <a:extLst>
                  <a:ext uri="{FF2B5EF4-FFF2-40B4-BE49-F238E27FC236}">
                    <a16:creationId xmlns:a16="http://schemas.microsoft.com/office/drawing/2014/main" id="{E0ED43A0-777F-4771-8AE0-3BF8A714E4D7}"/>
                  </a:ext>
                </a:extLst>
              </p:cNvPr>
              <p:cNvSpPr/>
              <p:nvPr/>
            </p:nvSpPr>
            <p:spPr>
              <a:xfrm>
                <a:off x="5246979" y="4441789"/>
                <a:ext cx="234214" cy="475465"/>
              </a:xfrm>
              <a:custGeom>
                <a:avLst/>
                <a:gdLst>
                  <a:gd name="connsiteX0" fmla="*/ 0 w 234214"/>
                  <a:gd name="connsiteY0" fmla="*/ 93584 h 475465"/>
                  <a:gd name="connsiteX1" fmla="*/ 0 w 234214"/>
                  <a:gd name="connsiteY1" fmla="*/ 475465 h 475465"/>
                  <a:gd name="connsiteX2" fmla="*/ 234214 w 234214"/>
                  <a:gd name="connsiteY2" fmla="*/ 0 h 475465"/>
                  <a:gd name="connsiteX3" fmla="*/ 0 w 234214"/>
                  <a:gd name="connsiteY3" fmla="*/ 93584 h 475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4214" h="475465">
                    <a:moveTo>
                      <a:pt x="0" y="93584"/>
                    </a:moveTo>
                    <a:lnTo>
                      <a:pt x="0" y="475465"/>
                    </a:lnTo>
                    <a:lnTo>
                      <a:pt x="234214" y="0"/>
                    </a:lnTo>
                    <a:lnTo>
                      <a:pt x="0" y="93584"/>
                    </a:lnTo>
                    <a:close/>
                  </a:path>
                </a:pathLst>
              </a:custGeom>
              <a:solidFill>
                <a:srgbClr val="D3260F"/>
              </a:solidFill>
              <a:ln w="13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" name="Graphic 4">
                <a:extLst>
                  <a:ext uri="{FF2B5EF4-FFF2-40B4-BE49-F238E27FC236}">
                    <a16:creationId xmlns:a16="http://schemas.microsoft.com/office/drawing/2014/main" id="{CCB6F2C8-43FB-4C09-8AFD-4AABC2B8CADC}"/>
                  </a:ext>
                </a:extLst>
              </p:cNvPr>
              <p:cNvSpPr/>
              <p:nvPr/>
            </p:nvSpPr>
            <p:spPr>
              <a:xfrm>
                <a:off x="6711107" y="4141902"/>
                <a:ext cx="120069" cy="243746"/>
              </a:xfrm>
              <a:custGeom>
                <a:avLst/>
                <a:gdLst>
                  <a:gd name="connsiteX0" fmla="*/ 120070 w 120069"/>
                  <a:gd name="connsiteY0" fmla="*/ 0 h 243746"/>
                  <a:gd name="connsiteX1" fmla="*/ 0 w 120069"/>
                  <a:gd name="connsiteY1" fmla="*/ 243747 h 243746"/>
                  <a:gd name="connsiteX2" fmla="*/ 120070 w 120069"/>
                  <a:gd name="connsiteY2" fmla="*/ 191585 h 243746"/>
                  <a:gd name="connsiteX3" fmla="*/ 120070 w 120069"/>
                  <a:gd name="connsiteY3" fmla="*/ 0 h 243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69" h="243746">
                    <a:moveTo>
                      <a:pt x="120070" y="0"/>
                    </a:moveTo>
                    <a:lnTo>
                      <a:pt x="0" y="243747"/>
                    </a:lnTo>
                    <a:lnTo>
                      <a:pt x="120070" y="191585"/>
                    </a:lnTo>
                    <a:lnTo>
                      <a:pt x="120070" y="0"/>
                    </a:lnTo>
                    <a:close/>
                  </a:path>
                </a:pathLst>
              </a:custGeom>
              <a:solidFill>
                <a:srgbClr val="D3260F"/>
              </a:solidFill>
              <a:ln w="13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Graphic 4">
                <a:extLst>
                  <a:ext uri="{FF2B5EF4-FFF2-40B4-BE49-F238E27FC236}">
                    <a16:creationId xmlns:a16="http://schemas.microsoft.com/office/drawing/2014/main" id="{AE9079D7-FF03-45CB-9CC7-BAA47648F3A1}"/>
                  </a:ext>
                </a:extLst>
              </p:cNvPr>
              <p:cNvSpPr/>
              <p:nvPr/>
            </p:nvSpPr>
            <p:spPr>
              <a:xfrm>
                <a:off x="6395296" y="3902462"/>
                <a:ext cx="435880" cy="619675"/>
              </a:xfrm>
              <a:custGeom>
                <a:avLst/>
                <a:gdLst>
                  <a:gd name="connsiteX0" fmla="*/ 435881 w 435880"/>
                  <a:gd name="connsiteY0" fmla="*/ 0 h 619675"/>
                  <a:gd name="connsiteX1" fmla="*/ 273168 w 435880"/>
                  <a:gd name="connsiteY1" fmla="*/ 64849 h 619675"/>
                  <a:gd name="connsiteX2" fmla="*/ 0 w 435880"/>
                  <a:gd name="connsiteY2" fmla="*/ 619675 h 619675"/>
                  <a:gd name="connsiteX3" fmla="*/ 316017 w 435880"/>
                  <a:gd name="connsiteY3" fmla="*/ 483187 h 619675"/>
                  <a:gd name="connsiteX4" fmla="*/ 435881 w 435880"/>
                  <a:gd name="connsiteY4" fmla="*/ 239440 h 619675"/>
                  <a:gd name="connsiteX5" fmla="*/ 435881 w 435880"/>
                  <a:gd name="connsiteY5" fmla="*/ 0 h 619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35880" h="619675">
                    <a:moveTo>
                      <a:pt x="435881" y="0"/>
                    </a:moveTo>
                    <a:lnTo>
                      <a:pt x="273168" y="64849"/>
                    </a:lnTo>
                    <a:lnTo>
                      <a:pt x="0" y="619675"/>
                    </a:lnTo>
                    <a:lnTo>
                      <a:pt x="316017" y="483187"/>
                    </a:lnTo>
                    <a:lnTo>
                      <a:pt x="435881" y="239440"/>
                    </a:lnTo>
                    <a:lnTo>
                      <a:pt x="435881" y="0"/>
                    </a:lnTo>
                    <a:close/>
                  </a:path>
                </a:pathLst>
              </a:custGeom>
              <a:solidFill>
                <a:srgbClr val="EFEBEA"/>
              </a:solidFill>
              <a:ln w="13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Graphic 4">
                <a:extLst>
                  <a:ext uri="{FF2B5EF4-FFF2-40B4-BE49-F238E27FC236}">
                    <a16:creationId xmlns:a16="http://schemas.microsoft.com/office/drawing/2014/main" id="{9ECFCA92-B5D1-49A3-A11C-20EE76BC6A8D}"/>
                  </a:ext>
                </a:extLst>
              </p:cNvPr>
              <p:cNvSpPr/>
              <p:nvPr/>
            </p:nvSpPr>
            <p:spPr>
              <a:xfrm>
                <a:off x="6083984" y="3967311"/>
                <a:ext cx="584768" cy="690998"/>
              </a:xfrm>
              <a:custGeom>
                <a:avLst/>
                <a:gdLst>
                  <a:gd name="connsiteX0" fmla="*/ 280369 w 584768"/>
                  <a:gd name="connsiteY0" fmla="*/ 121881 h 690998"/>
                  <a:gd name="connsiteX1" fmla="*/ 0 w 584768"/>
                  <a:gd name="connsiteY1" fmla="*/ 690998 h 690998"/>
                  <a:gd name="connsiteX2" fmla="*/ 311449 w 584768"/>
                  <a:gd name="connsiteY2" fmla="*/ 554826 h 690998"/>
                  <a:gd name="connsiteX3" fmla="*/ 584768 w 584768"/>
                  <a:gd name="connsiteY3" fmla="*/ 0 h 690998"/>
                  <a:gd name="connsiteX4" fmla="*/ 280369 w 584768"/>
                  <a:gd name="connsiteY4" fmla="*/ 121881 h 690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4768" h="690998">
                    <a:moveTo>
                      <a:pt x="280369" y="121881"/>
                    </a:moveTo>
                    <a:lnTo>
                      <a:pt x="0" y="690998"/>
                    </a:lnTo>
                    <a:lnTo>
                      <a:pt x="311449" y="554826"/>
                    </a:lnTo>
                    <a:lnTo>
                      <a:pt x="584768" y="0"/>
                    </a:lnTo>
                    <a:lnTo>
                      <a:pt x="280369" y="121881"/>
                    </a:lnTo>
                    <a:close/>
                  </a:path>
                </a:pathLst>
              </a:custGeom>
              <a:solidFill>
                <a:srgbClr val="D3260F"/>
              </a:solidFill>
              <a:ln w="13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Graphic 4">
                <a:extLst>
                  <a:ext uri="{FF2B5EF4-FFF2-40B4-BE49-F238E27FC236}">
                    <a16:creationId xmlns:a16="http://schemas.microsoft.com/office/drawing/2014/main" id="{4C4DD705-E55E-4D41-9DE2-4FE3869FCFC6}"/>
                  </a:ext>
                </a:extLst>
              </p:cNvPr>
              <p:cNvSpPr/>
              <p:nvPr/>
            </p:nvSpPr>
            <p:spPr>
              <a:xfrm>
                <a:off x="5809774" y="4089192"/>
                <a:ext cx="554578" cy="688241"/>
              </a:xfrm>
              <a:custGeom>
                <a:avLst/>
                <a:gdLst>
                  <a:gd name="connsiteX0" fmla="*/ 286225 w 554578"/>
                  <a:gd name="connsiteY0" fmla="*/ 107204 h 688241"/>
                  <a:gd name="connsiteX1" fmla="*/ 0 w 554578"/>
                  <a:gd name="connsiteY1" fmla="*/ 688242 h 688241"/>
                  <a:gd name="connsiteX2" fmla="*/ 274210 w 554578"/>
                  <a:gd name="connsiteY2" fmla="*/ 569118 h 688241"/>
                  <a:gd name="connsiteX3" fmla="*/ 554579 w 554578"/>
                  <a:gd name="connsiteY3" fmla="*/ 0 h 688241"/>
                  <a:gd name="connsiteX4" fmla="*/ 286225 w 554578"/>
                  <a:gd name="connsiteY4" fmla="*/ 107204 h 6882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4578" h="688241">
                    <a:moveTo>
                      <a:pt x="286225" y="107204"/>
                    </a:moveTo>
                    <a:lnTo>
                      <a:pt x="0" y="688242"/>
                    </a:lnTo>
                    <a:lnTo>
                      <a:pt x="274210" y="569118"/>
                    </a:lnTo>
                    <a:lnTo>
                      <a:pt x="554579" y="0"/>
                    </a:lnTo>
                    <a:lnTo>
                      <a:pt x="286225" y="107204"/>
                    </a:lnTo>
                    <a:close/>
                  </a:path>
                </a:pathLst>
              </a:custGeom>
              <a:solidFill>
                <a:srgbClr val="EFEBEA"/>
              </a:solidFill>
              <a:ln w="13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BFD2B53-4A53-4B83-BC1F-003D3B082D64}"/>
                </a:ext>
              </a:extLst>
            </p:cNvPr>
            <p:cNvSpPr txBox="1"/>
            <p:nvPr/>
          </p:nvSpPr>
          <p:spPr>
            <a:xfrm>
              <a:off x="1935591" y="4258862"/>
              <a:ext cx="3118875" cy="8156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dirty="0">
                  <a:solidFill>
                    <a:prstClr val="black"/>
                  </a:solidFill>
                  <a:latin typeface="Gill Sans MT" panose="020B0502020104020203" pitchFamily="34" charset="0"/>
                </a:rPr>
                <a:t>Limited access to finance 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 panose="020B0502020104020203" pitchFamily="34" charset="0"/>
                </a:rPr>
                <a:t>Lack of collateral security. 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6DD57DD-7D8A-4638-9C7A-630A86821B0F}"/>
                </a:ext>
              </a:extLst>
            </p:cNvPr>
            <p:cNvSpPr txBox="1"/>
            <p:nvPr/>
          </p:nvSpPr>
          <p:spPr>
            <a:xfrm>
              <a:off x="2437353" y="2597115"/>
              <a:ext cx="4172810" cy="8156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dirty="0">
                  <a:solidFill>
                    <a:prstClr val="black"/>
                  </a:solidFill>
                  <a:latin typeface="Gill Sans MT" panose="020B0502020104020203" pitchFamily="34" charset="0"/>
                </a:rPr>
                <a:t>Destruction of farm produce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dirty="0">
                  <a:solidFill>
                    <a:prstClr val="black"/>
                  </a:solidFill>
                  <a:latin typeface="Gill Sans MT" panose="020B0502020104020203" pitchFamily="34" charset="0"/>
                </a:rPr>
                <a:t>Unavailability of perimeter fence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eorgia Pro Light" panose="02040302050405020303" pitchFamily="18" charset="0"/>
                  <a:ea typeface="+mn-ea"/>
                  <a:cs typeface="+mn-cs"/>
                </a:rPr>
                <a:t>. 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F17A832-8443-46EF-ADE5-683904068EEB}"/>
                </a:ext>
              </a:extLst>
            </p:cNvPr>
            <p:cNvSpPr txBox="1"/>
            <p:nvPr/>
          </p:nvSpPr>
          <p:spPr>
            <a:xfrm>
              <a:off x="4012901" y="935367"/>
              <a:ext cx="4105108" cy="8156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 panose="020B0502020104020203" pitchFamily="34" charset="0"/>
                </a:rPr>
                <a:t>Limited Water Supply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dirty="0">
                  <a:solidFill>
                    <a:prstClr val="black"/>
                  </a:solidFill>
                  <a:latin typeface="Gill Sans MT" panose="020B0502020104020203" pitchFamily="34" charset="0"/>
                  <a:ea typeface="+mn-ea"/>
                  <a:cs typeface="+mn-cs"/>
                </a:rPr>
                <a:t>Deep well as source of water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eorgia Pro Light" panose="02040302050405020303" pitchFamily="18" charset="0"/>
                  <a:ea typeface="+mn-ea"/>
                  <a:cs typeface="+mn-cs"/>
                </a:rPr>
                <a:t>.  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F6A7274C-8970-474C-A93E-66ADA4C81282}"/>
              </a:ext>
            </a:extLst>
          </p:cNvPr>
          <p:cNvSpPr txBox="1"/>
          <p:nvPr/>
        </p:nvSpPr>
        <p:spPr>
          <a:xfrm>
            <a:off x="290945" y="244953"/>
            <a:ext cx="40515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Cambria" panose="02040503050406030204" pitchFamily="18" charset="0"/>
              </a:rPr>
              <a:t>CHALLENGES  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9964007-0388-4577-8E5B-989A3AFC21C7}"/>
              </a:ext>
            </a:extLst>
          </p:cNvPr>
          <p:cNvGrpSpPr/>
          <p:nvPr/>
        </p:nvGrpSpPr>
        <p:grpSpPr>
          <a:xfrm>
            <a:off x="357637" y="1299409"/>
            <a:ext cx="3131492" cy="50800"/>
            <a:chOff x="3238695" y="2102217"/>
            <a:chExt cx="5043300" cy="50800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9BB4763-D1B4-45D4-BE62-D6C031DA4909}"/>
                </a:ext>
              </a:extLst>
            </p:cNvPr>
            <p:cNvCxnSpPr>
              <a:cxnSpLocks/>
            </p:cNvCxnSpPr>
            <p:nvPr/>
          </p:nvCxnSpPr>
          <p:spPr>
            <a:xfrm>
              <a:off x="3238695" y="2102217"/>
              <a:ext cx="5043300" cy="880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72EFEBE0-63AB-4710-8C7E-6B41DCBB649A}"/>
                </a:ext>
              </a:extLst>
            </p:cNvPr>
            <p:cNvCxnSpPr>
              <a:cxnSpLocks/>
            </p:cNvCxnSpPr>
            <p:nvPr/>
          </p:nvCxnSpPr>
          <p:spPr>
            <a:xfrm>
              <a:off x="3238695" y="2153017"/>
              <a:ext cx="4165084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EA5C292D-AF3A-4ECD-87FD-B984BE3699A2}"/>
              </a:ext>
            </a:extLst>
          </p:cNvPr>
          <p:cNvSpPr txBox="1"/>
          <p:nvPr/>
        </p:nvSpPr>
        <p:spPr>
          <a:xfrm>
            <a:off x="0" y="6398786"/>
            <a:ext cx="12192000" cy="467757"/>
          </a:xfrm>
          <a:prstGeom prst="rect">
            <a:avLst/>
          </a:prstGeom>
          <a:gradFill rotWithShape="1">
            <a:gsLst>
              <a:gs pos="0">
                <a:srgbClr val="E6B91E">
                  <a:tint val="96000"/>
                  <a:lumMod val="100000"/>
                </a:srgbClr>
              </a:gs>
              <a:gs pos="78000">
                <a:srgbClr val="E6B91E">
                  <a:shade val="94000"/>
                  <a:lumMod val="94000"/>
                </a:srgbClr>
              </a:gs>
            </a:gsLst>
            <a:lin ang="5400000" scaled="0"/>
          </a:gradFill>
          <a:ln>
            <a:noFill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“Promoting Gender Inclusive Local Economic Development”</a:t>
            </a:r>
            <a:r>
              <a:rPr kumimoji="0" lang="en-GB" sz="2400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 </a:t>
            </a:r>
            <a:endParaRPr kumimoji="0" lang="en-ZW" sz="2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543254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Custom 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A76"/>
      </a:accent1>
      <a:accent2>
        <a:srgbClr val="293AA6"/>
      </a:accent2>
      <a:accent3>
        <a:srgbClr val="0F5FD0"/>
      </a:accent3>
      <a:accent4>
        <a:srgbClr val="008ADC"/>
      </a:accent4>
      <a:accent5>
        <a:srgbClr val="00BFC8"/>
      </a:accent5>
      <a:accent6>
        <a:srgbClr val="00CED3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Custom 1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CD1305"/>
      </a:accent1>
      <a:accent2>
        <a:srgbClr val="FE1A1A"/>
      </a:accent2>
      <a:accent3>
        <a:srgbClr val="FD4513"/>
      </a:accent3>
      <a:accent4>
        <a:srgbClr val="FC4646"/>
      </a:accent4>
      <a:accent5>
        <a:srgbClr val="FD7963"/>
      </a:accent5>
      <a:accent6>
        <a:srgbClr val="FB7171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URLLink xmlns="baaa1e52-d096-4578-884f-544177159c31">
      <Url xsi:nil="true"/>
      <Description xsi:nil="true"/>
    </URLLink>
    <TaxCatchAll xmlns="5c72703c-1067-4fa7-89cc-ef245258de7b" xsi:nil="true"/>
    <lcf76f155ced4ddcb4097134ff3c332f xmlns="baaa1e52-d096-4578-884f-544177159c3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83D288F9C0D742B1C572EE9F15CFEC" ma:contentTypeVersion="21" ma:contentTypeDescription="Create a new document." ma:contentTypeScope="" ma:versionID="053a5ec0831317e823422aaa8b6e0f06">
  <xsd:schema xmlns:xsd="http://www.w3.org/2001/XMLSchema" xmlns:xs="http://www.w3.org/2001/XMLSchema" xmlns:p="http://schemas.microsoft.com/office/2006/metadata/properties" xmlns:ns2="5c72703c-1067-4fa7-89cc-ef245258de7b" xmlns:ns3="baaa1e52-d096-4578-884f-544177159c31" targetNamespace="http://schemas.microsoft.com/office/2006/metadata/properties" ma:root="true" ma:fieldsID="22a11a410b86899d8171017e0a53600f" ns2:_="" ns3:_="">
    <xsd:import namespace="5c72703c-1067-4fa7-89cc-ef245258de7b"/>
    <xsd:import namespace="baaa1e52-d096-4578-884f-544177159c3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URLLink" minOccurs="0"/>
                <xsd:element ref="ns3:MediaServiceSearchProperties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72703c-1067-4fa7-89cc-ef245258de7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bc4b65e-775a-4a0b-8a3f-ec286c64b49d}" ma:internalName="TaxCatchAll" ma:showField="CatchAllData" ma:web="5c72703c-1067-4fa7-89cc-ef245258de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aa1e52-d096-4578-884f-544177159c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7300de80-7531-40b2-a37f-f138d0f80c3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URLLink" ma:index="24" nillable="true" ma:displayName="URL Link" ma:format="Hyperlink" ma:internalName="URL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6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277966C-7C01-44BE-A75D-0AEECAE54174}">
  <ds:schemaRefs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purl.org/dc/terms/"/>
    <ds:schemaRef ds:uri="0d0128bf-0240-4a00-b00a-ea9f2cdab004"/>
    <ds:schemaRef ds:uri="5c72703c-1067-4fa7-89cc-ef245258de7b"/>
    <ds:schemaRef ds:uri="http://www.w3.org/XML/1998/namespace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1564F237-B32C-474E-BCDA-E28413166BC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52A26EE-EC9E-47F7-AE9C-6AE5252BDDFE}"/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6504</TotalTime>
  <Words>579</Words>
  <Application>Microsoft Office PowerPoint</Application>
  <PresentationFormat>Widescreen</PresentationFormat>
  <Paragraphs>185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27" baseType="lpstr">
      <vt:lpstr>Malgun Gothic</vt:lpstr>
      <vt:lpstr>Algerian</vt:lpstr>
      <vt:lpstr>Arial</vt:lpstr>
      <vt:lpstr>Calibri</vt:lpstr>
      <vt:lpstr>Calibri Light</vt:lpstr>
      <vt:lpstr>Cambria</vt:lpstr>
      <vt:lpstr>Georgia</vt:lpstr>
      <vt:lpstr>Georgia Pro Light</vt:lpstr>
      <vt:lpstr>Gill Sans MT</vt:lpstr>
      <vt:lpstr>Times New Roman</vt:lpstr>
      <vt:lpstr>Trebuchet MS</vt:lpstr>
      <vt:lpstr>Wingdings 3</vt:lpstr>
      <vt:lpstr>Facet</vt:lpstr>
      <vt:lpstr>Office Theme</vt:lpstr>
      <vt:lpstr>1_Office Theme</vt:lpstr>
      <vt:lpstr>2_Office Theme</vt:lpstr>
      <vt:lpstr>3_Office Theme</vt:lpstr>
      <vt:lpstr>   2024 Country Summit PROMOTING GENDER INCLUSIVE LOCAL ECONOMIC DEVELOPMENT </vt:lpstr>
      <vt:lpstr>PowerPoint Presentation</vt:lpstr>
      <vt:lpstr>PowerPoint Presentation</vt:lpstr>
      <vt:lpstr>PowerPoint Presentation</vt:lpstr>
      <vt:lpstr>Current state of Business </vt:lpstr>
      <vt:lpstr>PowerPoint Presentation</vt:lpstr>
      <vt:lpstr>IMPACT OF GENDER LINKS ON PERSONAL DEVELOPMENT</vt:lpstr>
      <vt:lpstr>IMPACT OF GENDER LINKS ON PERSONAL DEVELOPMENT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name</dc:title>
  <dc:creator>Anne Hilton - Entrepreneurship Mananger</dc:creator>
  <cp:lastModifiedBy>KAMBARAMI T</cp:lastModifiedBy>
  <cp:revision>170</cp:revision>
  <dcterms:created xsi:type="dcterms:W3CDTF">2015-03-24T08:09:40Z</dcterms:created>
  <dcterms:modified xsi:type="dcterms:W3CDTF">2024-11-08T11:59:56Z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0x010100FC83D288F9C0D742B1C572EE9F15CFEC</vt:lpwstr>
  </property>
</Properties>
</file>