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9" r:id="rId4"/>
  </p:sldMasterIdLst>
  <p:sldIdLst>
    <p:sldId id="256" r:id="rId5"/>
    <p:sldId id="270" r:id="rId6"/>
    <p:sldId id="277" r:id="rId7"/>
    <p:sldId id="262" r:id="rId8"/>
    <p:sldId id="279" r:id="rId9"/>
    <p:sldId id="261" r:id="rId10"/>
    <p:sldId id="271" r:id="rId11"/>
    <p:sldId id="272" r:id="rId12"/>
    <p:sldId id="278" r:id="rId13"/>
    <p:sldId id="273" r:id="rId14"/>
    <p:sldId id="275" r:id="rId15"/>
    <p:sldId id="274" r:id="rId16"/>
    <p:sldId id="264" r:id="rId17"/>
    <p:sldId id="266" r:id="rId18"/>
    <p:sldId id="258" r:id="rId19"/>
    <p:sldId id="276"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2" autoAdjust="0"/>
    <p:restoredTop sz="94660"/>
  </p:normalViewPr>
  <p:slideViewPr>
    <p:cSldViewPr snapToGrid="0">
      <p:cViewPr varScale="1">
        <p:scale>
          <a:sx n="87" d="100"/>
          <a:sy n="87" d="100"/>
        </p:scale>
        <p:origin x="523"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AA1F70C4-1ED9-47B2-AFD9-E1951BFB614D}" type="datetimeFigureOut">
              <a:rPr lang="en-ZA" smtClean="0"/>
              <a:t>2024/11/10</a:t>
            </a:fld>
            <a:endParaRPr lang="en-ZA"/>
          </a:p>
        </p:txBody>
      </p:sp>
      <p:sp>
        <p:nvSpPr>
          <p:cNvPr id="5" name="Footer Placeholder 4"/>
          <p:cNvSpPr>
            <a:spLocks noGrp="1"/>
          </p:cNvSpPr>
          <p:nvPr>
            <p:ph type="ftr" sz="quarter" idx="11"/>
          </p:nvPr>
        </p:nvSpPr>
        <p:spPr>
          <a:xfrm>
            <a:off x="1876424" y="5410201"/>
            <a:ext cx="5124886" cy="365125"/>
          </a:xfrm>
        </p:spPr>
        <p:txBody>
          <a:bodyPr/>
          <a:lstStyle/>
          <a:p>
            <a:endParaRPr lang="en-ZA"/>
          </a:p>
        </p:txBody>
      </p:sp>
      <p:sp>
        <p:nvSpPr>
          <p:cNvPr id="6" name="Slide Number Placeholder 5"/>
          <p:cNvSpPr>
            <a:spLocks noGrp="1"/>
          </p:cNvSpPr>
          <p:nvPr>
            <p:ph type="sldNum" sz="quarter" idx="12"/>
          </p:nvPr>
        </p:nvSpPr>
        <p:spPr>
          <a:xfrm>
            <a:off x="9896911" y="5410199"/>
            <a:ext cx="771089" cy="365125"/>
          </a:xfrm>
        </p:spPr>
        <p:txBody>
          <a:bodyPr/>
          <a:lstStyle/>
          <a:p>
            <a:fld id="{45A15541-44CE-4F1C-894B-7AB6EF58C79C}" type="slidenum">
              <a:rPr lang="en-ZA" smtClean="0"/>
              <a:t>‹#›</a:t>
            </a:fld>
            <a:endParaRPr lang="en-ZA"/>
          </a:p>
        </p:txBody>
      </p:sp>
    </p:spTree>
    <p:extLst>
      <p:ext uri="{BB962C8B-B14F-4D97-AF65-F5344CB8AC3E}">
        <p14:creationId xmlns:p14="http://schemas.microsoft.com/office/powerpoint/2010/main" val="2856604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F70C4-1ED9-47B2-AFD9-E1951BFB614D}" type="datetimeFigureOut">
              <a:rPr lang="en-ZA" smtClean="0"/>
              <a:t>2024/11/10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5A15541-44CE-4F1C-894B-7AB6EF58C79C}" type="slidenum">
              <a:rPr lang="en-ZA" smtClean="0"/>
              <a:t>‹#›</a:t>
            </a:fld>
            <a:endParaRPr lang="en-ZA"/>
          </a:p>
        </p:txBody>
      </p:sp>
    </p:spTree>
    <p:extLst>
      <p:ext uri="{BB962C8B-B14F-4D97-AF65-F5344CB8AC3E}">
        <p14:creationId xmlns:p14="http://schemas.microsoft.com/office/powerpoint/2010/main" val="2318785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F70C4-1ED9-47B2-AFD9-E1951BFB614D}" type="datetimeFigureOut">
              <a:rPr lang="en-ZA" smtClean="0"/>
              <a:t>2024/11/10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5A15541-44CE-4F1C-894B-7AB6EF58C79C}" type="slidenum">
              <a:rPr lang="en-ZA" smtClean="0"/>
              <a:t>‹#›</a:t>
            </a:fld>
            <a:endParaRPr lang="en-ZA"/>
          </a:p>
        </p:txBody>
      </p:sp>
    </p:spTree>
    <p:extLst>
      <p:ext uri="{BB962C8B-B14F-4D97-AF65-F5344CB8AC3E}">
        <p14:creationId xmlns:p14="http://schemas.microsoft.com/office/powerpoint/2010/main" val="3641162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F70C4-1ED9-47B2-AFD9-E1951BFB614D}" type="datetimeFigureOut">
              <a:rPr lang="en-ZA" smtClean="0"/>
              <a:t>2024/11/10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5A15541-44CE-4F1C-894B-7AB6EF58C79C}" type="slidenum">
              <a:rPr lang="en-ZA" smtClean="0"/>
              <a:t>‹#›</a:t>
            </a:fld>
            <a:endParaRPr lang="en-ZA"/>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29466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F70C4-1ED9-47B2-AFD9-E1951BFB614D}" type="datetimeFigureOut">
              <a:rPr lang="en-ZA" smtClean="0"/>
              <a:t>2024/11/10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5A15541-44CE-4F1C-894B-7AB6EF58C79C}" type="slidenum">
              <a:rPr lang="en-ZA" smtClean="0"/>
              <a:t>‹#›</a:t>
            </a:fld>
            <a:endParaRPr lang="en-ZA"/>
          </a:p>
        </p:txBody>
      </p:sp>
    </p:spTree>
    <p:extLst>
      <p:ext uri="{BB962C8B-B14F-4D97-AF65-F5344CB8AC3E}">
        <p14:creationId xmlns:p14="http://schemas.microsoft.com/office/powerpoint/2010/main" val="3425298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A1F70C4-1ED9-47B2-AFD9-E1951BFB614D}" type="datetimeFigureOut">
              <a:rPr lang="en-ZA" smtClean="0"/>
              <a:t>2024/11/10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5A15541-44CE-4F1C-894B-7AB6EF58C79C}" type="slidenum">
              <a:rPr lang="en-ZA" smtClean="0"/>
              <a:t>‹#›</a:t>
            </a:fld>
            <a:endParaRPr lang="en-ZA"/>
          </a:p>
        </p:txBody>
      </p:sp>
    </p:spTree>
    <p:extLst>
      <p:ext uri="{BB962C8B-B14F-4D97-AF65-F5344CB8AC3E}">
        <p14:creationId xmlns:p14="http://schemas.microsoft.com/office/powerpoint/2010/main" val="24737148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AA1F70C4-1ED9-47B2-AFD9-E1951BFB614D}" type="datetimeFigureOut">
              <a:rPr lang="en-ZA" smtClean="0"/>
              <a:t>2024/11/10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5A15541-44CE-4F1C-894B-7AB6EF58C79C}" type="slidenum">
              <a:rPr lang="en-ZA" smtClean="0"/>
              <a:t>‹#›</a:t>
            </a:fld>
            <a:endParaRPr lang="en-ZA"/>
          </a:p>
        </p:txBody>
      </p:sp>
    </p:spTree>
    <p:extLst>
      <p:ext uri="{BB962C8B-B14F-4D97-AF65-F5344CB8AC3E}">
        <p14:creationId xmlns:p14="http://schemas.microsoft.com/office/powerpoint/2010/main" val="38506778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F70C4-1ED9-47B2-AFD9-E1951BFB614D}" type="datetimeFigureOut">
              <a:rPr lang="en-ZA" smtClean="0"/>
              <a:t>2024/11/10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5A15541-44CE-4F1C-894B-7AB6EF58C79C}" type="slidenum">
              <a:rPr lang="en-ZA" smtClean="0"/>
              <a:t>‹#›</a:t>
            </a:fld>
            <a:endParaRPr lang="en-ZA"/>
          </a:p>
        </p:txBody>
      </p:sp>
    </p:spTree>
    <p:extLst>
      <p:ext uri="{BB962C8B-B14F-4D97-AF65-F5344CB8AC3E}">
        <p14:creationId xmlns:p14="http://schemas.microsoft.com/office/powerpoint/2010/main" val="874583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F70C4-1ED9-47B2-AFD9-E1951BFB614D}" type="datetimeFigureOut">
              <a:rPr lang="en-ZA" smtClean="0"/>
              <a:t>2024/11/10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5A15541-44CE-4F1C-894B-7AB6EF58C79C}" type="slidenum">
              <a:rPr lang="en-ZA" smtClean="0"/>
              <a:t>‹#›</a:t>
            </a:fld>
            <a:endParaRPr lang="en-ZA"/>
          </a:p>
        </p:txBody>
      </p:sp>
    </p:spTree>
    <p:extLst>
      <p:ext uri="{BB962C8B-B14F-4D97-AF65-F5344CB8AC3E}">
        <p14:creationId xmlns:p14="http://schemas.microsoft.com/office/powerpoint/2010/main" val="4201783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1F70C4-1ED9-47B2-AFD9-E1951BFB614D}" type="datetimeFigureOut">
              <a:rPr lang="en-ZA" smtClean="0"/>
              <a:t>2024/11/10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5A15541-44CE-4F1C-894B-7AB6EF58C79C}" type="slidenum">
              <a:rPr lang="en-ZA" smtClean="0"/>
              <a:t>‹#›</a:t>
            </a:fld>
            <a:endParaRPr lang="en-ZA"/>
          </a:p>
        </p:txBody>
      </p:sp>
    </p:spTree>
    <p:extLst>
      <p:ext uri="{BB962C8B-B14F-4D97-AF65-F5344CB8AC3E}">
        <p14:creationId xmlns:p14="http://schemas.microsoft.com/office/powerpoint/2010/main" val="2555417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1F70C4-1ED9-47B2-AFD9-E1951BFB614D}" type="datetimeFigureOut">
              <a:rPr lang="en-ZA" smtClean="0"/>
              <a:t>2024/11/10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45A15541-44CE-4F1C-894B-7AB6EF58C79C}" type="slidenum">
              <a:rPr lang="en-ZA" smtClean="0"/>
              <a:t>‹#›</a:t>
            </a:fld>
            <a:endParaRPr lang="en-ZA"/>
          </a:p>
        </p:txBody>
      </p:sp>
    </p:spTree>
    <p:extLst>
      <p:ext uri="{BB962C8B-B14F-4D97-AF65-F5344CB8AC3E}">
        <p14:creationId xmlns:p14="http://schemas.microsoft.com/office/powerpoint/2010/main" val="428898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A1F70C4-1ED9-47B2-AFD9-E1951BFB614D}" type="datetimeFigureOut">
              <a:rPr lang="en-ZA" smtClean="0"/>
              <a:t>2024/11/10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5A15541-44CE-4F1C-894B-7AB6EF58C79C}" type="slidenum">
              <a:rPr lang="en-ZA" smtClean="0"/>
              <a:t>‹#›</a:t>
            </a:fld>
            <a:endParaRPr lang="en-ZA"/>
          </a:p>
        </p:txBody>
      </p:sp>
    </p:spTree>
    <p:extLst>
      <p:ext uri="{BB962C8B-B14F-4D97-AF65-F5344CB8AC3E}">
        <p14:creationId xmlns:p14="http://schemas.microsoft.com/office/powerpoint/2010/main" val="844144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A1F70C4-1ED9-47B2-AFD9-E1951BFB614D}" type="datetimeFigureOut">
              <a:rPr lang="en-ZA" smtClean="0"/>
              <a:t>2024/11/10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45A15541-44CE-4F1C-894B-7AB6EF58C79C}" type="slidenum">
              <a:rPr lang="en-ZA" smtClean="0"/>
              <a:t>‹#›</a:t>
            </a:fld>
            <a:endParaRPr lang="en-ZA"/>
          </a:p>
        </p:txBody>
      </p:sp>
    </p:spTree>
    <p:extLst>
      <p:ext uri="{BB962C8B-B14F-4D97-AF65-F5344CB8AC3E}">
        <p14:creationId xmlns:p14="http://schemas.microsoft.com/office/powerpoint/2010/main" val="865695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A1F70C4-1ED9-47B2-AFD9-E1951BFB614D}" type="datetimeFigureOut">
              <a:rPr lang="en-ZA" smtClean="0"/>
              <a:t>2024/11/10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45A15541-44CE-4F1C-894B-7AB6EF58C79C}" type="slidenum">
              <a:rPr lang="en-ZA" smtClean="0"/>
              <a:t>‹#›</a:t>
            </a:fld>
            <a:endParaRPr lang="en-ZA"/>
          </a:p>
        </p:txBody>
      </p:sp>
    </p:spTree>
    <p:extLst>
      <p:ext uri="{BB962C8B-B14F-4D97-AF65-F5344CB8AC3E}">
        <p14:creationId xmlns:p14="http://schemas.microsoft.com/office/powerpoint/2010/main" val="2959643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1F70C4-1ED9-47B2-AFD9-E1951BFB614D}" type="datetimeFigureOut">
              <a:rPr lang="en-ZA" smtClean="0"/>
              <a:t>2024/11/10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45A15541-44CE-4F1C-894B-7AB6EF58C79C}" type="slidenum">
              <a:rPr lang="en-ZA" smtClean="0"/>
              <a:t>‹#›</a:t>
            </a:fld>
            <a:endParaRPr lang="en-ZA"/>
          </a:p>
        </p:txBody>
      </p:sp>
    </p:spTree>
    <p:extLst>
      <p:ext uri="{BB962C8B-B14F-4D97-AF65-F5344CB8AC3E}">
        <p14:creationId xmlns:p14="http://schemas.microsoft.com/office/powerpoint/2010/main" val="3241256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F70C4-1ED9-47B2-AFD9-E1951BFB614D}" type="datetimeFigureOut">
              <a:rPr lang="en-ZA" smtClean="0"/>
              <a:t>2024/11/10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5A15541-44CE-4F1C-894B-7AB6EF58C79C}" type="slidenum">
              <a:rPr lang="en-ZA" smtClean="0"/>
              <a:t>‹#›</a:t>
            </a:fld>
            <a:endParaRPr lang="en-ZA"/>
          </a:p>
        </p:txBody>
      </p:sp>
    </p:spTree>
    <p:extLst>
      <p:ext uri="{BB962C8B-B14F-4D97-AF65-F5344CB8AC3E}">
        <p14:creationId xmlns:p14="http://schemas.microsoft.com/office/powerpoint/2010/main" val="422294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1F70C4-1ED9-47B2-AFD9-E1951BFB614D}" type="datetimeFigureOut">
              <a:rPr lang="en-ZA" smtClean="0"/>
              <a:t>2024/11/10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45A15541-44CE-4F1C-894B-7AB6EF58C79C}" type="slidenum">
              <a:rPr lang="en-ZA" smtClean="0"/>
              <a:t>‹#›</a:t>
            </a:fld>
            <a:endParaRPr lang="en-ZA"/>
          </a:p>
        </p:txBody>
      </p:sp>
    </p:spTree>
    <p:extLst>
      <p:ext uri="{BB962C8B-B14F-4D97-AF65-F5344CB8AC3E}">
        <p14:creationId xmlns:p14="http://schemas.microsoft.com/office/powerpoint/2010/main" val="415080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A1F70C4-1ED9-47B2-AFD9-E1951BFB614D}" type="datetimeFigureOut">
              <a:rPr lang="en-ZA" smtClean="0"/>
              <a:t>2024/11/10</a:t>
            </a:fld>
            <a:endParaRPr lang="en-ZA"/>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5A15541-44CE-4F1C-894B-7AB6EF58C79C}" type="slidenum">
              <a:rPr lang="en-ZA" smtClean="0"/>
              <a:t>‹#›</a:t>
            </a:fld>
            <a:endParaRPr lang="en-ZA"/>
          </a:p>
        </p:txBody>
      </p:sp>
    </p:spTree>
    <p:extLst>
      <p:ext uri="{BB962C8B-B14F-4D97-AF65-F5344CB8AC3E}">
        <p14:creationId xmlns:p14="http://schemas.microsoft.com/office/powerpoint/2010/main" val="3552431841"/>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 id="2147483884" r:id="rId5"/>
    <p:sldLayoutId id="2147483885" r:id="rId6"/>
    <p:sldLayoutId id="2147483886" r:id="rId7"/>
    <p:sldLayoutId id="2147483887" r:id="rId8"/>
    <p:sldLayoutId id="2147483888" r:id="rId9"/>
    <p:sldLayoutId id="2147483889" r:id="rId10"/>
    <p:sldLayoutId id="2147483890" r:id="rId11"/>
    <p:sldLayoutId id="2147483891" r:id="rId12"/>
    <p:sldLayoutId id="2147483892" r:id="rId13"/>
    <p:sldLayoutId id="2147483893" r:id="rId14"/>
    <p:sldLayoutId id="2147483894" r:id="rId15"/>
    <p:sldLayoutId id="2147483895" r:id="rId16"/>
    <p:sldLayoutId id="2147483896"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61488"/>
            <a:ext cx="9144000" cy="2387600"/>
          </a:xfrm>
        </p:spPr>
        <p:txBody>
          <a:bodyPr>
            <a:normAutofit fontScale="90000"/>
          </a:bodyPr>
          <a:lstStyle/>
          <a:p>
            <a:pPr algn="ctr"/>
            <a:r>
              <a:rPr lang="en-ZA" dirty="0" smtClean="0"/>
              <a:t/>
            </a:r>
            <a:br>
              <a:rPr lang="en-ZA" dirty="0" smtClean="0"/>
            </a:br>
            <a:r>
              <a:rPr lang="en-ZA" dirty="0"/>
              <a:t/>
            </a:r>
            <a:br>
              <a:rPr lang="en-ZA" dirty="0"/>
            </a:br>
            <a:r>
              <a:rPr lang="en-ZA" dirty="0" smtClean="0"/>
              <a:t/>
            </a:r>
            <a:br>
              <a:rPr lang="en-ZA" dirty="0" smtClean="0"/>
            </a:br>
            <a:r>
              <a:rPr lang="en-ZA" dirty="0"/>
              <a:t/>
            </a:r>
            <a:br>
              <a:rPr lang="en-ZA" dirty="0"/>
            </a:br>
            <a:r>
              <a:rPr lang="en-ZA" dirty="0" smtClean="0">
                <a:solidFill>
                  <a:srgbClr val="FF00FF"/>
                </a:solidFill>
              </a:rPr>
              <a:t>Promoting gender inclusive local economic development in </a:t>
            </a:r>
            <a:r>
              <a:rPr lang="en-ZA" dirty="0" err="1" smtClean="0">
                <a:solidFill>
                  <a:srgbClr val="FF00FF"/>
                </a:solidFill>
              </a:rPr>
              <a:t>zimbabwe</a:t>
            </a:r>
            <a:r>
              <a:rPr lang="en-ZA" dirty="0" smtClean="0">
                <a:solidFill>
                  <a:srgbClr val="FF00FF"/>
                </a:solidFill>
              </a:rPr>
              <a:t> </a:t>
            </a:r>
            <a:br>
              <a:rPr lang="en-ZA" dirty="0" smtClean="0">
                <a:solidFill>
                  <a:srgbClr val="FF00FF"/>
                </a:solidFill>
              </a:rPr>
            </a:br>
            <a:endParaRPr lang="en-ZA" dirty="0">
              <a:solidFill>
                <a:srgbClr val="FF00FF"/>
              </a:solidFill>
            </a:endParaRPr>
          </a:p>
        </p:txBody>
      </p:sp>
      <p:sp>
        <p:nvSpPr>
          <p:cNvPr id="3" name="Subtitle 2"/>
          <p:cNvSpPr>
            <a:spLocks noGrp="1"/>
          </p:cNvSpPr>
          <p:nvPr>
            <p:ph type="subTitle" idx="1"/>
          </p:nvPr>
        </p:nvSpPr>
        <p:spPr>
          <a:xfrm>
            <a:off x="4928959" y="4018020"/>
            <a:ext cx="6987645" cy="1326524"/>
          </a:xfrm>
        </p:spPr>
        <p:txBody>
          <a:bodyPr>
            <a:normAutofit fontScale="92500" lnSpcReduction="10000"/>
          </a:bodyPr>
          <a:lstStyle/>
          <a:p>
            <a:pPr algn="l"/>
            <a:r>
              <a:rPr lang="en-ZA" dirty="0"/>
              <a:t>Business </a:t>
            </a:r>
            <a:r>
              <a:rPr lang="en-ZA" dirty="0" smtClean="0"/>
              <a:t>name : STEDWIG’S LIFESTYLE CENTRE</a:t>
            </a:r>
          </a:p>
          <a:p>
            <a:pPr algn="l"/>
            <a:r>
              <a:rPr lang="en-ZA" dirty="0" smtClean="0"/>
              <a:t>Participant name : CECILIA PONDE</a:t>
            </a:r>
          </a:p>
          <a:p>
            <a:pPr algn="l"/>
            <a:r>
              <a:rPr lang="en-ZA" dirty="0" smtClean="0"/>
              <a:t>Council : MASVINGO CITY COUNCIL</a:t>
            </a:r>
            <a:endParaRPr lang="en-ZA" dirty="0"/>
          </a:p>
        </p:txBody>
      </p:sp>
      <p:sp>
        <p:nvSpPr>
          <p:cNvPr id="4" name="Rounded Rectangle 3"/>
          <p:cNvSpPr/>
          <p:nvPr/>
        </p:nvSpPr>
        <p:spPr>
          <a:xfrm>
            <a:off x="5486399" y="5403330"/>
            <a:ext cx="5872766" cy="724435"/>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ZA" sz="2400" b="1" dirty="0" smtClean="0">
                <a:solidFill>
                  <a:srgbClr val="7030A0"/>
                </a:solidFill>
              </a:rPr>
              <a:t>Please include photographs of the business!</a:t>
            </a:r>
            <a:endParaRPr lang="en-ZA" sz="2400" b="1" dirty="0">
              <a:solidFill>
                <a:srgbClr val="7030A0"/>
              </a:solidFill>
            </a:endParaRPr>
          </a:p>
        </p:txBody>
      </p:sp>
      <p:sp>
        <p:nvSpPr>
          <p:cNvPr id="6" name="TextBox 5"/>
          <p:cNvSpPr txBox="1"/>
          <p:nvPr/>
        </p:nvSpPr>
        <p:spPr>
          <a:xfrm>
            <a:off x="0" y="6398786"/>
            <a:ext cx="12192000" cy="48750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lnSpc>
                <a:spcPct val="107000"/>
              </a:lnSpc>
              <a:spcAft>
                <a:spcPts val="0"/>
              </a:spcAft>
            </a:pPr>
            <a:r>
              <a:rPr lang="en-GB" sz="2400" b="1" i="1" dirty="0" smtClean="0">
                <a:solidFill>
                  <a:srgbClr val="FF00FF"/>
                </a:solidFill>
              </a:rPr>
              <a:t>“</a:t>
            </a:r>
            <a:r>
              <a:rPr lang="en-ZW" sz="2000" b="1" dirty="0">
                <a:solidFill>
                  <a:srgbClr val="FF00FF"/>
                </a:solidFill>
              </a:rPr>
              <a:t>Gender-Responsive Solutions for </a:t>
            </a:r>
            <a:r>
              <a:rPr lang="en-ZW" sz="2000" b="1" dirty="0" smtClean="0">
                <a:solidFill>
                  <a:srgbClr val="FF00FF"/>
                </a:solidFill>
              </a:rPr>
              <a:t>Local Economic Development"</a:t>
            </a:r>
            <a:r>
              <a:rPr lang="en-GB" sz="2400" i="1" dirty="0" smtClean="0">
                <a:solidFill>
                  <a:srgbClr val="FF00FF"/>
                </a:solidFill>
              </a:rPr>
              <a:t> </a:t>
            </a:r>
            <a:endParaRPr lang="en-ZW" sz="2400" dirty="0">
              <a:solidFill>
                <a:srgbClr val="FF00FF"/>
              </a:solidFill>
            </a:endParaRPr>
          </a:p>
        </p:txBody>
      </p:sp>
      <p:pic>
        <p:nvPicPr>
          <p:cNvPr id="7" name="Picture 6"/>
          <p:cNvPicPr/>
          <p:nvPr/>
        </p:nvPicPr>
        <p:blipFill>
          <a:blip r:embed="rId2" cstate="print">
            <a:extLst>
              <a:ext uri="{28A0092B-C50C-407E-A947-70E740481C1C}">
                <a14:useLocalDpi xmlns:a14="http://schemas.microsoft.com/office/drawing/2010/main" val="0"/>
              </a:ext>
            </a:extLst>
          </a:blip>
          <a:stretch>
            <a:fillRect/>
          </a:stretch>
        </p:blipFill>
        <p:spPr bwMode="auto">
          <a:xfrm>
            <a:off x="6743699" y="448407"/>
            <a:ext cx="1380393" cy="1255445"/>
          </a:xfrm>
          <a:prstGeom prst="rect">
            <a:avLst/>
          </a:prstGeom>
          <a:noFill/>
          <a:ln>
            <a:noFill/>
          </a:ln>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8014" y="763961"/>
            <a:ext cx="3237986" cy="7787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929" y="228211"/>
            <a:ext cx="1691313" cy="1475642"/>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09043" y="735015"/>
            <a:ext cx="2780614" cy="807702"/>
          </a:xfrm>
          <a:prstGeom prst="rect">
            <a:avLst/>
          </a:prstGeom>
        </p:spPr>
      </p:pic>
    </p:spTree>
    <p:extLst>
      <p:ext uri="{BB962C8B-B14F-4D97-AF65-F5344CB8AC3E}">
        <p14:creationId xmlns:p14="http://schemas.microsoft.com/office/powerpoint/2010/main" val="11460232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Business management</a:t>
            </a:r>
            <a:endParaRPr lang="en-ZA" b="1" dirty="0"/>
          </a:p>
        </p:txBody>
      </p:sp>
      <p:sp>
        <p:nvSpPr>
          <p:cNvPr id="3" name="Content Placeholder 2"/>
          <p:cNvSpPr>
            <a:spLocks noGrp="1"/>
          </p:cNvSpPr>
          <p:nvPr>
            <p:ph sz="half" idx="1"/>
          </p:nvPr>
        </p:nvSpPr>
        <p:spPr/>
        <p:txBody>
          <a:bodyPr>
            <a:normAutofit fontScale="47500" lnSpcReduction="20000"/>
          </a:bodyPr>
          <a:lstStyle/>
          <a:p>
            <a:r>
              <a:rPr lang="en-ZA" b="1" dirty="0" smtClean="0"/>
              <a:t>Have you hired more staff? How many full time and how many part time?</a:t>
            </a:r>
          </a:p>
          <a:p>
            <a:r>
              <a:rPr lang="en-ZA" dirty="0" smtClean="0"/>
              <a:t>Yes additional part time staff that come in for special projects for example land preparation when expanding the gardens.</a:t>
            </a:r>
          </a:p>
          <a:p>
            <a:r>
              <a:rPr lang="en-ZA" b="1" dirty="0" smtClean="0"/>
              <a:t>Are you keeping records of your business?  </a:t>
            </a:r>
            <a:r>
              <a:rPr lang="en-ZA" dirty="0" smtClean="0"/>
              <a:t> </a:t>
            </a:r>
          </a:p>
          <a:p>
            <a:r>
              <a:rPr lang="en-ZA" dirty="0" smtClean="0"/>
              <a:t>Yes. We have taken a proactive stance on Financial Management prioritising cost control and revenue enhancement to ensure long term profitability. We are still utilising manual record keeping tools </a:t>
            </a:r>
            <a:r>
              <a:rPr lang="en-ZA" dirty="0" err="1" smtClean="0"/>
              <a:t>e.g</a:t>
            </a:r>
            <a:r>
              <a:rPr lang="en-ZA" dirty="0" smtClean="0"/>
              <a:t> Receipt</a:t>
            </a:r>
            <a:r>
              <a:rPr lang="en-ZA" dirty="0"/>
              <a:t> </a:t>
            </a:r>
            <a:r>
              <a:rPr lang="en-ZA" dirty="0" smtClean="0"/>
              <a:t>books and Invoice books. We are consolidating our records on Excel spread sheets that make computing of records and generating of reports easier. </a:t>
            </a:r>
          </a:p>
          <a:p>
            <a:r>
              <a:rPr lang="en-ZA" b="1" dirty="0"/>
              <a:t>A</a:t>
            </a:r>
            <a:r>
              <a:rPr lang="en-ZA" b="1" dirty="0" smtClean="0"/>
              <a:t>re you managing your stock and checking on a regular basis? </a:t>
            </a:r>
          </a:p>
          <a:p>
            <a:r>
              <a:rPr lang="en-ZA" dirty="0" smtClean="0"/>
              <a:t>Yes. – Given our current small scale operations we are adopting a lean approach to inventory management to maximize input utilisation, avoiding overstocking and minimizing the risk of expired inventory,</a:t>
            </a:r>
          </a:p>
        </p:txBody>
      </p:sp>
      <p:sp>
        <p:nvSpPr>
          <p:cNvPr id="4" name="Content Placeholder 3"/>
          <p:cNvSpPr>
            <a:spLocks noGrp="1"/>
          </p:cNvSpPr>
          <p:nvPr>
            <p:ph sz="half" idx="2"/>
          </p:nvPr>
        </p:nvSpPr>
        <p:spPr/>
        <p:txBody>
          <a:bodyPr>
            <a:normAutofit fontScale="47500" lnSpcReduction="20000"/>
          </a:bodyPr>
          <a:lstStyle/>
          <a:p>
            <a:endParaRPr lang="en-GB"/>
          </a:p>
        </p:txBody>
      </p:sp>
    </p:spTree>
    <p:extLst>
      <p:ext uri="{BB962C8B-B14F-4D97-AF65-F5344CB8AC3E}">
        <p14:creationId xmlns:p14="http://schemas.microsoft.com/office/powerpoint/2010/main" val="31568732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Business management</a:t>
            </a:r>
            <a:endParaRPr lang="en-ZA" b="1" dirty="0"/>
          </a:p>
        </p:txBody>
      </p:sp>
      <p:sp>
        <p:nvSpPr>
          <p:cNvPr id="3" name="Content Placeholder 2"/>
          <p:cNvSpPr>
            <a:spLocks noGrp="1"/>
          </p:cNvSpPr>
          <p:nvPr>
            <p:ph sz="half" idx="1"/>
          </p:nvPr>
        </p:nvSpPr>
        <p:spPr/>
        <p:txBody>
          <a:bodyPr>
            <a:normAutofit fontScale="70000" lnSpcReduction="20000"/>
          </a:bodyPr>
          <a:lstStyle/>
          <a:p>
            <a:r>
              <a:rPr lang="en-ZA" b="1" dirty="0" smtClean="0"/>
              <a:t>Have you been able to price your products better so that you can earn a surplus from the business? Please explain.</a:t>
            </a:r>
          </a:p>
          <a:p>
            <a:r>
              <a:rPr lang="en-ZA" b="1" dirty="0" smtClean="0"/>
              <a:t>Yes. </a:t>
            </a:r>
            <a:r>
              <a:rPr lang="en-ZA" dirty="0" smtClean="0"/>
              <a:t>By expanding our product range to include higher margin items like value added pastes we have been able to offset price pressures on individual items.</a:t>
            </a:r>
          </a:p>
          <a:p>
            <a:r>
              <a:rPr lang="en-ZA" dirty="0" smtClean="0"/>
              <a:t>We have employed some cost reducing measures: </a:t>
            </a:r>
          </a:p>
          <a:p>
            <a:r>
              <a:rPr lang="en-ZA" dirty="0" smtClean="0"/>
              <a:t>Consolidating orders to minimise transport expenses.</a:t>
            </a:r>
          </a:p>
          <a:p>
            <a:r>
              <a:rPr lang="en-ZA" dirty="0" smtClean="0"/>
              <a:t>Stream lining Delivery routes for greater efficiency.</a:t>
            </a:r>
          </a:p>
          <a:p>
            <a:endParaRPr lang="en-ZA" dirty="0"/>
          </a:p>
        </p:txBody>
      </p:sp>
      <p:sp>
        <p:nvSpPr>
          <p:cNvPr id="4" name="Content Placeholder 3"/>
          <p:cNvSpPr>
            <a:spLocks noGrp="1"/>
          </p:cNvSpPr>
          <p:nvPr>
            <p:ph sz="half" idx="2"/>
          </p:nvPr>
        </p:nvSpPr>
        <p:spPr/>
        <p:txBody>
          <a:bodyPr>
            <a:normAutofit fontScale="70000" lnSpcReduction="20000"/>
          </a:bodyPr>
          <a:lstStyle/>
          <a:p>
            <a:endParaRPr lang="en-GB"/>
          </a:p>
        </p:txBody>
      </p:sp>
    </p:spTree>
    <p:extLst>
      <p:ext uri="{BB962C8B-B14F-4D97-AF65-F5344CB8AC3E}">
        <p14:creationId xmlns:p14="http://schemas.microsoft.com/office/powerpoint/2010/main" val="2470600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Financial management </a:t>
            </a:r>
            <a:endParaRPr lang="en-ZA" b="1" dirty="0"/>
          </a:p>
        </p:txBody>
      </p:sp>
      <p:sp>
        <p:nvSpPr>
          <p:cNvPr id="3" name="Content Placeholder 2"/>
          <p:cNvSpPr>
            <a:spLocks noGrp="1"/>
          </p:cNvSpPr>
          <p:nvPr>
            <p:ph sz="half" idx="1"/>
          </p:nvPr>
        </p:nvSpPr>
        <p:spPr/>
        <p:txBody>
          <a:bodyPr>
            <a:normAutofit fontScale="32500" lnSpcReduction="20000"/>
          </a:bodyPr>
          <a:lstStyle/>
          <a:p>
            <a:r>
              <a:rPr lang="en-ZA" b="1" dirty="0"/>
              <a:t>Do you have a </a:t>
            </a:r>
            <a:r>
              <a:rPr lang="en-ZA" b="1" dirty="0" smtClean="0"/>
              <a:t>record-keeping system in place? </a:t>
            </a:r>
          </a:p>
          <a:p>
            <a:r>
              <a:rPr lang="en-ZA" dirty="0" smtClean="0"/>
              <a:t>Yes</a:t>
            </a:r>
          </a:p>
          <a:p>
            <a:r>
              <a:rPr lang="en-ZA" dirty="0" smtClean="0"/>
              <a:t>Yes If </a:t>
            </a:r>
            <a:r>
              <a:rPr lang="en-ZA" dirty="0"/>
              <a:t>yes, how is </a:t>
            </a:r>
            <a:r>
              <a:rPr lang="en-ZA" dirty="0" smtClean="0"/>
              <a:t>it helping </a:t>
            </a:r>
            <a:r>
              <a:rPr lang="en-ZA" dirty="0"/>
              <a:t>you to manage your business</a:t>
            </a:r>
            <a:r>
              <a:rPr lang="en-ZA" dirty="0" smtClean="0"/>
              <a:t>?</a:t>
            </a:r>
          </a:p>
          <a:p>
            <a:r>
              <a:rPr lang="en-ZA" dirty="0" smtClean="0"/>
              <a:t>It helps me to keep track of business performance </a:t>
            </a:r>
          </a:p>
          <a:p>
            <a:r>
              <a:rPr lang="en-ZA" dirty="0" smtClean="0"/>
              <a:t>To track debtors and collect payments </a:t>
            </a:r>
          </a:p>
          <a:p>
            <a:r>
              <a:rPr lang="en-ZA" dirty="0" smtClean="0"/>
              <a:t>To keep track of expenditure</a:t>
            </a:r>
          </a:p>
          <a:p>
            <a:r>
              <a:rPr lang="en-ZA" dirty="0" smtClean="0"/>
              <a:t>To produce monthly financial statements</a:t>
            </a:r>
          </a:p>
          <a:p>
            <a:endParaRPr lang="en-ZA" dirty="0" smtClean="0"/>
          </a:p>
          <a:p>
            <a:r>
              <a:rPr lang="en-ZA" dirty="0" smtClean="0"/>
              <a:t>Do you have a bank account for your business?  </a:t>
            </a:r>
          </a:p>
          <a:p>
            <a:r>
              <a:rPr lang="en-ZA" dirty="0" smtClean="0"/>
              <a:t>Yes. </a:t>
            </a:r>
          </a:p>
          <a:p>
            <a:r>
              <a:rPr lang="en-ZA" dirty="0" smtClean="0"/>
              <a:t>Are you a member of a savings group? Yes </a:t>
            </a:r>
            <a:endParaRPr lang="en-ZA" dirty="0"/>
          </a:p>
          <a:p>
            <a:r>
              <a:rPr lang="en-ZA" dirty="0"/>
              <a:t>Are you saving money? </a:t>
            </a:r>
            <a:r>
              <a:rPr lang="en-ZA" dirty="0" smtClean="0"/>
              <a:t>How much have you been able to save so far?</a:t>
            </a:r>
          </a:p>
          <a:p>
            <a:r>
              <a:rPr lang="en-ZA" dirty="0" smtClean="0"/>
              <a:t>No. Profit is being ploughed back into the business</a:t>
            </a:r>
            <a:endParaRPr lang="en-ZA" dirty="0"/>
          </a:p>
          <a:p>
            <a:endParaRPr lang="en-ZA" dirty="0"/>
          </a:p>
        </p:txBody>
      </p:sp>
      <p:sp>
        <p:nvSpPr>
          <p:cNvPr id="4" name="Content Placeholder 3"/>
          <p:cNvSpPr>
            <a:spLocks noGrp="1"/>
          </p:cNvSpPr>
          <p:nvPr>
            <p:ph sz="half" idx="2"/>
          </p:nvPr>
        </p:nvSpPr>
        <p:spPr/>
        <p:txBody>
          <a:bodyPr>
            <a:normAutofit fontScale="32500" lnSpcReduction="20000"/>
          </a:bodyPr>
          <a:lstStyle/>
          <a:p>
            <a:endParaRPr lang="en-GB"/>
          </a:p>
        </p:txBody>
      </p:sp>
    </p:spTree>
    <p:extLst>
      <p:ext uri="{BB962C8B-B14F-4D97-AF65-F5344CB8AC3E}">
        <p14:creationId xmlns:p14="http://schemas.microsoft.com/office/powerpoint/2010/main" val="297580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9466" y="244980"/>
            <a:ext cx="10018713" cy="720935"/>
          </a:xfrm>
        </p:spPr>
        <p:txBody>
          <a:bodyPr>
            <a:noAutofit/>
          </a:bodyPr>
          <a:lstStyle/>
          <a:p>
            <a:r>
              <a:rPr lang="en-ZA" sz="2800" b="1" dirty="0" smtClean="0"/>
              <a:t>Income and expenses for the business for </a:t>
            </a:r>
            <a:r>
              <a:rPr lang="en-ZA" sz="2800" b="1" dirty="0" smtClean="0">
                <a:solidFill>
                  <a:srgbClr val="FF0000"/>
                </a:solidFill>
              </a:rPr>
              <a:t>past </a:t>
            </a:r>
            <a:r>
              <a:rPr lang="en-ZA" sz="2800" b="1" dirty="0" smtClean="0"/>
              <a:t> three to six months</a:t>
            </a:r>
            <a:endParaRPr lang="en-ZA" sz="2800" b="1" dirty="0"/>
          </a:p>
        </p:txBody>
      </p:sp>
      <p:sp>
        <p:nvSpPr>
          <p:cNvPr id="3" name="Text Placeholder 2"/>
          <p:cNvSpPr>
            <a:spLocks noGrp="1"/>
          </p:cNvSpPr>
          <p:nvPr>
            <p:ph type="body" idx="1"/>
          </p:nvPr>
        </p:nvSpPr>
        <p:spPr>
          <a:xfrm>
            <a:off x="1340377" y="965915"/>
            <a:ext cx="4895056" cy="576262"/>
          </a:xfrm>
        </p:spPr>
        <p:txBody>
          <a:bodyPr/>
          <a:lstStyle/>
          <a:p>
            <a:pPr algn="ctr"/>
            <a:r>
              <a:rPr lang="en-ZA" dirty="0" smtClean="0"/>
              <a:t>Income</a:t>
            </a:r>
            <a:endParaRPr lang="en-ZA"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1242478904"/>
              </p:ext>
            </p:extLst>
          </p:nvPr>
        </p:nvGraphicFramePr>
        <p:xfrm>
          <a:off x="965915" y="1541463"/>
          <a:ext cx="5269785" cy="4820920"/>
        </p:xfrm>
        <a:graphic>
          <a:graphicData uri="http://schemas.openxmlformats.org/drawingml/2006/table">
            <a:tbl>
              <a:tblPr firstRow="1" bandRow="1">
                <a:tableStyleId>{073A0DAA-6AF3-43AB-8588-CEC1D06C72B9}</a:tableStyleId>
              </a:tblPr>
              <a:tblGrid>
                <a:gridCol w="3354252">
                  <a:extLst>
                    <a:ext uri="{9D8B030D-6E8A-4147-A177-3AD203B41FA5}">
                      <a16:colId xmlns:a16="http://schemas.microsoft.com/office/drawing/2014/main" val="20000"/>
                    </a:ext>
                  </a:extLst>
                </a:gridCol>
                <a:gridCol w="1915533">
                  <a:extLst>
                    <a:ext uri="{9D8B030D-6E8A-4147-A177-3AD203B41FA5}">
                      <a16:colId xmlns:a16="http://schemas.microsoft.com/office/drawing/2014/main" val="20001"/>
                    </a:ext>
                  </a:extLst>
                </a:gridCol>
              </a:tblGrid>
              <a:tr h="370840">
                <a:tc>
                  <a:txBody>
                    <a:bodyPr/>
                    <a:lstStyle/>
                    <a:p>
                      <a:r>
                        <a:rPr lang="en-ZA" dirty="0" smtClean="0"/>
                        <a:t>ITEM</a:t>
                      </a:r>
                      <a:endParaRPr lang="en-ZA" dirty="0"/>
                    </a:p>
                  </a:txBody>
                  <a:tcPr/>
                </a:tc>
                <a:tc>
                  <a:txBody>
                    <a:bodyPr/>
                    <a:lstStyle/>
                    <a:p>
                      <a:r>
                        <a:rPr lang="en-ZA" dirty="0" smtClean="0"/>
                        <a:t>AMOUNT</a:t>
                      </a:r>
                      <a:endParaRPr lang="en-ZA" dirty="0"/>
                    </a:p>
                  </a:txBody>
                  <a:tcPr/>
                </a:tc>
                <a:extLst>
                  <a:ext uri="{0D108BD9-81ED-4DB2-BD59-A6C34878D82A}">
                    <a16:rowId xmlns:a16="http://schemas.microsoft.com/office/drawing/2014/main" val="10000"/>
                  </a:ext>
                </a:extLst>
              </a:tr>
              <a:tr h="370840">
                <a:tc>
                  <a:txBody>
                    <a:bodyPr/>
                    <a:lstStyle/>
                    <a:p>
                      <a:r>
                        <a:rPr lang="en-ZA" dirty="0" smtClean="0"/>
                        <a:t>Garden Produce</a:t>
                      </a:r>
                      <a:endParaRPr lang="en-ZA" dirty="0"/>
                    </a:p>
                  </a:txBody>
                  <a:tcPr/>
                </a:tc>
                <a:tc>
                  <a:txBody>
                    <a:bodyPr/>
                    <a:lstStyle/>
                    <a:p>
                      <a:r>
                        <a:rPr lang="en-ZA" dirty="0" smtClean="0"/>
                        <a:t>$1200</a:t>
                      </a:r>
                      <a:endParaRPr lang="en-ZA" dirty="0"/>
                    </a:p>
                  </a:txBody>
                  <a:tcPr/>
                </a:tc>
                <a:extLst>
                  <a:ext uri="{0D108BD9-81ED-4DB2-BD59-A6C34878D82A}">
                    <a16:rowId xmlns:a16="http://schemas.microsoft.com/office/drawing/2014/main" val="10001"/>
                  </a:ext>
                </a:extLst>
              </a:tr>
              <a:tr h="370840">
                <a:tc>
                  <a:txBody>
                    <a:bodyPr/>
                    <a:lstStyle/>
                    <a:p>
                      <a:r>
                        <a:rPr lang="en-ZA" dirty="0" smtClean="0"/>
                        <a:t>Herb</a:t>
                      </a:r>
                      <a:r>
                        <a:rPr lang="en-ZA" baseline="0" dirty="0" smtClean="0"/>
                        <a:t> Nursery</a:t>
                      </a:r>
                      <a:endParaRPr lang="en-ZA" dirty="0"/>
                    </a:p>
                  </a:txBody>
                  <a:tcPr/>
                </a:tc>
                <a:tc>
                  <a:txBody>
                    <a:bodyPr/>
                    <a:lstStyle/>
                    <a:p>
                      <a:r>
                        <a:rPr lang="en-ZA" dirty="0" smtClean="0"/>
                        <a:t>$600</a:t>
                      </a:r>
                      <a:endParaRPr lang="en-ZA" dirty="0"/>
                    </a:p>
                  </a:txBody>
                  <a:tcPr/>
                </a:tc>
                <a:extLst>
                  <a:ext uri="{0D108BD9-81ED-4DB2-BD59-A6C34878D82A}">
                    <a16:rowId xmlns:a16="http://schemas.microsoft.com/office/drawing/2014/main" val="10002"/>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3"/>
                  </a:ext>
                </a:extLst>
              </a:tr>
              <a:tr h="370840">
                <a:tc>
                  <a:txBody>
                    <a:bodyPr/>
                    <a:lstStyle/>
                    <a:p>
                      <a:endParaRPr lang="en-ZA"/>
                    </a:p>
                  </a:txBody>
                  <a:tcPr/>
                </a:tc>
                <a:tc>
                  <a:txBody>
                    <a:bodyPr/>
                    <a:lstStyle/>
                    <a:p>
                      <a:endParaRPr lang="en-ZA" dirty="0"/>
                    </a:p>
                  </a:txBody>
                  <a:tcPr/>
                </a:tc>
                <a:extLst>
                  <a:ext uri="{0D108BD9-81ED-4DB2-BD59-A6C34878D82A}">
                    <a16:rowId xmlns:a16="http://schemas.microsoft.com/office/drawing/2014/main" val="10004"/>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5"/>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6"/>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7"/>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8"/>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9"/>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10"/>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11"/>
                  </a:ext>
                </a:extLst>
              </a:tr>
              <a:tr h="370840">
                <a:tc>
                  <a:txBody>
                    <a:bodyPr/>
                    <a:lstStyle/>
                    <a:p>
                      <a:r>
                        <a:rPr lang="en-ZA" b="1" dirty="0" smtClean="0"/>
                        <a:t>TOTAL</a:t>
                      </a:r>
                      <a:endParaRPr lang="en-ZA" b="1" dirty="0"/>
                    </a:p>
                  </a:txBody>
                  <a:tcPr/>
                </a:tc>
                <a:tc>
                  <a:txBody>
                    <a:bodyPr/>
                    <a:lstStyle/>
                    <a:p>
                      <a:r>
                        <a:rPr lang="en-ZA" dirty="0" smtClean="0"/>
                        <a:t>$1800</a:t>
                      </a:r>
                      <a:endParaRPr lang="en-ZA" dirty="0"/>
                    </a:p>
                  </a:txBody>
                  <a:tcPr/>
                </a:tc>
                <a:extLst>
                  <a:ext uri="{0D108BD9-81ED-4DB2-BD59-A6C34878D82A}">
                    <a16:rowId xmlns:a16="http://schemas.microsoft.com/office/drawing/2014/main" val="10012"/>
                  </a:ext>
                </a:extLst>
              </a:tr>
            </a:tbl>
          </a:graphicData>
        </a:graphic>
      </p:graphicFrame>
      <p:sp>
        <p:nvSpPr>
          <p:cNvPr id="5" name="Text Placeholder 4"/>
          <p:cNvSpPr>
            <a:spLocks noGrp="1"/>
          </p:cNvSpPr>
          <p:nvPr>
            <p:ph type="body" sz="quarter" idx="3"/>
          </p:nvPr>
        </p:nvSpPr>
        <p:spPr>
          <a:xfrm>
            <a:off x="6607967" y="970710"/>
            <a:ext cx="4895056" cy="576262"/>
          </a:xfrm>
        </p:spPr>
        <p:txBody>
          <a:bodyPr/>
          <a:lstStyle/>
          <a:p>
            <a:pPr algn="ctr"/>
            <a:r>
              <a:rPr lang="en-ZA" dirty="0" smtClean="0"/>
              <a:t>Expenses</a:t>
            </a:r>
            <a:endParaRPr lang="en-ZA"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489848447"/>
              </p:ext>
            </p:extLst>
          </p:nvPr>
        </p:nvGraphicFramePr>
        <p:xfrm>
          <a:off x="6607174" y="1550988"/>
          <a:ext cx="5189873" cy="4815840"/>
        </p:xfrm>
        <a:graphic>
          <a:graphicData uri="http://schemas.openxmlformats.org/drawingml/2006/table">
            <a:tbl>
              <a:tblPr firstRow="1" bandRow="1">
                <a:tableStyleId>{7DF18680-E054-41AD-8BC1-D1AEF772440D}</a:tableStyleId>
              </a:tblPr>
              <a:tblGrid>
                <a:gridCol w="3399096">
                  <a:extLst>
                    <a:ext uri="{9D8B030D-6E8A-4147-A177-3AD203B41FA5}">
                      <a16:colId xmlns:a16="http://schemas.microsoft.com/office/drawing/2014/main" val="20000"/>
                    </a:ext>
                  </a:extLst>
                </a:gridCol>
                <a:gridCol w="1790777">
                  <a:extLst>
                    <a:ext uri="{9D8B030D-6E8A-4147-A177-3AD203B41FA5}">
                      <a16:colId xmlns:a16="http://schemas.microsoft.com/office/drawing/2014/main" val="20001"/>
                    </a:ext>
                  </a:extLst>
                </a:gridCol>
              </a:tblGrid>
              <a:tr h="370840">
                <a:tc>
                  <a:txBody>
                    <a:bodyPr/>
                    <a:lstStyle/>
                    <a:p>
                      <a:r>
                        <a:rPr lang="en-ZA" dirty="0" smtClean="0"/>
                        <a:t>ITEM</a:t>
                      </a:r>
                      <a:endParaRPr lang="en-ZA" dirty="0"/>
                    </a:p>
                  </a:txBody>
                  <a:tcPr/>
                </a:tc>
                <a:tc>
                  <a:txBody>
                    <a:bodyPr/>
                    <a:lstStyle/>
                    <a:p>
                      <a:r>
                        <a:rPr lang="en-ZA" dirty="0" smtClean="0"/>
                        <a:t>AMOUNT</a:t>
                      </a:r>
                      <a:endParaRPr lang="en-ZA" dirty="0"/>
                    </a:p>
                  </a:txBody>
                  <a:tcPr/>
                </a:tc>
                <a:extLst>
                  <a:ext uri="{0D108BD9-81ED-4DB2-BD59-A6C34878D82A}">
                    <a16:rowId xmlns:a16="http://schemas.microsoft.com/office/drawing/2014/main" val="10000"/>
                  </a:ext>
                </a:extLst>
              </a:tr>
              <a:tr h="370840">
                <a:tc>
                  <a:txBody>
                    <a:bodyPr/>
                    <a:lstStyle/>
                    <a:p>
                      <a:r>
                        <a:rPr lang="en-ZA" dirty="0" smtClean="0"/>
                        <a:t>Wages</a:t>
                      </a:r>
                      <a:r>
                        <a:rPr lang="en-ZA" baseline="0" dirty="0" smtClean="0"/>
                        <a:t> – Permanent Staff</a:t>
                      </a:r>
                      <a:endParaRPr lang="en-ZA" dirty="0"/>
                    </a:p>
                  </a:txBody>
                  <a:tcPr/>
                </a:tc>
                <a:tc>
                  <a:txBody>
                    <a:bodyPr/>
                    <a:lstStyle/>
                    <a:p>
                      <a:r>
                        <a:rPr lang="en-ZA" dirty="0" smtClean="0"/>
                        <a:t>$360</a:t>
                      </a:r>
                      <a:endParaRPr lang="en-ZA" dirty="0"/>
                    </a:p>
                  </a:txBody>
                  <a:tcPr/>
                </a:tc>
                <a:extLst>
                  <a:ext uri="{0D108BD9-81ED-4DB2-BD59-A6C34878D82A}">
                    <a16:rowId xmlns:a16="http://schemas.microsoft.com/office/drawing/2014/main" val="10001"/>
                  </a:ext>
                </a:extLst>
              </a:tr>
              <a:tr h="370840">
                <a:tc>
                  <a:txBody>
                    <a:bodyPr/>
                    <a:lstStyle/>
                    <a:p>
                      <a:r>
                        <a:rPr lang="en-ZA" dirty="0" smtClean="0"/>
                        <a:t>Wages</a:t>
                      </a:r>
                      <a:r>
                        <a:rPr lang="en-ZA" baseline="0" dirty="0" smtClean="0"/>
                        <a:t> – Casual Staff</a:t>
                      </a:r>
                      <a:endParaRPr lang="en-ZA" dirty="0"/>
                    </a:p>
                  </a:txBody>
                  <a:tcPr/>
                </a:tc>
                <a:tc>
                  <a:txBody>
                    <a:bodyPr/>
                    <a:lstStyle/>
                    <a:p>
                      <a:r>
                        <a:rPr lang="en-ZA" dirty="0" smtClean="0"/>
                        <a:t>$120</a:t>
                      </a:r>
                      <a:endParaRPr lang="en-ZA" dirty="0"/>
                    </a:p>
                  </a:txBody>
                  <a:tcPr/>
                </a:tc>
                <a:extLst>
                  <a:ext uri="{0D108BD9-81ED-4DB2-BD59-A6C34878D82A}">
                    <a16:rowId xmlns:a16="http://schemas.microsoft.com/office/drawing/2014/main" val="10002"/>
                  </a:ext>
                </a:extLst>
              </a:tr>
              <a:tr h="370840">
                <a:tc>
                  <a:txBody>
                    <a:bodyPr/>
                    <a:lstStyle/>
                    <a:p>
                      <a:r>
                        <a:rPr lang="en-ZA" dirty="0" smtClean="0"/>
                        <a:t>Inputs</a:t>
                      </a:r>
                      <a:r>
                        <a:rPr lang="en-ZA" baseline="0" dirty="0" smtClean="0"/>
                        <a:t> (Agrochemicals &amp; Seed)</a:t>
                      </a:r>
                      <a:endParaRPr lang="en-ZA" dirty="0"/>
                    </a:p>
                  </a:txBody>
                  <a:tcPr/>
                </a:tc>
                <a:tc>
                  <a:txBody>
                    <a:bodyPr/>
                    <a:lstStyle/>
                    <a:p>
                      <a:r>
                        <a:rPr lang="en-ZA" dirty="0" smtClean="0"/>
                        <a:t>$40</a:t>
                      </a:r>
                      <a:endParaRPr lang="en-ZA" dirty="0"/>
                    </a:p>
                  </a:txBody>
                  <a:tcPr/>
                </a:tc>
                <a:extLst>
                  <a:ext uri="{0D108BD9-81ED-4DB2-BD59-A6C34878D82A}">
                    <a16:rowId xmlns:a16="http://schemas.microsoft.com/office/drawing/2014/main" val="10003"/>
                  </a:ext>
                </a:extLst>
              </a:tr>
              <a:tr h="325540">
                <a:tc>
                  <a:txBody>
                    <a:bodyPr/>
                    <a:lstStyle/>
                    <a:p>
                      <a:r>
                        <a:rPr lang="en-ZA" dirty="0" smtClean="0"/>
                        <a:t>Irrigation &amp; Water </a:t>
                      </a:r>
                      <a:endParaRPr lang="en-ZA" dirty="0"/>
                    </a:p>
                  </a:txBody>
                  <a:tcPr/>
                </a:tc>
                <a:tc>
                  <a:txBody>
                    <a:bodyPr/>
                    <a:lstStyle/>
                    <a:p>
                      <a:r>
                        <a:rPr lang="en-ZA" dirty="0" smtClean="0"/>
                        <a:t>$40</a:t>
                      </a:r>
                      <a:endParaRPr lang="en-ZA" dirty="0"/>
                    </a:p>
                  </a:txBody>
                  <a:tcPr/>
                </a:tc>
                <a:extLst>
                  <a:ext uri="{0D108BD9-81ED-4DB2-BD59-A6C34878D82A}">
                    <a16:rowId xmlns:a16="http://schemas.microsoft.com/office/drawing/2014/main" val="10004"/>
                  </a:ext>
                </a:extLst>
              </a:tr>
              <a:tr h="370840">
                <a:tc>
                  <a:txBody>
                    <a:bodyPr/>
                    <a:lstStyle/>
                    <a:p>
                      <a:r>
                        <a:rPr lang="en-ZA" dirty="0" smtClean="0"/>
                        <a:t>Marketing </a:t>
                      </a:r>
                      <a:endParaRPr lang="en-ZA" dirty="0"/>
                    </a:p>
                  </a:txBody>
                  <a:tcPr/>
                </a:tc>
                <a:tc>
                  <a:txBody>
                    <a:bodyPr/>
                    <a:lstStyle/>
                    <a:p>
                      <a:r>
                        <a:rPr lang="en-ZA" dirty="0" smtClean="0"/>
                        <a:t>$15</a:t>
                      </a:r>
                      <a:endParaRPr lang="en-ZA" dirty="0"/>
                    </a:p>
                  </a:txBody>
                  <a:tcPr/>
                </a:tc>
                <a:extLst>
                  <a:ext uri="{0D108BD9-81ED-4DB2-BD59-A6C34878D82A}">
                    <a16:rowId xmlns:a16="http://schemas.microsoft.com/office/drawing/2014/main" val="10005"/>
                  </a:ext>
                </a:extLst>
              </a:tr>
              <a:tr h="370840">
                <a:tc>
                  <a:txBody>
                    <a:bodyPr/>
                    <a:lstStyle/>
                    <a:p>
                      <a:r>
                        <a:rPr lang="en-ZA" dirty="0" smtClean="0"/>
                        <a:t>Fuel</a:t>
                      </a:r>
                      <a:endParaRPr lang="en-ZA" dirty="0"/>
                    </a:p>
                  </a:txBody>
                  <a:tcPr/>
                </a:tc>
                <a:tc>
                  <a:txBody>
                    <a:bodyPr/>
                    <a:lstStyle/>
                    <a:p>
                      <a:r>
                        <a:rPr lang="en-ZA" dirty="0" smtClean="0"/>
                        <a:t>$50</a:t>
                      </a:r>
                      <a:endParaRPr lang="en-ZA" dirty="0"/>
                    </a:p>
                  </a:txBody>
                  <a:tcPr/>
                </a:tc>
                <a:extLst>
                  <a:ext uri="{0D108BD9-81ED-4DB2-BD59-A6C34878D82A}">
                    <a16:rowId xmlns:a16="http://schemas.microsoft.com/office/drawing/2014/main" val="10006"/>
                  </a:ext>
                </a:extLst>
              </a:tr>
              <a:tr h="370840">
                <a:tc>
                  <a:txBody>
                    <a:bodyPr/>
                    <a:lstStyle/>
                    <a:p>
                      <a:endParaRPr lang="en-ZA" dirty="0"/>
                    </a:p>
                  </a:txBody>
                  <a:tcPr/>
                </a:tc>
                <a:tc>
                  <a:txBody>
                    <a:bodyPr/>
                    <a:lstStyle/>
                    <a:p>
                      <a:endParaRPr lang="en-ZA"/>
                    </a:p>
                  </a:txBody>
                  <a:tcPr/>
                </a:tc>
                <a:extLst>
                  <a:ext uri="{0D108BD9-81ED-4DB2-BD59-A6C34878D82A}">
                    <a16:rowId xmlns:a16="http://schemas.microsoft.com/office/drawing/2014/main" val="10007"/>
                  </a:ext>
                </a:extLst>
              </a:tr>
              <a:tr h="370840">
                <a:tc>
                  <a:txBody>
                    <a:bodyPr/>
                    <a:lstStyle/>
                    <a:p>
                      <a:endParaRPr lang="en-ZA" dirty="0"/>
                    </a:p>
                  </a:txBody>
                  <a:tcPr/>
                </a:tc>
                <a:tc>
                  <a:txBody>
                    <a:bodyPr/>
                    <a:lstStyle/>
                    <a:p>
                      <a:endParaRPr lang="en-ZA"/>
                    </a:p>
                  </a:txBody>
                  <a:tcPr/>
                </a:tc>
                <a:extLst>
                  <a:ext uri="{0D108BD9-81ED-4DB2-BD59-A6C34878D82A}">
                    <a16:rowId xmlns:a16="http://schemas.microsoft.com/office/drawing/2014/main" val="10008"/>
                  </a:ext>
                </a:extLst>
              </a:tr>
              <a:tr h="370840">
                <a:tc>
                  <a:txBody>
                    <a:bodyPr/>
                    <a:lstStyle/>
                    <a:p>
                      <a:endParaRPr lang="en-ZA" dirty="0"/>
                    </a:p>
                  </a:txBody>
                  <a:tcPr/>
                </a:tc>
                <a:tc>
                  <a:txBody>
                    <a:bodyPr/>
                    <a:lstStyle/>
                    <a:p>
                      <a:endParaRPr lang="en-ZA"/>
                    </a:p>
                  </a:txBody>
                  <a:tcPr/>
                </a:tc>
                <a:extLst>
                  <a:ext uri="{0D108BD9-81ED-4DB2-BD59-A6C34878D82A}">
                    <a16:rowId xmlns:a16="http://schemas.microsoft.com/office/drawing/2014/main" val="10009"/>
                  </a:ext>
                </a:extLst>
              </a:tr>
              <a:tr h="370840">
                <a:tc>
                  <a:txBody>
                    <a:bodyPr/>
                    <a:lstStyle/>
                    <a:p>
                      <a:endParaRPr lang="en-ZA" dirty="0"/>
                    </a:p>
                  </a:txBody>
                  <a:tcPr/>
                </a:tc>
                <a:tc>
                  <a:txBody>
                    <a:bodyPr/>
                    <a:lstStyle/>
                    <a:p>
                      <a:endParaRPr lang="en-ZA"/>
                    </a:p>
                  </a:txBody>
                  <a:tcPr/>
                </a:tc>
                <a:extLst>
                  <a:ext uri="{0D108BD9-81ED-4DB2-BD59-A6C34878D82A}">
                    <a16:rowId xmlns:a16="http://schemas.microsoft.com/office/drawing/2014/main" val="10010"/>
                  </a:ext>
                </a:extLst>
              </a:tr>
              <a:tr h="370840">
                <a:tc>
                  <a:txBody>
                    <a:bodyPr/>
                    <a:lstStyle/>
                    <a:p>
                      <a:endParaRPr lang="en-ZA" dirty="0"/>
                    </a:p>
                  </a:txBody>
                  <a:tcPr/>
                </a:tc>
                <a:tc>
                  <a:txBody>
                    <a:bodyPr/>
                    <a:lstStyle/>
                    <a:p>
                      <a:endParaRPr lang="en-ZA"/>
                    </a:p>
                  </a:txBody>
                  <a:tcPr/>
                </a:tc>
                <a:extLst>
                  <a:ext uri="{0D108BD9-81ED-4DB2-BD59-A6C34878D82A}">
                    <a16:rowId xmlns:a16="http://schemas.microsoft.com/office/drawing/2014/main" val="10011"/>
                  </a:ext>
                </a:extLst>
              </a:tr>
              <a:tr h="370840">
                <a:tc>
                  <a:txBody>
                    <a:bodyPr/>
                    <a:lstStyle/>
                    <a:p>
                      <a:r>
                        <a:rPr lang="en-ZA" b="1" dirty="0" smtClean="0"/>
                        <a:t>TOTAL</a:t>
                      </a:r>
                      <a:endParaRPr lang="en-ZA" b="1" dirty="0"/>
                    </a:p>
                  </a:txBody>
                  <a:tcPr/>
                </a:tc>
                <a:tc>
                  <a:txBody>
                    <a:bodyPr/>
                    <a:lstStyle/>
                    <a:p>
                      <a:r>
                        <a:rPr lang="en-ZA" dirty="0" smtClean="0"/>
                        <a:t>$625</a:t>
                      </a:r>
                      <a:endParaRPr lang="en-ZA"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987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9466" y="244981"/>
            <a:ext cx="10018713" cy="553510"/>
          </a:xfrm>
        </p:spPr>
        <p:txBody>
          <a:bodyPr>
            <a:noAutofit/>
          </a:bodyPr>
          <a:lstStyle/>
          <a:p>
            <a:r>
              <a:rPr lang="en-ZA" sz="2800" b="1" dirty="0" smtClean="0"/>
              <a:t>Income and expenses for the business for </a:t>
            </a:r>
            <a:br>
              <a:rPr lang="en-ZA" sz="2800" b="1" dirty="0" smtClean="0"/>
            </a:br>
            <a:r>
              <a:rPr lang="en-ZA" sz="2800" b="1" dirty="0" smtClean="0">
                <a:solidFill>
                  <a:srgbClr val="FF0000"/>
                </a:solidFill>
              </a:rPr>
              <a:t>next </a:t>
            </a:r>
            <a:r>
              <a:rPr lang="en-ZA" sz="2800" b="1" dirty="0" smtClean="0"/>
              <a:t>six months</a:t>
            </a:r>
            <a:endParaRPr lang="en-ZA" sz="2800" b="1" dirty="0"/>
          </a:p>
        </p:txBody>
      </p:sp>
      <p:sp>
        <p:nvSpPr>
          <p:cNvPr id="3" name="Text Placeholder 2"/>
          <p:cNvSpPr>
            <a:spLocks noGrp="1"/>
          </p:cNvSpPr>
          <p:nvPr>
            <p:ph type="body" idx="1"/>
          </p:nvPr>
        </p:nvSpPr>
        <p:spPr>
          <a:xfrm>
            <a:off x="1340377" y="965915"/>
            <a:ext cx="4895056" cy="576262"/>
          </a:xfrm>
        </p:spPr>
        <p:txBody>
          <a:bodyPr/>
          <a:lstStyle/>
          <a:p>
            <a:pPr algn="ctr"/>
            <a:r>
              <a:rPr lang="en-ZA" dirty="0" smtClean="0"/>
              <a:t>Income</a:t>
            </a:r>
            <a:endParaRPr lang="en-ZA"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621899727"/>
              </p:ext>
            </p:extLst>
          </p:nvPr>
        </p:nvGraphicFramePr>
        <p:xfrm>
          <a:off x="978794" y="1541463"/>
          <a:ext cx="5256906" cy="4820920"/>
        </p:xfrm>
        <a:graphic>
          <a:graphicData uri="http://schemas.openxmlformats.org/drawingml/2006/table">
            <a:tbl>
              <a:tblPr firstRow="1" bandRow="1">
                <a:tableStyleId>{073A0DAA-6AF3-43AB-8588-CEC1D06C72B9}</a:tableStyleId>
              </a:tblPr>
              <a:tblGrid>
                <a:gridCol w="3412902">
                  <a:extLst>
                    <a:ext uri="{9D8B030D-6E8A-4147-A177-3AD203B41FA5}">
                      <a16:colId xmlns:a16="http://schemas.microsoft.com/office/drawing/2014/main" val="20000"/>
                    </a:ext>
                  </a:extLst>
                </a:gridCol>
                <a:gridCol w="1844004">
                  <a:extLst>
                    <a:ext uri="{9D8B030D-6E8A-4147-A177-3AD203B41FA5}">
                      <a16:colId xmlns:a16="http://schemas.microsoft.com/office/drawing/2014/main" val="20001"/>
                    </a:ext>
                  </a:extLst>
                </a:gridCol>
              </a:tblGrid>
              <a:tr h="370840">
                <a:tc>
                  <a:txBody>
                    <a:bodyPr/>
                    <a:lstStyle/>
                    <a:p>
                      <a:r>
                        <a:rPr lang="en-ZA" dirty="0" smtClean="0"/>
                        <a:t>ITEM</a:t>
                      </a:r>
                      <a:endParaRPr lang="en-ZA" dirty="0"/>
                    </a:p>
                  </a:txBody>
                  <a:tcPr/>
                </a:tc>
                <a:tc>
                  <a:txBody>
                    <a:bodyPr/>
                    <a:lstStyle/>
                    <a:p>
                      <a:r>
                        <a:rPr lang="en-ZA" dirty="0" smtClean="0"/>
                        <a:t>AMOUNT</a:t>
                      </a:r>
                      <a:endParaRPr lang="en-ZA" dirty="0"/>
                    </a:p>
                  </a:txBody>
                  <a:tcPr/>
                </a:tc>
                <a:extLst>
                  <a:ext uri="{0D108BD9-81ED-4DB2-BD59-A6C34878D82A}">
                    <a16:rowId xmlns:a16="http://schemas.microsoft.com/office/drawing/2014/main" val="10000"/>
                  </a:ext>
                </a:extLst>
              </a:tr>
              <a:tr h="370840">
                <a:tc>
                  <a:txBody>
                    <a:bodyPr/>
                    <a:lstStyle/>
                    <a:p>
                      <a:r>
                        <a:rPr lang="en-ZA" dirty="0" smtClean="0"/>
                        <a:t>Garden Produce</a:t>
                      </a:r>
                      <a:endParaRPr lang="en-ZA" dirty="0"/>
                    </a:p>
                  </a:txBody>
                  <a:tcPr/>
                </a:tc>
                <a:tc>
                  <a:txBody>
                    <a:bodyPr/>
                    <a:lstStyle/>
                    <a:p>
                      <a:r>
                        <a:rPr lang="en-ZA" dirty="0" smtClean="0"/>
                        <a:t>$2400</a:t>
                      </a:r>
                      <a:endParaRPr lang="en-ZA" dirty="0"/>
                    </a:p>
                  </a:txBody>
                  <a:tcPr/>
                </a:tc>
                <a:extLst>
                  <a:ext uri="{0D108BD9-81ED-4DB2-BD59-A6C34878D82A}">
                    <a16:rowId xmlns:a16="http://schemas.microsoft.com/office/drawing/2014/main" val="10001"/>
                  </a:ext>
                </a:extLst>
              </a:tr>
              <a:tr h="370840">
                <a:tc>
                  <a:txBody>
                    <a:bodyPr/>
                    <a:lstStyle/>
                    <a:p>
                      <a:r>
                        <a:rPr lang="en-ZA" dirty="0" smtClean="0"/>
                        <a:t>Herb</a:t>
                      </a:r>
                      <a:r>
                        <a:rPr lang="en-ZA" baseline="0" dirty="0" smtClean="0"/>
                        <a:t> Nursery</a:t>
                      </a:r>
                      <a:endParaRPr lang="en-ZA" dirty="0"/>
                    </a:p>
                  </a:txBody>
                  <a:tcPr/>
                </a:tc>
                <a:tc>
                  <a:txBody>
                    <a:bodyPr/>
                    <a:lstStyle/>
                    <a:p>
                      <a:r>
                        <a:rPr lang="en-ZA" dirty="0" smtClean="0"/>
                        <a:t>$3000</a:t>
                      </a:r>
                      <a:endParaRPr lang="en-ZA" dirty="0"/>
                    </a:p>
                  </a:txBody>
                  <a:tcPr/>
                </a:tc>
                <a:extLst>
                  <a:ext uri="{0D108BD9-81ED-4DB2-BD59-A6C34878D82A}">
                    <a16:rowId xmlns:a16="http://schemas.microsoft.com/office/drawing/2014/main" val="10002"/>
                  </a:ext>
                </a:extLst>
              </a:tr>
              <a:tr h="370840">
                <a:tc>
                  <a:txBody>
                    <a:bodyPr/>
                    <a:lstStyle/>
                    <a:p>
                      <a:r>
                        <a:rPr lang="en-ZA" dirty="0" smtClean="0"/>
                        <a:t>Landscaping</a:t>
                      </a:r>
                      <a:r>
                        <a:rPr lang="en-ZA" baseline="0" dirty="0" smtClean="0"/>
                        <a:t> Nursery</a:t>
                      </a:r>
                      <a:endParaRPr lang="en-ZA" dirty="0"/>
                    </a:p>
                  </a:txBody>
                  <a:tcPr/>
                </a:tc>
                <a:tc>
                  <a:txBody>
                    <a:bodyPr/>
                    <a:lstStyle/>
                    <a:p>
                      <a:r>
                        <a:rPr lang="en-ZA" dirty="0" smtClean="0"/>
                        <a:t>$1000</a:t>
                      </a:r>
                      <a:endParaRPr lang="en-ZA" dirty="0"/>
                    </a:p>
                  </a:txBody>
                  <a:tcPr/>
                </a:tc>
                <a:extLst>
                  <a:ext uri="{0D108BD9-81ED-4DB2-BD59-A6C34878D82A}">
                    <a16:rowId xmlns:a16="http://schemas.microsoft.com/office/drawing/2014/main" val="10003"/>
                  </a:ext>
                </a:extLst>
              </a:tr>
              <a:tr h="370840">
                <a:tc>
                  <a:txBody>
                    <a:bodyPr/>
                    <a:lstStyle/>
                    <a:p>
                      <a:r>
                        <a:rPr lang="en-ZA" dirty="0" smtClean="0"/>
                        <a:t>Flowers – Fillers and</a:t>
                      </a:r>
                      <a:r>
                        <a:rPr lang="en-ZA" baseline="0" dirty="0" smtClean="0"/>
                        <a:t> cut flowers</a:t>
                      </a:r>
                      <a:endParaRPr lang="en-ZA" dirty="0"/>
                    </a:p>
                  </a:txBody>
                  <a:tcPr/>
                </a:tc>
                <a:tc>
                  <a:txBody>
                    <a:bodyPr/>
                    <a:lstStyle/>
                    <a:p>
                      <a:r>
                        <a:rPr lang="en-ZA" dirty="0" smtClean="0"/>
                        <a:t>$4800</a:t>
                      </a:r>
                      <a:endParaRPr lang="en-ZA" dirty="0"/>
                    </a:p>
                  </a:txBody>
                  <a:tcPr/>
                </a:tc>
                <a:extLst>
                  <a:ext uri="{0D108BD9-81ED-4DB2-BD59-A6C34878D82A}">
                    <a16:rowId xmlns:a16="http://schemas.microsoft.com/office/drawing/2014/main" val="10004"/>
                  </a:ext>
                </a:extLst>
              </a:tr>
              <a:tr h="370840">
                <a:tc>
                  <a:txBody>
                    <a:bodyPr/>
                    <a:lstStyle/>
                    <a:p>
                      <a:r>
                        <a:rPr lang="en-ZA" dirty="0" smtClean="0"/>
                        <a:t>Events</a:t>
                      </a:r>
                      <a:endParaRPr lang="en-ZA" dirty="0"/>
                    </a:p>
                  </a:txBody>
                  <a:tcPr/>
                </a:tc>
                <a:tc>
                  <a:txBody>
                    <a:bodyPr/>
                    <a:lstStyle/>
                    <a:p>
                      <a:r>
                        <a:rPr lang="en-ZA" dirty="0" smtClean="0"/>
                        <a:t>$1200</a:t>
                      </a:r>
                      <a:endParaRPr lang="en-ZA" dirty="0"/>
                    </a:p>
                  </a:txBody>
                  <a:tcPr/>
                </a:tc>
                <a:extLst>
                  <a:ext uri="{0D108BD9-81ED-4DB2-BD59-A6C34878D82A}">
                    <a16:rowId xmlns:a16="http://schemas.microsoft.com/office/drawing/2014/main" val="10005"/>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6"/>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7"/>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8"/>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9"/>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10"/>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11"/>
                  </a:ext>
                </a:extLst>
              </a:tr>
              <a:tr h="370840">
                <a:tc>
                  <a:txBody>
                    <a:bodyPr/>
                    <a:lstStyle/>
                    <a:p>
                      <a:r>
                        <a:rPr lang="en-ZA" b="1" dirty="0" smtClean="0"/>
                        <a:t>TOTAL</a:t>
                      </a:r>
                      <a:endParaRPr lang="en-ZA" b="1" dirty="0"/>
                    </a:p>
                  </a:txBody>
                  <a:tcPr/>
                </a:tc>
                <a:tc>
                  <a:txBody>
                    <a:bodyPr/>
                    <a:lstStyle/>
                    <a:p>
                      <a:r>
                        <a:rPr lang="en-ZA" smtClean="0"/>
                        <a:t>$12400</a:t>
                      </a:r>
                      <a:endParaRPr lang="en-ZA" dirty="0"/>
                    </a:p>
                  </a:txBody>
                  <a:tcPr/>
                </a:tc>
                <a:extLst>
                  <a:ext uri="{0D108BD9-81ED-4DB2-BD59-A6C34878D82A}">
                    <a16:rowId xmlns:a16="http://schemas.microsoft.com/office/drawing/2014/main" val="10012"/>
                  </a:ext>
                </a:extLst>
              </a:tr>
            </a:tbl>
          </a:graphicData>
        </a:graphic>
      </p:graphicFrame>
      <p:sp>
        <p:nvSpPr>
          <p:cNvPr id="5" name="Text Placeholder 4"/>
          <p:cNvSpPr>
            <a:spLocks noGrp="1"/>
          </p:cNvSpPr>
          <p:nvPr>
            <p:ph type="body" sz="quarter" idx="3"/>
          </p:nvPr>
        </p:nvSpPr>
        <p:spPr>
          <a:xfrm>
            <a:off x="6607967" y="970710"/>
            <a:ext cx="4895056" cy="576262"/>
          </a:xfrm>
        </p:spPr>
        <p:txBody>
          <a:bodyPr/>
          <a:lstStyle/>
          <a:p>
            <a:pPr algn="ctr"/>
            <a:r>
              <a:rPr lang="en-ZA" dirty="0" smtClean="0"/>
              <a:t>Expenses</a:t>
            </a:r>
            <a:endParaRPr lang="en-ZA" dirty="0"/>
          </a:p>
        </p:txBody>
      </p:sp>
      <p:graphicFrame>
        <p:nvGraphicFramePr>
          <p:cNvPr id="8" name="Content Placeholder 7"/>
          <p:cNvGraphicFramePr>
            <a:graphicFrameLocks noGrp="1"/>
          </p:cNvGraphicFramePr>
          <p:nvPr>
            <p:ph sz="quarter" idx="4"/>
            <p:extLst>
              <p:ext uri="{D42A27DB-BD31-4B8C-83A1-F6EECF244321}">
                <p14:modId xmlns:p14="http://schemas.microsoft.com/office/powerpoint/2010/main" val="3897991510"/>
              </p:ext>
            </p:extLst>
          </p:nvPr>
        </p:nvGraphicFramePr>
        <p:xfrm>
          <a:off x="6607175" y="1550988"/>
          <a:ext cx="5151236" cy="4820920"/>
        </p:xfrm>
        <a:graphic>
          <a:graphicData uri="http://schemas.openxmlformats.org/drawingml/2006/table">
            <a:tbl>
              <a:tblPr firstRow="1" bandRow="1">
                <a:tableStyleId>{7DF18680-E054-41AD-8BC1-D1AEF772440D}</a:tableStyleId>
              </a:tblPr>
              <a:tblGrid>
                <a:gridCol w="3414443">
                  <a:extLst>
                    <a:ext uri="{9D8B030D-6E8A-4147-A177-3AD203B41FA5}">
                      <a16:colId xmlns:a16="http://schemas.microsoft.com/office/drawing/2014/main" val="20000"/>
                    </a:ext>
                  </a:extLst>
                </a:gridCol>
                <a:gridCol w="1736793">
                  <a:extLst>
                    <a:ext uri="{9D8B030D-6E8A-4147-A177-3AD203B41FA5}">
                      <a16:colId xmlns:a16="http://schemas.microsoft.com/office/drawing/2014/main" val="20001"/>
                    </a:ext>
                  </a:extLst>
                </a:gridCol>
              </a:tblGrid>
              <a:tr h="370840">
                <a:tc>
                  <a:txBody>
                    <a:bodyPr/>
                    <a:lstStyle/>
                    <a:p>
                      <a:r>
                        <a:rPr lang="en-ZA" dirty="0" smtClean="0"/>
                        <a:t>ITEM</a:t>
                      </a:r>
                      <a:endParaRPr lang="en-ZA" dirty="0"/>
                    </a:p>
                  </a:txBody>
                  <a:tcPr/>
                </a:tc>
                <a:tc>
                  <a:txBody>
                    <a:bodyPr/>
                    <a:lstStyle/>
                    <a:p>
                      <a:r>
                        <a:rPr lang="en-ZA" dirty="0" smtClean="0"/>
                        <a:t>AMOUNT</a:t>
                      </a:r>
                      <a:endParaRPr lang="en-ZA" dirty="0"/>
                    </a:p>
                  </a:txBody>
                  <a:tcPr/>
                </a:tc>
                <a:extLst>
                  <a:ext uri="{0D108BD9-81ED-4DB2-BD59-A6C34878D82A}">
                    <a16:rowId xmlns:a16="http://schemas.microsoft.com/office/drawing/2014/main" val="10000"/>
                  </a:ext>
                </a:extLst>
              </a:tr>
              <a:tr h="370840">
                <a:tc>
                  <a:txBody>
                    <a:bodyPr/>
                    <a:lstStyle/>
                    <a:p>
                      <a:r>
                        <a:rPr lang="en-ZA" dirty="0" smtClean="0"/>
                        <a:t>Wages</a:t>
                      </a:r>
                      <a:r>
                        <a:rPr lang="en-ZA" baseline="0" dirty="0" smtClean="0"/>
                        <a:t> – Permanent Staff x 2</a:t>
                      </a:r>
                      <a:endParaRPr lang="en-ZA" dirty="0"/>
                    </a:p>
                  </a:txBody>
                  <a:tcPr/>
                </a:tc>
                <a:tc>
                  <a:txBody>
                    <a:bodyPr/>
                    <a:lstStyle/>
                    <a:p>
                      <a:r>
                        <a:rPr lang="en-ZA" dirty="0" smtClean="0"/>
                        <a:t>$1440</a:t>
                      </a:r>
                      <a:endParaRPr lang="en-ZA" dirty="0"/>
                    </a:p>
                  </a:txBody>
                  <a:tcPr/>
                </a:tc>
                <a:extLst>
                  <a:ext uri="{0D108BD9-81ED-4DB2-BD59-A6C34878D82A}">
                    <a16:rowId xmlns:a16="http://schemas.microsoft.com/office/drawing/2014/main" val="10001"/>
                  </a:ext>
                </a:extLst>
              </a:tr>
              <a:tr h="370840">
                <a:tc>
                  <a:txBody>
                    <a:bodyPr/>
                    <a:lstStyle/>
                    <a:p>
                      <a:r>
                        <a:rPr lang="en-ZA" dirty="0" smtClean="0"/>
                        <a:t>Wages</a:t>
                      </a:r>
                      <a:r>
                        <a:rPr lang="en-ZA" baseline="0" dirty="0" smtClean="0"/>
                        <a:t> – Casual Staff</a:t>
                      </a:r>
                      <a:endParaRPr lang="en-ZA" dirty="0"/>
                    </a:p>
                  </a:txBody>
                  <a:tcPr/>
                </a:tc>
                <a:tc>
                  <a:txBody>
                    <a:bodyPr/>
                    <a:lstStyle/>
                    <a:p>
                      <a:r>
                        <a:rPr lang="en-ZA" dirty="0" smtClean="0"/>
                        <a:t>$2400</a:t>
                      </a:r>
                      <a:endParaRPr lang="en-ZA" dirty="0"/>
                    </a:p>
                  </a:txBody>
                  <a:tcPr/>
                </a:tc>
                <a:extLst>
                  <a:ext uri="{0D108BD9-81ED-4DB2-BD59-A6C34878D82A}">
                    <a16:rowId xmlns:a16="http://schemas.microsoft.com/office/drawing/2014/main" val="10002"/>
                  </a:ext>
                </a:extLst>
              </a:tr>
              <a:tr h="370840">
                <a:tc>
                  <a:txBody>
                    <a:bodyPr/>
                    <a:lstStyle/>
                    <a:p>
                      <a:r>
                        <a:rPr lang="en-ZA" dirty="0" smtClean="0"/>
                        <a:t>Inputs</a:t>
                      </a:r>
                      <a:r>
                        <a:rPr lang="en-ZA" baseline="0" dirty="0" smtClean="0"/>
                        <a:t> (Agrochemicals &amp; Seed)</a:t>
                      </a:r>
                      <a:endParaRPr lang="en-ZA" dirty="0"/>
                    </a:p>
                  </a:txBody>
                  <a:tcPr/>
                </a:tc>
                <a:tc>
                  <a:txBody>
                    <a:bodyPr/>
                    <a:lstStyle/>
                    <a:p>
                      <a:r>
                        <a:rPr lang="en-ZA" dirty="0" smtClean="0"/>
                        <a:t>$800</a:t>
                      </a:r>
                      <a:endParaRPr lang="en-ZA" dirty="0"/>
                    </a:p>
                  </a:txBody>
                  <a:tcPr/>
                </a:tc>
                <a:extLst>
                  <a:ext uri="{0D108BD9-81ED-4DB2-BD59-A6C34878D82A}">
                    <a16:rowId xmlns:a16="http://schemas.microsoft.com/office/drawing/2014/main" val="10003"/>
                  </a:ext>
                </a:extLst>
              </a:tr>
              <a:tr h="370840">
                <a:tc>
                  <a:txBody>
                    <a:bodyPr/>
                    <a:lstStyle/>
                    <a:p>
                      <a:r>
                        <a:rPr lang="en-ZA" dirty="0" smtClean="0"/>
                        <a:t>Perimeter</a:t>
                      </a:r>
                      <a:r>
                        <a:rPr lang="en-ZA" baseline="0" dirty="0" smtClean="0"/>
                        <a:t> Fencing</a:t>
                      </a:r>
                      <a:endParaRPr lang="en-ZA" dirty="0"/>
                    </a:p>
                  </a:txBody>
                  <a:tcPr/>
                </a:tc>
                <a:tc>
                  <a:txBody>
                    <a:bodyPr/>
                    <a:lstStyle/>
                    <a:p>
                      <a:r>
                        <a:rPr lang="en-ZA" dirty="0" smtClean="0"/>
                        <a:t>$6000</a:t>
                      </a:r>
                      <a:endParaRPr lang="en-ZA" dirty="0"/>
                    </a:p>
                  </a:txBody>
                  <a:tcPr/>
                </a:tc>
                <a:extLst>
                  <a:ext uri="{0D108BD9-81ED-4DB2-BD59-A6C34878D82A}">
                    <a16:rowId xmlns:a16="http://schemas.microsoft.com/office/drawing/2014/main" val="10004"/>
                  </a:ext>
                </a:extLst>
              </a:tr>
              <a:tr h="370840">
                <a:tc>
                  <a:txBody>
                    <a:bodyPr/>
                    <a:lstStyle/>
                    <a:p>
                      <a:r>
                        <a:rPr lang="en-ZA" dirty="0" smtClean="0"/>
                        <a:t>Land Preparation &amp; Field set up </a:t>
                      </a:r>
                      <a:endParaRPr lang="en-ZA" dirty="0"/>
                    </a:p>
                  </a:txBody>
                  <a:tcPr/>
                </a:tc>
                <a:tc>
                  <a:txBody>
                    <a:bodyPr/>
                    <a:lstStyle/>
                    <a:p>
                      <a:r>
                        <a:rPr lang="en-ZA" dirty="0" smtClean="0"/>
                        <a:t>$3000</a:t>
                      </a:r>
                      <a:endParaRPr lang="en-ZA" dirty="0"/>
                    </a:p>
                  </a:txBody>
                  <a:tcPr/>
                </a:tc>
                <a:extLst>
                  <a:ext uri="{0D108BD9-81ED-4DB2-BD59-A6C34878D82A}">
                    <a16:rowId xmlns:a16="http://schemas.microsoft.com/office/drawing/2014/main" val="10005"/>
                  </a:ext>
                </a:extLst>
              </a:tr>
              <a:tr h="370840">
                <a:tc>
                  <a:txBody>
                    <a:bodyPr/>
                    <a:lstStyle/>
                    <a:p>
                      <a:r>
                        <a:rPr lang="en-ZA" dirty="0" smtClean="0"/>
                        <a:t>Irrigation &amp; Water</a:t>
                      </a:r>
                      <a:endParaRPr lang="en-ZA" dirty="0"/>
                    </a:p>
                  </a:txBody>
                  <a:tcPr/>
                </a:tc>
                <a:tc>
                  <a:txBody>
                    <a:bodyPr/>
                    <a:lstStyle/>
                    <a:p>
                      <a:r>
                        <a:rPr lang="en-ZA" dirty="0" smtClean="0"/>
                        <a:t>$600</a:t>
                      </a:r>
                      <a:endParaRPr lang="en-ZA" dirty="0"/>
                    </a:p>
                  </a:txBody>
                  <a:tcPr/>
                </a:tc>
                <a:extLst>
                  <a:ext uri="{0D108BD9-81ED-4DB2-BD59-A6C34878D82A}">
                    <a16:rowId xmlns:a16="http://schemas.microsoft.com/office/drawing/2014/main" val="10006"/>
                  </a:ext>
                </a:extLst>
              </a:tr>
              <a:tr h="370840">
                <a:tc>
                  <a:txBody>
                    <a:bodyPr/>
                    <a:lstStyle/>
                    <a:p>
                      <a:r>
                        <a:rPr lang="en-ZA" dirty="0" smtClean="0"/>
                        <a:t>Marketing</a:t>
                      </a:r>
                      <a:endParaRPr lang="en-ZA" dirty="0"/>
                    </a:p>
                  </a:txBody>
                  <a:tcPr/>
                </a:tc>
                <a:tc>
                  <a:txBody>
                    <a:bodyPr/>
                    <a:lstStyle/>
                    <a:p>
                      <a:r>
                        <a:rPr lang="en-ZA" dirty="0" smtClean="0"/>
                        <a:t>$600</a:t>
                      </a:r>
                      <a:endParaRPr lang="en-ZA" dirty="0"/>
                    </a:p>
                  </a:txBody>
                  <a:tcPr/>
                </a:tc>
                <a:extLst>
                  <a:ext uri="{0D108BD9-81ED-4DB2-BD59-A6C34878D82A}">
                    <a16:rowId xmlns:a16="http://schemas.microsoft.com/office/drawing/2014/main" val="10007"/>
                  </a:ext>
                </a:extLst>
              </a:tr>
              <a:tr h="370840">
                <a:tc>
                  <a:txBody>
                    <a:bodyPr/>
                    <a:lstStyle/>
                    <a:p>
                      <a:r>
                        <a:rPr lang="en-ZA" dirty="0" smtClean="0"/>
                        <a:t>Fuel</a:t>
                      </a:r>
                      <a:endParaRPr lang="en-ZA" dirty="0"/>
                    </a:p>
                  </a:txBody>
                  <a:tcPr/>
                </a:tc>
                <a:tc>
                  <a:txBody>
                    <a:bodyPr/>
                    <a:lstStyle/>
                    <a:p>
                      <a:r>
                        <a:rPr lang="en-ZA" dirty="0" smtClean="0"/>
                        <a:t>600</a:t>
                      </a:r>
                      <a:endParaRPr lang="en-ZA" dirty="0"/>
                    </a:p>
                  </a:txBody>
                  <a:tcPr/>
                </a:tc>
                <a:extLst>
                  <a:ext uri="{0D108BD9-81ED-4DB2-BD59-A6C34878D82A}">
                    <a16:rowId xmlns:a16="http://schemas.microsoft.com/office/drawing/2014/main" val="10008"/>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09"/>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10"/>
                  </a:ext>
                </a:extLst>
              </a:tr>
              <a:tr h="370840">
                <a:tc>
                  <a:txBody>
                    <a:bodyPr/>
                    <a:lstStyle/>
                    <a:p>
                      <a:endParaRPr lang="en-ZA" dirty="0"/>
                    </a:p>
                  </a:txBody>
                  <a:tcPr/>
                </a:tc>
                <a:tc>
                  <a:txBody>
                    <a:bodyPr/>
                    <a:lstStyle/>
                    <a:p>
                      <a:endParaRPr lang="en-ZA" dirty="0"/>
                    </a:p>
                  </a:txBody>
                  <a:tcPr/>
                </a:tc>
                <a:extLst>
                  <a:ext uri="{0D108BD9-81ED-4DB2-BD59-A6C34878D82A}">
                    <a16:rowId xmlns:a16="http://schemas.microsoft.com/office/drawing/2014/main" val="10011"/>
                  </a:ext>
                </a:extLst>
              </a:tr>
              <a:tr h="370840">
                <a:tc>
                  <a:txBody>
                    <a:bodyPr/>
                    <a:lstStyle/>
                    <a:p>
                      <a:r>
                        <a:rPr lang="en-ZA" b="1" dirty="0" smtClean="0"/>
                        <a:t>TOTAL</a:t>
                      </a:r>
                      <a:endParaRPr lang="en-ZA" b="1" dirty="0"/>
                    </a:p>
                  </a:txBody>
                  <a:tcPr/>
                </a:tc>
                <a:tc>
                  <a:txBody>
                    <a:bodyPr/>
                    <a:lstStyle/>
                    <a:p>
                      <a:r>
                        <a:rPr lang="en-ZA" dirty="0" smtClean="0"/>
                        <a:t>15440</a:t>
                      </a:r>
                      <a:endParaRPr lang="en-ZA" dirty="0"/>
                    </a:p>
                  </a:txBody>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9337363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b="1" dirty="0" smtClean="0"/>
              <a:t>What plans have you made to grow your business in the next 6 months?  </a:t>
            </a:r>
            <a:endParaRPr lang="en-ZA" sz="2400" b="1" dirty="0"/>
          </a:p>
        </p:txBody>
      </p:sp>
      <p:sp>
        <p:nvSpPr>
          <p:cNvPr id="4" name="Content Placeholder 3"/>
          <p:cNvSpPr>
            <a:spLocks noGrp="1"/>
          </p:cNvSpPr>
          <p:nvPr>
            <p:ph sz="half" idx="1"/>
          </p:nvPr>
        </p:nvSpPr>
        <p:spPr/>
        <p:txBody>
          <a:bodyPr>
            <a:normAutofit fontScale="92500"/>
          </a:bodyPr>
          <a:lstStyle/>
          <a:p>
            <a:r>
              <a:rPr lang="en-GB" b="1" dirty="0" smtClean="0"/>
              <a:t>We will expand our product offerings </a:t>
            </a:r>
            <a:r>
              <a:rPr lang="en-GB" dirty="0" smtClean="0"/>
              <a:t>by introducing herbal Teas. Add different types of sauces to the already existing herb infused tomato paste.</a:t>
            </a:r>
          </a:p>
          <a:p>
            <a:r>
              <a:rPr lang="en-GB" b="1" dirty="0" smtClean="0"/>
              <a:t>Continue to build strategic partnerships</a:t>
            </a:r>
            <a:r>
              <a:rPr lang="en-GB" dirty="0" smtClean="0"/>
              <a:t>. Collaborate with gardening experts and complimentary businesses. </a:t>
            </a:r>
            <a:endParaRPr lang="en-GB" dirty="0"/>
          </a:p>
        </p:txBody>
      </p:sp>
      <p:sp>
        <p:nvSpPr>
          <p:cNvPr id="5" name="Content Placeholder 4"/>
          <p:cNvSpPr>
            <a:spLocks noGrp="1"/>
          </p:cNvSpPr>
          <p:nvPr>
            <p:ph sz="half" idx="2"/>
          </p:nvPr>
        </p:nvSpPr>
        <p:spPr/>
        <p:txBody>
          <a:bodyPr>
            <a:normAutofit fontScale="92500"/>
          </a:bodyPr>
          <a:lstStyle/>
          <a:p>
            <a:endParaRPr lang="en-GB"/>
          </a:p>
        </p:txBody>
      </p:sp>
    </p:spTree>
    <p:extLst>
      <p:ext uri="{BB962C8B-B14F-4D97-AF65-F5344CB8AC3E}">
        <p14:creationId xmlns:p14="http://schemas.microsoft.com/office/powerpoint/2010/main" val="13190650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b="1" dirty="0" smtClean="0"/>
              <a:t>What plans have you made to grow your business in the next 6 months?  </a:t>
            </a:r>
            <a:endParaRPr lang="en-ZA" sz="2400" b="1" dirty="0"/>
          </a:p>
        </p:txBody>
      </p:sp>
      <p:sp>
        <p:nvSpPr>
          <p:cNvPr id="4" name="Content Placeholder 3"/>
          <p:cNvSpPr>
            <a:spLocks noGrp="1"/>
          </p:cNvSpPr>
          <p:nvPr>
            <p:ph sz="half" idx="1"/>
          </p:nvPr>
        </p:nvSpPr>
        <p:spPr/>
        <p:txBody>
          <a:bodyPr>
            <a:normAutofit/>
          </a:bodyPr>
          <a:lstStyle/>
          <a:p>
            <a:r>
              <a:rPr lang="en-GB" b="1" dirty="0" smtClean="0"/>
              <a:t>Offer workshops and events – We will host gardening workshops, herbal classes with Tea tasting workshops to attract new customers, build a community and generate additional income</a:t>
            </a:r>
            <a:endParaRPr lang="en-GB" dirty="0"/>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48665" y="2249488"/>
            <a:ext cx="4722282" cy="3541712"/>
          </a:xfrm>
        </p:spPr>
      </p:pic>
    </p:spTree>
    <p:extLst>
      <p:ext uri="{BB962C8B-B14F-4D97-AF65-F5344CB8AC3E}">
        <p14:creationId xmlns:p14="http://schemas.microsoft.com/office/powerpoint/2010/main" val="7550151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484311" y="115910"/>
            <a:ext cx="10018713" cy="772732"/>
          </a:xfrm>
        </p:spPr>
        <p:txBody>
          <a:bodyPr/>
          <a:lstStyle/>
          <a:p>
            <a:r>
              <a:rPr lang="en-ZA" b="1" dirty="0" smtClean="0"/>
              <a:t>Additional information?</a:t>
            </a:r>
            <a:endParaRPr lang="en-ZA" b="1" dirty="0"/>
          </a:p>
        </p:txBody>
      </p:sp>
      <p:sp>
        <p:nvSpPr>
          <p:cNvPr id="3" name="Content Placeholder 2"/>
          <p:cNvSpPr>
            <a:spLocks noGrp="1"/>
          </p:cNvSpPr>
          <p:nvPr>
            <p:ph idx="1"/>
          </p:nvPr>
        </p:nvSpPr>
        <p:spPr>
          <a:xfrm>
            <a:off x="1484310" y="991673"/>
            <a:ext cx="10325617" cy="5563673"/>
          </a:xfrm>
        </p:spPr>
        <p:txBody>
          <a:bodyPr/>
          <a:lstStyle/>
          <a:p>
            <a:endParaRPr lang="en-ZA" dirty="0"/>
          </a:p>
        </p:txBody>
      </p:sp>
    </p:spTree>
    <p:extLst>
      <p:ext uri="{BB962C8B-B14F-4D97-AF65-F5344CB8AC3E}">
        <p14:creationId xmlns:p14="http://schemas.microsoft.com/office/powerpoint/2010/main" val="2816804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smtClean="0"/>
              <a:t>Please describe the business  </a:t>
            </a:r>
            <a:endParaRPr lang="en-ZA" b="1" dirty="0"/>
          </a:p>
        </p:txBody>
      </p:sp>
      <p:sp>
        <p:nvSpPr>
          <p:cNvPr id="4" name="Content Placeholder 3"/>
          <p:cNvSpPr>
            <a:spLocks noGrp="1"/>
          </p:cNvSpPr>
          <p:nvPr>
            <p:ph sz="half" idx="1"/>
          </p:nvPr>
        </p:nvSpPr>
        <p:spPr/>
        <p:txBody>
          <a:bodyPr>
            <a:normAutofit fontScale="70000" lnSpcReduction="20000"/>
          </a:bodyPr>
          <a:lstStyle/>
          <a:p>
            <a:r>
              <a:rPr lang="en-US" dirty="0" err="1"/>
              <a:t>Stedwig's</a:t>
            </a:r>
            <a:r>
              <a:rPr lang="en-US" dirty="0"/>
              <a:t> Lifestyle Centre is a holistic natural living project situated on a semi-urban plot. The project features a vegetable garden that supplies local supermarkets and schools, a landscaping nursery and an herb garden on site. </a:t>
            </a:r>
            <a:r>
              <a:rPr lang="en-US" dirty="0" smtClean="0"/>
              <a:t>small </a:t>
            </a:r>
            <a:r>
              <a:rPr lang="en-US" dirty="0"/>
              <a:t>livestock sections with Road Runner chickens for eggs and meat, and goats for meat production. </a:t>
            </a:r>
            <a:r>
              <a:rPr lang="en-US" dirty="0" smtClean="0"/>
              <a:t>Additional the </a:t>
            </a:r>
            <a:r>
              <a:rPr lang="en-US" dirty="0"/>
              <a:t>project also includes fields for open-field flower production and semi-organic food security.</a:t>
            </a:r>
            <a:br>
              <a:rPr lang="en-US" dirty="0"/>
            </a:br>
            <a:r>
              <a:rPr lang="en-US" dirty="0"/>
              <a:t/>
            </a:r>
            <a:br>
              <a:rPr lang="en-US" dirty="0"/>
            </a:br>
            <a:endParaRPr lang="en-GB" dirty="0"/>
          </a:p>
        </p:txBody>
      </p:sp>
      <p:sp>
        <p:nvSpPr>
          <p:cNvPr id="5" name="Content Placeholder 4"/>
          <p:cNvSpPr>
            <a:spLocks noGrp="1"/>
          </p:cNvSpPr>
          <p:nvPr>
            <p:ph sz="half" idx="2"/>
          </p:nvPr>
        </p:nvSpPr>
        <p:spPr/>
        <p:txBody>
          <a:bodyPr>
            <a:normAutofit fontScale="70000" lnSpcReduction="20000"/>
          </a:bodyPr>
          <a:lstStyle/>
          <a:p>
            <a:r>
              <a:rPr lang="en-ZA" dirty="0" smtClean="0">
                <a:solidFill>
                  <a:srgbClr val="FF0000"/>
                </a:solidFill>
              </a:rPr>
              <a:t>Photo or video </a:t>
            </a:r>
            <a:endParaRPr lang="en-GB" dirty="0">
              <a:solidFill>
                <a:srgbClr val="FF0000"/>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1429" y="2380501"/>
            <a:ext cx="2336782" cy="175258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80612" y="2380501"/>
            <a:ext cx="3657602" cy="1752587"/>
          </a:xfrm>
          <a:prstGeom prst="rect">
            <a:avLst/>
          </a:prstGeom>
        </p:spPr>
      </p:pic>
    </p:spTree>
    <p:extLst>
      <p:ext uri="{BB962C8B-B14F-4D97-AF65-F5344CB8AC3E}">
        <p14:creationId xmlns:p14="http://schemas.microsoft.com/office/powerpoint/2010/main" val="3059007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Please describe the business </a:t>
            </a:r>
            <a:r>
              <a:rPr lang="en-ZA" b="1" dirty="0" smtClean="0"/>
              <a:t>(CONTINUED)</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a:t>The project was conceived after an eye-opening introduction to business facilitated by </a:t>
            </a:r>
            <a:r>
              <a:rPr lang="en-US" dirty="0" err="1"/>
              <a:t>Genderlinks</a:t>
            </a:r>
            <a:r>
              <a:rPr lang="en-US" dirty="0"/>
              <a:t>, </a:t>
            </a:r>
            <a:r>
              <a:rPr lang="en-US" dirty="0" err="1"/>
              <a:t>Masvingo</a:t>
            </a:r>
            <a:r>
              <a:rPr lang="en-US" dirty="0"/>
              <a:t> City Council, and the Embassy of Sweden. The concept is being developed in stages, with a focus on multiple income streams to ensure sustainability.</a:t>
            </a:r>
            <a:br>
              <a:rPr lang="en-US" dirty="0"/>
            </a:br>
            <a:r>
              <a:rPr lang="en-US" dirty="0"/>
              <a:t/>
            </a:r>
            <a:br>
              <a:rPr lang="en-US" dirty="0"/>
            </a:br>
            <a:r>
              <a:rPr lang="en-US" dirty="0"/>
              <a:t>Currently, the project is in the process of expanding its vegetable garden and nursery sections, as well as diversifying into commercial flower production to increase income.</a:t>
            </a:r>
            <a:endParaRPr lang="en-GB" dirty="0"/>
          </a:p>
          <a:p>
            <a:endParaRPr lang="en-US" dirty="0"/>
          </a:p>
        </p:txBody>
      </p:sp>
      <p:sp>
        <p:nvSpPr>
          <p:cNvPr id="4" name="Content Placeholder 3"/>
          <p:cNvSpPr>
            <a:spLocks noGrp="1"/>
          </p:cNvSpPr>
          <p:nvPr>
            <p:ph sz="half" idx="2"/>
          </p:nvPr>
        </p:nvSpPr>
        <p:spPr/>
        <p:txBody>
          <a:bodyPr>
            <a:normAutofit fontScale="70000" lnSpcReduction="20000"/>
          </a:bodyPr>
          <a:lstStyle/>
          <a:p>
            <a:endParaRPr lang="en-US" dirty="0"/>
          </a:p>
        </p:txBody>
      </p:sp>
    </p:spTree>
    <p:extLst>
      <p:ext uri="{BB962C8B-B14F-4D97-AF65-F5344CB8AC3E}">
        <p14:creationId xmlns:p14="http://schemas.microsoft.com/office/powerpoint/2010/main" val="593086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smtClean="0"/>
              <a:t>Customer base?</a:t>
            </a:r>
            <a:endParaRPr lang="en-ZA" b="1" dirty="0"/>
          </a:p>
        </p:txBody>
      </p:sp>
      <p:sp>
        <p:nvSpPr>
          <p:cNvPr id="3" name="Content Placeholder 2"/>
          <p:cNvSpPr>
            <a:spLocks noGrp="1"/>
          </p:cNvSpPr>
          <p:nvPr>
            <p:ph sz="half" idx="1"/>
          </p:nvPr>
        </p:nvSpPr>
        <p:spPr/>
        <p:txBody>
          <a:bodyPr>
            <a:normAutofit/>
          </a:bodyPr>
          <a:lstStyle/>
          <a:p>
            <a:r>
              <a:rPr lang="en-ZA" b="1" dirty="0" smtClean="0"/>
              <a:t>Who are your customers</a:t>
            </a:r>
            <a:r>
              <a:rPr lang="en-ZA" dirty="0" smtClean="0"/>
              <a:t>?</a:t>
            </a:r>
          </a:p>
          <a:p>
            <a:r>
              <a:rPr lang="en-ZA" dirty="0" smtClean="0"/>
              <a:t>Local Supermarkets (for Vegetables)</a:t>
            </a:r>
          </a:p>
          <a:p>
            <a:r>
              <a:rPr lang="en-ZA" dirty="0" smtClean="0"/>
              <a:t>Schools (For Vegetables)</a:t>
            </a:r>
          </a:p>
          <a:p>
            <a:r>
              <a:rPr lang="en-ZA" dirty="0" smtClean="0"/>
              <a:t>Masvingo Community</a:t>
            </a:r>
          </a:p>
        </p:txBody>
      </p:sp>
      <p:sp>
        <p:nvSpPr>
          <p:cNvPr id="8" name="Content Placeholder 7"/>
          <p:cNvSpPr>
            <a:spLocks noGrp="1"/>
          </p:cNvSpPr>
          <p:nvPr>
            <p:ph sz="half" idx="2"/>
          </p:nvPr>
        </p:nvSpPr>
        <p:spPr/>
        <p:txBody>
          <a:bodyPr>
            <a:normAutofit/>
          </a:bodyPr>
          <a:lstStyle/>
          <a:p>
            <a:r>
              <a:rPr lang="en-ZA" dirty="0" smtClean="0">
                <a:solidFill>
                  <a:srgbClr val="FF0000"/>
                </a:solidFill>
              </a:rPr>
              <a:t>Photo</a:t>
            </a:r>
            <a:r>
              <a:rPr lang="en-ZA" dirty="0" smtClean="0"/>
              <a:t> </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4412" y="2346253"/>
            <a:ext cx="4593263" cy="3444947"/>
          </a:xfrm>
          <a:prstGeom prst="rect">
            <a:avLst/>
          </a:prstGeom>
        </p:spPr>
      </p:pic>
    </p:spTree>
    <p:extLst>
      <p:ext uri="{BB962C8B-B14F-4D97-AF65-F5344CB8AC3E}">
        <p14:creationId xmlns:p14="http://schemas.microsoft.com/office/powerpoint/2010/main" val="419739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smtClean="0"/>
              <a:t>Customer base?</a:t>
            </a:r>
            <a:endParaRPr lang="en-ZA" b="1" dirty="0"/>
          </a:p>
        </p:txBody>
      </p:sp>
      <p:sp>
        <p:nvSpPr>
          <p:cNvPr id="3" name="Content Placeholder 2"/>
          <p:cNvSpPr>
            <a:spLocks noGrp="1"/>
          </p:cNvSpPr>
          <p:nvPr>
            <p:ph sz="half" idx="1"/>
          </p:nvPr>
        </p:nvSpPr>
        <p:spPr/>
        <p:txBody>
          <a:bodyPr>
            <a:normAutofit fontScale="77500" lnSpcReduction="20000"/>
          </a:bodyPr>
          <a:lstStyle/>
          <a:p>
            <a:pPr marL="0" indent="0">
              <a:buNone/>
            </a:pPr>
            <a:endParaRPr lang="en-ZA" dirty="0" smtClean="0"/>
          </a:p>
          <a:p>
            <a:r>
              <a:rPr lang="en-ZA" b="1" dirty="0" smtClean="0"/>
              <a:t>Potential Customers </a:t>
            </a:r>
          </a:p>
          <a:p>
            <a:pPr>
              <a:buFont typeface="Courier New" panose="02070309020205020404" pitchFamily="49" charset="0"/>
              <a:buChar char="o"/>
            </a:pPr>
            <a:r>
              <a:rPr lang="en-ZA" dirty="0" smtClean="0"/>
              <a:t>Visitors to the Lifestyle Centre ( for semi organic food and refreshing gate away)</a:t>
            </a:r>
          </a:p>
          <a:p>
            <a:pPr>
              <a:buFont typeface="Courier New" panose="02070309020205020404" pitchFamily="49" charset="0"/>
              <a:buChar char="o"/>
            </a:pPr>
            <a:r>
              <a:rPr lang="en-ZA" dirty="0" smtClean="0"/>
              <a:t>Florists or wholesalers ( For Flowers)</a:t>
            </a:r>
          </a:p>
          <a:p>
            <a:pPr>
              <a:buFont typeface="Courier New" panose="02070309020205020404" pitchFamily="49" charset="0"/>
              <a:buChar char="o"/>
            </a:pPr>
            <a:r>
              <a:rPr lang="en-ZA" dirty="0" smtClean="0"/>
              <a:t>Local Supermarkets (for flowers)</a:t>
            </a:r>
          </a:p>
          <a:p>
            <a:pPr>
              <a:buFont typeface="Courier New" panose="02070309020205020404" pitchFamily="49" charset="0"/>
              <a:buChar char="o"/>
            </a:pPr>
            <a:r>
              <a:rPr lang="en-ZA" dirty="0" smtClean="0"/>
              <a:t>Schools (For Landscaping &amp; Herbs)</a:t>
            </a:r>
          </a:p>
          <a:p>
            <a:pPr>
              <a:buFont typeface="Courier New" panose="02070309020205020404" pitchFamily="49" charset="0"/>
              <a:buChar char="o"/>
            </a:pPr>
            <a:r>
              <a:rPr lang="en-ZA" dirty="0" smtClean="0"/>
              <a:t>Event planners or Individuals (for flowers and other related products)</a:t>
            </a:r>
            <a:endParaRPr lang="en-ZA" dirty="0"/>
          </a:p>
        </p:txBody>
      </p:sp>
      <p:sp>
        <p:nvSpPr>
          <p:cNvPr id="8" name="Content Placeholder 7"/>
          <p:cNvSpPr>
            <a:spLocks noGrp="1"/>
          </p:cNvSpPr>
          <p:nvPr>
            <p:ph sz="half" idx="2"/>
          </p:nvPr>
        </p:nvSpPr>
        <p:spPr/>
        <p:txBody>
          <a:bodyPr>
            <a:normAutofit fontScale="77500" lnSpcReduction="20000"/>
          </a:bodyPr>
          <a:lstStyle/>
          <a:p>
            <a:r>
              <a:rPr lang="en-ZA" dirty="0" smtClean="0">
                <a:solidFill>
                  <a:srgbClr val="FF0000"/>
                </a:solidFill>
              </a:rPr>
              <a:t>Photo</a:t>
            </a:r>
            <a:r>
              <a:rPr lang="en-ZA" dirty="0" smtClean="0"/>
              <a:t> </a:t>
            </a:r>
            <a:endParaRPr lang="en-GB" dirty="0"/>
          </a:p>
        </p:txBody>
      </p:sp>
    </p:spTree>
    <p:extLst>
      <p:ext uri="{BB962C8B-B14F-4D97-AF65-F5344CB8AC3E}">
        <p14:creationId xmlns:p14="http://schemas.microsoft.com/office/powerpoint/2010/main" val="3716777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b="1" dirty="0" smtClean="0"/>
              <a:t>Competition AND YOUR RESPONSE </a:t>
            </a:r>
            <a:endParaRPr lang="en-ZA" b="1" dirty="0"/>
          </a:p>
        </p:txBody>
      </p:sp>
      <p:sp>
        <p:nvSpPr>
          <p:cNvPr id="4" name="Content Placeholder 3"/>
          <p:cNvSpPr>
            <a:spLocks noGrp="1"/>
          </p:cNvSpPr>
          <p:nvPr>
            <p:ph sz="half" idx="1"/>
          </p:nvPr>
        </p:nvSpPr>
        <p:spPr/>
        <p:txBody>
          <a:bodyPr>
            <a:normAutofit fontScale="55000" lnSpcReduction="20000"/>
          </a:bodyPr>
          <a:lstStyle/>
          <a:p>
            <a:r>
              <a:rPr lang="en-ZA" b="1" dirty="0"/>
              <a:t>Have you increased the number of customers since starting the LED Programme?   </a:t>
            </a:r>
            <a:r>
              <a:rPr lang="en-ZA" dirty="0"/>
              <a:t>Yes</a:t>
            </a:r>
          </a:p>
          <a:p>
            <a:r>
              <a:rPr lang="en-ZA" b="1" dirty="0"/>
              <a:t>How did you do this?</a:t>
            </a:r>
          </a:p>
          <a:p>
            <a:pPr>
              <a:buFont typeface="Courier New" panose="02070309020205020404" pitchFamily="49" charset="0"/>
              <a:buChar char="o"/>
            </a:pPr>
            <a:r>
              <a:rPr lang="en-US" dirty="0"/>
              <a:t>We expanded our product offerings to schools, diversifying beyond the traditional </a:t>
            </a:r>
            <a:r>
              <a:rPr lang="en-US" dirty="0" err="1"/>
              <a:t>Covo</a:t>
            </a:r>
            <a:r>
              <a:rPr lang="en-US" dirty="0"/>
              <a:t>, Rape, and </a:t>
            </a:r>
            <a:r>
              <a:rPr lang="en-US" dirty="0" err="1"/>
              <a:t>Tsunga</a:t>
            </a:r>
            <a:r>
              <a:rPr lang="en-US" dirty="0"/>
              <a:t> vegetables to include more exotic options like Beetroot, Lettuce, and other table vegetables, which proved to be in demand among more affluent schools.</a:t>
            </a:r>
          </a:p>
          <a:p>
            <a:pPr>
              <a:buFont typeface="Courier New" panose="02070309020205020404" pitchFamily="49" charset="0"/>
              <a:buChar char="o"/>
            </a:pPr>
            <a:r>
              <a:rPr lang="en-US" dirty="0"/>
              <a:t>We developed strategic partnerships with fellow farmers within our area to guarantee a consistent and reliable supply of produce even during periods of shortfalls in our own </a:t>
            </a:r>
            <a:r>
              <a:rPr lang="en-US" dirty="0" smtClean="0"/>
              <a:t>production</a:t>
            </a:r>
          </a:p>
          <a:p>
            <a:pPr>
              <a:buFont typeface="Courier New" panose="02070309020205020404" pitchFamily="49" charset="0"/>
              <a:buChar char="o"/>
            </a:pPr>
            <a:r>
              <a:rPr lang="en-US" dirty="0" smtClean="0"/>
              <a:t>Created a data base of Customers and using it for follow up.</a:t>
            </a:r>
          </a:p>
          <a:p>
            <a:pPr>
              <a:buFont typeface="Courier New" panose="02070309020205020404" pitchFamily="49" charset="0"/>
              <a:buChar char="o"/>
            </a:pPr>
            <a:endParaRPr lang="en-ZA" dirty="0"/>
          </a:p>
          <a:p>
            <a:endParaRPr lang="en-GB" dirty="0"/>
          </a:p>
        </p:txBody>
      </p:sp>
      <p:pic>
        <p:nvPicPr>
          <p:cNvPr id="3" name="Content Placeholder 2"/>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374086" y="2097088"/>
            <a:ext cx="1593770" cy="2752818"/>
          </a:xfrm>
        </p:spPr>
      </p:pic>
    </p:spTree>
    <p:extLst>
      <p:ext uri="{BB962C8B-B14F-4D97-AF65-F5344CB8AC3E}">
        <p14:creationId xmlns:p14="http://schemas.microsoft.com/office/powerpoint/2010/main" val="1905695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smtClean="0"/>
              <a:t>new products or services?</a:t>
            </a:r>
            <a:endParaRPr lang="en-ZA" b="1" dirty="0"/>
          </a:p>
        </p:txBody>
      </p:sp>
      <p:sp>
        <p:nvSpPr>
          <p:cNvPr id="3" name="Content Placeholder 2"/>
          <p:cNvSpPr>
            <a:spLocks noGrp="1"/>
          </p:cNvSpPr>
          <p:nvPr>
            <p:ph sz="half" idx="1"/>
          </p:nvPr>
        </p:nvSpPr>
        <p:spPr/>
        <p:txBody>
          <a:bodyPr>
            <a:normAutofit fontScale="70000" lnSpcReduction="20000"/>
          </a:bodyPr>
          <a:lstStyle/>
          <a:p>
            <a:r>
              <a:rPr lang="en-ZA" b="1" dirty="0" smtClean="0"/>
              <a:t>If yes what have you introduced?</a:t>
            </a:r>
          </a:p>
          <a:p>
            <a:r>
              <a:rPr lang="en-ZA" dirty="0" smtClean="0"/>
              <a:t>We have introduced new varieties including but not limited to Beetroot, Lettuce and carrots to our vegetable offering. (Diversified)</a:t>
            </a:r>
          </a:p>
          <a:p>
            <a:r>
              <a:rPr lang="en-ZA" dirty="0"/>
              <a:t>We also introduced: Fennel, Chamomile, Rosemary, Lavender, Oregano, </a:t>
            </a:r>
            <a:r>
              <a:rPr lang="en-ZA" dirty="0" err="1"/>
              <a:t>Moringa</a:t>
            </a:r>
            <a:r>
              <a:rPr lang="en-ZA" dirty="0"/>
              <a:t> and aloe to our herb nursery. (Diversified)</a:t>
            </a:r>
          </a:p>
          <a:p>
            <a:r>
              <a:rPr lang="en-ZA" dirty="0" smtClean="0"/>
              <a:t>We  have introduced preserves and condiments such as herb and garlic infused Tomato paste made from our excess tomatoes to the market. (Value Addition)</a:t>
            </a:r>
          </a:p>
        </p:txBody>
      </p:sp>
      <p:sp>
        <p:nvSpPr>
          <p:cNvPr id="4" name="Content Placeholder 3"/>
          <p:cNvSpPr>
            <a:spLocks noGrp="1"/>
          </p:cNvSpPr>
          <p:nvPr>
            <p:ph sz="half" idx="2"/>
          </p:nvPr>
        </p:nvSpPr>
        <p:spPr/>
        <p:txBody>
          <a:bodyPr>
            <a:normAutofit fontScale="70000" lnSpcReduction="20000"/>
          </a:bodyPr>
          <a:lstStyle/>
          <a:p>
            <a:endParaRPr lang="en-GB"/>
          </a:p>
        </p:txBody>
      </p:sp>
    </p:spTree>
    <p:extLst>
      <p:ext uri="{BB962C8B-B14F-4D97-AF65-F5344CB8AC3E}">
        <p14:creationId xmlns:p14="http://schemas.microsoft.com/office/powerpoint/2010/main" val="22994129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Quality and packaging</a:t>
            </a:r>
            <a:endParaRPr lang="en-ZA" dirty="0"/>
          </a:p>
        </p:txBody>
      </p:sp>
      <p:sp>
        <p:nvSpPr>
          <p:cNvPr id="3" name="Content Placeholder 2"/>
          <p:cNvSpPr>
            <a:spLocks noGrp="1"/>
          </p:cNvSpPr>
          <p:nvPr>
            <p:ph sz="half" idx="1"/>
          </p:nvPr>
        </p:nvSpPr>
        <p:spPr/>
        <p:txBody>
          <a:bodyPr>
            <a:normAutofit fontScale="92500" lnSpcReduction="20000"/>
          </a:bodyPr>
          <a:lstStyle/>
          <a:p>
            <a:pPr>
              <a:lnSpc>
                <a:spcPct val="100000"/>
              </a:lnSpc>
            </a:pPr>
            <a:r>
              <a:rPr lang="en-ZA" b="1" dirty="0" smtClean="0"/>
              <a:t>Are your customers happy with the quality of your products or services?</a:t>
            </a:r>
          </a:p>
          <a:p>
            <a:pPr marL="0" indent="0">
              <a:lnSpc>
                <a:spcPct val="100000"/>
              </a:lnSpc>
              <a:buNone/>
            </a:pPr>
            <a:r>
              <a:rPr lang="en-ZA" dirty="0" smtClean="0"/>
              <a:t>   Yes.</a:t>
            </a:r>
          </a:p>
          <a:p>
            <a:pPr>
              <a:lnSpc>
                <a:spcPct val="100000"/>
              </a:lnSpc>
            </a:pPr>
            <a:r>
              <a:rPr lang="en-ZA" b="1" dirty="0" smtClean="0"/>
              <a:t>If you have answered yes please give more information.</a:t>
            </a:r>
          </a:p>
          <a:p>
            <a:pPr>
              <a:lnSpc>
                <a:spcPct val="100000"/>
              </a:lnSpc>
            </a:pPr>
            <a:r>
              <a:rPr lang="en-ZA" dirty="0" smtClean="0"/>
              <a:t>I turned my culinary expertise and hobby into a profitable venture by creating herb infused Tomato Paste. Customers have warmly received this new offering enjoying its fresh and exciting flavour profiles.</a:t>
            </a:r>
          </a:p>
        </p:txBody>
      </p:sp>
      <p:sp>
        <p:nvSpPr>
          <p:cNvPr id="4" name="Content Placeholder 3"/>
          <p:cNvSpPr>
            <a:spLocks noGrp="1"/>
          </p:cNvSpPr>
          <p:nvPr>
            <p:ph sz="half" idx="2"/>
          </p:nvPr>
        </p:nvSpPr>
        <p:spPr/>
        <p:txBody>
          <a:bodyPr>
            <a:normAutofit fontScale="92500" lnSpcReduction="20000"/>
          </a:bodyPr>
          <a:lstStyle/>
          <a:p>
            <a:endParaRPr lang="en-GB" dirty="0"/>
          </a:p>
        </p:txBody>
      </p:sp>
    </p:spTree>
    <p:extLst>
      <p:ext uri="{BB962C8B-B14F-4D97-AF65-F5344CB8AC3E}">
        <p14:creationId xmlns:p14="http://schemas.microsoft.com/office/powerpoint/2010/main" val="3717392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Quality and packaging</a:t>
            </a:r>
            <a:endParaRPr lang="en-ZA" dirty="0"/>
          </a:p>
        </p:txBody>
      </p:sp>
      <p:sp>
        <p:nvSpPr>
          <p:cNvPr id="3" name="Content Placeholder 2"/>
          <p:cNvSpPr>
            <a:spLocks noGrp="1"/>
          </p:cNvSpPr>
          <p:nvPr>
            <p:ph sz="half" idx="1"/>
          </p:nvPr>
        </p:nvSpPr>
        <p:spPr/>
        <p:txBody>
          <a:bodyPr>
            <a:normAutofit fontScale="55000" lnSpcReduction="20000"/>
          </a:bodyPr>
          <a:lstStyle/>
          <a:p>
            <a:pPr>
              <a:lnSpc>
                <a:spcPct val="100000"/>
              </a:lnSpc>
            </a:pPr>
            <a:r>
              <a:rPr lang="en-ZA" b="1" dirty="0" smtClean="0"/>
              <a:t>Have you changed the packaging or marketing of your business to attract more customers? </a:t>
            </a:r>
          </a:p>
          <a:p>
            <a:pPr>
              <a:lnSpc>
                <a:spcPct val="100000"/>
              </a:lnSpc>
            </a:pPr>
            <a:r>
              <a:rPr lang="en-ZA" b="1" dirty="0" smtClean="0"/>
              <a:t>  </a:t>
            </a:r>
            <a:r>
              <a:rPr lang="en-ZA" dirty="0"/>
              <a:t>Yes </a:t>
            </a:r>
            <a:endParaRPr lang="en-ZA" dirty="0" smtClean="0"/>
          </a:p>
          <a:p>
            <a:pPr>
              <a:lnSpc>
                <a:spcPct val="100000"/>
              </a:lnSpc>
            </a:pPr>
            <a:r>
              <a:rPr lang="en-ZA" b="1" dirty="0" smtClean="0"/>
              <a:t>Please explain.</a:t>
            </a:r>
          </a:p>
          <a:p>
            <a:pPr>
              <a:lnSpc>
                <a:spcPct val="100000"/>
              </a:lnSpc>
            </a:pPr>
            <a:r>
              <a:rPr lang="en-ZA" dirty="0" smtClean="0"/>
              <a:t>In response to customer suggestions and our mutual commitment to sustainability, we have replaced plastic tubs with recyclable bottles for our tomato paste packaging. This eco friendly change not only helps reduce waste but also lowers costs, creating a win-win situation for our customers and the environment.</a:t>
            </a:r>
          </a:p>
          <a:p>
            <a:pPr>
              <a:lnSpc>
                <a:spcPct val="100000"/>
              </a:lnSpc>
            </a:pPr>
            <a:r>
              <a:rPr lang="en-ZA" dirty="0" smtClean="0"/>
              <a:t>As part of our branding, we have come up with stickers with </a:t>
            </a:r>
            <a:r>
              <a:rPr lang="en-ZA" dirty="0" err="1" smtClean="0"/>
              <a:t>Stedwig’s</a:t>
            </a:r>
            <a:r>
              <a:rPr lang="en-ZA" dirty="0" smtClean="0"/>
              <a:t> logos to enhance the appeal of our products.</a:t>
            </a:r>
          </a:p>
          <a:p>
            <a:pPr>
              <a:lnSpc>
                <a:spcPct val="100000"/>
              </a:lnSpc>
            </a:pPr>
            <a:r>
              <a:rPr lang="en-ZA" dirty="0" smtClean="0"/>
              <a:t>By sharing recipe ideas, fun facts and highlights about our herbs and vegetables, we have significantly enhanced our social media engagement and visibility.</a:t>
            </a:r>
            <a:endParaRPr lang="en-ZA" dirty="0"/>
          </a:p>
        </p:txBody>
      </p:sp>
      <p:sp>
        <p:nvSpPr>
          <p:cNvPr id="4" name="Content Placeholder 3"/>
          <p:cNvSpPr>
            <a:spLocks noGrp="1"/>
          </p:cNvSpPr>
          <p:nvPr>
            <p:ph sz="half" idx="2"/>
          </p:nvPr>
        </p:nvSpPr>
        <p:spPr/>
        <p:txBody>
          <a:bodyPr>
            <a:normAutofit fontScale="55000" lnSpcReduction="20000"/>
          </a:bodyPr>
          <a:lstStyle/>
          <a:p>
            <a:endParaRPr lang="en-GB" dirty="0"/>
          </a:p>
        </p:txBody>
      </p:sp>
    </p:spTree>
    <p:extLst>
      <p:ext uri="{BB962C8B-B14F-4D97-AF65-F5344CB8AC3E}">
        <p14:creationId xmlns:p14="http://schemas.microsoft.com/office/powerpoint/2010/main" val="373039596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ustom 25">
      <a:dk1>
        <a:sysClr val="windowText" lastClr="000000"/>
      </a:dk1>
      <a:lt1>
        <a:sysClr val="window" lastClr="FFFFFF"/>
      </a:lt1>
      <a:dk2>
        <a:srgbClr val="B4176D"/>
      </a:dk2>
      <a:lt2>
        <a:srgbClr val="D8D9DC"/>
      </a:lt2>
      <a:accent1>
        <a:srgbClr val="F8C8E2"/>
      </a:accent1>
      <a:accent2>
        <a:srgbClr val="B4176D"/>
      </a:accent2>
      <a:accent3>
        <a:srgbClr val="595959"/>
      </a:accent3>
      <a:accent4>
        <a:srgbClr val="8F8F8F"/>
      </a:accent4>
      <a:accent5>
        <a:srgbClr val="5A0B36"/>
      </a:accent5>
      <a:accent6>
        <a:srgbClr val="BFBFBF"/>
      </a:accent6>
      <a:hlink>
        <a:srgbClr val="696969"/>
      </a:hlink>
      <a:folHlink>
        <a:srgbClr val="8C8C8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3D288F9C0D742B1C572EE9F15CFEC" ma:contentTypeVersion="21" ma:contentTypeDescription="Create a new document." ma:contentTypeScope="" ma:versionID="053a5ec0831317e823422aaa8b6e0f06">
  <xsd:schema xmlns:xsd="http://www.w3.org/2001/XMLSchema" xmlns:xs="http://www.w3.org/2001/XMLSchema" xmlns:p="http://schemas.microsoft.com/office/2006/metadata/properties" xmlns:ns2="5c72703c-1067-4fa7-89cc-ef245258de7b" xmlns:ns3="baaa1e52-d096-4578-884f-544177159c31" targetNamespace="http://schemas.microsoft.com/office/2006/metadata/properties" ma:root="true" ma:fieldsID="22a11a410b86899d8171017e0a53600f" ns2:_="" ns3:_="">
    <xsd:import namespace="5c72703c-1067-4fa7-89cc-ef245258de7b"/>
    <xsd:import namespace="baaa1e52-d096-4578-884f-544177159c31"/>
    <xsd:element name="properties">
      <xsd:complexType>
        <xsd:sequence>
          <xsd:element name="documentManagement">
            <xsd:complexType>
              <xsd:all>
                <xsd:element ref="ns2:SharedWithUsers" minOccurs="0"/>
                <xsd:element ref="ns2:SharingHintHash"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ObjectDetectorVersions" minOccurs="0"/>
                <xsd:element ref="ns3:URLLink" minOccurs="0"/>
                <xsd:element ref="ns3:MediaServiceSearchPropertie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72703c-1067-4fa7-89cc-ef245258de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9bc4b65e-775a-4a0b-8a3f-ec286c64b49d}" ma:internalName="TaxCatchAll" ma:showField="CatchAllData" ma:web="5c72703c-1067-4fa7-89cc-ef245258de7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aaa1e52-d096-4578-884f-544177159c3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7300de80-7531-40b2-a37f-f138d0f80c3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URLLink" ma:index="24" nillable="true" ma:displayName="URL Link" ma:format="Hyperlink" ma:internalName="URL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Location" ma:index="26" nillable="true" ma:displayName="Location" ma:indexed="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URLLink xmlns="baaa1e52-d096-4578-884f-544177159c31">
      <Url xsi:nil="true"/>
      <Description xsi:nil="true"/>
    </URLLink>
    <TaxCatchAll xmlns="5c72703c-1067-4fa7-89cc-ef245258de7b" xsi:nil="true"/>
    <lcf76f155ced4ddcb4097134ff3c332f xmlns="baaa1e52-d096-4578-884f-544177159c3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45E4590-1EFC-46FD-AC67-2B8FBD3CF445}"/>
</file>

<file path=customXml/itemProps2.xml><?xml version="1.0" encoding="utf-8"?>
<ds:datastoreItem xmlns:ds="http://schemas.openxmlformats.org/officeDocument/2006/customXml" ds:itemID="{7277966C-7C01-44BE-A75D-0AEECAE54174}">
  <ds:schemaRefs>
    <ds:schemaRef ds:uri="http://schemas.microsoft.com/office/infopath/2007/PartnerControls"/>
    <ds:schemaRef ds:uri="http://schemas.microsoft.com/office/2006/documentManagement/types"/>
    <ds:schemaRef ds:uri="http://purl.org/dc/elements/1.1/"/>
    <ds:schemaRef ds:uri="http://purl.org/dc/dcmitype/"/>
    <ds:schemaRef ds:uri="http://www.w3.org/XML/1998/namespace"/>
    <ds:schemaRef ds:uri="http://schemas.microsoft.com/office/2006/metadata/properties"/>
    <ds:schemaRef ds:uri="1c924d7e-c5b4-4b28-aa90-c1965de8ebdf"/>
    <ds:schemaRef ds:uri="http://schemas.openxmlformats.org/package/2006/metadata/core-properties"/>
    <ds:schemaRef ds:uri="5c72703c-1067-4fa7-89cc-ef245258de7b"/>
    <ds:schemaRef ds:uri="http://purl.org/dc/terms/"/>
  </ds:schemaRefs>
</ds:datastoreItem>
</file>

<file path=customXml/itemProps3.xml><?xml version="1.0" encoding="utf-8"?>
<ds:datastoreItem xmlns:ds="http://schemas.openxmlformats.org/officeDocument/2006/customXml" ds:itemID="{1564F237-B32C-474E-BCDA-E28413166BC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TM04033919[[fn=Circuit]]</Template>
  <TotalTime>3873</TotalTime>
  <Words>1189</Words>
  <Application>Microsoft Office PowerPoint</Application>
  <PresentationFormat>Widescreen</PresentationFormat>
  <Paragraphs>146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Courier New</vt:lpstr>
      <vt:lpstr>Trebuchet MS</vt:lpstr>
      <vt:lpstr>Tw Cen MT</vt:lpstr>
      <vt:lpstr>Circuit</vt:lpstr>
      <vt:lpstr>    Promoting gender inclusive local economic development in zimbabwe  </vt:lpstr>
      <vt:lpstr>Please describe the business  </vt:lpstr>
      <vt:lpstr>Please describe the business (CONTINUED)</vt:lpstr>
      <vt:lpstr>Customer base?</vt:lpstr>
      <vt:lpstr>Customer base?</vt:lpstr>
      <vt:lpstr>Competition AND YOUR RESPONSE </vt:lpstr>
      <vt:lpstr>new products or services?</vt:lpstr>
      <vt:lpstr>Quality and packaging</vt:lpstr>
      <vt:lpstr>Quality and packaging</vt:lpstr>
      <vt:lpstr>Business management</vt:lpstr>
      <vt:lpstr>Business management</vt:lpstr>
      <vt:lpstr>Financial management </vt:lpstr>
      <vt:lpstr>Income and expenses for the business for past  three to six months</vt:lpstr>
      <vt:lpstr>Income and expenses for the business for  next six months</vt:lpstr>
      <vt:lpstr>What plans have you made to grow your business in the next 6 months?  </vt:lpstr>
      <vt:lpstr>What plans have you made to grow your business in the next 6 months?  </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name</dc:title>
  <dc:creator>Anne Hilton - Entrepreneurship Mananger</dc:creator>
  <cp:lastModifiedBy>Loverage  Nhamoyebonde -  Programme Officer, GL Zimbabwe</cp:lastModifiedBy>
  <cp:revision>62</cp:revision>
  <dcterms:created xsi:type="dcterms:W3CDTF">2015-03-24T08:09:40Z</dcterms:created>
  <dcterms:modified xsi:type="dcterms:W3CDTF">2024-11-10T13:52:07Z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0x010100FC83D288F9C0D742B1C572EE9F15CFEC</vt:lpwstr>
  </property>
</Properties>
</file>