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6" r:id="rId5"/>
    <p:sldId id="257" r:id="rId6"/>
    <p:sldId id="258" r:id="rId7"/>
    <p:sldId id="307" r:id="rId8"/>
    <p:sldId id="303" r:id="rId9"/>
    <p:sldId id="305" r:id="rId10"/>
    <p:sldId id="306" r:id="rId11"/>
    <p:sldId id="304" r:id="rId12"/>
    <p:sldId id="308" r:id="rId13"/>
    <p:sldId id="309" r:id="rId14"/>
    <p:sldId id="310" r:id="rId15"/>
    <p:sldId id="311" r:id="rId16"/>
    <p:sldId id="312" r:id="rId17"/>
    <p:sldId id="313" r:id="rId18"/>
    <p:sldId id="263" r:id="rId19"/>
    <p:sldId id="299" r:id="rId20"/>
    <p:sldId id="298" r:id="rId21"/>
    <p:sldId id="300" r:id="rId22"/>
    <p:sldId id="301" r:id="rId23"/>
    <p:sldId id="286" r:id="rId24"/>
    <p:sldId id="314" r:id="rId25"/>
    <p:sldId id="315" r:id="rId26"/>
    <p:sldId id="285" r:id="rId27"/>
    <p:sldId id="273" r:id="rId28"/>
    <p:sldId id="316" r:id="rId29"/>
    <p:sldId id="275" r:id="rId30"/>
    <p:sldId id="317" r:id="rId31"/>
    <p:sldId id="287" r:id="rId32"/>
    <p:sldId id="288" r:id="rId33"/>
    <p:sldId id="292" r:id="rId34"/>
    <p:sldId id="289" r:id="rId35"/>
    <p:sldId id="290" r:id="rId36"/>
    <p:sldId id="280" r:id="rId37"/>
    <p:sldId id="318" r:id="rId38"/>
    <p:sldId id="297" r:id="rId39"/>
    <p:sldId id="296" r:id="rId40"/>
    <p:sldId id="295" r:id="rId41"/>
    <p:sldId id="279" r:id="rId42"/>
    <p:sldId id="291" r:id="rId43"/>
    <p:sldId id="27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10" autoAdjust="0"/>
  </p:normalViewPr>
  <p:slideViewPr>
    <p:cSldViewPr>
      <p:cViewPr varScale="1">
        <p:scale>
          <a:sx n="66" d="100"/>
          <a:sy n="66" d="100"/>
        </p:scale>
        <p:origin x="15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VARAYA TAPIWA - Local Action for Gender Justice  Zimbabwe Coordinator" userId="a6efff57-4fdb-4031-a99b-bc88ce5915cd" providerId="ADAL" clId="{71DAEF0F-A391-4BB4-AC77-F05C64401A50}"/>
    <pc:docChg chg="undo custSel addSld delSld modSld">
      <pc:chgData name="ZVARAYA TAPIWA - Local Action for Gender Justice  Zimbabwe Coordinator" userId="a6efff57-4fdb-4031-a99b-bc88ce5915cd" providerId="ADAL" clId="{71DAEF0F-A391-4BB4-AC77-F05C64401A50}" dt="2022-10-25T15:30:16.062" v="1083" actId="20577"/>
      <pc:docMkLst>
        <pc:docMk/>
      </pc:docMkLst>
      <pc:sldChg chg="delSp modSp mod">
        <pc:chgData name="ZVARAYA TAPIWA - Local Action for Gender Justice  Zimbabwe Coordinator" userId="a6efff57-4fdb-4031-a99b-bc88ce5915cd" providerId="ADAL" clId="{71DAEF0F-A391-4BB4-AC77-F05C64401A50}" dt="2022-10-25T15:25:48.989" v="287" actId="6549"/>
        <pc:sldMkLst>
          <pc:docMk/>
          <pc:sldMk cId="983321093" sldId="256"/>
        </pc:sldMkLst>
        <pc:spChg chg="mod">
          <ac:chgData name="ZVARAYA TAPIWA - Local Action for Gender Justice  Zimbabwe Coordinator" userId="a6efff57-4fdb-4031-a99b-bc88ce5915cd" providerId="ADAL" clId="{71DAEF0F-A391-4BB4-AC77-F05C64401A50}" dt="2022-10-12T11:39:17.199" v="150" actId="20577"/>
          <ac:spMkLst>
            <pc:docMk/>
            <pc:sldMk cId="983321093" sldId="256"/>
            <ac:spMk id="8" creationId="{00000000-0000-0000-0000-000000000000}"/>
          </ac:spMkLst>
        </pc:spChg>
        <pc:spChg chg="mod">
          <ac:chgData name="ZVARAYA TAPIWA - Local Action for Gender Justice  Zimbabwe Coordinator" userId="a6efff57-4fdb-4031-a99b-bc88ce5915cd" providerId="ADAL" clId="{71DAEF0F-A391-4BB4-AC77-F05C64401A50}" dt="2022-10-25T15:25:48.989" v="287" actId="6549"/>
          <ac:spMkLst>
            <pc:docMk/>
            <pc:sldMk cId="983321093" sldId="256"/>
            <ac:spMk id="9" creationId="{00000000-0000-0000-0000-000000000000}"/>
          </ac:spMkLst>
        </pc:spChg>
        <pc:picChg chg="del">
          <ac:chgData name="ZVARAYA TAPIWA - Local Action for Gender Justice  Zimbabwe Coordinator" userId="a6efff57-4fdb-4031-a99b-bc88ce5915cd" providerId="ADAL" clId="{71DAEF0F-A391-4BB4-AC77-F05C64401A50}" dt="2022-10-24T09:37:59.603" v="192" actId="478"/>
          <ac:picMkLst>
            <pc:docMk/>
            <pc:sldMk cId="983321093" sldId="256"/>
            <ac:picMk id="2" creationId="{00000000-0000-0000-0000-000000000000}"/>
          </ac:picMkLst>
        </pc:picChg>
      </pc:sldChg>
      <pc:sldChg chg="modSp mod">
        <pc:chgData name="ZVARAYA TAPIWA - Local Action for Gender Justice  Zimbabwe Coordinator" userId="a6efff57-4fdb-4031-a99b-bc88ce5915cd" providerId="ADAL" clId="{71DAEF0F-A391-4BB4-AC77-F05C64401A50}" dt="2022-10-25T15:25:57.463" v="337" actId="6549"/>
        <pc:sldMkLst>
          <pc:docMk/>
          <pc:sldMk cId="154590272" sldId="257"/>
        </pc:sldMkLst>
        <pc:spChg chg="mod">
          <ac:chgData name="ZVARAYA TAPIWA - Local Action for Gender Justice  Zimbabwe Coordinator" userId="a6efff57-4fdb-4031-a99b-bc88ce5915cd" providerId="ADAL" clId="{71DAEF0F-A391-4BB4-AC77-F05C64401A50}" dt="2022-10-25T15:25:57.463" v="337" actId="6549"/>
          <ac:spMkLst>
            <pc:docMk/>
            <pc:sldMk cId="154590272" sldId="257"/>
            <ac:spMk id="6"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12T10:51:01.898" v="64" actId="2711"/>
          <ac:graphicFrameMkLst>
            <pc:docMk/>
            <pc:sldMk cId="154590272" sldId="257"/>
            <ac:graphicFrameMk id="2" creationId="{00000000-0000-0000-0000-000000000000}"/>
          </ac:graphicFrameMkLst>
        </pc:graphicFrameChg>
      </pc:sldChg>
      <pc:sldChg chg="modSp mod">
        <pc:chgData name="ZVARAYA TAPIWA - Local Action for Gender Justice  Zimbabwe Coordinator" userId="a6efff57-4fdb-4031-a99b-bc88ce5915cd" providerId="ADAL" clId="{71DAEF0F-A391-4BB4-AC77-F05C64401A50}" dt="2022-10-25T15:26:03.525" v="387" actId="6549"/>
        <pc:sldMkLst>
          <pc:docMk/>
          <pc:sldMk cId="1224357605" sldId="258"/>
        </pc:sldMkLst>
        <pc:spChg chg="mod">
          <ac:chgData name="ZVARAYA TAPIWA - Local Action for Gender Justice  Zimbabwe Coordinator" userId="a6efff57-4fdb-4031-a99b-bc88ce5915cd" providerId="ADAL" clId="{71DAEF0F-A391-4BB4-AC77-F05C64401A50}" dt="2022-10-25T15:26:03.525" v="387" actId="6549"/>
          <ac:spMkLst>
            <pc:docMk/>
            <pc:sldMk cId="1224357605" sldId="25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09.809" v="437" actId="6549"/>
        <pc:sldMkLst>
          <pc:docMk/>
          <pc:sldMk cId="2158104489" sldId="263"/>
        </pc:sldMkLst>
        <pc:spChg chg="mod">
          <ac:chgData name="ZVARAYA TAPIWA - Local Action for Gender Justice  Zimbabwe Coordinator" userId="a6efff57-4fdb-4031-a99b-bc88ce5915cd" providerId="ADAL" clId="{71DAEF0F-A391-4BB4-AC77-F05C64401A50}" dt="2022-10-12T11:39:35.603" v="169" actId="20577"/>
          <ac:spMkLst>
            <pc:docMk/>
            <pc:sldMk cId="2158104489" sldId="263"/>
            <ac:spMk id="9" creationId="{00000000-0000-0000-0000-000000000000}"/>
          </ac:spMkLst>
        </pc:spChg>
        <pc:spChg chg="mod">
          <ac:chgData name="ZVARAYA TAPIWA - Local Action for Gender Justice  Zimbabwe Coordinator" userId="a6efff57-4fdb-4031-a99b-bc88ce5915cd" providerId="ADAL" clId="{71DAEF0F-A391-4BB4-AC77-F05C64401A50}" dt="2022-10-25T15:26:09.809" v="437" actId="6549"/>
          <ac:spMkLst>
            <pc:docMk/>
            <pc:sldMk cId="2158104489" sldId="263"/>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6:27.204" v="537" actId="6549"/>
        <pc:sldMkLst>
          <pc:docMk/>
          <pc:sldMk cId="202242207" sldId="273"/>
        </pc:sldMkLst>
        <pc:spChg chg="mod">
          <ac:chgData name="ZVARAYA TAPIWA - Local Action for Gender Justice  Zimbabwe Coordinator" userId="a6efff57-4fdb-4031-a99b-bc88ce5915cd" providerId="ADAL" clId="{71DAEF0F-A391-4BB4-AC77-F05C64401A50}" dt="2022-10-25T15:26:27.204" v="537" actId="6549"/>
          <ac:spMkLst>
            <pc:docMk/>
            <pc:sldMk cId="202242207" sldId="273"/>
            <ac:spMk id="6" creationId="{00000000-0000-0000-0000-000000000000}"/>
          </ac:spMkLst>
        </pc:spChg>
      </pc:sldChg>
      <pc:sldChg chg="addSp modSp mod modClrScheme chgLayout">
        <pc:chgData name="ZVARAYA TAPIWA - Local Action for Gender Justice  Zimbabwe Coordinator" userId="a6efff57-4fdb-4031-a99b-bc88ce5915cd" providerId="ADAL" clId="{71DAEF0F-A391-4BB4-AC77-F05C64401A50}" dt="2022-10-25T15:27:07.324" v="610" actId="20577"/>
        <pc:sldMkLst>
          <pc:docMk/>
          <pc:sldMk cId="1451996036" sldId="275"/>
        </pc:sldMkLst>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2" creationId="{00000000-0000-0000-0000-000000000000}"/>
          </ac:spMkLst>
        </pc:spChg>
        <pc:spChg chg="mod ord">
          <ac:chgData name="ZVARAYA TAPIWA - Local Action for Gender Justice  Zimbabwe Coordinator" userId="a6efff57-4fdb-4031-a99b-bc88ce5915cd" providerId="ADAL" clId="{71DAEF0F-A391-4BB4-AC77-F05C64401A50}" dt="2022-10-25T15:26:49.762" v="588" actId="700"/>
          <ac:spMkLst>
            <pc:docMk/>
            <pc:sldMk cId="1451996036" sldId="275"/>
            <ac:spMk id="3" creationId="{00000000-0000-0000-0000-000000000000}"/>
          </ac:spMkLst>
        </pc:spChg>
        <pc:spChg chg="add mod ord">
          <ac:chgData name="ZVARAYA TAPIWA - Local Action for Gender Justice  Zimbabwe Coordinator" userId="a6efff57-4fdb-4031-a99b-bc88ce5915cd" providerId="ADAL" clId="{71DAEF0F-A391-4BB4-AC77-F05C64401A50}" dt="2022-10-25T15:27:07.324" v="610" actId="20577"/>
          <ac:spMkLst>
            <pc:docMk/>
            <pc:sldMk cId="1451996036" sldId="275"/>
            <ac:spMk id="4" creationId="{01F0C5C0-8EB8-D476-A47D-BCD974CDBC34}"/>
          </ac:spMkLst>
        </pc:spChg>
        <pc:spChg chg="mod">
          <ac:chgData name="ZVARAYA TAPIWA - Local Action for Gender Justice  Zimbabwe Coordinator" userId="a6efff57-4fdb-4031-a99b-bc88ce5915cd" providerId="ADAL" clId="{71DAEF0F-A391-4BB4-AC77-F05C64401A50}" dt="2022-10-25T15:26:33.548" v="587" actId="6549"/>
          <ac:spMkLst>
            <pc:docMk/>
            <pc:sldMk cId="1451996036" sldId="275"/>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30:16.062" v="1083" actId="20577"/>
        <pc:sldMkLst>
          <pc:docMk/>
          <pc:sldMk cId="4268981048" sldId="278"/>
        </pc:sldMkLst>
        <pc:spChg chg="mod">
          <ac:chgData name="ZVARAYA TAPIWA - Local Action for Gender Justice  Zimbabwe Coordinator" userId="a6efff57-4fdb-4031-a99b-bc88ce5915cd" providerId="ADAL" clId="{71DAEF0F-A391-4BB4-AC77-F05C64401A50}" dt="2022-10-25T15:29:27.307" v="989" actId="20577"/>
          <ac:spMkLst>
            <pc:docMk/>
            <pc:sldMk cId="4268981048" sldId="278"/>
            <ac:spMk id="2" creationId="{00000000-0000-0000-0000-000000000000}"/>
          </ac:spMkLst>
        </pc:spChg>
        <pc:spChg chg="mod">
          <ac:chgData name="ZVARAYA TAPIWA - Local Action for Gender Justice  Zimbabwe Coordinator" userId="a6efff57-4fdb-4031-a99b-bc88ce5915cd" providerId="ADAL" clId="{71DAEF0F-A391-4BB4-AC77-F05C64401A50}" dt="2022-10-25T15:30:16.062" v="1083" actId="20577"/>
          <ac:spMkLst>
            <pc:docMk/>
            <pc:sldMk cId="4268981048" sldId="278"/>
            <ac:spMk id="10" creationId="{AAB69D43-64BD-7825-87DA-82AFF55A727B}"/>
          </ac:spMkLst>
        </pc:spChg>
      </pc:sldChg>
      <pc:sldChg chg="modSp mod">
        <pc:chgData name="ZVARAYA TAPIWA - Local Action for Gender Justice  Zimbabwe Coordinator" userId="a6efff57-4fdb-4031-a99b-bc88ce5915cd" providerId="ADAL" clId="{71DAEF0F-A391-4BB4-AC77-F05C64401A50}" dt="2022-10-25T15:28:52.259" v="968" actId="14100"/>
        <pc:sldMkLst>
          <pc:docMk/>
          <pc:sldMk cId="4268981048" sldId="279"/>
        </pc:sldMkLst>
        <pc:spChg chg="mod">
          <ac:chgData name="ZVARAYA TAPIWA - Local Action for Gender Justice  Zimbabwe Coordinator" userId="a6efff57-4fdb-4031-a99b-bc88ce5915cd" providerId="ADAL" clId="{71DAEF0F-A391-4BB4-AC77-F05C64401A50}" dt="2022-10-25T15:28:20.639" v="960" actId="20577"/>
          <ac:spMkLst>
            <pc:docMk/>
            <pc:sldMk cId="4268981048" sldId="279"/>
            <ac:spMk id="7" creationId="{00000000-0000-0000-0000-000000000000}"/>
          </ac:spMkLst>
        </pc:spChg>
        <pc:graphicFrameChg chg="mod modGraphic">
          <ac:chgData name="ZVARAYA TAPIWA - Local Action for Gender Justice  Zimbabwe Coordinator" userId="a6efff57-4fdb-4031-a99b-bc88ce5915cd" providerId="ADAL" clId="{71DAEF0F-A391-4BB4-AC77-F05C64401A50}" dt="2022-10-25T15:28:52.259" v="968" actId="14100"/>
          <ac:graphicFrameMkLst>
            <pc:docMk/>
            <pc:sldMk cId="4268981048" sldId="279"/>
            <ac:graphicFrameMk id="8" creationId="{972E4A84-E591-9A23-75A2-94588F73F8FF}"/>
          </ac:graphicFrameMkLst>
        </pc:graphicFrameChg>
      </pc:sldChg>
      <pc:sldChg chg="modSp mod">
        <pc:chgData name="ZVARAYA TAPIWA - Local Action for Gender Justice  Zimbabwe Coordinator" userId="a6efff57-4fdb-4031-a99b-bc88ce5915cd" providerId="ADAL" clId="{71DAEF0F-A391-4BB4-AC77-F05C64401A50}" dt="2022-10-25T15:28:08.046" v="910" actId="6549"/>
        <pc:sldMkLst>
          <pc:docMk/>
          <pc:sldMk cId="4268981048" sldId="280"/>
        </pc:sldMkLst>
        <pc:spChg chg="mod">
          <ac:chgData name="ZVARAYA TAPIWA - Local Action for Gender Justice  Zimbabwe Coordinator" userId="a6efff57-4fdb-4031-a99b-bc88ce5915cd" providerId="ADAL" clId="{71DAEF0F-A391-4BB4-AC77-F05C64401A50}" dt="2022-10-25T15:28:08.046" v="910" actId="6549"/>
          <ac:spMkLst>
            <pc:docMk/>
            <pc:sldMk cId="4268981048" sldId="280"/>
            <ac:spMk id="6" creationId="{00000000-0000-0000-0000-000000000000}"/>
          </ac:spMkLst>
        </pc:spChg>
        <pc:graphicFrameChg chg="modGraphic">
          <ac:chgData name="ZVARAYA TAPIWA - Local Action for Gender Justice  Zimbabwe Coordinator" userId="a6efff57-4fdb-4031-a99b-bc88ce5915cd" providerId="ADAL" clId="{71DAEF0F-A391-4BB4-AC77-F05C64401A50}" dt="2022-10-12T11:42:16.739" v="191" actId="113"/>
          <ac:graphicFrameMkLst>
            <pc:docMk/>
            <pc:sldMk cId="4268981048" sldId="280"/>
            <ac:graphicFrameMk id="11" creationId="{D0F973FA-FA39-AE65-B4B1-A37529B32059}"/>
          </ac:graphicFrameMkLst>
        </pc:graphicFrameChg>
      </pc:sldChg>
      <pc:sldChg chg="modSp mod">
        <pc:chgData name="ZVARAYA TAPIWA - Local Action for Gender Justice  Zimbabwe Coordinator" userId="a6efff57-4fdb-4031-a99b-bc88ce5915cd" providerId="ADAL" clId="{71DAEF0F-A391-4BB4-AC77-F05C64401A50}" dt="2022-10-25T15:26:17.684" v="487" actId="6549"/>
        <pc:sldMkLst>
          <pc:docMk/>
          <pc:sldMk cId="4262653513" sldId="286"/>
        </pc:sldMkLst>
        <pc:spChg chg="mod">
          <ac:chgData name="ZVARAYA TAPIWA - Local Action for Gender Justice  Zimbabwe Coordinator" userId="a6efff57-4fdb-4031-a99b-bc88ce5915cd" providerId="ADAL" clId="{71DAEF0F-A391-4BB4-AC77-F05C64401A50}" dt="2022-10-25T15:26:17.684" v="487" actId="6549"/>
          <ac:spMkLst>
            <pc:docMk/>
            <pc:sldMk cId="4262653513" sldId="286"/>
            <ac:spMk id="10"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28.053" v="660" actId="6549"/>
        <pc:sldMkLst>
          <pc:docMk/>
          <pc:sldMk cId="1233519545" sldId="287"/>
        </pc:sldMkLst>
        <pc:spChg chg="mod">
          <ac:chgData name="ZVARAYA TAPIWA - Local Action for Gender Justice  Zimbabwe Coordinator" userId="a6efff57-4fdb-4031-a99b-bc88ce5915cd" providerId="ADAL" clId="{71DAEF0F-A391-4BB4-AC77-F05C64401A50}" dt="2022-10-25T15:27:28.053" v="660" actId="6549"/>
          <ac:spMkLst>
            <pc:docMk/>
            <pc:sldMk cId="1233519545" sldId="287"/>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35.356" v="710" actId="6549"/>
        <pc:sldMkLst>
          <pc:docMk/>
          <pc:sldMk cId="3918247816" sldId="288"/>
        </pc:sldMkLst>
        <pc:spChg chg="mod">
          <ac:chgData name="ZVARAYA TAPIWA - Local Action for Gender Justice  Zimbabwe Coordinator" userId="a6efff57-4fdb-4031-a99b-bc88ce5915cd" providerId="ADAL" clId="{71DAEF0F-A391-4BB4-AC77-F05C64401A50}" dt="2022-10-25T15:27:35.356" v="710" actId="6549"/>
          <ac:spMkLst>
            <pc:docMk/>
            <pc:sldMk cId="3918247816" sldId="288"/>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2.040" v="810" actId="6549"/>
        <pc:sldMkLst>
          <pc:docMk/>
          <pc:sldMk cId="802534170" sldId="289"/>
        </pc:sldMkLst>
        <pc:spChg chg="mod">
          <ac:chgData name="ZVARAYA TAPIWA - Local Action for Gender Justice  Zimbabwe Coordinator" userId="a6efff57-4fdb-4031-a99b-bc88ce5915cd" providerId="ADAL" clId="{71DAEF0F-A391-4BB4-AC77-F05C64401A50}" dt="2022-10-25T15:27:52.040" v="810" actId="6549"/>
          <ac:spMkLst>
            <pc:docMk/>
            <pc:sldMk cId="802534170" sldId="289"/>
            <ac:spMk id="6" creationId="{00000000-0000-0000-0000-000000000000}"/>
          </ac:spMkLst>
        </pc:spChg>
      </pc:sldChg>
      <pc:sldChg chg="modSp mod">
        <pc:chgData name="ZVARAYA TAPIWA - Local Action for Gender Justice  Zimbabwe Coordinator" userId="a6efff57-4fdb-4031-a99b-bc88ce5915cd" providerId="ADAL" clId="{71DAEF0F-A391-4BB4-AC77-F05C64401A50}" dt="2022-10-25T15:27:58.453" v="860" actId="6549"/>
        <pc:sldMkLst>
          <pc:docMk/>
          <pc:sldMk cId="641316720" sldId="290"/>
        </pc:sldMkLst>
        <pc:spChg chg="mod">
          <ac:chgData name="ZVARAYA TAPIWA - Local Action for Gender Justice  Zimbabwe Coordinator" userId="a6efff57-4fdb-4031-a99b-bc88ce5915cd" providerId="ADAL" clId="{71DAEF0F-A391-4BB4-AC77-F05C64401A50}" dt="2022-10-24T09:42:19.731" v="193" actId="404"/>
          <ac:spMkLst>
            <pc:docMk/>
            <pc:sldMk cId="641316720" sldId="290"/>
            <ac:spMk id="2" creationId="{00000000-0000-0000-0000-000000000000}"/>
          </ac:spMkLst>
        </pc:spChg>
        <pc:spChg chg="mod">
          <ac:chgData name="ZVARAYA TAPIWA - Local Action for Gender Justice  Zimbabwe Coordinator" userId="a6efff57-4fdb-4031-a99b-bc88ce5915cd" providerId="ADAL" clId="{71DAEF0F-A391-4BB4-AC77-F05C64401A50}" dt="2022-10-24T09:44:37.003" v="237" actId="113"/>
          <ac:spMkLst>
            <pc:docMk/>
            <pc:sldMk cId="641316720" sldId="290"/>
            <ac:spMk id="5" creationId="{94987554-FA33-8625-B0EF-900FA6317A7F}"/>
          </ac:spMkLst>
        </pc:spChg>
        <pc:spChg chg="mod">
          <ac:chgData name="ZVARAYA TAPIWA - Local Action for Gender Justice  Zimbabwe Coordinator" userId="a6efff57-4fdb-4031-a99b-bc88ce5915cd" providerId="ADAL" clId="{71DAEF0F-A391-4BB4-AC77-F05C64401A50}" dt="2022-10-25T15:27:58.453" v="860" actId="6549"/>
          <ac:spMkLst>
            <pc:docMk/>
            <pc:sldMk cId="641316720" sldId="290"/>
            <ac:spMk id="6" creationId="{00000000-0000-0000-0000-000000000000}"/>
          </ac:spMkLst>
        </pc:spChg>
        <pc:graphicFrameChg chg="mod">
          <ac:chgData name="ZVARAYA TAPIWA - Local Action for Gender Justice  Zimbabwe Coordinator" userId="a6efff57-4fdb-4031-a99b-bc88ce5915cd" providerId="ADAL" clId="{71DAEF0F-A391-4BB4-AC77-F05C64401A50}" dt="2022-10-24T09:42:28.985" v="194" actId="1076"/>
          <ac:graphicFrameMkLst>
            <pc:docMk/>
            <pc:sldMk cId="641316720" sldId="290"/>
            <ac:graphicFrameMk id="3" creationId="{FDDB8F4A-1132-C16B-3AA9-41BB7C4B03A3}"/>
          </ac:graphicFrameMkLst>
        </pc:graphicFrameChg>
      </pc:sldChg>
      <pc:sldChg chg="modSp add mod">
        <pc:chgData name="ZVARAYA TAPIWA - Local Action for Gender Justice  Zimbabwe Coordinator" userId="a6efff57-4fdb-4031-a99b-bc88ce5915cd" providerId="ADAL" clId="{71DAEF0F-A391-4BB4-AC77-F05C64401A50}" dt="2022-10-25T15:27:42.493" v="760" actId="6549"/>
        <pc:sldMkLst>
          <pc:docMk/>
          <pc:sldMk cId="1194597016" sldId="292"/>
        </pc:sldMkLst>
        <pc:spChg chg="mod">
          <ac:chgData name="ZVARAYA TAPIWA - Local Action for Gender Justice  Zimbabwe Coordinator" userId="a6efff57-4fdb-4031-a99b-bc88ce5915cd" providerId="ADAL" clId="{71DAEF0F-A391-4BB4-AC77-F05C64401A50}" dt="2022-10-12T11:05:54.384" v="87"/>
          <ac:spMkLst>
            <pc:docMk/>
            <pc:sldMk cId="1194597016" sldId="292"/>
            <ac:spMk id="2" creationId="{00000000-0000-0000-0000-000000000000}"/>
          </ac:spMkLst>
        </pc:spChg>
        <pc:spChg chg="mod">
          <ac:chgData name="ZVARAYA TAPIWA - Local Action for Gender Justice  Zimbabwe Coordinator" userId="a6efff57-4fdb-4031-a99b-bc88ce5915cd" providerId="ADAL" clId="{71DAEF0F-A391-4BB4-AC77-F05C64401A50}" dt="2022-10-12T11:40:18.294" v="184" actId="255"/>
          <ac:spMkLst>
            <pc:docMk/>
            <pc:sldMk cId="1194597016" sldId="292"/>
            <ac:spMk id="5" creationId="{94987554-FA33-8625-B0EF-900FA6317A7F}"/>
          </ac:spMkLst>
        </pc:spChg>
        <pc:spChg chg="mod">
          <ac:chgData name="ZVARAYA TAPIWA - Local Action for Gender Justice  Zimbabwe Coordinator" userId="a6efff57-4fdb-4031-a99b-bc88ce5915cd" providerId="ADAL" clId="{71DAEF0F-A391-4BB4-AC77-F05C64401A50}" dt="2022-10-25T15:27:42.493" v="760" actId="6549"/>
          <ac:spMkLst>
            <pc:docMk/>
            <pc:sldMk cId="1194597016" sldId="292"/>
            <ac:spMk id="6" creationId="{00000000-0000-0000-0000-000000000000}"/>
          </ac:spMkLst>
        </pc:spChg>
      </pc:sldChg>
      <pc:sldChg chg="add del">
        <pc:chgData name="ZVARAYA TAPIWA - Local Action for Gender Justice  Zimbabwe Coordinator" userId="a6efff57-4fdb-4031-a99b-bc88ce5915cd" providerId="ADAL" clId="{71DAEF0F-A391-4BB4-AC77-F05C64401A50}" dt="2022-10-25T15:29:02.940" v="970" actId="47"/>
        <pc:sldMkLst>
          <pc:docMk/>
          <pc:sldMk cId="2650948587" sldId="2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09362359116875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5676719655326"/>
          <c:y val="0.17049343973868103"/>
          <c:w val="0.72457559550339223"/>
          <c:h val="0.64655212603373025"/>
        </c:manualLayout>
      </c:layout>
      <c:pieChart>
        <c:varyColors val="1"/>
        <c:ser>
          <c:idx val="0"/>
          <c:order val="0"/>
          <c:tx>
            <c:strRef>
              <c:f>Sheet1!$B$1</c:f>
              <c:strCache>
                <c:ptCount val="1"/>
                <c:pt idx="0">
                  <c:v>Sources of Revenue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B86-4CB7-8ABE-6D95085609B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B86-4CB7-8ABE-6D95085609B6}"/>
              </c:ext>
            </c:extLst>
          </c:dPt>
          <c:dLbls>
            <c:dLbl>
              <c:idx val="0"/>
              <c:layout>
                <c:manualLayout>
                  <c:x val="-0.19339622641509435"/>
                  <c:y val="-1.5433179634919685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612217104937354"/>
                      <c:h val="0.15021996423744516"/>
                    </c:manualLayout>
                  </c15:layout>
                </c:ext>
              </c:extLst>
            </c:dLbl>
            <c:dLbl>
              <c:idx val="1"/>
              <c:layout>
                <c:manualLayout>
                  <c:x val="0.22641509433962265"/>
                  <c:y val="7.5762881844151184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8361214282176991"/>
                      <c:h val="0.1193536049676057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Internal</c:v>
                </c:pt>
                <c:pt idx="1">
                  <c:v>External</c:v>
                </c:pt>
              </c:strCache>
            </c:strRef>
          </c:cat>
          <c:val>
            <c:numRef>
              <c:f>Sheet1!$B$2:$B$3</c:f>
              <c:numCache>
                <c:formatCode>General</c:formatCode>
                <c:ptCount val="2"/>
                <c:pt idx="0">
                  <c:v>55.899274633240125</c:v>
                </c:pt>
                <c:pt idx="1">
                  <c:v>44.100725366759875</c:v>
                </c:pt>
              </c:numCache>
            </c:numRef>
          </c:val>
          <c:extLst xmlns:c16r2="http://schemas.microsoft.com/office/drawing/2015/06/chart">
            <c:ext xmlns:c16="http://schemas.microsoft.com/office/drawing/2014/chart" uri="{C3380CC4-5D6E-409C-BE32-E72D297353CC}">
              <c16:uniqueId val="{00000000-6EE8-4B69-9521-BBE9633987E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0.12146892655367221"/>
                  <c:y val="6.975905661273090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2"/>
              <c:layout>
                <c:manualLayout>
                  <c:x val="-0.19234461942257217"/>
                  <c:y val="-8.71987226795011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3652075270252234"/>
                      <c:h val="8.1056649611401244E-2"/>
                    </c:manualLayout>
                  </c15:layout>
                </c:ext>
              </c:extLst>
            </c:dLbl>
            <c:dLbl>
              <c:idx val="3"/>
              <c:layout>
                <c:manualLayout>
                  <c:x val="-0.11474580052493438"/>
                  <c:y val="-0.2217341442333232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Sheet1!$A$2:$A$6</c:f>
              <c:strCache>
                <c:ptCount val="5"/>
                <c:pt idx="0">
                  <c:v>Gender Management System</c:v>
                </c:pt>
                <c:pt idx="1">
                  <c:v>Salaries</c:v>
                </c:pt>
                <c:pt idx="2">
                  <c:v>EERE</c:v>
                </c:pt>
                <c:pt idx="3">
                  <c:v>Gender Specific Programs</c:v>
                </c:pt>
                <c:pt idx="4">
                  <c:v>Mainstream Programes</c:v>
                </c:pt>
              </c:strCache>
            </c:strRef>
          </c:cat>
          <c:val>
            <c:numRef>
              <c:f>Sheet1!$B$2:$B$6</c:f>
              <c:numCache>
                <c:formatCode>General</c:formatCode>
                <c:ptCount val="5"/>
                <c:pt idx="0">
                  <c:v>46525.64</c:v>
                </c:pt>
                <c:pt idx="1">
                  <c:v>87259</c:v>
                </c:pt>
                <c:pt idx="2">
                  <c:v>27669.69</c:v>
                </c:pt>
                <c:pt idx="3">
                  <c:v>5374.38</c:v>
                </c:pt>
                <c:pt idx="4">
                  <c:v>98000</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71600452453003871"/>
          <c:w val="0.96206881978735714"/>
          <c:h val="0.2794736918509416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solidFill>
                  <a:schemeClr val="tx1"/>
                </a:solidFill>
              </a:rPr>
              <a:t>Gender in mainstream Budget</a:t>
            </a:r>
            <a:endParaRPr lang="en-US" b="1" dirty="0">
              <a:solidFill>
                <a:schemeClr val="tx1"/>
              </a:solidFill>
            </a:endParaRPr>
          </a:p>
        </c:rich>
      </c:tx>
      <c:layout>
        <c:manualLayout>
          <c:xMode val="edge"/>
          <c:yMode val="edge"/>
          <c:x val="9.6656667916510439E-2"/>
          <c:y val="5.099226122171033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0"/>
              <c:layout>
                <c:manualLayout>
                  <c:x val="0.13492063492063491"/>
                  <c:y val="0.2039690448868413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7.9365079365079343E-3"/>
                  <c:y val="9.4335683260164033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28527340332458445"/>
                  <c:y val="0.2396636277420385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40873015873015872"/>
                  <c:y val="-2.804574367194068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34281289491591327"/>
                  <c:y val="6.75647461187662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0808086489188846"/>
                      <c:h val="0.1135734172122571"/>
                    </c:manualLayout>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Sheet1!$A$2:$A$7</c:f>
              <c:strCache>
                <c:ptCount val="6"/>
                <c:pt idx="0">
                  <c:v>Governance &amp; Administration</c:v>
                </c:pt>
                <c:pt idx="1">
                  <c:v>Water Sanitation &amp; Hygiene</c:v>
                </c:pt>
                <c:pt idx="2">
                  <c:v>Social Services</c:v>
                </c:pt>
                <c:pt idx="3">
                  <c:v>Roads</c:v>
                </c:pt>
                <c:pt idx="4">
                  <c:v>Public Safety &amp; Security</c:v>
                </c:pt>
                <c:pt idx="5">
                  <c:v>Natural Resources &amp; Conservation</c:v>
                </c:pt>
              </c:strCache>
            </c:strRef>
          </c:cat>
          <c:val>
            <c:numRef>
              <c:f>Sheet1!$B$2:$B$7</c:f>
              <c:numCache>
                <c:formatCode>General</c:formatCode>
                <c:ptCount val="6"/>
                <c:pt idx="0">
                  <c:v>800071.9</c:v>
                </c:pt>
                <c:pt idx="1">
                  <c:v>2062991.18</c:v>
                </c:pt>
                <c:pt idx="2">
                  <c:v>2260646.2000000002</c:v>
                </c:pt>
                <c:pt idx="3">
                  <c:v>440163.35</c:v>
                </c:pt>
                <c:pt idx="4">
                  <c:v>20650</c:v>
                </c:pt>
                <c:pt idx="5">
                  <c:v>6200</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67AC4-FAAE-40C7-9D5F-93FB15DECFD0}" type="datetimeFigureOut">
              <a:rPr lang="en-GB" smtClean="0"/>
              <a:t>09/11/2024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D5587-7577-41D4-90F2-B824B19906F8}" type="slidenum">
              <a:rPr lang="en-GB" smtClean="0"/>
              <a:t>‹#›</a:t>
            </a:fld>
            <a:endParaRPr lang="en-GB"/>
          </a:p>
        </p:txBody>
      </p:sp>
    </p:spTree>
    <p:extLst>
      <p:ext uri="{BB962C8B-B14F-4D97-AF65-F5344CB8AC3E}">
        <p14:creationId xmlns:p14="http://schemas.microsoft.com/office/powerpoint/2010/main" val="3219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D5587-7577-41D4-90F2-B824B19906F8}" type="slidenum">
              <a:rPr lang="en-GB" smtClean="0"/>
              <a:t>1</a:t>
            </a:fld>
            <a:endParaRPr lang="en-GB"/>
          </a:p>
        </p:txBody>
      </p:sp>
    </p:spTree>
    <p:extLst>
      <p:ext uri="{BB962C8B-B14F-4D97-AF65-F5344CB8AC3E}">
        <p14:creationId xmlns:p14="http://schemas.microsoft.com/office/powerpoint/2010/main" val="296243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1DFD5587-7577-41D4-90F2-B824B19906F8}" type="slidenum">
              <a:rPr lang="en-GB" smtClean="0"/>
              <a:t>29</a:t>
            </a:fld>
            <a:endParaRPr lang="en-GB"/>
          </a:p>
        </p:txBody>
      </p:sp>
    </p:spTree>
    <p:extLst>
      <p:ext uri="{BB962C8B-B14F-4D97-AF65-F5344CB8AC3E}">
        <p14:creationId xmlns:p14="http://schemas.microsoft.com/office/powerpoint/2010/main" val="4041908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DB4485F-ED24-47DB-AFF9-387090B6200D}" type="datetimeFigureOut">
              <a:rPr lang="en-ZW" smtClean="0"/>
              <a:t>9/11/2024</a:t>
            </a:fld>
            <a:endParaRPr lang="en-ZW"/>
          </a:p>
        </p:txBody>
      </p:sp>
      <p:sp>
        <p:nvSpPr>
          <p:cNvPr id="5" name="Footer Placeholder 4"/>
          <p:cNvSpPr>
            <a:spLocks noGrp="1"/>
          </p:cNvSpPr>
          <p:nvPr>
            <p:ph type="ftr" sz="quarter" idx="11"/>
          </p:nvPr>
        </p:nvSpPr>
        <p:spPr>
          <a:xfrm>
            <a:off x="1921934" y="5054602"/>
            <a:ext cx="4064860" cy="279400"/>
          </a:xfrm>
        </p:spPr>
        <p:txBody>
          <a:bodyPr/>
          <a:lstStyle/>
          <a:p>
            <a:endParaRPr lang="en-ZW"/>
          </a:p>
        </p:txBody>
      </p:sp>
      <p:sp>
        <p:nvSpPr>
          <p:cNvPr id="6" name="Slide Number Placeholder 5"/>
          <p:cNvSpPr>
            <a:spLocks noGrp="1"/>
          </p:cNvSpPr>
          <p:nvPr>
            <p:ph type="sldNum" sz="quarter" idx="12"/>
          </p:nvPr>
        </p:nvSpPr>
        <p:spPr>
          <a:xfrm>
            <a:off x="6817317" y="5054602"/>
            <a:ext cx="413483" cy="279400"/>
          </a:xfrm>
        </p:spPr>
        <p:txBody>
          <a:bodyPr/>
          <a:lstStyle/>
          <a:p>
            <a:fld id="{6A8A6CC1-C62E-4793-9BAB-70F633D6ED53}" type="slidenum">
              <a:rPr lang="en-ZW" smtClean="0"/>
              <a:t>‹#›</a:t>
            </a:fld>
            <a:endParaRPr lang="en-ZW"/>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524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9/11/2024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4955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9/11/2024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013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9/11/2024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83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9/11/2024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641375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9/11/2024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20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9/11/2024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935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B4485F-ED24-47DB-AFF9-387090B6200D}" type="datetimeFigureOut">
              <a:rPr lang="en-ZW" smtClean="0"/>
              <a:t>9/11/2024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107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B4485F-ED24-47DB-AFF9-387090B6200D}" type="datetimeFigureOut">
              <a:rPr lang="en-ZW" smtClean="0"/>
              <a:t>9/11/2024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38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B4485F-ED24-47DB-AFF9-387090B6200D}" type="datetimeFigureOut">
              <a:rPr lang="en-ZW" smtClean="0"/>
              <a:t>9/11/2024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404502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4485F-ED24-47DB-AFF9-387090B6200D}" type="datetimeFigureOut">
              <a:rPr lang="en-ZW" smtClean="0"/>
              <a:t>9/11/2024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30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B4485F-ED24-47DB-AFF9-387090B6200D}" type="datetimeFigureOut">
              <a:rPr lang="en-ZW" smtClean="0"/>
              <a:t>9/11/2024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409675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B4485F-ED24-47DB-AFF9-387090B6200D}" type="datetimeFigureOut">
              <a:rPr lang="en-ZW" smtClean="0"/>
              <a:t>9/11/2024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99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B4485F-ED24-47DB-AFF9-387090B6200D}" type="datetimeFigureOut">
              <a:rPr lang="en-ZW" smtClean="0"/>
              <a:t>9/11/2024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875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4485F-ED24-47DB-AFF9-387090B6200D}" type="datetimeFigureOut">
              <a:rPr lang="en-ZW" smtClean="0"/>
              <a:t>9/11/2024</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5250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9/11/2024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5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4485F-ED24-47DB-AFF9-387090B6200D}" type="datetimeFigureOut">
              <a:rPr lang="en-ZW" smtClean="0"/>
              <a:t>9/11/2024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82380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B4485F-ED24-47DB-AFF9-387090B6200D}" type="datetimeFigureOut">
              <a:rPr lang="en-ZW" smtClean="0"/>
              <a:t>9/11/2024</a:t>
            </a:fld>
            <a:endParaRPr lang="en-ZW"/>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W"/>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501418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1814286"/>
            <a:ext cx="7696200" cy="4278094"/>
          </a:xfrm>
          <a:prstGeom prst="rect">
            <a:avLst/>
          </a:prstGeom>
          <a:noFill/>
        </p:spPr>
        <p:txBody>
          <a:bodyPr wrap="square" rtlCol="0">
            <a:spAutoFit/>
          </a:bodyPr>
          <a:lstStyle/>
          <a:p>
            <a:pPr algn="ctr"/>
            <a:r>
              <a:rPr lang="en-GB" sz="2400" b="1" dirty="0">
                <a:latin typeface="Tahoma" panose="020B0604030504040204" pitchFamily="34" charset="0"/>
                <a:ea typeface="Times New Roman" panose="02020603050405020304" pitchFamily="18" charset="0"/>
              </a:rPr>
              <a:t>SADC PROTOCOL@WORK SUMMITS AND AWARDS </a:t>
            </a:r>
            <a:endParaRPr lang="en-ZW" sz="2400" b="1" dirty="0"/>
          </a:p>
          <a:p>
            <a:pPr algn="ctr"/>
            <a:r>
              <a:rPr lang="en-ZW" sz="3600" b="1" dirty="0"/>
              <a:t> </a:t>
            </a:r>
            <a:r>
              <a:rPr lang="en-ZW" sz="3600" b="1" dirty="0" smtClean="0"/>
              <a:t>2024 </a:t>
            </a:r>
            <a:endParaRPr lang="en-ZW" sz="3600" b="1" dirty="0"/>
          </a:p>
          <a:p>
            <a:pPr algn="ctr"/>
            <a:r>
              <a:rPr lang="en-ZW" sz="3600" b="1" dirty="0"/>
              <a:t>GENDER RESPONSIVE BUDGETING </a:t>
            </a:r>
            <a:r>
              <a:rPr lang="en-ZW" sz="3600" b="1" dirty="0" smtClean="0"/>
              <a:t>Template</a:t>
            </a:r>
          </a:p>
          <a:p>
            <a:pPr algn="ctr"/>
            <a:endParaRPr lang="en-ZW" sz="2000" b="1" dirty="0" smtClean="0">
              <a:solidFill>
                <a:srgbClr val="FF0000"/>
              </a:solidFill>
            </a:endParaRPr>
          </a:p>
          <a:p>
            <a:pPr algn="ctr"/>
            <a:r>
              <a:rPr lang="en-ZW" sz="2000" b="1" dirty="0" smtClean="0">
                <a:solidFill>
                  <a:srgbClr val="FF0000"/>
                </a:solidFill>
              </a:rPr>
              <a:t> </a:t>
            </a:r>
            <a:r>
              <a:rPr lang="en-ZW" sz="3200" b="1" dirty="0" smtClean="0">
                <a:solidFill>
                  <a:srgbClr val="FF0000"/>
                </a:solidFill>
              </a:rPr>
              <a:t>Shurugwi Town Council, </a:t>
            </a:r>
          </a:p>
          <a:p>
            <a:pPr algn="ctr"/>
            <a:r>
              <a:rPr lang="en-ZW" sz="3200" b="1" dirty="0" smtClean="0">
                <a:solidFill>
                  <a:srgbClr val="FF0000"/>
                </a:solidFill>
              </a:rPr>
              <a:t>11 November 2024</a:t>
            </a:r>
          </a:p>
          <a:p>
            <a:pPr algn="ctr"/>
            <a:r>
              <a:rPr lang="en-ZW" sz="3200" b="1" dirty="0" smtClean="0">
                <a:solidFill>
                  <a:srgbClr val="FF0000"/>
                </a:solidFill>
              </a:rPr>
              <a:t>Presentation by,  C. </a:t>
            </a:r>
            <a:r>
              <a:rPr lang="en-ZW" sz="3200" b="1" dirty="0" err="1" smtClean="0">
                <a:solidFill>
                  <a:srgbClr val="FF0000"/>
                </a:solidFill>
              </a:rPr>
              <a:t>Tawonezvi</a:t>
            </a:r>
            <a:r>
              <a:rPr lang="en-ZW" sz="3200" b="1" dirty="0" smtClean="0">
                <a:solidFill>
                  <a:srgbClr val="FF0000"/>
                </a:solidFill>
              </a:rPr>
              <a:t> </a:t>
            </a:r>
            <a:endParaRPr lang="en-ZW" sz="2000" dirty="0">
              <a:solidFill>
                <a:srgbClr val="FF0000"/>
              </a:solidFill>
            </a:endParaRPr>
          </a:p>
        </p:txBody>
      </p:sp>
      <p:sp>
        <p:nvSpPr>
          <p:cNvPr id="9" name="TextBox 8"/>
          <p:cNvSpPr txBox="1"/>
          <p:nvPr/>
        </p:nvSpPr>
        <p:spPr>
          <a:xfrm>
            <a:off x="97971" y="8035218"/>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pSp>
        <p:nvGrpSpPr>
          <p:cNvPr id="7" name="Group 6"/>
          <p:cNvGrpSpPr/>
          <p:nvPr/>
        </p:nvGrpSpPr>
        <p:grpSpPr>
          <a:xfrm>
            <a:off x="762000" y="762000"/>
            <a:ext cx="7467600" cy="1066800"/>
            <a:chOff x="543012" y="237175"/>
            <a:chExt cx="11206620" cy="131450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38" y="638675"/>
              <a:ext cx="3237986" cy="77875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012" y="237175"/>
              <a:ext cx="1506626" cy="131450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9018" y="679918"/>
              <a:ext cx="2780614" cy="80770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0412" y="708948"/>
              <a:ext cx="3315817" cy="623788"/>
            </a:xfrm>
            <a:prstGeom prst="rect">
              <a:avLst/>
            </a:prstGeom>
          </p:spPr>
        </p:pic>
      </p:grpSp>
    </p:spTree>
    <p:extLst>
      <p:ext uri="{BB962C8B-B14F-4D97-AF65-F5344CB8AC3E}">
        <p14:creationId xmlns:p14="http://schemas.microsoft.com/office/powerpoint/2010/main" val="98332109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7620000" cy="5764142"/>
          </a:xfrm>
          <a:prstGeom prst="rect">
            <a:avLst/>
          </a:prstGeom>
        </p:spPr>
        <p:txBody>
          <a:bodyPr wrap="square">
            <a:spAutoFit/>
          </a:bodyPr>
          <a:lstStyle/>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7.0	</a:t>
            </a:r>
            <a:r>
              <a:rPr lang="en-US" b="1" u="sng" dirty="0">
                <a:latin typeface="Arial" panose="020B0604020202020204" pitchFamily="34" charset="0"/>
                <a:ea typeface="Calibri" panose="020F0502020204030204" pitchFamily="34" charset="0"/>
                <a:cs typeface="Times New Roman" panose="02020603050405020304" pitchFamily="18" charset="0"/>
              </a:rPr>
              <a:t>STAKE HOLDER PARTICIPATION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The participation of stakeholders in all decisions which affect them is an ideal which Council seeks to attain in order to achieve good local governance.  In conducting stakeholder participation. Council will seek to include both women and men in stakeholder consultations to ensure that the outcome of the consultative process reflects the concerns and needs of both women and men.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8.0	</a:t>
            </a:r>
            <a:r>
              <a:rPr lang="en-US" b="1" u="sng" dirty="0">
                <a:latin typeface="Calibri" panose="020F0502020204030204" pitchFamily="34" charset="0"/>
                <a:ea typeface="Calibri" panose="020F0502020204030204" pitchFamily="34" charset="0"/>
                <a:cs typeface="Times New Roman" panose="02020603050405020304" pitchFamily="18" charset="0"/>
              </a:rPr>
              <a:t>PRE-SCHOOLS AND CRECHES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Both women and men are responsible for providing child care during day time.  This often affects their ability to attend to other demands on their time.  Pre-schools and crèches are essential to allow women and men to attend to social and economic activities.  Council will ensure the provision of adequate and affordable pre-school and crèche facilities in areas close to the residential areas and work places.</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55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696200" cy="5635902"/>
          </a:xfrm>
          <a:prstGeom prst="rect">
            <a:avLst/>
          </a:prstGeom>
        </p:spPr>
        <p:txBody>
          <a:bodyPr wrap="square">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9.0	</a:t>
            </a:r>
            <a:r>
              <a:rPr lang="en-US" b="1" u="sng" dirty="0">
                <a:latin typeface="Calibri" panose="020F0502020204030204" pitchFamily="34" charset="0"/>
                <a:ea typeface="Calibri" panose="020F0502020204030204" pitchFamily="34" charset="0"/>
                <a:cs typeface="Times New Roman" panose="02020603050405020304" pitchFamily="18" charset="0"/>
              </a:rPr>
              <a:t>PUBLIC SAFETY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Council recognizes that residents have the right to protection by the law against illegal activity and the expectation of swift action in case of emergency.  Council consider the public safety concerns of both women and men and ensure that policies to enhance safety address these concerns.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10.0	</a:t>
            </a:r>
            <a:r>
              <a:rPr lang="en-US" b="1" u="sng" dirty="0">
                <a:latin typeface="Arial" panose="020B0604020202020204" pitchFamily="34" charset="0"/>
                <a:ea typeface="Calibri" panose="020F0502020204030204" pitchFamily="34" charset="0"/>
                <a:cs typeface="Times New Roman" panose="02020603050405020304" pitchFamily="18" charset="0"/>
              </a:rPr>
              <a:t>RECRUITMENT OF STAFF</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A well qualified and efficient work force is critical for the administration of the council.  Proper recruitment policies which enable Council to select suitably qualified staff from a wide spectrum will be established.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Council will develop gender sensitive recruitment policies which encourage both women and men to seek employment in Council with a view to achieve gender equity among staff of Council.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23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8001000" cy="5507662"/>
          </a:xfrm>
          <a:prstGeom prst="rect">
            <a:avLst/>
          </a:prstGeom>
        </p:spPr>
        <p:txBody>
          <a:bodyPr wrap="square">
            <a:spAutoFit/>
          </a:bodyPr>
          <a:lstStyle/>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11.0	</a:t>
            </a:r>
            <a:r>
              <a:rPr lang="en-US" b="1" u="sng" dirty="0">
                <a:latin typeface="Arial" panose="020B0604020202020204" pitchFamily="34" charset="0"/>
                <a:ea typeface="Calibri" panose="020F0502020204030204" pitchFamily="34" charset="0"/>
                <a:cs typeface="Times New Roman" panose="02020603050405020304" pitchFamily="18" charset="0"/>
              </a:rPr>
              <a:t>SEXUAL HARASSMENT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Sexual harassment in the workplace is an unfair labour practice which inhibits employees from performing their functions to their maximum ability and is a violation of their rights as employees.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Council will develop a code of conduct and the sexual harassment policy which protects both women and men against sexual harassment and other forms of unacceptable behavior at the workplace and will ensure that any such cases are handled swiftly and fairly.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12.0	</a:t>
            </a:r>
            <a:r>
              <a:rPr lang="en-US" b="1" u="sng" dirty="0">
                <a:latin typeface="Arial" panose="020B0604020202020204" pitchFamily="34" charset="0"/>
                <a:ea typeface="Calibri" panose="020F0502020204030204" pitchFamily="34" charset="0"/>
                <a:cs typeface="Times New Roman" panose="02020603050405020304" pitchFamily="18" charset="0"/>
              </a:rPr>
              <a:t>STAFF DEVELOPMENT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Council will undertake staff development programmes in a manner designed to achieve gender equity in the number of staff members who are offered development opportunities in preparation for higher responsibilities.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696200" cy="5507662"/>
          </a:xfrm>
          <a:prstGeom prst="rect">
            <a:avLst/>
          </a:prstGeom>
        </p:spPr>
        <p:txBody>
          <a:bodyPr wrap="square">
            <a:spAutoFit/>
          </a:bodyPr>
          <a:lstStyle/>
          <a:p>
            <a:pPr>
              <a:lnSpc>
                <a:spcPct val="115000"/>
              </a:lnSpc>
              <a:tabLst>
                <a:tab pos="457200" algn="l"/>
              </a:tabLst>
            </a:pPr>
            <a:r>
              <a:rPr lang="en-US" b="1" dirty="0" smtClean="0">
                <a:latin typeface="Arial" panose="020B0604020202020204" pitchFamily="34" charset="0"/>
                <a:ea typeface="Calibri" panose="020F0502020204030204" pitchFamily="34" charset="0"/>
                <a:cs typeface="Times New Roman" panose="02020603050405020304" pitchFamily="18" charset="0"/>
              </a:rPr>
              <a:t>13.0 </a:t>
            </a:r>
            <a:r>
              <a:rPr lang="en-US" b="1" dirty="0">
                <a:latin typeface="Arial" panose="020B0604020202020204" pitchFamily="34" charset="0"/>
                <a:ea typeface="Calibri" panose="020F0502020204030204" pitchFamily="34" charset="0"/>
                <a:cs typeface="Times New Roman" panose="02020603050405020304" pitchFamily="18" charset="0"/>
              </a:rPr>
              <a:t>	</a:t>
            </a:r>
            <a:r>
              <a:rPr lang="en-US" b="1" u="sng" dirty="0">
                <a:latin typeface="Arial" panose="020B0604020202020204" pitchFamily="34" charset="0"/>
                <a:ea typeface="Calibri" panose="020F0502020204030204" pitchFamily="34" charset="0"/>
                <a:cs typeface="Times New Roman" panose="02020603050405020304" pitchFamily="18" charset="0"/>
              </a:rPr>
              <a:t>SERVICE DELIVERY</a:t>
            </a:r>
            <a:r>
              <a:rPr lang="en-US" b="1"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The core business of Council is the efficient delivery of service which meets the standards expected by the residents.  Council will ensure that service delivery and all operations of Council are carried out in a manner which takes into account the concerns of both women and men and in a gender sensitive manner.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14.0 	</a:t>
            </a:r>
            <a:r>
              <a:rPr lang="en-US" b="1" u="sng" dirty="0">
                <a:latin typeface="Arial" panose="020B0604020202020204" pitchFamily="34" charset="0"/>
                <a:ea typeface="Calibri" panose="020F0502020204030204" pitchFamily="34" charset="0"/>
                <a:cs typeface="Times New Roman" panose="02020603050405020304" pitchFamily="18" charset="0"/>
              </a:rPr>
              <a:t>BURSARY SCHEME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Council shall endeavor to introduce a bursary scheme towards paying school fees and related stationery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for seven (7) secondary school learner.  For the primary school learner, council shall pay fees and stationery from grade one to seven and for the secondary school learner, council shall pay fees and stationary from form one to four.  Four</a:t>
            </a:r>
            <a:r>
              <a:rPr lang="en-US" dirty="0">
                <a:latin typeface="Arial" panose="020B0604020202020204" pitchFamily="34" charset="0"/>
                <a:ea typeface="Calibri" panose="020F0502020204030204" pitchFamily="34" charset="0"/>
                <a:cs typeface="Times New Roman" panose="02020603050405020304" pitchFamily="18" charset="0"/>
              </a:rPr>
              <a:t> girls three boys. The scholars shall be day scholars learning at day schools within our boundary.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001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09600"/>
            <a:ext cx="7696200" cy="5755422"/>
          </a:xfrm>
          <a:prstGeom prst="rect">
            <a:avLst/>
          </a:prstGeom>
        </p:spPr>
        <p:txBody>
          <a:bodyPr wrap="square">
            <a:spAutoFit/>
          </a:bodyPr>
          <a:lstStyle/>
          <a:p>
            <a:pPr marL="457200" marR="0">
              <a:lnSpc>
                <a:spcPct val="115000"/>
              </a:lnSpc>
              <a:spcBef>
                <a:spcPts val="0"/>
              </a:spcBef>
              <a:spcAft>
                <a:spcPts val="0"/>
              </a:spcAft>
            </a:pPr>
            <a:r>
              <a:rPr lang="en-US" sz="1600" b="1" u="sng" dirty="0">
                <a:latin typeface="Arial" panose="020B0604020202020204" pitchFamily="34" charset="0"/>
                <a:ea typeface="Calibri" panose="020F0502020204030204" pitchFamily="34" charset="0"/>
                <a:cs typeface="Times New Roman" panose="02020603050405020304" pitchFamily="18" charset="0"/>
              </a:rPr>
              <a:t>SELECTION PROCESS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Times New Roman" panose="02020603050405020304" pitchFamily="18" charset="0"/>
              </a:rPr>
              <a:t>Selection of beneficiaries shall be gender sensitive one male and one female.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Times New Roman" panose="02020603050405020304" pitchFamily="18" charset="0"/>
              </a:rPr>
              <a:t>Suitable candidates shall be approved by council through a full council resolution.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Times New Roman" panose="02020603050405020304" pitchFamily="18" charset="0"/>
              </a:rPr>
              <a:t>Names of potential beneficiaries to the bursary scheme shall be availed through heads of schools to council through the servicing officer of the gender and disability committee.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Times New Roman" panose="02020603050405020304" pitchFamily="18" charset="0"/>
              </a:rPr>
              <a:t>Council shall ensure provision of the bursary scheme in its budget through housing department.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600" dirty="0">
                <a:latin typeface="Arial" panose="020B0604020202020204" pitchFamily="34" charset="0"/>
                <a:ea typeface="Calibri" panose="020F0502020204030204" pitchFamily="34" charset="0"/>
                <a:cs typeface="Times New Roman" panose="02020603050405020304" pitchFamily="18" charset="0"/>
              </a:rPr>
              <a:t>Results of the two learners to be shared to council after term end.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b="1" dirty="0">
                <a:latin typeface="Arial" panose="020B0604020202020204" pitchFamily="34" charset="0"/>
                <a:ea typeface="Calibri" panose="020F0502020204030204" pitchFamily="34" charset="0"/>
                <a:cs typeface="Times New Roman" panose="02020603050405020304" pitchFamily="18" charset="0"/>
              </a:rPr>
              <a:t>14.0	</a:t>
            </a:r>
            <a:r>
              <a:rPr lang="en-US" sz="1600" b="1" u="sng" dirty="0">
                <a:latin typeface="Arial" panose="020B0604020202020204" pitchFamily="34" charset="0"/>
                <a:ea typeface="Calibri" panose="020F0502020204030204" pitchFamily="34" charset="0"/>
                <a:cs typeface="Times New Roman" panose="02020603050405020304" pitchFamily="18" charset="0"/>
              </a:rPr>
              <a:t>EVALUATION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600" dirty="0">
                <a:latin typeface="Arial" panose="020B0604020202020204" pitchFamily="34" charset="0"/>
                <a:ea typeface="Calibri" panose="020F0502020204030204" pitchFamily="34" charset="0"/>
                <a:cs typeface="Times New Roman" panose="02020603050405020304" pitchFamily="18" charset="0"/>
              </a:rPr>
              <a:t>Gender mainstreaming will be a permanent feature of Council operations.  In order to assess the impact of the gender mainstreaming activities in Council, the Council will publish a gender mainstreaming status report annually to assess the impact of the programme.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024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b="1" dirty="0"/>
              <a:t>II</a:t>
            </a:r>
            <a:r>
              <a:rPr lang="en-ZA" b="1" dirty="0"/>
              <a:t>. </a:t>
            </a:r>
            <a:r>
              <a:rPr lang="en-US" sz="3600" b="1" dirty="0">
                <a:effectLst/>
                <a:latin typeface="+mn-lt"/>
                <a:ea typeface="Liberation Sans Narrow"/>
                <a:cs typeface="Liberation Sans Narrow"/>
              </a:rPr>
              <a:t>THE BUDGET PROCESS</a:t>
            </a:r>
            <a:r>
              <a:rPr lang="en-GB" sz="1800" dirty="0">
                <a:effectLst/>
                <a:latin typeface="Liberation Sans Narrow"/>
                <a:ea typeface="Liberation Sans Narrow"/>
                <a:cs typeface="Liberation Sans Narrow"/>
              </a:rPr>
              <a:t/>
            </a:r>
            <a:br>
              <a:rPr lang="en-GB" sz="1800" dirty="0">
                <a:effectLst/>
                <a:latin typeface="Liberation Sans Narrow"/>
                <a:ea typeface="Liberation Sans Narrow"/>
                <a:cs typeface="Liberation Sans Narrow"/>
              </a:rPr>
            </a:br>
            <a:r>
              <a:rPr lang="en-ZA" b="1" dirty="0"/>
              <a:t>  </a:t>
            </a:r>
            <a:endParaRPr lang="en-ZA" dirty="0"/>
          </a:p>
        </p:txBody>
      </p:sp>
      <p:sp>
        <p:nvSpPr>
          <p:cNvPr id="7" name="Content Placeholder 6"/>
          <p:cNvSpPr>
            <a:spLocks noGrp="1"/>
          </p:cNvSpPr>
          <p:nvPr>
            <p:ph sz="half" idx="2"/>
          </p:nvPr>
        </p:nvSpPr>
        <p:spPr>
          <a:xfrm>
            <a:off x="685800" y="1676400"/>
            <a:ext cx="7696200" cy="4727341"/>
          </a:xfrm>
          <a:ln>
            <a:solidFill>
              <a:schemeClr val="tx1"/>
            </a:solidFill>
          </a:ln>
        </p:spPr>
        <p:txBody>
          <a:bodyPr>
            <a:noAutofit/>
          </a:bodyPr>
          <a:lstStyle/>
          <a:p>
            <a:pPr marR="151130" algn="just">
              <a:spcBef>
                <a:spcPts val="0"/>
              </a:spcBef>
              <a:tabLst>
                <a:tab pos="3150235" algn="l"/>
              </a:tabLst>
            </a:pPr>
            <a:r>
              <a:rPr lang="en-US" sz="1800" dirty="0" smtClean="0">
                <a:effectLst/>
                <a:ea typeface="Liberation Sans Narrow"/>
                <a:cs typeface="Liberation Sans Narrow"/>
              </a:rPr>
              <a:t>Consultations were segregated men, women, PLWD and special needs groups and their needs were addressed in the form of , workshops and trainings for Junior Councillors, PLWD, Women in Local Gvt etc.</a:t>
            </a:r>
            <a:endParaRPr lang="en-GB" sz="1800" dirty="0">
              <a:effectLst/>
              <a:ea typeface="Liberation Sans Narrow"/>
              <a:cs typeface="Liberation Sans Narrow"/>
            </a:endParaRPr>
          </a:p>
          <a:p>
            <a:pPr marR="151130" algn="just">
              <a:spcBef>
                <a:spcPts val="0"/>
              </a:spcBef>
              <a:tabLst>
                <a:tab pos="3150235" algn="l"/>
              </a:tabLst>
            </a:pPr>
            <a:r>
              <a:rPr lang="en-US" sz="1800" dirty="0" smtClean="0">
                <a:ea typeface="Liberation Sans Narrow"/>
                <a:cs typeface="Liberation Sans Narrow"/>
              </a:rPr>
              <a:t>The methodologies used in reaching special groups included; The use of Gender Champions, use of WhatsApp groups, Face to Face engagements, Use of Facebook and other media.</a:t>
            </a:r>
            <a:endParaRPr lang="en-GB" sz="1800" dirty="0">
              <a:effectLst/>
              <a:ea typeface="Liberation Sans Narrow"/>
              <a:cs typeface="Liberation Sans Narrow"/>
            </a:endParaRPr>
          </a:p>
          <a:p>
            <a:pPr marL="0" marR="151130" lvl="0" indent="0" algn="just">
              <a:spcBef>
                <a:spcPts val="0"/>
              </a:spcBef>
              <a:spcAft>
                <a:spcPts val="0"/>
              </a:spcAft>
              <a:buNone/>
              <a:tabLst>
                <a:tab pos="3150235" algn="l"/>
              </a:tabLst>
            </a:pPr>
            <a:endParaRPr lang="en-US" sz="1800" dirty="0">
              <a:effectLst/>
              <a:ea typeface="Liberation Sans Narrow"/>
              <a:cs typeface="Liberation Sans Narrow"/>
            </a:endParaRPr>
          </a:p>
          <a:p>
            <a:pPr marR="151130" algn="just">
              <a:spcBef>
                <a:spcPts val="0"/>
              </a:spcBef>
              <a:tabLst>
                <a:tab pos="3150235" algn="l"/>
              </a:tabLst>
            </a:pPr>
            <a:r>
              <a:rPr lang="en-US" sz="1800" dirty="0" smtClean="0">
                <a:ea typeface="Liberation Sans Narrow"/>
                <a:cs typeface="Liberation Sans Narrow"/>
              </a:rPr>
              <a:t>The visually impaired were not covered in the consultations but PLWD were adequately covered. All other groups were covered. (See attached consultation registers attached). Attendances of all groups were above normal.</a:t>
            </a:r>
            <a:endParaRPr lang="en-US" sz="1800" dirty="0">
              <a:ea typeface="Liberation Sans Narrow"/>
              <a:cs typeface="Liberation Sans Narrow"/>
            </a:endParaRPr>
          </a:p>
          <a:p>
            <a:pPr marL="0" marR="151130" lvl="0" indent="0" algn="just">
              <a:spcBef>
                <a:spcPts val="0"/>
              </a:spcBef>
              <a:spcAft>
                <a:spcPts val="0"/>
              </a:spcAft>
              <a:buNone/>
              <a:tabLst>
                <a:tab pos="3150235" algn="l"/>
              </a:tabLst>
            </a:pPr>
            <a:endParaRPr lang="en-US" sz="1200" dirty="0">
              <a:effectLst/>
              <a:ea typeface="Liberation Sans Narrow"/>
              <a:cs typeface="Liberation Sans Narrow"/>
            </a:endParaRP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158104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6400800"/>
          </a:xfrm>
          <a:prstGeom prst="rect">
            <a:avLst/>
          </a:prstGeom>
        </p:spPr>
      </p:pic>
      <p:sp>
        <p:nvSpPr>
          <p:cNvPr id="8" name="TextBox 7"/>
          <p:cNvSpPr txBox="1"/>
          <p:nvPr/>
        </p:nvSpPr>
        <p:spPr>
          <a:xfrm>
            <a:off x="2290333" y="0"/>
            <a:ext cx="4901299" cy="523220"/>
          </a:xfrm>
          <a:prstGeom prst="rect">
            <a:avLst/>
          </a:prstGeom>
          <a:noFill/>
        </p:spPr>
        <p:txBody>
          <a:bodyPr wrap="square" rtlCol="0">
            <a:spAutoFit/>
          </a:bodyPr>
          <a:lstStyle/>
          <a:p>
            <a:r>
              <a:rPr lang="en-US" sz="2800" dirty="0" smtClean="0"/>
              <a:t>Budget Consultation Photos</a:t>
            </a:r>
            <a:endParaRPr lang="en-US" sz="2800" dirty="0"/>
          </a:p>
        </p:txBody>
      </p:sp>
    </p:spTree>
    <p:extLst>
      <p:ext uri="{BB962C8B-B14F-4D97-AF65-F5344CB8AC3E}">
        <p14:creationId xmlns:p14="http://schemas.microsoft.com/office/powerpoint/2010/main" val="38979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6324600"/>
          </a:xfrm>
          <a:prstGeom prst="rect">
            <a:avLst/>
          </a:prstGeom>
        </p:spPr>
      </p:pic>
      <p:sp>
        <p:nvSpPr>
          <p:cNvPr id="3" name="TextBox 2"/>
          <p:cNvSpPr txBox="1"/>
          <p:nvPr/>
        </p:nvSpPr>
        <p:spPr>
          <a:xfrm>
            <a:off x="1447801" y="0"/>
            <a:ext cx="5743832" cy="523220"/>
          </a:xfrm>
          <a:prstGeom prst="rect">
            <a:avLst/>
          </a:prstGeom>
          <a:noFill/>
        </p:spPr>
        <p:txBody>
          <a:bodyPr wrap="square" rtlCol="0">
            <a:spAutoFit/>
          </a:bodyPr>
          <a:lstStyle/>
          <a:p>
            <a:r>
              <a:rPr lang="en-US" sz="2800" dirty="0" smtClean="0"/>
              <a:t>Budget Consultation Photos (</a:t>
            </a:r>
            <a:r>
              <a:rPr lang="en-US" sz="2800" dirty="0" err="1" smtClean="0"/>
              <a:t>Contd</a:t>
            </a:r>
            <a:r>
              <a:rPr lang="en-US" sz="2800" dirty="0" smtClean="0"/>
              <a:t>)</a:t>
            </a:r>
            <a:endParaRPr lang="en-US" sz="2800" dirty="0"/>
          </a:p>
        </p:txBody>
      </p:sp>
    </p:spTree>
    <p:extLst>
      <p:ext uri="{BB962C8B-B14F-4D97-AF65-F5344CB8AC3E}">
        <p14:creationId xmlns:p14="http://schemas.microsoft.com/office/powerpoint/2010/main" val="321200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3" name="TextBox 2"/>
          <p:cNvSpPr txBox="1"/>
          <p:nvPr/>
        </p:nvSpPr>
        <p:spPr>
          <a:xfrm>
            <a:off x="1447801" y="0"/>
            <a:ext cx="5743832" cy="523220"/>
          </a:xfrm>
          <a:prstGeom prst="rect">
            <a:avLst/>
          </a:prstGeom>
          <a:noFill/>
        </p:spPr>
        <p:txBody>
          <a:bodyPr wrap="square" rtlCol="0">
            <a:spAutoFit/>
          </a:bodyPr>
          <a:lstStyle/>
          <a:p>
            <a:r>
              <a:rPr lang="en-US" sz="2800" dirty="0" smtClean="0"/>
              <a:t>Budget Consultation Photos (</a:t>
            </a:r>
            <a:r>
              <a:rPr lang="en-US" sz="2800" dirty="0" err="1" smtClean="0"/>
              <a:t>Contd</a:t>
            </a:r>
            <a:r>
              <a:rPr lang="en-US" sz="2800" dirty="0" smtClean="0"/>
              <a:t>)</a:t>
            </a:r>
            <a:endParaRPr lang="en-US" sz="2800" dirty="0"/>
          </a:p>
        </p:txBody>
      </p:sp>
    </p:spTree>
    <p:extLst>
      <p:ext uri="{BB962C8B-B14F-4D97-AF65-F5344CB8AC3E}">
        <p14:creationId xmlns:p14="http://schemas.microsoft.com/office/powerpoint/2010/main" val="25329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9144000" cy="6849130"/>
          </a:xfrm>
          <a:prstGeom prst="rect">
            <a:avLst/>
          </a:prstGeom>
        </p:spPr>
      </p:pic>
      <p:sp>
        <p:nvSpPr>
          <p:cNvPr id="3" name="TextBox 2"/>
          <p:cNvSpPr txBox="1"/>
          <p:nvPr/>
        </p:nvSpPr>
        <p:spPr>
          <a:xfrm>
            <a:off x="1447801" y="0"/>
            <a:ext cx="5743832" cy="523220"/>
          </a:xfrm>
          <a:prstGeom prst="rect">
            <a:avLst/>
          </a:prstGeom>
          <a:noFill/>
        </p:spPr>
        <p:txBody>
          <a:bodyPr wrap="square" rtlCol="0">
            <a:spAutoFit/>
          </a:bodyPr>
          <a:lstStyle/>
          <a:p>
            <a:r>
              <a:rPr lang="en-US" sz="2800" dirty="0" smtClean="0"/>
              <a:t>Budget Consultation Photos (</a:t>
            </a:r>
            <a:r>
              <a:rPr lang="en-US" sz="2800" dirty="0" err="1" smtClean="0"/>
              <a:t>Contd</a:t>
            </a:r>
            <a:r>
              <a:rPr lang="en-US" sz="2800" dirty="0" smtClean="0"/>
              <a:t>)</a:t>
            </a:r>
            <a:endParaRPr lang="en-US" sz="2800" dirty="0"/>
          </a:p>
        </p:txBody>
      </p:sp>
    </p:spTree>
    <p:extLst>
      <p:ext uri="{BB962C8B-B14F-4D97-AF65-F5344CB8AC3E}">
        <p14:creationId xmlns:p14="http://schemas.microsoft.com/office/powerpoint/2010/main" val="123764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20223"/>
            <a:ext cx="8229600" cy="762000"/>
          </a:xfrm>
        </p:spPr>
        <p:txBody>
          <a:bodyPr>
            <a:normAutofit/>
          </a:bodyPr>
          <a:lstStyle/>
          <a:p>
            <a:r>
              <a:rPr lang="en-ZW" b="1" dirty="0"/>
              <a:t>OVERVIEW </a:t>
            </a:r>
          </a:p>
        </p:txBody>
      </p:sp>
      <p:sp>
        <p:nvSpPr>
          <p:cNvPr id="5" name="Content Placeholder 4"/>
          <p:cNvSpPr>
            <a:spLocks noGrp="1"/>
          </p:cNvSpPr>
          <p:nvPr>
            <p:ph idx="1"/>
          </p:nvPr>
        </p:nvSpPr>
        <p:spPr>
          <a:xfrm>
            <a:off x="457200" y="914400"/>
            <a:ext cx="8229600" cy="5211763"/>
          </a:xfrm>
        </p:spPr>
        <p:txBody>
          <a:bodyPr>
            <a:normAutofit/>
          </a:bodyPr>
          <a:lstStyle/>
          <a:p>
            <a:pPr marL="0" indent="0">
              <a:buNone/>
            </a:pPr>
            <a:endParaRPr lang="en-ZA" sz="2800"/>
          </a:p>
          <a:p>
            <a:endParaRPr lang="en-GB" sz="2800"/>
          </a:p>
          <a:p>
            <a:endParaRPr lang="en-GB" sz="2800"/>
          </a:p>
          <a:p>
            <a:endParaRPr lang="en-ZW" sz="2600" dirty="0"/>
          </a:p>
        </p:txBody>
      </p:sp>
      <p:graphicFrame>
        <p:nvGraphicFramePr>
          <p:cNvPr id="2" name="Table 1"/>
          <p:cNvGraphicFramePr>
            <a:graphicFrameLocks noGrp="1"/>
          </p:cNvGraphicFramePr>
          <p:nvPr>
            <p:extLst>
              <p:ext uri="{D42A27DB-BD31-4B8C-83A1-F6EECF244321}">
                <p14:modId xmlns:p14="http://schemas.microsoft.com/office/powerpoint/2010/main" val="2029969798"/>
              </p:ext>
            </p:extLst>
          </p:nvPr>
        </p:nvGraphicFramePr>
        <p:xfrm>
          <a:off x="152399" y="641779"/>
          <a:ext cx="8839199" cy="5757006"/>
        </p:xfrm>
        <a:graphic>
          <a:graphicData uri="http://schemas.openxmlformats.org/drawingml/2006/table">
            <a:tbl>
              <a:tblPr firstRow="1" firstCol="1" bandRow="1">
                <a:tableStyleId>{5C22544A-7EE6-4342-B048-85BDC9FD1C3A}</a:tableStyleId>
              </a:tblPr>
              <a:tblGrid>
                <a:gridCol w="2900071">
                  <a:extLst>
                    <a:ext uri="{9D8B030D-6E8A-4147-A177-3AD203B41FA5}">
                      <a16:colId xmlns:a16="http://schemas.microsoft.com/office/drawing/2014/main" xmlns="" val="20000"/>
                    </a:ext>
                  </a:extLst>
                </a:gridCol>
                <a:gridCol w="1653453">
                  <a:extLst>
                    <a:ext uri="{9D8B030D-6E8A-4147-A177-3AD203B41FA5}">
                      <a16:colId xmlns:a16="http://schemas.microsoft.com/office/drawing/2014/main" xmlns="" val="20001"/>
                    </a:ext>
                  </a:extLst>
                </a:gridCol>
                <a:gridCol w="1964268">
                  <a:extLst>
                    <a:ext uri="{9D8B030D-6E8A-4147-A177-3AD203B41FA5}">
                      <a16:colId xmlns:a16="http://schemas.microsoft.com/office/drawing/2014/main" xmlns="" val="20002"/>
                    </a:ext>
                  </a:extLst>
                </a:gridCol>
                <a:gridCol w="1249988">
                  <a:extLst>
                    <a:ext uri="{9D8B030D-6E8A-4147-A177-3AD203B41FA5}">
                      <a16:colId xmlns:a16="http://schemas.microsoft.com/office/drawing/2014/main" xmlns="" val="20003"/>
                    </a:ext>
                  </a:extLst>
                </a:gridCol>
                <a:gridCol w="1071419">
                  <a:extLst>
                    <a:ext uri="{9D8B030D-6E8A-4147-A177-3AD203B41FA5}">
                      <a16:colId xmlns:a16="http://schemas.microsoft.com/office/drawing/2014/main" xmlns="" val="20004"/>
                    </a:ext>
                  </a:extLst>
                </a:gridCol>
              </a:tblGrid>
              <a:tr h="401419">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COUNTRY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ct val="115000"/>
                        </a:lnSpc>
                        <a:spcAft>
                          <a:spcPts val="0"/>
                        </a:spcAft>
                      </a:pPr>
                      <a:r>
                        <a:rPr lang="en-ZA" sz="1600" dirty="0" smtClean="0">
                          <a:effectLst/>
                          <a:latin typeface="+mn-lt"/>
                          <a:ea typeface="+mn-ea"/>
                          <a:cs typeface="+mn-cs"/>
                        </a:rPr>
                        <a:t>ZIMBABWE</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401419">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(HUB/SPOKE)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ct val="115000"/>
                        </a:lnSpc>
                        <a:spcAft>
                          <a:spcPts val="0"/>
                        </a:spcAft>
                      </a:pPr>
                      <a:r>
                        <a:rPr lang="en-ZA" sz="1400" dirty="0">
                          <a:effectLst/>
                        </a:rPr>
                        <a:t> </a:t>
                      </a:r>
                      <a:r>
                        <a:rPr lang="en-ZA" sz="2000" dirty="0" smtClean="0">
                          <a:effectLst/>
                        </a:rPr>
                        <a:t>spoke</a:t>
                      </a:r>
                      <a:r>
                        <a:rPr lang="en-ZA" sz="2000" baseline="0" dirty="0" smtClean="0">
                          <a:effectLst/>
                        </a:rPr>
                        <a:t> </a:t>
                      </a:r>
                      <a:endParaRPr lang="en-ZA" sz="20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1"/>
                  </a:ext>
                </a:extLst>
              </a:tr>
              <a:tr h="401419">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CHAMPION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200" dirty="0">
                          <a:effectLst/>
                        </a:rPr>
                        <a:t> </a:t>
                      </a:r>
                      <a:r>
                        <a:rPr lang="en-ZA" sz="1800" dirty="0" smtClean="0">
                          <a:effectLst/>
                        </a:rPr>
                        <a:t>Councillor</a:t>
                      </a:r>
                      <a:r>
                        <a:rPr lang="en-ZA" sz="1800" baseline="0" dirty="0" smtClean="0">
                          <a:effectLst/>
                        </a:rPr>
                        <a:t> </a:t>
                      </a:r>
                      <a:r>
                        <a:rPr lang="en-ZA" sz="1800" baseline="0" dirty="0" err="1" smtClean="0">
                          <a:effectLst/>
                        </a:rPr>
                        <a:t>Mdutswa</a:t>
                      </a:r>
                      <a:endParaRPr lang="en-ZA" sz="1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401419">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GENDER FOCAL PERSON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2000" dirty="0" smtClean="0">
                          <a:effectLst/>
                        </a:rPr>
                        <a:t>Lizzie </a:t>
                      </a:r>
                      <a:r>
                        <a:rPr lang="en-ZA" sz="2000" dirty="0" err="1" smtClean="0">
                          <a:effectLst/>
                        </a:rPr>
                        <a:t>Makohliso</a:t>
                      </a:r>
                      <a:r>
                        <a:rPr lang="en-ZA" sz="2000" dirty="0" smtClean="0">
                          <a:effectLst/>
                        </a:rPr>
                        <a:t> </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r h="394498">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Latest score </a:t>
                      </a:r>
                      <a:r>
                        <a:rPr lang="en-ZA" sz="1400" dirty="0" smtClean="0">
                          <a:effectLst/>
                          <a:latin typeface="Tahoma" panose="020B0604030504040204" pitchFamily="34" charset="0"/>
                          <a:ea typeface="Tahoma" panose="020B0604030504040204" pitchFamily="34" charset="0"/>
                          <a:cs typeface="Tahoma" panose="020B0604030504040204" pitchFamily="34" charset="0"/>
                        </a:rPr>
                        <a:t>(2024)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ct val="115000"/>
                        </a:lnSpc>
                        <a:spcAft>
                          <a:spcPts val="0"/>
                        </a:spcAft>
                      </a:pPr>
                      <a:r>
                        <a:rPr lang="en-ZA" sz="1400" dirty="0">
                          <a:effectLst/>
                        </a:rPr>
                        <a:t> </a:t>
                      </a:r>
                      <a:r>
                        <a:rPr lang="en-ZA" sz="2000" dirty="0" smtClean="0">
                          <a:effectLst/>
                        </a:rPr>
                        <a:t>None</a:t>
                      </a:r>
                      <a:endParaRPr lang="en-ZA" sz="20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5"/>
                  </a:ext>
                </a:extLst>
              </a:tr>
              <a:tr h="491393">
                <a:tc>
                  <a:txBody>
                    <a:bodyPr/>
                    <a:lstStyle/>
                    <a:p>
                      <a:pPr>
                        <a:lnSpc>
                          <a:spcPct val="115000"/>
                        </a:lnSpc>
                        <a:spcAft>
                          <a:spcPts val="0"/>
                        </a:spcAft>
                      </a:pP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b="1" dirty="0">
                          <a:effectLst/>
                          <a:latin typeface="+mn-lt"/>
                          <a:ea typeface="Times New Roman"/>
                          <a:cs typeface="Times New Roman"/>
                        </a:rPr>
                        <a:t>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b="1" dirty="0">
                          <a:effectLst/>
                          <a:latin typeface="+mn-lt"/>
                          <a:ea typeface="Times New Roman"/>
                          <a:cs typeface="Times New Roman"/>
                        </a:rPr>
                        <a:t>Expenditure</a:t>
                      </a:r>
                      <a:endParaRPr lang="en-GB" sz="2800"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b="1" dirty="0">
                          <a:latin typeface="+mn-lt"/>
                        </a:rPr>
                        <a:t>% Gender Specific</a:t>
                      </a:r>
                      <a:endParaRPr lang="en-GB"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711733292"/>
                  </a:ext>
                </a:extLst>
              </a:tr>
              <a:tr h="394498">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Budget  </a:t>
                      </a:r>
                      <a:r>
                        <a:rPr lang="en-ZA" sz="1400" dirty="0" smtClean="0">
                          <a:effectLst/>
                          <a:latin typeface="Tahoma" panose="020B0604030504040204" pitchFamily="34" charset="0"/>
                          <a:ea typeface="Tahoma" panose="020B0604030504040204" pitchFamily="34" charset="0"/>
                          <a:cs typeface="Tahoma" panose="020B0604030504040204" pitchFamily="34" charset="0"/>
                        </a:rPr>
                        <a:t>(2024)</a:t>
                      </a:r>
                      <a:r>
                        <a:rPr lang="en-ZA" sz="1400" baseline="0" dirty="0" smtClean="0">
                          <a:effectLst/>
                          <a:latin typeface="Tahoma" panose="020B0604030504040204" pitchFamily="34" charset="0"/>
                          <a:ea typeface="Tahoma" panose="020B0604030504040204" pitchFamily="34" charset="0"/>
                          <a:cs typeface="Tahoma" panose="020B0604030504040204" pitchFamily="34" charset="0"/>
                        </a:rPr>
                        <a:t> </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Calibri"/>
                          <a:ea typeface="Times New Roman"/>
                          <a:cs typeface="Times New Roman"/>
                        </a:rPr>
                        <a:t>5617572.65 USD</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Times New Roman"/>
                          <a:cs typeface="Times New Roman"/>
                        </a:rPr>
                        <a:t>5617572.65 USD</a:t>
                      </a:r>
                      <a:endParaRPr kumimoji="0" lang="en-ZA" sz="1600" b="0" i="0" u="none" strike="noStrike" kern="1200" cap="none" spc="0" normalizeH="0" baseline="0" noProof="0" dirty="0">
                        <a:ln>
                          <a:noFill/>
                        </a:ln>
                        <a:solidFill>
                          <a:prstClr val="black"/>
                        </a:solidFill>
                        <a:effectLst/>
                        <a:uLnTx/>
                        <a:uFillTx/>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sz="1800" dirty="0" smtClean="0"/>
                        <a:t>4.7</a:t>
                      </a:r>
                      <a:endParaRPr lang="en-GB" sz="1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706468650"/>
                  </a:ext>
                </a:extLst>
              </a:tr>
              <a:tr h="44729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 </a:t>
                      </a:r>
                      <a:r>
                        <a:rPr lang="en-ZA" sz="1400" dirty="0" smtClean="0">
                          <a:effectLst/>
                          <a:latin typeface="Tahoma" panose="020B0604030504040204" pitchFamily="34" charset="0"/>
                          <a:ea typeface="Tahoma" panose="020B0604030504040204" pitchFamily="34" charset="0"/>
                          <a:cs typeface="Tahoma" panose="020B0604030504040204" pitchFamily="34" charset="0"/>
                        </a:rPr>
                        <a:t>2025</a:t>
                      </a:r>
                      <a:endParaRPr lang="en-ZA"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a:effectLst/>
                        </a:rPr>
                        <a:t>Total </a:t>
                      </a:r>
                      <a:endParaRPr lang="en-ZA" sz="16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Women </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90065">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endParaRPr lang="en-ZA" sz="1600" dirty="0" smtClean="0">
                        <a:effectLst/>
                      </a:endParaRPr>
                    </a:p>
                    <a:p>
                      <a:pPr>
                        <a:lnSpc>
                          <a:spcPct val="115000"/>
                        </a:lnSpc>
                        <a:spcAft>
                          <a:spcPts val="0"/>
                        </a:spcAft>
                      </a:pPr>
                      <a:r>
                        <a:rPr lang="en-ZA" sz="1600" dirty="0" smtClean="0">
                          <a:effectLst/>
                          <a:latin typeface="Calibri"/>
                          <a:ea typeface="Times New Roman"/>
                          <a:cs typeface="Times New Roman"/>
                        </a:rPr>
                        <a:t>5</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p>
                    <a:p>
                      <a:pPr>
                        <a:lnSpc>
                          <a:spcPct val="115000"/>
                        </a:lnSpc>
                        <a:spcAft>
                          <a:spcPts val="0"/>
                        </a:spcAft>
                      </a:pPr>
                      <a:r>
                        <a:rPr lang="en-ZA" sz="1600" dirty="0" smtClean="0">
                          <a:effectLst/>
                          <a:latin typeface="Calibri"/>
                          <a:ea typeface="Times New Roman"/>
                          <a:cs typeface="Times New Roman"/>
                        </a:rPr>
                        <a:t>12</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endParaRPr lang="en-ZA" sz="1600" dirty="0" smtClean="0">
                        <a:effectLst/>
                      </a:endParaRPr>
                    </a:p>
                    <a:p>
                      <a:pPr>
                        <a:lnSpc>
                          <a:spcPct val="115000"/>
                        </a:lnSpc>
                        <a:spcAft>
                          <a:spcPts val="0"/>
                        </a:spcAft>
                      </a:pPr>
                      <a:r>
                        <a:rPr lang="en-ZA" sz="1600" dirty="0" smtClean="0">
                          <a:effectLst/>
                        </a:rPr>
                        <a:t>17</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p>
                    <a:p>
                      <a:pPr>
                        <a:lnSpc>
                          <a:spcPct val="115000"/>
                        </a:lnSpc>
                        <a:spcAft>
                          <a:spcPts val="0"/>
                        </a:spcAft>
                      </a:pPr>
                      <a:r>
                        <a:rPr lang="en-ZA" sz="1600" dirty="0" smtClean="0">
                          <a:effectLst/>
                          <a:latin typeface="Calibri"/>
                          <a:ea typeface="Times New Roman"/>
                          <a:cs typeface="Times New Roman"/>
                        </a:rPr>
                        <a:t>42</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469540">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r>
                        <a:rPr lang="en-ZA" sz="1600" dirty="0" smtClean="0">
                          <a:effectLst/>
                        </a:rPr>
                        <a:t>0</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r>
                        <a:rPr lang="en-ZA" sz="1600" dirty="0" smtClean="0">
                          <a:effectLst/>
                        </a:rPr>
                        <a:t>14</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r>
                        <a:rPr lang="en-ZA" sz="1600" dirty="0" smtClean="0">
                          <a:effectLst/>
                        </a:rPr>
                        <a:t>14</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r>
                        <a:rPr lang="en-ZA" sz="1600" dirty="0" smtClean="0">
                          <a:effectLst/>
                        </a:rPr>
                        <a:t>%</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561203">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Council staff overall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r>
                        <a:rPr lang="en-ZA" sz="1600" dirty="0" smtClean="0">
                          <a:effectLst/>
                        </a:rPr>
                        <a:t>37</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r>
                        <a:rPr lang="en-ZA" sz="1600" dirty="0" smtClean="0">
                          <a:effectLst/>
                        </a:rPr>
                        <a:t>105</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r>
                        <a:rPr lang="en-ZA" sz="1600" dirty="0" smtClean="0">
                          <a:effectLst/>
                        </a:rPr>
                        <a:t>142</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a:effectLst/>
                        </a:rPr>
                        <a:t> </a:t>
                      </a:r>
                      <a:r>
                        <a:rPr lang="en-ZA" sz="1600" dirty="0" smtClean="0">
                          <a:effectLst/>
                        </a:rPr>
                        <a:t>26</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401419">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Population served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600" dirty="0">
                          <a:effectLst/>
                        </a:rPr>
                        <a:t> </a:t>
                      </a:r>
                      <a:r>
                        <a:rPr lang="en-ZA" sz="1600" dirty="0" smtClean="0">
                          <a:effectLst/>
                        </a:rPr>
                        <a:t>24000</a:t>
                      </a:r>
                      <a:endParaRPr lang="en-ZA" sz="16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1"/>
                  </a:ext>
                </a:extLst>
              </a:tr>
              <a:tr h="401419">
                <a:tc>
                  <a:txBody>
                    <a:bodyPr/>
                    <a:lstStyle/>
                    <a:p>
                      <a:pPr>
                        <a:lnSpc>
                          <a:spcPct val="115000"/>
                        </a:lnSpc>
                        <a:spcAft>
                          <a:spcPts val="0"/>
                        </a:spcAft>
                      </a:pPr>
                      <a:r>
                        <a:rPr lang="en-ZA" sz="1400" dirty="0">
                          <a:effectLst/>
                          <a:latin typeface="Tahoma" panose="020B0604030504040204" pitchFamily="34" charset="0"/>
                          <a:ea typeface="Tahoma" panose="020B0604030504040204" pitchFamily="34" charset="0"/>
                          <a:cs typeface="Tahoma" panose="020B0604030504040204" pitchFamily="34" charset="0"/>
                        </a:rPr>
                        <a:t>Key characteristics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ZA" sz="1100" dirty="0">
                          <a:effectLst/>
                        </a:rPr>
                        <a:t> </a:t>
                      </a:r>
                      <a:r>
                        <a:rPr lang="en-ZA" sz="1600" dirty="0" smtClean="0">
                          <a:effectLst/>
                        </a:rPr>
                        <a:t>Mining town with vast deposits of gold, platinum, and chrome</a:t>
                      </a:r>
                      <a:endParaRPr lang="en-ZA" sz="11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12"/>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54590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762000"/>
            <a:ext cx="8229600" cy="458296"/>
          </a:xfrm>
        </p:spPr>
        <p:txBody>
          <a:bodyPr>
            <a:normAutofit fontScale="90000"/>
          </a:bodyPr>
          <a:lstStyle/>
          <a:p>
            <a:r>
              <a:rPr lang="en-ZA" b="1" dirty="0"/>
              <a:t>II. </a:t>
            </a:r>
            <a:r>
              <a:rPr lang="en-US" sz="3600" b="1" dirty="0">
                <a:effectLst/>
                <a:latin typeface="+mn-lt"/>
                <a:ea typeface="Liberation Sans Narrow"/>
                <a:cs typeface="Liberation Sans Narrow"/>
              </a:rPr>
              <a:t>THE BUDGET PROCESS</a:t>
            </a:r>
            <a:r>
              <a:rPr lang="en-GB" sz="1800" dirty="0">
                <a:effectLst/>
                <a:latin typeface="Liberation Sans Narrow"/>
                <a:ea typeface="Liberation Sans Narrow"/>
                <a:cs typeface="Liberation Sans Narrow"/>
              </a:rPr>
              <a:t/>
            </a:r>
            <a:br>
              <a:rPr lang="en-GB" sz="1800" dirty="0">
                <a:effectLst/>
                <a:latin typeface="Liberation Sans Narrow"/>
                <a:ea typeface="Liberation Sans Narrow"/>
                <a:cs typeface="Liberation Sans Narrow"/>
              </a:rPr>
            </a:br>
            <a:r>
              <a:rPr lang="en-ZA" b="1" dirty="0"/>
              <a:t>  </a:t>
            </a:r>
            <a:endParaRPr lang="en-ZA" dirty="0"/>
          </a:p>
        </p:txBody>
      </p:sp>
      <p:sp>
        <p:nvSpPr>
          <p:cNvPr id="7" name="Content Placeholder 6"/>
          <p:cNvSpPr>
            <a:spLocks noGrp="1"/>
          </p:cNvSpPr>
          <p:nvPr>
            <p:ph sz="half" idx="2"/>
          </p:nvPr>
        </p:nvSpPr>
        <p:spPr>
          <a:xfrm>
            <a:off x="762000" y="1535113"/>
            <a:ext cx="7620000" cy="4591050"/>
          </a:xfrm>
          <a:ln>
            <a:solidFill>
              <a:schemeClr val="tx1"/>
            </a:solidFill>
          </a:ln>
        </p:spPr>
        <p:txBody>
          <a:bodyPr>
            <a:noAutofit/>
          </a:bodyPr>
          <a:lstStyle/>
          <a:p>
            <a:pPr marR="151130" algn="just">
              <a:spcBef>
                <a:spcPts val="0"/>
              </a:spcBef>
              <a:tabLst>
                <a:tab pos="3150235" algn="l"/>
              </a:tabLst>
            </a:pPr>
            <a:r>
              <a:rPr lang="en-GB" sz="2200" dirty="0" smtClean="0">
                <a:effectLst/>
                <a:ea typeface="Calibri" panose="020F0502020204030204" pitchFamily="34" charset="0"/>
              </a:rPr>
              <a:t>Normally for women, all times were before 4pm to accommodates home women duties. For Vendors all times were before 2pm to avoid their peak periods.</a:t>
            </a:r>
            <a:endParaRPr lang="en-GB" sz="2200" dirty="0">
              <a:effectLst/>
              <a:ea typeface="Calibri" panose="020F0502020204030204" pitchFamily="34" charset="0"/>
            </a:endParaRPr>
          </a:p>
          <a:p>
            <a:pPr marL="0" marR="151130" lvl="0" indent="0" algn="just">
              <a:spcBef>
                <a:spcPts val="0"/>
              </a:spcBef>
              <a:spcAft>
                <a:spcPts val="0"/>
              </a:spcAft>
              <a:buNone/>
              <a:tabLst>
                <a:tab pos="3150235" algn="l"/>
              </a:tabLst>
            </a:pPr>
            <a:endParaRPr lang="en-GB" sz="1800" dirty="0">
              <a:effectLst/>
              <a:ea typeface="Calibri" panose="020F0502020204030204" pitchFamily="34" charset="0"/>
            </a:endParaRPr>
          </a:p>
          <a:p>
            <a:pPr marR="151130" algn="just">
              <a:spcBef>
                <a:spcPts val="0"/>
              </a:spcBef>
              <a:tabLst>
                <a:tab pos="3150235" algn="l"/>
              </a:tabLst>
            </a:pPr>
            <a:r>
              <a:rPr lang="en-US" dirty="0" smtClean="0">
                <a:effectLst/>
                <a:ea typeface="Liberation Sans Narrow"/>
                <a:cs typeface="Liberation Sans Narrow"/>
              </a:rPr>
              <a:t>The most effective method was face to face since it gives evidence of physical signature. WhatsApp groups were also used but the coverage was not 100% effective.</a:t>
            </a:r>
            <a:endParaRPr lang="en-US" dirty="0">
              <a:effectLst/>
              <a:ea typeface="Liberation Sans Narrow"/>
              <a:cs typeface="Liberation Sans Narrow"/>
            </a:endParaRPr>
          </a:p>
        </p:txBody>
      </p:sp>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4262653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41646052"/>
              </p:ext>
            </p:extLst>
          </p:nvPr>
        </p:nvGraphicFramePr>
        <p:xfrm>
          <a:off x="607851" y="990600"/>
          <a:ext cx="8041093" cy="1447800"/>
        </p:xfrm>
        <a:graphic>
          <a:graphicData uri="http://schemas.openxmlformats.org/drawingml/2006/table">
            <a:tbl>
              <a:tblPr firstRow="1" firstCol="1" bandRow="1">
                <a:tableStyleId>{5C22544A-7EE6-4342-B048-85BDC9FD1C3A}</a:tableStyleId>
              </a:tblPr>
              <a:tblGrid>
                <a:gridCol w="2562943"/>
                <a:gridCol w="2032346"/>
                <a:gridCol w="1418141"/>
                <a:gridCol w="93980"/>
                <a:gridCol w="1933683"/>
              </a:tblGrid>
              <a:tr h="0">
                <a:tc>
                  <a:txBody>
                    <a:bodyPr/>
                    <a:lstStyle/>
                    <a:p>
                      <a:pPr marL="0" marR="0" algn="just">
                        <a:spcBef>
                          <a:spcPts val="0"/>
                        </a:spcBef>
                        <a:spcAft>
                          <a:spcPts val="0"/>
                        </a:spcAft>
                      </a:pPr>
                      <a:r>
                        <a:rPr lang="en-US" sz="1400" dirty="0">
                          <a:effectLst/>
                        </a:rPr>
                        <a:t>GROUP</a:t>
                      </a:r>
                      <a:endParaRPr lang="en-US" sz="1200" dirty="0">
                        <a:effectLst/>
                      </a:endParaRPr>
                    </a:p>
                    <a:p>
                      <a:pPr marL="0" marR="0" algn="just">
                        <a:spcBef>
                          <a:spcPts val="0"/>
                        </a:spcBef>
                        <a:spcAft>
                          <a:spcPts val="0"/>
                        </a:spcAft>
                      </a:pPr>
                      <a:r>
                        <a:rPr lang="en-US" sz="1100" dirty="0">
                          <a:effectLst/>
                        </a:rPr>
                        <a:t> </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just">
                        <a:spcBef>
                          <a:spcPts val="0"/>
                        </a:spcBef>
                        <a:spcAft>
                          <a:spcPts val="0"/>
                        </a:spcAft>
                      </a:pPr>
                      <a:r>
                        <a:rPr lang="en-US" sz="1400">
                          <a:effectLst/>
                        </a:rPr>
                        <a:t>DATE</a:t>
                      </a:r>
                      <a:r>
                        <a:rPr lang="en-US" sz="1100">
                          <a:effectLst/>
                        </a:rPr>
                        <a:t> </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just">
                        <a:spcBef>
                          <a:spcPts val="0"/>
                        </a:spcBef>
                        <a:spcAft>
                          <a:spcPts val="0"/>
                        </a:spcAft>
                      </a:pPr>
                      <a:r>
                        <a:rPr lang="en-US" sz="1400">
                          <a:effectLst/>
                        </a:rPr>
                        <a:t>TIME</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gridSpan="2">
                  <a:txBody>
                    <a:bodyPr/>
                    <a:lstStyle/>
                    <a:p>
                      <a:pPr marL="0" marR="0" algn="just">
                        <a:spcBef>
                          <a:spcPts val="0"/>
                        </a:spcBef>
                        <a:spcAft>
                          <a:spcPts val="0"/>
                        </a:spcAft>
                      </a:pPr>
                      <a:r>
                        <a:rPr lang="en-US" sz="1400" dirty="0">
                          <a:effectLst/>
                        </a:rPr>
                        <a:t>VENUE</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r>
              <a:tr h="0">
                <a:tc>
                  <a:txBody>
                    <a:bodyPr/>
                    <a:lstStyle/>
                    <a:p>
                      <a:pPr marL="0" marR="0">
                        <a:spcBef>
                          <a:spcPts val="0"/>
                        </a:spcBef>
                        <a:spcAft>
                          <a:spcPts val="0"/>
                        </a:spcAft>
                      </a:pPr>
                      <a:r>
                        <a:rPr lang="en-US" sz="1400">
                          <a:effectLst/>
                        </a:rPr>
                        <a:t>VENDORS</a:t>
                      </a:r>
                      <a:endParaRPr lang="en-US" sz="1200">
                        <a:effectLst/>
                      </a:endParaRPr>
                    </a:p>
                    <a:p>
                      <a:pPr marL="0" marR="0">
                        <a:spcBef>
                          <a:spcPts val="0"/>
                        </a:spcBef>
                        <a:spcAft>
                          <a:spcPts val="0"/>
                        </a:spcAft>
                      </a:pPr>
                      <a:r>
                        <a:rPr lang="en-US" sz="1400">
                          <a:effectLst/>
                        </a:rPr>
                        <a:t>ALL WARDS(1-13)</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rPr>
                        <a:t>17 OCTOBER 2024</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gridSpan="2">
                  <a:txBody>
                    <a:bodyPr/>
                    <a:lstStyle/>
                    <a:p>
                      <a:pPr marL="0" marR="0">
                        <a:spcBef>
                          <a:spcPts val="0"/>
                        </a:spcBef>
                        <a:spcAft>
                          <a:spcPts val="0"/>
                        </a:spcAft>
                      </a:pPr>
                      <a:r>
                        <a:rPr lang="en-US" sz="1400">
                          <a:effectLst/>
                        </a:rPr>
                        <a:t>1000HRS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400">
                          <a:effectLst/>
                        </a:rPr>
                        <a:t>COUNCIL CHAMBERS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0">
                <a:tc>
                  <a:txBody>
                    <a:bodyPr/>
                    <a:lstStyle/>
                    <a:p>
                      <a:pPr marL="0" marR="0">
                        <a:spcBef>
                          <a:spcPts val="0"/>
                        </a:spcBef>
                        <a:spcAft>
                          <a:spcPts val="0"/>
                        </a:spcAft>
                      </a:pPr>
                      <a:r>
                        <a:rPr lang="en-US" sz="1400">
                          <a:effectLst/>
                        </a:rPr>
                        <a:t>BUSINESS COMMUNITY</a:t>
                      </a:r>
                      <a:endParaRPr lang="en-US" sz="1200">
                        <a:effectLst/>
                      </a:endParaRPr>
                    </a:p>
                    <a:p>
                      <a:pPr marL="0" marR="0">
                        <a:spcBef>
                          <a:spcPts val="0"/>
                        </a:spcBef>
                        <a:spcAft>
                          <a:spcPts val="0"/>
                        </a:spcAft>
                      </a:pPr>
                      <a:r>
                        <a:rPr lang="en-US" sz="1400">
                          <a:effectLst/>
                        </a:rPr>
                        <a:t>ALL WARDS(1-13)</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17 OCTOBER 2024</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1400HRS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gridSpan="2">
                  <a:txBody>
                    <a:bodyPr/>
                    <a:lstStyle/>
                    <a:p>
                      <a:pPr marL="0" marR="0">
                        <a:spcBef>
                          <a:spcPts val="0"/>
                        </a:spcBef>
                        <a:spcAft>
                          <a:spcPts val="0"/>
                        </a:spcAft>
                      </a:pPr>
                      <a:r>
                        <a:rPr lang="en-US" sz="1400">
                          <a:effectLst/>
                        </a:rPr>
                        <a:t>COUNCIL CHAMBERS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r>
              <a:tr h="0">
                <a:tc>
                  <a:txBody>
                    <a:bodyPr/>
                    <a:lstStyle/>
                    <a:p>
                      <a:pPr marL="0" marR="0">
                        <a:spcBef>
                          <a:spcPts val="0"/>
                        </a:spcBef>
                        <a:spcAft>
                          <a:spcPts val="0"/>
                        </a:spcAft>
                      </a:pPr>
                      <a:r>
                        <a:rPr lang="en-US" sz="1400">
                          <a:effectLst/>
                        </a:rPr>
                        <a:t>WARD 8, 9, 10</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17 OCTOBER 2024</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1600HRS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gridSpan="2">
                  <a:txBody>
                    <a:bodyPr/>
                    <a:lstStyle/>
                    <a:p>
                      <a:pPr marL="0" marR="0">
                        <a:spcBef>
                          <a:spcPts val="0"/>
                        </a:spcBef>
                        <a:spcAft>
                          <a:spcPts val="0"/>
                        </a:spcAft>
                      </a:pPr>
                      <a:r>
                        <a:rPr lang="en-US" sz="1400" dirty="0">
                          <a:effectLst/>
                        </a:rPr>
                        <a:t>MAKUSHA CLINIC</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78043535"/>
              </p:ext>
            </p:extLst>
          </p:nvPr>
        </p:nvGraphicFramePr>
        <p:xfrm>
          <a:off x="609600" y="2743200"/>
          <a:ext cx="8039344" cy="1661160"/>
        </p:xfrm>
        <a:graphic>
          <a:graphicData uri="http://schemas.openxmlformats.org/drawingml/2006/table">
            <a:tbl>
              <a:tblPr firstRow="1" firstCol="1" bandRow="1">
                <a:tableStyleId>{5C22544A-7EE6-4342-B048-85BDC9FD1C3A}</a:tableStyleId>
              </a:tblPr>
              <a:tblGrid>
                <a:gridCol w="2562943"/>
                <a:gridCol w="2032346"/>
                <a:gridCol w="1148018"/>
                <a:gridCol w="2296037"/>
              </a:tblGrid>
              <a:tr h="0">
                <a:tc>
                  <a:txBody>
                    <a:bodyPr/>
                    <a:lstStyle/>
                    <a:p>
                      <a:pPr marL="0" marR="0">
                        <a:spcBef>
                          <a:spcPts val="0"/>
                        </a:spcBef>
                        <a:spcAft>
                          <a:spcPts val="0"/>
                        </a:spcAft>
                      </a:pPr>
                      <a:r>
                        <a:rPr lang="en-US" sz="1400" dirty="0">
                          <a:effectLst/>
                        </a:rPr>
                        <a:t>GROUP</a:t>
                      </a:r>
                      <a:endParaRPr lang="en-US" sz="1200" dirty="0">
                        <a:effectLst/>
                      </a:endParaRPr>
                    </a:p>
                    <a:p>
                      <a:pPr marL="0" marR="0">
                        <a:spcBef>
                          <a:spcPts val="0"/>
                        </a:spcBef>
                        <a:spcAft>
                          <a:spcPts val="0"/>
                        </a:spcAft>
                      </a:pPr>
                      <a:r>
                        <a:rPr lang="en-US" sz="1100" dirty="0">
                          <a:effectLst/>
                        </a:rPr>
                        <a:t> </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1400">
                          <a:effectLst/>
                        </a:rPr>
                        <a:t>DATE</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TIME</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VENUE</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0">
                <a:tc>
                  <a:txBody>
                    <a:bodyPr/>
                    <a:lstStyle/>
                    <a:p>
                      <a:pPr marL="0" marR="0">
                        <a:spcBef>
                          <a:spcPts val="0"/>
                        </a:spcBef>
                        <a:spcAft>
                          <a:spcPts val="0"/>
                        </a:spcAft>
                      </a:pPr>
                      <a:r>
                        <a:rPr lang="en-US" sz="1400" dirty="0">
                          <a:effectLst/>
                        </a:rPr>
                        <a:t>GENDER CHAMPIONS</a:t>
                      </a:r>
                      <a:endParaRPr lang="en-US" sz="1200" dirty="0">
                        <a:effectLst/>
                      </a:endParaRPr>
                    </a:p>
                    <a:p>
                      <a:pPr marL="0" marR="0">
                        <a:spcBef>
                          <a:spcPts val="0"/>
                        </a:spcBef>
                        <a:spcAft>
                          <a:spcPts val="0"/>
                        </a:spcAft>
                      </a:pPr>
                      <a:r>
                        <a:rPr lang="en-US" sz="1400" dirty="0">
                          <a:effectLst/>
                        </a:rPr>
                        <a:t>ALL WARDS(1-13)</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18 OCTOBER 2024</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rPr>
                        <a:t>1000HRS</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COUNCIL CHAMBERS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0">
                <a:tc>
                  <a:txBody>
                    <a:bodyPr/>
                    <a:lstStyle/>
                    <a:p>
                      <a:pPr marL="0" marR="0">
                        <a:spcBef>
                          <a:spcPts val="0"/>
                        </a:spcBef>
                        <a:spcAft>
                          <a:spcPts val="0"/>
                        </a:spcAft>
                      </a:pPr>
                      <a:r>
                        <a:rPr lang="en-US" sz="1400" dirty="0">
                          <a:effectLst/>
                        </a:rPr>
                        <a:t>ZIMASCO</a:t>
                      </a:r>
                      <a:endParaRPr lang="en-US" sz="1200" dirty="0">
                        <a:effectLst/>
                      </a:endParaRPr>
                    </a:p>
                    <a:p>
                      <a:pPr marL="0" marR="0">
                        <a:spcBef>
                          <a:spcPts val="0"/>
                        </a:spcBef>
                        <a:spcAft>
                          <a:spcPts val="0"/>
                        </a:spcAft>
                      </a:pPr>
                      <a:r>
                        <a:rPr lang="en-US" sz="1400" dirty="0">
                          <a:effectLst/>
                        </a:rPr>
                        <a:t>WARD 3,4,6,7.</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18 OCTOBER 2024</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1400HRS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COUNCIL CHAMBERS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0">
                <a:tc>
                  <a:txBody>
                    <a:bodyPr/>
                    <a:lstStyle/>
                    <a:p>
                      <a:pPr marL="0" marR="0">
                        <a:spcBef>
                          <a:spcPts val="0"/>
                        </a:spcBef>
                        <a:spcAft>
                          <a:spcPts val="0"/>
                        </a:spcAft>
                      </a:pPr>
                      <a:r>
                        <a:rPr lang="en-US" sz="1400">
                          <a:effectLst/>
                        </a:rPr>
                        <a:t>WARD 12</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18 OCTOBER 2024</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1600HRS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rPr>
                        <a:t>SHURUGWI NO. 2 HIGH SCHOOL</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89354180"/>
              </p:ext>
            </p:extLst>
          </p:nvPr>
        </p:nvGraphicFramePr>
        <p:xfrm>
          <a:off x="609600" y="4343400"/>
          <a:ext cx="8039344" cy="1661160"/>
        </p:xfrm>
        <a:graphic>
          <a:graphicData uri="http://schemas.openxmlformats.org/drawingml/2006/table">
            <a:tbl>
              <a:tblPr firstRow="1" firstCol="1" bandRow="1">
                <a:tableStyleId>{5C22544A-7EE6-4342-B048-85BDC9FD1C3A}</a:tableStyleId>
              </a:tblPr>
              <a:tblGrid>
                <a:gridCol w="2562943"/>
                <a:gridCol w="2032346"/>
                <a:gridCol w="1765440"/>
                <a:gridCol w="1678615"/>
              </a:tblGrid>
              <a:tr h="213201">
                <a:tc>
                  <a:txBody>
                    <a:bodyPr/>
                    <a:lstStyle/>
                    <a:p>
                      <a:pPr marL="0" marR="0">
                        <a:spcBef>
                          <a:spcPts val="0"/>
                        </a:spcBef>
                        <a:spcAft>
                          <a:spcPts val="0"/>
                        </a:spcAft>
                      </a:pPr>
                      <a:r>
                        <a:rPr lang="en-US" sz="1400" dirty="0">
                          <a:effectLst/>
                        </a:rPr>
                        <a:t>GROUP</a:t>
                      </a:r>
                      <a:endParaRPr lang="en-US" sz="1200" dirty="0">
                        <a:effectLst/>
                      </a:endParaRPr>
                    </a:p>
                    <a:p>
                      <a:pPr marL="0" marR="0">
                        <a:spcBef>
                          <a:spcPts val="0"/>
                        </a:spcBef>
                        <a:spcAft>
                          <a:spcPts val="0"/>
                        </a:spcAft>
                      </a:pPr>
                      <a:r>
                        <a:rPr lang="en-US" sz="1100" dirty="0">
                          <a:effectLst/>
                        </a:rPr>
                        <a:t> </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rPr>
                        <a:t>DATE</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TIME</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VENUE</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0">
                <a:tc>
                  <a:txBody>
                    <a:bodyPr/>
                    <a:lstStyle/>
                    <a:p>
                      <a:pPr marL="0" marR="0">
                        <a:spcBef>
                          <a:spcPts val="0"/>
                        </a:spcBef>
                        <a:spcAft>
                          <a:spcPts val="0"/>
                        </a:spcAft>
                      </a:pPr>
                      <a:r>
                        <a:rPr lang="en-US" sz="1400" dirty="0">
                          <a:effectLst/>
                        </a:rPr>
                        <a:t>RESIDENTS ASSOCIATION </a:t>
                      </a:r>
                      <a:endParaRPr lang="en-US" sz="1200" dirty="0">
                        <a:effectLst/>
                      </a:endParaRPr>
                    </a:p>
                    <a:p>
                      <a:pPr marL="0" marR="0">
                        <a:spcBef>
                          <a:spcPts val="0"/>
                        </a:spcBef>
                        <a:spcAft>
                          <a:spcPts val="0"/>
                        </a:spcAft>
                      </a:pPr>
                      <a:r>
                        <a:rPr lang="en-US" sz="1400" dirty="0">
                          <a:effectLst/>
                        </a:rPr>
                        <a:t>ALL WARDS(1-13)</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19 OCTOBER 2024</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1000HRS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COUNCIL CHAMBERS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0">
                <a:tc>
                  <a:txBody>
                    <a:bodyPr/>
                    <a:lstStyle/>
                    <a:p>
                      <a:pPr marL="0" marR="0">
                        <a:spcBef>
                          <a:spcPts val="0"/>
                        </a:spcBef>
                        <a:spcAft>
                          <a:spcPts val="0"/>
                        </a:spcAft>
                      </a:pPr>
                      <a:r>
                        <a:rPr lang="en-US" sz="1400">
                          <a:effectLst/>
                        </a:rPr>
                        <a:t>WARD 5</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19 OCTOBER 2024</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1400HRS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SELUKWE PRIMARY </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0">
                <a:tc>
                  <a:txBody>
                    <a:bodyPr/>
                    <a:lstStyle/>
                    <a:p>
                      <a:pPr marL="0" marR="0">
                        <a:spcBef>
                          <a:spcPts val="0"/>
                        </a:spcBef>
                        <a:spcAft>
                          <a:spcPts val="0"/>
                        </a:spcAft>
                      </a:pPr>
                      <a:r>
                        <a:rPr lang="en-US" sz="1400">
                          <a:effectLst/>
                        </a:rPr>
                        <a:t>WARD 11</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19 OCTOBER 2024 </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1600HRS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rPr>
                        <a:t>ZBS SHOPPING CENTRE</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bl>
          </a:graphicData>
        </a:graphic>
      </p:graphicFrame>
      <p:sp>
        <p:nvSpPr>
          <p:cNvPr id="7" name="Rectangle 1"/>
          <p:cNvSpPr>
            <a:spLocks noChangeArrowheads="1"/>
          </p:cNvSpPr>
          <p:nvPr/>
        </p:nvSpPr>
        <p:spPr bwMode="auto">
          <a:xfrm>
            <a:off x="609600" y="571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1447800" y="381000"/>
            <a:ext cx="6324600" cy="461665"/>
          </a:xfrm>
          <a:prstGeom prst="rect">
            <a:avLst/>
          </a:prstGeom>
          <a:noFill/>
        </p:spPr>
        <p:txBody>
          <a:bodyPr wrap="square" rtlCol="0">
            <a:spAutoFit/>
          </a:bodyPr>
          <a:lstStyle/>
          <a:p>
            <a:r>
              <a:rPr lang="en-US" sz="2400" b="1" dirty="0" smtClean="0"/>
              <a:t>Budget Consultation Meetings</a:t>
            </a:r>
            <a:endParaRPr lang="en-US" sz="2400" b="1" dirty="0"/>
          </a:p>
        </p:txBody>
      </p:sp>
    </p:spTree>
    <p:extLst>
      <p:ext uri="{BB962C8B-B14F-4D97-AF65-F5344CB8AC3E}">
        <p14:creationId xmlns:p14="http://schemas.microsoft.com/office/powerpoint/2010/main" val="2340130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4345828"/>
              </p:ext>
            </p:extLst>
          </p:nvPr>
        </p:nvGraphicFramePr>
        <p:xfrm>
          <a:off x="304800" y="914400"/>
          <a:ext cx="8191743" cy="2061874"/>
        </p:xfrm>
        <a:graphic>
          <a:graphicData uri="http://schemas.openxmlformats.org/drawingml/2006/table">
            <a:tbl>
              <a:tblPr firstRow="1" firstCol="1" bandRow="1">
                <a:tableStyleId>{5C22544A-7EE6-4342-B048-85BDC9FD1C3A}</a:tableStyleId>
              </a:tblPr>
              <a:tblGrid>
                <a:gridCol w="3881248"/>
                <a:gridCol w="1753033"/>
                <a:gridCol w="1164866"/>
                <a:gridCol w="1392596"/>
              </a:tblGrid>
              <a:tr h="450908">
                <a:tc>
                  <a:txBody>
                    <a:bodyPr/>
                    <a:lstStyle/>
                    <a:p>
                      <a:pPr marL="0" marR="0">
                        <a:spcBef>
                          <a:spcPts val="0"/>
                        </a:spcBef>
                        <a:spcAft>
                          <a:spcPts val="0"/>
                        </a:spcAft>
                      </a:pPr>
                      <a:r>
                        <a:rPr lang="en-US" sz="1400" dirty="0">
                          <a:effectLst/>
                        </a:rPr>
                        <a:t>GROUP</a:t>
                      </a:r>
                      <a:endParaRPr lang="en-US" sz="1200" dirty="0">
                        <a:effectLst/>
                      </a:endParaRPr>
                    </a:p>
                    <a:p>
                      <a:pPr marL="0" marR="0">
                        <a:spcBef>
                          <a:spcPts val="0"/>
                        </a:spcBef>
                        <a:spcAft>
                          <a:spcPts val="0"/>
                        </a:spcAft>
                      </a:pPr>
                      <a:r>
                        <a:rPr lang="en-US" sz="1100" dirty="0">
                          <a:effectLst/>
                        </a:rPr>
                        <a:t> </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rPr>
                        <a:t>DATE</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TIME</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VENUE</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757526">
                <a:tc>
                  <a:txBody>
                    <a:bodyPr/>
                    <a:lstStyle/>
                    <a:p>
                      <a:pPr marL="0" marR="0">
                        <a:spcBef>
                          <a:spcPts val="0"/>
                        </a:spcBef>
                        <a:spcAft>
                          <a:spcPts val="0"/>
                        </a:spcAft>
                      </a:pPr>
                      <a:r>
                        <a:rPr lang="en-US" sz="1400">
                          <a:effectLst/>
                        </a:rPr>
                        <a:t>PASTORS FRATENITY (CHURCH REPS) </a:t>
                      </a:r>
                      <a:endParaRPr lang="en-US" sz="1200">
                        <a:effectLst/>
                      </a:endParaRPr>
                    </a:p>
                    <a:p>
                      <a:pPr marL="0" marR="0">
                        <a:spcBef>
                          <a:spcPts val="0"/>
                        </a:spcBef>
                        <a:spcAft>
                          <a:spcPts val="0"/>
                        </a:spcAft>
                      </a:pPr>
                      <a:r>
                        <a:rPr lang="en-US" sz="1400">
                          <a:effectLst/>
                        </a:rPr>
                        <a:t>ALL WARDS(1-13)</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rPr>
                        <a:t>21 OCTOBER 2024</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1000HRS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563880">
                        <a:spcBef>
                          <a:spcPts val="0"/>
                        </a:spcBef>
                        <a:spcAft>
                          <a:spcPts val="0"/>
                        </a:spcAft>
                      </a:pPr>
                      <a:r>
                        <a:rPr lang="en-US" sz="1400" dirty="0">
                          <a:effectLst/>
                        </a:rPr>
                        <a:t>COUNCIL CHAMBERS</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505017">
                <a:tc>
                  <a:txBody>
                    <a:bodyPr/>
                    <a:lstStyle/>
                    <a:p>
                      <a:pPr marL="0" marR="0">
                        <a:spcBef>
                          <a:spcPts val="0"/>
                        </a:spcBef>
                        <a:spcAft>
                          <a:spcPts val="0"/>
                        </a:spcAft>
                      </a:pPr>
                      <a:r>
                        <a:rPr lang="en-US" sz="1400">
                          <a:effectLst/>
                        </a:rPr>
                        <a:t>PEOPLE LIVING WITH DISABILITY.(PLWD) </a:t>
                      </a:r>
                      <a:endParaRPr lang="en-US" sz="1200">
                        <a:effectLst/>
                      </a:endParaRPr>
                    </a:p>
                    <a:p>
                      <a:pPr marL="0" marR="0">
                        <a:spcBef>
                          <a:spcPts val="0"/>
                        </a:spcBef>
                        <a:spcAft>
                          <a:spcPts val="0"/>
                        </a:spcAft>
                      </a:pPr>
                      <a:r>
                        <a:rPr lang="en-US" sz="1400">
                          <a:effectLst/>
                        </a:rPr>
                        <a:t>ALL WARDS(1-13)</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21 OCTOBER 2024</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rPr>
                        <a:t>1400HRS</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COUNCIL CHAMBERS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252509">
                <a:tc>
                  <a:txBody>
                    <a:bodyPr/>
                    <a:lstStyle/>
                    <a:p>
                      <a:pPr marL="0" marR="0">
                        <a:spcBef>
                          <a:spcPts val="0"/>
                        </a:spcBef>
                        <a:spcAft>
                          <a:spcPts val="0"/>
                        </a:spcAft>
                      </a:pPr>
                      <a:r>
                        <a:rPr lang="en-US" sz="1400" dirty="0">
                          <a:effectLst/>
                        </a:rPr>
                        <a:t>WARD 2, 13</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21 OCTOBER 2024</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a:effectLst/>
                        </a:rPr>
                        <a:t>1600HRS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400" dirty="0">
                          <a:effectLst/>
                        </a:rPr>
                        <a:t>POLY CLINIC</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75306255"/>
              </p:ext>
            </p:extLst>
          </p:nvPr>
        </p:nvGraphicFramePr>
        <p:xfrm>
          <a:off x="304800" y="3200400"/>
          <a:ext cx="8191744" cy="1371600"/>
        </p:xfrm>
        <a:graphic>
          <a:graphicData uri="http://schemas.openxmlformats.org/drawingml/2006/table">
            <a:tbl>
              <a:tblPr firstRow="1" firstCol="1" bandRow="1">
                <a:tableStyleId>{5C22544A-7EE6-4342-B048-85BDC9FD1C3A}</a:tableStyleId>
              </a:tblPr>
              <a:tblGrid>
                <a:gridCol w="2611528"/>
                <a:gridCol w="2070873"/>
                <a:gridCol w="1445024"/>
                <a:gridCol w="2064319"/>
              </a:tblGrid>
              <a:tr h="646980">
                <a:tc>
                  <a:txBody>
                    <a:bodyPr/>
                    <a:lstStyle/>
                    <a:p>
                      <a:pPr marL="0" marR="0" algn="just">
                        <a:spcBef>
                          <a:spcPts val="0"/>
                        </a:spcBef>
                        <a:spcAft>
                          <a:spcPts val="0"/>
                        </a:spcAft>
                      </a:pPr>
                      <a:r>
                        <a:rPr lang="en-US" sz="1400" dirty="0">
                          <a:effectLst/>
                        </a:rPr>
                        <a:t>GROUP</a:t>
                      </a:r>
                      <a:endParaRPr lang="en-US" sz="1200" dirty="0">
                        <a:effectLst/>
                      </a:endParaRPr>
                    </a:p>
                    <a:p>
                      <a:pPr marL="0" marR="0" algn="just">
                        <a:spcBef>
                          <a:spcPts val="0"/>
                        </a:spcBef>
                        <a:spcAft>
                          <a:spcPts val="0"/>
                        </a:spcAft>
                      </a:pPr>
                      <a:r>
                        <a:rPr lang="en-US" sz="1100" dirty="0">
                          <a:effectLst/>
                        </a:rPr>
                        <a:t> </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just">
                        <a:spcBef>
                          <a:spcPts val="0"/>
                        </a:spcBef>
                        <a:spcAft>
                          <a:spcPts val="0"/>
                        </a:spcAft>
                      </a:pPr>
                      <a:r>
                        <a:rPr lang="en-US" sz="1400">
                          <a:effectLst/>
                        </a:rPr>
                        <a:t>DATE</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just">
                        <a:spcBef>
                          <a:spcPts val="0"/>
                        </a:spcBef>
                        <a:spcAft>
                          <a:spcPts val="0"/>
                        </a:spcAft>
                      </a:pPr>
                      <a:r>
                        <a:rPr lang="en-US" sz="1400" dirty="0">
                          <a:effectLst/>
                        </a:rPr>
                        <a:t>TIME</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just">
                        <a:spcBef>
                          <a:spcPts val="0"/>
                        </a:spcBef>
                        <a:spcAft>
                          <a:spcPts val="0"/>
                        </a:spcAft>
                      </a:pPr>
                      <a:r>
                        <a:rPr lang="en-US" sz="1400">
                          <a:effectLst/>
                        </a:rPr>
                        <a:t>VENUE</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362310">
                <a:tc>
                  <a:txBody>
                    <a:bodyPr/>
                    <a:lstStyle/>
                    <a:p>
                      <a:pPr marL="0" marR="0" algn="just">
                        <a:spcBef>
                          <a:spcPts val="0"/>
                        </a:spcBef>
                        <a:spcAft>
                          <a:spcPts val="0"/>
                        </a:spcAft>
                      </a:pPr>
                      <a:r>
                        <a:rPr lang="en-US" sz="1400">
                          <a:effectLst/>
                        </a:rPr>
                        <a:t>UNKI MINES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just">
                        <a:spcBef>
                          <a:spcPts val="0"/>
                        </a:spcBef>
                        <a:spcAft>
                          <a:spcPts val="0"/>
                        </a:spcAft>
                      </a:pPr>
                      <a:r>
                        <a:rPr lang="en-US" sz="1400">
                          <a:effectLst/>
                        </a:rPr>
                        <a:t>22 OCTOBER 2024 </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just">
                        <a:spcBef>
                          <a:spcPts val="0"/>
                        </a:spcBef>
                        <a:spcAft>
                          <a:spcPts val="0"/>
                        </a:spcAft>
                      </a:pPr>
                      <a:r>
                        <a:rPr lang="en-US" sz="1400">
                          <a:effectLst/>
                        </a:rPr>
                        <a:t>1000HRS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just">
                        <a:spcBef>
                          <a:spcPts val="0"/>
                        </a:spcBef>
                        <a:spcAft>
                          <a:spcPts val="0"/>
                        </a:spcAft>
                      </a:pPr>
                      <a:r>
                        <a:rPr lang="en-US" sz="1400">
                          <a:effectLst/>
                        </a:rPr>
                        <a:t>COUNCIL CHAMBERS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r h="362310">
                <a:tc>
                  <a:txBody>
                    <a:bodyPr/>
                    <a:lstStyle/>
                    <a:p>
                      <a:pPr marL="0" marR="0" algn="just">
                        <a:spcBef>
                          <a:spcPts val="0"/>
                        </a:spcBef>
                        <a:spcAft>
                          <a:spcPts val="0"/>
                        </a:spcAft>
                      </a:pPr>
                      <a:r>
                        <a:rPr lang="en-US" sz="1400">
                          <a:effectLst/>
                        </a:rPr>
                        <a:t>JUNIOR COUNCILORS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just">
                        <a:spcBef>
                          <a:spcPts val="0"/>
                        </a:spcBef>
                        <a:spcAft>
                          <a:spcPts val="0"/>
                        </a:spcAft>
                      </a:pPr>
                      <a:r>
                        <a:rPr lang="en-US" sz="1400">
                          <a:effectLst/>
                        </a:rPr>
                        <a:t>22 OCTOBER 2024 </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just">
                        <a:spcBef>
                          <a:spcPts val="0"/>
                        </a:spcBef>
                        <a:spcAft>
                          <a:spcPts val="0"/>
                        </a:spcAft>
                      </a:pPr>
                      <a:r>
                        <a:rPr lang="en-US" sz="1400">
                          <a:effectLst/>
                        </a:rPr>
                        <a:t>1500HRS</a:t>
                      </a:r>
                      <a:endParaRPr lang="en-US" sz="120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c>
                  <a:txBody>
                    <a:bodyPr/>
                    <a:lstStyle/>
                    <a:p>
                      <a:pPr marL="0" marR="0" algn="just">
                        <a:spcBef>
                          <a:spcPts val="0"/>
                        </a:spcBef>
                        <a:spcAft>
                          <a:spcPts val="0"/>
                        </a:spcAft>
                      </a:pPr>
                      <a:r>
                        <a:rPr lang="en-US" sz="1400" dirty="0">
                          <a:effectLst/>
                        </a:rPr>
                        <a:t>COUNCIL CHAMBERS</a:t>
                      </a:r>
                      <a:endParaRPr lang="en-US" sz="1200"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tc>
              </a:tr>
            </a:tbl>
          </a:graphicData>
        </a:graphic>
      </p:graphicFrame>
      <p:sp>
        <p:nvSpPr>
          <p:cNvPr id="4" name="TextBox 3"/>
          <p:cNvSpPr txBox="1"/>
          <p:nvPr/>
        </p:nvSpPr>
        <p:spPr>
          <a:xfrm>
            <a:off x="1371600" y="152400"/>
            <a:ext cx="6324600" cy="461665"/>
          </a:xfrm>
          <a:prstGeom prst="rect">
            <a:avLst/>
          </a:prstGeom>
          <a:noFill/>
        </p:spPr>
        <p:txBody>
          <a:bodyPr wrap="square" rtlCol="0">
            <a:spAutoFit/>
          </a:bodyPr>
          <a:lstStyle/>
          <a:p>
            <a:r>
              <a:rPr lang="en-US" sz="2400" b="1" dirty="0" smtClean="0"/>
              <a:t>Budget Consultation Meetings (</a:t>
            </a:r>
            <a:r>
              <a:rPr lang="en-US" sz="2400" b="1" dirty="0" err="1" smtClean="0"/>
              <a:t>Contd</a:t>
            </a:r>
            <a:r>
              <a:rPr lang="en-US" sz="2400" b="1" dirty="0" smtClean="0"/>
              <a:t>)</a:t>
            </a:r>
            <a:endParaRPr lang="en-US" sz="2400" b="1" dirty="0"/>
          </a:p>
        </p:txBody>
      </p:sp>
    </p:spTree>
    <p:extLst>
      <p:ext uri="{BB962C8B-B14F-4D97-AF65-F5344CB8AC3E}">
        <p14:creationId xmlns:p14="http://schemas.microsoft.com/office/powerpoint/2010/main" val="3170440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2" y="228600"/>
            <a:ext cx="8229600" cy="639762"/>
          </a:xfrm>
        </p:spPr>
        <p:txBody>
          <a:bodyPr>
            <a:normAutofit fontScale="90000"/>
          </a:bodyPr>
          <a:lstStyle/>
          <a:p>
            <a:r>
              <a:rPr lang="en-ZA" b="1" dirty="0"/>
              <a:t>II. </a:t>
            </a:r>
            <a:r>
              <a:rPr lang="en-US" sz="3600" b="1" dirty="0">
                <a:effectLst/>
                <a:latin typeface="+mn-lt"/>
                <a:ea typeface="Liberation Sans Narrow"/>
                <a:cs typeface="Liberation Sans Narrow"/>
              </a:rPr>
              <a:t>THE BUDGET PROCESS</a:t>
            </a:r>
            <a:r>
              <a:rPr lang="en-GB" sz="1800" dirty="0">
                <a:effectLst/>
                <a:latin typeface="Liberation Sans Narrow"/>
                <a:ea typeface="Liberation Sans Narrow"/>
                <a:cs typeface="Liberation Sans Narrow"/>
              </a:rPr>
              <a:t/>
            </a:r>
            <a:br>
              <a:rPr lang="en-GB" sz="1800" dirty="0">
                <a:effectLst/>
                <a:latin typeface="Liberation Sans Narrow"/>
                <a:ea typeface="Liberation Sans Narrow"/>
                <a:cs typeface="Liberation Sans Narrow"/>
              </a:rPr>
            </a:br>
            <a:r>
              <a:rPr lang="en-ZA" b="1" dirty="0"/>
              <a:t>  </a:t>
            </a:r>
            <a:endParaRPr lang="en-ZA" dirty="0"/>
          </a:p>
        </p:txBody>
      </p:sp>
      <p:graphicFrame>
        <p:nvGraphicFramePr>
          <p:cNvPr id="3" name="Table 3">
            <a:extLst>
              <a:ext uri="{FF2B5EF4-FFF2-40B4-BE49-F238E27FC236}">
                <a16:creationId xmlns:a16="http://schemas.microsoft.com/office/drawing/2014/main" xmlns="" id="{E3F2E008-324E-644E-78D4-EFC94C39738D}"/>
              </a:ext>
            </a:extLst>
          </p:cNvPr>
          <p:cNvGraphicFramePr>
            <a:graphicFrameLocks noGrp="1"/>
          </p:cNvGraphicFramePr>
          <p:nvPr>
            <p:ph idx="1"/>
            <p:extLst>
              <p:ext uri="{D42A27DB-BD31-4B8C-83A1-F6EECF244321}">
                <p14:modId xmlns:p14="http://schemas.microsoft.com/office/powerpoint/2010/main" val="735791362"/>
              </p:ext>
            </p:extLst>
          </p:nvPr>
        </p:nvGraphicFramePr>
        <p:xfrm>
          <a:off x="152401" y="646132"/>
          <a:ext cx="8839198" cy="5297467"/>
        </p:xfrm>
        <a:graphic>
          <a:graphicData uri="http://schemas.openxmlformats.org/drawingml/2006/table">
            <a:tbl>
              <a:tblPr firstRow="1" bandRow="1">
                <a:tableStyleId>{5C22544A-7EE6-4342-B048-85BDC9FD1C3A}</a:tableStyleId>
              </a:tblPr>
              <a:tblGrid>
                <a:gridCol w="1031243">
                  <a:extLst>
                    <a:ext uri="{9D8B030D-6E8A-4147-A177-3AD203B41FA5}">
                      <a16:colId xmlns:a16="http://schemas.microsoft.com/office/drawing/2014/main" xmlns="" val="56608404"/>
                    </a:ext>
                  </a:extLst>
                </a:gridCol>
                <a:gridCol w="417267">
                  <a:extLst>
                    <a:ext uri="{9D8B030D-6E8A-4147-A177-3AD203B41FA5}">
                      <a16:colId xmlns:a16="http://schemas.microsoft.com/office/drawing/2014/main" xmlns="" val="380872478"/>
                    </a:ext>
                  </a:extLst>
                </a:gridCol>
                <a:gridCol w="613973">
                  <a:extLst>
                    <a:ext uri="{9D8B030D-6E8A-4147-A177-3AD203B41FA5}">
                      <a16:colId xmlns:a16="http://schemas.microsoft.com/office/drawing/2014/main" xmlns="" val="1457223945"/>
                    </a:ext>
                  </a:extLst>
                </a:gridCol>
                <a:gridCol w="589280">
                  <a:extLst>
                    <a:ext uri="{9D8B030D-6E8A-4147-A177-3AD203B41FA5}">
                      <a16:colId xmlns:a16="http://schemas.microsoft.com/office/drawing/2014/main" xmlns="" val="2940392165"/>
                    </a:ext>
                  </a:extLst>
                </a:gridCol>
                <a:gridCol w="589280">
                  <a:extLst>
                    <a:ext uri="{9D8B030D-6E8A-4147-A177-3AD203B41FA5}">
                      <a16:colId xmlns:a16="http://schemas.microsoft.com/office/drawing/2014/main" xmlns="" val="3605606572"/>
                    </a:ext>
                  </a:extLst>
                </a:gridCol>
                <a:gridCol w="619169">
                  <a:extLst>
                    <a:ext uri="{9D8B030D-6E8A-4147-A177-3AD203B41FA5}">
                      <a16:colId xmlns:a16="http://schemas.microsoft.com/office/drawing/2014/main" xmlns="" val="1241101679"/>
                    </a:ext>
                  </a:extLst>
                </a:gridCol>
                <a:gridCol w="559389">
                  <a:extLst>
                    <a:ext uri="{9D8B030D-6E8A-4147-A177-3AD203B41FA5}">
                      <a16:colId xmlns:a16="http://schemas.microsoft.com/office/drawing/2014/main" xmlns="" val="662765075"/>
                    </a:ext>
                  </a:extLst>
                </a:gridCol>
                <a:gridCol w="631371">
                  <a:extLst>
                    <a:ext uri="{9D8B030D-6E8A-4147-A177-3AD203B41FA5}">
                      <a16:colId xmlns:a16="http://schemas.microsoft.com/office/drawing/2014/main" xmlns="" val="1649991834"/>
                    </a:ext>
                  </a:extLst>
                </a:gridCol>
                <a:gridCol w="631371">
                  <a:extLst>
                    <a:ext uri="{9D8B030D-6E8A-4147-A177-3AD203B41FA5}">
                      <a16:colId xmlns:a16="http://schemas.microsoft.com/office/drawing/2014/main" xmlns="" val="2185934482"/>
                    </a:ext>
                  </a:extLst>
                </a:gridCol>
                <a:gridCol w="631371">
                  <a:extLst>
                    <a:ext uri="{9D8B030D-6E8A-4147-A177-3AD203B41FA5}">
                      <a16:colId xmlns:a16="http://schemas.microsoft.com/office/drawing/2014/main" xmlns="" val="2077918054"/>
                    </a:ext>
                  </a:extLst>
                </a:gridCol>
                <a:gridCol w="736167">
                  <a:extLst>
                    <a:ext uri="{9D8B030D-6E8A-4147-A177-3AD203B41FA5}">
                      <a16:colId xmlns:a16="http://schemas.microsoft.com/office/drawing/2014/main" xmlns="" val="791894052"/>
                    </a:ext>
                  </a:extLst>
                </a:gridCol>
                <a:gridCol w="537098">
                  <a:extLst>
                    <a:ext uri="{9D8B030D-6E8A-4147-A177-3AD203B41FA5}">
                      <a16:colId xmlns:a16="http://schemas.microsoft.com/office/drawing/2014/main" xmlns="" val="3302416731"/>
                    </a:ext>
                  </a:extLst>
                </a:gridCol>
                <a:gridCol w="620848">
                  <a:extLst>
                    <a:ext uri="{9D8B030D-6E8A-4147-A177-3AD203B41FA5}">
                      <a16:colId xmlns:a16="http://schemas.microsoft.com/office/drawing/2014/main" xmlns="" val="430883825"/>
                    </a:ext>
                  </a:extLst>
                </a:gridCol>
                <a:gridCol w="631371">
                  <a:extLst>
                    <a:ext uri="{9D8B030D-6E8A-4147-A177-3AD203B41FA5}">
                      <a16:colId xmlns:a16="http://schemas.microsoft.com/office/drawing/2014/main" xmlns="" val="1432351515"/>
                    </a:ext>
                  </a:extLst>
                </a:gridCol>
              </a:tblGrid>
              <a:tr h="1063756">
                <a:tc>
                  <a:txBody>
                    <a:bodyPr/>
                    <a:lstStyle/>
                    <a:p>
                      <a:r>
                        <a:rPr lang="en-US" dirty="0"/>
                        <a:t>Consultation</a:t>
                      </a:r>
                      <a:endParaRPr lang="en-GB" dirty="0"/>
                    </a:p>
                  </a:txBody>
                  <a:tcPr/>
                </a:tc>
                <a:tc gridSpan="5">
                  <a:txBody>
                    <a:bodyPr/>
                    <a:lstStyle/>
                    <a:p>
                      <a:pPr algn="ctr"/>
                      <a:r>
                        <a:rPr lang="en-US" dirty="0"/>
                        <a:t>Women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r>
                        <a:rPr lang="en-US" dirty="0"/>
                        <a:t>Total</a:t>
                      </a:r>
                      <a:endParaRPr lang="en-GB" dirty="0"/>
                    </a:p>
                  </a:txBody>
                  <a:tcPr/>
                </a:tc>
                <a:tc gridSpan="4">
                  <a:txBody>
                    <a:bodyPr/>
                    <a:lstStyle/>
                    <a:p>
                      <a:pPr algn="ctr"/>
                      <a:r>
                        <a:rPr lang="en-US" dirty="0"/>
                        <a:t>Men</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a:p>
                  </a:txBody>
                  <a:tcPr/>
                </a:tc>
                <a:tc>
                  <a:txBody>
                    <a:bodyPr/>
                    <a:lstStyle/>
                    <a:p>
                      <a:r>
                        <a:rPr lang="en-US" dirty="0"/>
                        <a:t>Total</a:t>
                      </a:r>
                      <a:endParaRPr lang="en-GB" dirty="0"/>
                    </a:p>
                  </a:txBody>
                  <a:tcPr/>
                </a:tc>
                <a:tc>
                  <a:txBody>
                    <a:bodyPr/>
                    <a:lstStyle/>
                    <a:p>
                      <a:r>
                        <a:rPr lang="en-US" dirty="0"/>
                        <a:t>% Women</a:t>
                      </a:r>
                      <a:endParaRPr lang="en-GB" dirty="0"/>
                    </a:p>
                  </a:txBody>
                  <a:tcPr/>
                </a:tc>
                <a:extLst>
                  <a:ext uri="{0D108BD9-81ED-4DB2-BD59-A6C34878D82A}">
                    <a16:rowId xmlns:a16="http://schemas.microsoft.com/office/drawing/2014/main" xmlns="" val="4267298776"/>
                  </a:ext>
                </a:extLst>
              </a:tr>
              <a:tr h="425503">
                <a:tc>
                  <a:txBody>
                    <a:bodyPr/>
                    <a:lstStyle/>
                    <a:p>
                      <a:endParaRPr lang="en-GB"/>
                    </a:p>
                  </a:txBody>
                  <a:tcPr/>
                </a:tc>
                <a:tc gridSpan="4">
                  <a:txBody>
                    <a:bodyPr/>
                    <a:lstStyle/>
                    <a:p>
                      <a:pPr algn="ctr"/>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a:p>
                  </a:txBody>
                  <a:tcPr/>
                </a:tc>
                <a:tc gridSpan="4">
                  <a:txBody>
                    <a:bodyPr/>
                    <a:lstStyle/>
                    <a:p>
                      <a:pPr algn="ctr"/>
                      <a:r>
                        <a:rPr lang="en-US" dirty="0"/>
                        <a:t>Age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570912337"/>
                  </a:ext>
                </a:extLst>
              </a:tr>
              <a:tr h="936066">
                <a:tc>
                  <a:txBody>
                    <a:bodyPr/>
                    <a:lstStyle/>
                    <a:p>
                      <a:endParaRPr lang="en-GB"/>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dirty="0"/>
                    </a:p>
                  </a:txBody>
                  <a:tcPr/>
                </a:tc>
                <a:tc>
                  <a:txBody>
                    <a:bodyPr/>
                    <a:lstStyle/>
                    <a:p>
                      <a:r>
                        <a:rPr lang="en-US" dirty="0"/>
                        <a:t>- 15</a:t>
                      </a:r>
                      <a:endParaRPr lang="en-GB" dirty="0"/>
                    </a:p>
                  </a:txBody>
                  <a:tcPr/>
                </a:tc>
                <a:tc>
                  <a:txBody>
                    <a:bodyPr/>
                    <a:lstStyle/>
                    <a:p>
                      <a:r>
                        <a:rPr lang="en-US" dirty="0"/>
                        <a:t>15-35</a:t>
                      </a:r>
                      <a:endParaRPr lang="en-GB" dirty="0"/>
                    </a:p>
                  </a:txBody>
                  <a:tcPr/>
                </a:tc>
                <a:tc>
                  <a:txBody>
                    <a:bodyPr/>
                    <a:lstStyle/>
                    <a:p>
                      <a:r>
                        <a:rPr lang="en-US" dirty="0"/>
                        <a:t>36-59</a:t>
                      </a:r>
                      <a:endParaRPr lang="en-GB" dirty="0"/>
                    </a:p>
                  </a:txBody>
                  <a:tcPr/>
                </a:tc>
                <a:tc>
                  <a:txBody>
                    <a:bodyPr/>
                    <a:lstStyle/>
                    <a:p>
                      <a:r>
                        <a:rPr lang="en-US" dirty="0"/>
                        <a:t>60+</a:t>
                      </a:r>
                      <a:endParaRPr lang="en-GB" dirty="0"/>
                    </a:p>
                  </a:txBody>
                  <a:tcPr/>
                </a:tc>
                <a:tc>
                  <a:txBody>
                    <a:bodyPr/>
                    <a:lstStyle/>
                    <a:p>
                      <a:r>
                        <a:rPr lang="en-US" dirty="0"/>
                        <a:t>PWD</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3636825304"/>
                  </a:ext>
                </a:extLst>
              </a:tr>
              <a:tr h="425503">
                <a:tc>
                  <a:txBody>
                    <a:bodyPr/>
                    <a:lstStyle/>
                    <a:p>
                      <a:r>
                        <a:rPr lang="en-GB" sz="1200" dirty="0" smtClean="0"/>
                        <a:t>Vendors</a:t>
                      </a:r>
                      <a:endParaRPr lang="en-GB" sz="1200" dirty="0"/>
                    </a:p>
                  </a:txBody>
                  <a:tcPr/>
                </a:tc>
                <a:tc>
                  <a:txBody>
                    <a:bodyPr/>
                    <a:lstStyle/>
                    <a:p>
                      <a:r>
                        <a:rPr lang="en-GB" dirty="0" smtClean="0"/>
                        <a:t>20</a:t>
                      </a:r>
                      <a:endParaRPr lang="en-GB" dirty="0"/>
                    </a:p>
                  </a:txBody>
                  <a:tcPr/>
                </a:tc>
                <a:tc>
                  <a:txBody>
                    <a:bodyPr/>
                    <a:lstStyle/>
                    <a:p>
                      <a:r>
                        <a:rPr lang="en-GB" dirty="0" smtClean="0"/>
                        <a:t>50</a:t>
                      </a:r>
                      <a:endParaRPr lang="en-GB" dirty="0"/>
                    </a:p>
                  </a:txBody>
                  <a:tcPr/>
                </a:tc>
                <a:tc>
                  <a:txBody>
                    <a:bodyPr/>
                    <a:lstStyle/>
                    <a:p>
                      <a:r>
                        <a:rPr lang="en-GB" dirty="0" smtClean="0"/>
                        <a:t>202</a:t>
                      </a:r>
                      <a:endParaRPr lang="en-GB" dirty="0"/>
                    </a:p>
                  </a:txBody>
                  <a:tcPr/>
                </a:tc>
                <a:tc>
                  <a:txBody>
                    <a:bodyPr/>
                    <a:lstStyle/>
                    <a:p>
                      <a:r>
                        <a:rPr lang="en-GB" dirty="0" smtClean="0"/>
                        <a:t>41</a:t>
                      </a:r>
                      <a:endParaRPr lang="en-GB" dirty="0"/>
                    </a:p>
                  </a:txBody>
                  <a:tcPr/>
                </a:tc>
                <a:tc>
                  <a:txBody>
                    <a:bodyPr/>
                    <a:lstStyle/>
                    <a:p>
                      <a:r>
                        <a:rPr lang="en-GB" dirty="0" smtClean="0"/>
                        <a:t>1</a:t>
                      </a:r>
                      <a:endParaRPr lang="en-GB" dirty="0"/>
                    </a:p>
                  </a:txBody>
                  <a:tcPr/>
                </a:tc>
                <a:tc>
                  <a:txBody>
                    <a:bodyPr/>
                    <a:lstStyle/>
                    <a:p>
                      <a:endParaRPr lang="en-GB" dirty="0"/>
                    </a:p>
                  </a:txBody>
                  <a:tcPr/>
                </a:tc>
                <a:tc>
                  <a:txBody>
                    <a:bodyPr/>
                    <a:lstStyle/>
                    <a:p>
                      <a:r>
                        <a:rPr lang="en-GB" dirty="0" smtClean="0"/>
                        <a:t>10</a:t>
                      </a:r>
                      <a:endParaRPr lang="en-GB" dirty="0"/>
                    </a:p>
                  </a:txBody>
                  <a:tcPr/>
                </a:tc>
                <a:tc>
                  <a:txBody>
                    <a:bodyPr/>
                    <a:lstStyle/>
                    <a:p>
                      <a:r>
                        <a:rPr lang="en-GB" dirty="0" smtClean="0"/>
                        <a:t>30</a:t>
                      </a:r>
                      <a:endParaRPr lang="en-GB" dirty="0"/>
                    </a:p>
                  </a:txBody>
                  <a:tcPr/>
                </a:tc>
                <a:tc>
                  <a:txBody>
                    <a:bodyPr/>
                    <a:lstStyle/>
                    <a:p>
                      <a:r>
                        <a:rPr lang="en-GB" dirty="0" smtClean="0"/>
                        <a:t>140</a:t>
                      </a:r>
                      <a:endParaRPr lang="en-GB" dirty="0"/>
                    </a:p>
                  </a:txBody>
                  <a:tcPr/>
                </a:tc>
                <a:tc>
                  <a:txBody>
                    <a:bodyPr/>
                    <a:lstStyle/>
                    <a:p>
                      <a:r>
                        <a:rPr lang="en-GB" dirty="0" smtClean="0"/>
                        <a:t>20</a:t>
                      </a:r>
                      <a:endParaRPr lang="en-GB" dirty="0"/>
                    </a:p>
                  </a:txBody>
                  <a:tcPr/>
                </a:tc>
                <a:tc>
                  <a:txBody>
                    <a:bodyPr/>
                    <a:lstStyle/>
                    <a:p>
                      <a:r>
                        <a:rPr lang="en-GB" dirty="0" smtClean="0"/>
                        <a:t>1</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2257679851"/>
                  </a:ext>
                </a:extLst>
              </a:tr>
              <a:tr h="744629">
                <a:tc>
                  <a:txBody>
                    <a:bodyPr/>
                    <a:lstStyle/>
                    <a:p>
                      <a:r>
                        <a:rPr lang="en-GB" sz="1200" dirty="0" smtClean="0"/>
                        <a:t>Gender Champion Awards</a:t>
                      </a:r>
                      <a:endParaRPr lang="en-GB" sz="1200" dirty="0"/>
                    </a:p>
                  </a:txBody>
                  <a:tcPr/>
                </a:tc>
                <a:tc>
                  <a:txBody>
                    <a:bodyPr/>
                    <a:lstStyle/>
                    <a:p>
                      <a:r>
                        <a:rPr lang="en-GB" dirty="0" smtClean="0"/>
                        <a:t>10</a:t>
                      </a:r>
                      <a:endParaRPr lang="en-GB" dirty="0"/>
                    </a:p>
                  </a:txBody>
                  <a:tcPr/>
                </a:tc>
                <a:tc>
                  <a:txBody>
                    <a:bodyPr/>
                    <a:lstStyle/>
                    <a:p>
                      <a:r>
                        <a:rPr lang="en-GB" dirty="0" smtClean="0"/>
                        <a:t>50</a:t>
                      </a:r>
                      <a:endParaRPr lang="en-GB" dirty="0"/>
                    </a:p>
                  </a:txBody>
                  <a:tcPr/>
                </a:tc>
                <a:tc>
                  <a:txBody>
                    <a:bodyPr/>
                    <a:lstStyle/>
                    <a:p>
                      <a:r>
                        <a:rPr lang="en-GB" dirty="0" smtClean="0"/>
                        <a:t>200</a:t>
                      </a:r>
                      <a:endParaRPr lang="en-GB" dirty="0"/>
                    </a:p>
                  </a:txBody>
                  <a:tcPr/>
                </a:tc>
                <a:tc>
                  <a:txBody>
                    <a:bodyPr/>
                    <a:lstStyle/>
                    <a:p>
                      <a:r>
                        <a:rPr lang="en-GB" dirty="0" smtClean="0"/>
                        <a:t>30</a:t>
                      </a:r>
                      <a:endParaRPr lang="en-GB" dirty="0"/>
                    </a:p>
                  </a:txBody>
                  <a:tcPr/>
                </a:tc>
                <a:tc>
                  <a:txBody>
                    <a:bodyPr/>
                    <a:lstStyle/>
                    <a:p>
                      <a:r>
                        <a:rPr lang="en-GB" dirty="0" smtClean="0"/>
                        <a:t>1</a:t>
                      </a:r>
                      <a:endParaRPr lang="en-GB" dirty="0"/>
                    </a:p>
                  </a:txBody>
                  <a:tcPr/>
                </a:tc>
                <a:tc>
                  <a:txBody>
                    <a:bodyPr/>
                    <a:lstStyle/>
                    <a:p>
                      <a:endParaRPr lang="en-GB"/>
                    </a:p>
                  </a:txBody>
                  <a:tcPr/>
                </a:tc>
                <a:tc>
                  <a:txBody>
                    <a:bodyPr/>
                    <a:lstStyle/>
                    <a:p>
                      <a:r>
                        <a:rPr lang="en-GB" dirty="0" smtClean="0"/>
                        <a:t>10</a:t>
                      </a:r>
                      <a:endParaRPr lang="en-GB" dirty="0"/>
                    </a:p>
                  </a:txBody>
                  <a:tcPr/>
                </a:tc>
                <a:tc>
                  <a:txBody>
                    <a:bodyPr/>
                    <a:lstStyle/>
                    <a:p>
                      <a:r>
                        <a:rPr lang="en-GB" dirty="0" smtClean="0"/>
                        <a:t>30</a:t>
                      </a:r>
                      <a:endParaRPr lang="en-GB" dirty="0"/>
                    </a:p>
                  </a:txBody>
                  <a:tcPr/>
                </a:tc>
                <a:tc>
                  <a:txBody>
                    <a:bodyPr/>
                    <a:lstStyle/>
                    <a:p>
                      <a:r>
                        <a:rPr lang="en-GB" dirty="0" smtClean="0"/>
                        <a:t>140</a:t>
                      </a:r>
                      <a:endParaRPr lang="en-GB" dirty="0"/>
                    </a:p>
                  </a:txBody>
                  <a:tcPr/>
                </a:tc>
                <a:tc>
                  <a:txBody>
                    <a:bodyPr/>
                    <a:lstStyle/>
                    <a:p>
                      <a:r>
                        <a:rPr lang="en-GB" dirty="0" smtClean="0"/>
                        <a:t>20</a:t>
                      </a:r>
                      <a:endParaRPr lang="en-GB" dirty="0"/>
                    </a:p>
                  </a:txBody>
                  <a:tcPr/>
                </a:tc>
                <a:tc>
                  <a:txBody>
                    <a:bodyPr/>
                    <a:lstStyle/>
                    <a:p>
                      <a:r>
                        <a:rPr lang="en-GB" dirty="0" smtClean="0"/>
                        <a:t>1</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2254946839"/>
                  </a:ext>
                </a:extLst>
              </a:tr>
              <a:tr h="425503">
                <a:tc>
                  <a:txBody>
                    <a:bodyPr/>
                    <a:lstStyle/>
                    <a:p>
                      <a:r>
                        <a:rPr lang="en-GB" sz="1200" dirty="0" smtClean="0"/>
                        <a:t>PLWD</a:t>
                      </a:r>
                      <a:endParaRPr lang="en-GB" sz="1200" dirty="0"/>
                    </a:p>
                  </a:txBody>
                  <a:tcPr/>
                </a:tc>
                <a:tc>
                  <a:txBody>
                    <a:bodyPr/>
                    <a:lstStyle/>
                    <a:p>
                      <a:r>
                        <a:rPr lang="en-GB" dirty="0" smtClean="0"/>
                        <a:t>20</a:t>
                      </a:r>
                      <a:endParaRPr lang="en-GB" dirty="0"/>
                    </a:p>
                  </a:txBody>
                  <a:tcPr/>
                </a:tc>
                <a:tc>
                  <a:txBody>
                    <a:bodyPr/>
                    <a:lstStyle/>
                    <a:p>
                      <a:r>
                        <a:rPr lang="en-GB" dirty="0" smtClean="0"/>
                        <a:t>51</a:t>
                      </a:r>
                      <a:endParaRPr lang="en-GB" dirty="0"/>
                    </a:p>
                  </a:txBody>
                  <a:tcPr/>
                </a:tc>
                <a:tc>
                  <a:txBody>
                    <a:bodyPr/>
                    <a:lstStyle/>
                    <a:p>
                      <a:r>
                        <a:rPr lang="en-GB" dirty="0" smtClean="0"/>
                        <a:t>207</a:t>
                      </a:r>
                      <a:endParaRPr lang="en-GB" dirty="0"/>
                    </a:p>
                  </a:txBody>
                  <a:tcPr/>
                </a:tc>
                <a:tc>
                  <a:txBody>
                    <a:bodyPr/>
                    <a:lstStyle/>
                    <a:p>
                      <a:r>
                        <a:rPr lang="en-GB" dirty="0" smtClean="0"/>
                        <a:t>33</a:t>
                      </a:r>
                      <a:endParaRPr lang="en-GB" dirty="0"/>
                    </a:p>
                  </a:txBody>
                  <a:tcPr/>
                </a:tc>
                <a:tc>
                  <a:txBody>
                    <a:bodyPr/>
                    <a:lstStyle/>
                    <a:p>
                      <a:r>
                        <a:rPr lang="en-GB" dirty="0" smtClean="0"/>
                        <a:t>3</a:t>
                      </a:r>
                      <a:endParaRPr lang="en-GB" dirty="0"/>
                    </a:p>
                  </a:txBody>
                  <a:tcPr/>
                </a:tc>
                <a:tc>
                  <a:txBody>
                    <a:bodyPr/>
                    <a:lstStyle/>
                    <a:p>
                      <a:endParaRPr lang="en-GB"/>
                    </a:p>
                  </a:txBody>
                  <a:tcPr/>
                </a:tc>
                <a:tc>
                  <a:txBody>
                    <a:bodyPr/>
                    <a:lstStyle/>
                    <a:p>
                      <a:r>
                        <a:rPr lang="en-GB" dirty="0" smtClean="0"/>
                        <a:t>10</a:t>
                      </a:r>
                      <a:endParaRPr lang="en-GB" dirty="0"/>
                    </a:p>
                  </a:txBody>
                  <a:tcPr/>
                </a:tc>
                <a:tc>
                  <a:txBody>
                    <a:bodyPr/>
                    <a:lstStyle/>
                    <a:p>
                      <a:r>
                        <a:rPr lang="en-GB" dirty="0" smtClean="0"/>
                        <a:t>30</a:t>
                      </a:r>
                      <a:endParaRPr lang="en-GB" dirty="0"/>
                    </a:p>
                  </a:txBody>
                  <a:tcPr/>
                </a:tc>
                <a:tc>
                  <a:txBody>
                    <a:bodyPr/>
                    <a:lstStyle/>
                    <a:p>
                      <a:r>
                        <a:rPr lang="en-GB" dirty="0" smtClean="0"/>
                        <a:t>140</a:t>
                      </a:r>
                      <a:endParaRPr lang="en-GB" dirty="0"/>
                    </a:p>
                  </a:txBody>
                  <a:tcPr/>
                </a:tc>
                <a:tc>
                  <a:txBody>
                    <a:bodyPr/>
                    <a:lstStyle/>
                    <a:p>
                      <a:r>
                        <a:rPr lang="en-GB" dirty="0" smtClean="0"/>
                        <a:t>21</a:t>
                      </a:r>
                      <a:endParaRPr lang="en-GB" dirty="0"/>
                    </a:p>
                  </a:txBody>
                  <a:tcPr/>
                </a:tc>
                <a:tc>
                  <a:txBody>
                    <a:bodyPr/>
                    <a:lstStyle/>
                    <a:p>
                      <a:r>
                        <a:rPr lang="en-GB" dirty="0" smtClean="0"/>
                        <a:t>2</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3961915414"/>
                  </a:ext>
                </a:extLst>
              </a:tr>
              <a:tr h="531878">
                <a:tc>
                  <a:txBody>
                    <a:bodyPr/>
                    <a:lstStyle/>
                    <a:p>
                      <a:r>
                        <a:rPr lang="en-GB" sz="1200" dirty="0" smtClean="0"/>
                        <a:t>Residence Association</a:t>
                      </a:r>
                      <a:endParaRPr lang="en-GB" sz="1200" dirty="0"/>
                    </a:p>
                  </a:txBody>
                  <a:tcPr/>
                </a:tc>
                <a:tc>
                  <a:txBody>
                    <a:bodyPr/>
                    <a:lstStyle/>
                    <a:p>
                      <a:r>
                        <a:rPr lang="en-GB" dirty="0" smtClean="0"/>
                        <a:t>20</a:t>
                      </a:r>
                      <a:endParaRPr lang="en-GB" dirty="0"/>
                    </a:p>
                  </a:txBody>
                  <a:tcPr/>
                </a:tc>
                <a:tc>
                  <a:txBody>
                    <a:bodyPr/>
                    <a:lstStyle/>
                    <a:p>
                      <a:r>
                        <a:rPr lang="en-GB" dirty="0" smtClean="0"/>
                        <a:t>60</a:t>
                      </a:r>
                      <a:endParaRPr lang="en-GB" dirty="0"/>
                    </a:p>
                  </a:txBody>
                  <a:tcPr/>
                </a:tc>
                <a:tc>
                  <a:txBody>
                    <a:bodyPr/>
                    <a:lstStyle/>
                    <a:p>
                      <a:r>
                        <a:rPr lang="en-GB" dirty="0" smtClean="0"/>
                        <a:t>370</a:t>
                      </a:r>
                      <a:endParaRPr lang="en-GB" dirty="0"/>
                    </a:p>
                  </a:txBody>
                  <a:tcPr/>
                </a:tc>
                <a:tc>
                  <a:txBody>
                    <a:bodyPr/>
                    <a:lstStyle/>
                    <a:p>
                      <a:r>
                        <a:rPr lang="en-GB" dirty="0" smtClean="0"/>
                        <a:t>37</a:t>
                      </a:r>
                      <a:endParaRPr lang="en-GB" dirty="0"/>
                    </a:p>
                  </a:txBody>
                  <a:tcPr/>
                </a:tc>
                <a:tc>
                  <a:txBody>
                    <a:bodyPr/>
                    <a:lstStyle/>
                    <a:p>
                      <a:r>
                        <a:rPr lang="en-GB" dirty="0" smtClean="0"/>
                        <a:t>2</a:t>
                      </a:r>
                      <a:endParaRPr lang="en-GB" dirty="0"/>
                    </a:p>
                  </a:txBody>
                  <a:tcPr/>
                </a:tc>
                <a:tc>
                  <a:txBody>
                    <a:bodyPr/>
                    <a:lstStyle/>
                    <a:p>
                      <a:endParaRPr lang="en-GB"/>
                    </a:p>
                  </a:txBody>
                  <a:tcPr/>
                </a:tc>
                <a:tc>
                  <a:txBody>
                    <a:bodyPr/>
                    <a:lstStyle/>
                    <a:p>
                      <a:r>
                        <a:rPr lang="en-GB" dirty="0" smtClean="0"/>
                        <a:t>11</a:t>
                      </a:r>
                      <a:endParaRPr lang="en-GB" dirty="0"/>
                    </a:p>
                  </a:txBody>
                  <a:tcPr/>
                </a:tc>
                <a:tc>
                  <a:txBody>
                    <a:bodyPr/>
                    <a:lstStyle/>
                    <a:p>
                      <a:r>
                        <a:rPr lang="en-GB" dirty="0" smtClean="0"/>
                        <a:t>32</a:t>
                      </a:r>
                      <a:endParaRPr lang="en-GB" dirty="0"/>
                    </a:p>
                  </a:txBody>
                  <a:tcPr/>
                </a:tc>
                <a:tc>
                  <a:txBody>
                    <a:bodyPr/>
                    <a:lstStyle/>
                    <a:p>
                      <a:r>
                        <a:rPr lang="en-GB" dirty="0" smtClean="0"/>
                        <a:t>144</a:t>
                      </a:r>
                      <a:endParaRPr lang="en-GB" dirty="0"/>
                    </a:p>
                  </a:txBody>
                  <a:tcPr/>
                </a:tc>
                <a:tc>
                  <a:txBody>
                    <a:bodyPr/>
                    <a:lstStyle/>
                    <a:p>
                      <a:r>
                        <a:rPr lang="en-GB" dirty="0" smtClean="0"/>
                        <a:t>20</a:t>
                      </a:r>
                      <a:endParaRPr lang="en-GB" dirty="0"/>
                    </a:p>
                  </a:txBody>
                  <a:tcPr/>
                </a:tc>
                <a:tc>
                  <a:txBody>
                    <a:bodyPr/>
                    <a:lstStyle/>
                    <a:p>
                      <a:r>
                        <a:rPr lang="en-GB" dirty="0" smtClean="0"/>
                        <a:t>1</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429898524"/>
                  </a:ext>
                </a:extLst>
              </a:tr>
              <a:tr h="744629">
                <a:tc>
                  <a:txBody>
                    <a:bodyPr/>
                    <a:lstStyle/>
                    <a:p>
                      <a:r>
                        <a:rPr lang="en-US" b="1" dirty="0"/>
                        <a:t>%</a:t>
                      </a:r>
                      <a:endParaRPr lang="en-GB" b="1" dirty="0"/>
                    </a:p>
                  </a:txBody>
                  <a:tcPr/>
                </a:tc>
                <a:tc>
                  <a:txBody>
                    <a:bodyPr/>
                    <a:lstStyle/>
                    <a:p>
                      <a:r>
                        <a:rPr lang="en-GB" b="1" dirty="0" smtClean="0"/>
                        <a:t>5</a:t>
                      </a:r>
                      <a:endParaRPr lang="en-GB" b="1" dirty="0"/>
                    </a:p>
                  </a:txBody>
                  <a:tcPr/>
                </a:tc>
                <a:tc>
                  <a:txBody>
                    <a:bodyPr/>
                    <a:lstStyle/>
                    <a:p>
                      <a:r>
                        <a:rPr lang="en-GB" b="1" dirty="0" smtClean="0"/>
                        <a:t>15</a:t>
                      </a:r>
                      <a:endParaRPr lang="en-GB" b="1" dirty="0"/>
                    </a:p>
                  </a:txBody>
                  <a:tcPr/>
                </a:tc>
                <a:tc>
                  <a:txBody>
                    <a:bodyPr/>
                    <a:lstStyle/>
                    <a:p>
                      <a:r>
                        <a:rPr lang="en-GB" b="1" dirty="0" smtClean="0"/>
                        <a:t>69.5</a:t>
                      </a:r>
                      <a:endParaRPr lang="en-GB" b="1" dirty="0"/>
                    </a:p>
                  </a:txBody>
                  <a:tcPr/>
                </a:tc>
                <a:tc>
                  <a:txBody>
                    <a:bodyPr/>
                    <a:lstStyle/>
                    <a:p>
                      <a:r>
                        <a:rPr lang="en-GB" b="1" dirty="0" smtClean="0"/>
                        <a:t>10</a:t>
                      </a:r>
                      <a:endParaRPr lang="en-GB" b="1" dirty="0"/>
                    </a:p>
                  </a:txBody>
                  <a:tcPr/>
                </a:tc>
                <a:tc>
                  <a:txBody>
                    <a:bodyPr/>
                    <a:lstStyle/>
                    <a:p>
                      <a:r>
                        <a:rPr lang="en-GB" b="1" dirty="0" smtClean="0"/>
                        <a:t>0.5</a:t>
                      </a:r>
                      <a:endParaRPr lang="en-GB" b="1" dirty="0"/>
                    </a:p>
                  </a:txBody>
                  <a:tcPr/>
                </a:tc>
                <a:tc>
                  <a:txBody>
                    <a:bodyPr/>
                    <a:lstStyle/>
                    <a:p>
                      <a:r>
                        <a:rPr lang="en-US" b="1" dirty="0"/>
                        <a:t>100%</a:t>
                      </a:r>
                      <a:endParaRPr lang="en-GB" b="1" dirty="0"/>
                    </a:p>
                  </a:txBody>
                  <a:tcPr/>
                </a:tc>
                <a:tc>
                  <a:txBody>
                    <a:bodyPr/>
                    <a:lstStyle/>
                    <a:p>
                      <a:r>
                        <a:rPr lang="en-GB" b="1" dirty="0" smtClean="0"/>
                        <a:t>5</a:t>
                      </a:r>
                      <a:endParaRPr lang="en-GB" b="1" dirty="0"/>
                    </a:p>
                  </a:txBody>
                  <a:tcPr/>
                </a:tc>
                <a:tc>
                  <a:txBody>
                    <a:bodyPr/>
                    <a:lstStyle/>
                    <a:p>
                      <a:r>
                        <a:rPr lang="en-GB" b="1" dirty="0" smtClean="0"/>
                        <a:t>15</a:t>
                      </a:r>
                      <a:endParaRPr lang="en-GB" b="1" dirty="0"/>
                    </a:p>
                  </a:txBody>
                  <a:tcPr/>
                </a:tc>
                <a:tc>
                  <a:txBody>
                    <a:bodyPr/>
                    <a:lstStyle/>
                    <a:p>
                      <a:r>
                        <a:rPr lang="en-GB" b="1" dirty="0" smtClean="0"/>
                        <a:t>69.6</a:t>
                      </a:r>
                      <a:endParaRPr lang="en-GB" b="1" dirty="0"/>
                    </a:p>
                  </a:txBody>
                  <a:tcPr/>
                </a:tc>
                <a:tc>
                  <a:txBody>
                    <a:bodyPr/>
                    <a:lstStyle/>
                    <a:p>
                      <a:r>
                        <a:rPr lang="en-GB" b="1" dirty="0" smtClean="0"/>
                        <a:t>10</a:t>
                      </a:r>
                      <a:endParaRPr lang="en-GB" b="1" dirty="0"/>
                    </a:p>
                  </a:txBody>
                  <a:tcPr/>
                </a:tc>
                <a:tc>
                  <a:txBody>
                    <a:bodyPr/>
                    <a:lstStyle/>
                    <a:p>
                      <a:r>
                        <a:rPr lang="en-GB" b="1" dirty="0" smtClean="0"/>
                        <a:t>0.6</a:t>
                      </a:r>
                      <a:endParaRPr lang="en-GB" b="1" dirty="0"/>
                    </a:p>
                  </a:txBody>
                  <a:tcPr/>
                </a:tc>
                <a:tc>
                  <a:txBody>
                    <a:bodyPr/>
                    <a:lstStyle/>
                    <a:p>
                      <a:r>
                        <a:rPr lang="en-US" b="1" dirty="0"/>
                        <a:t>100%</a:t>
                      </a:r>
                      <a:endParaRPr lang="en-GB" b="1" dirty="0"/>
                    </a:p>
                  </a:txBody>
                  <a:tcPr/>
                </a:tc>
                <a:tc>
                  <a:txBody>
                    <a:bodyPr/>
                    <a:lstStyle/>
                    <a:p>
                      <a:r>
                        <a:rPr lang="en-GB" b="1" dirty="0" smtClean="0"/>
                        <a:t>63</a:t>
                      </a:r>
                      <a:endParaRPr lang="en-GB" b="1" dirty="0"/>
                    </a:p>
                  </a:txBody>
                  <a:tcPr/>
                </a:tc>
                <a:extLst>
                  <a:ext uri="{0D108BD9-81ED-4DB2-BD59-A6C34878D82A}">
                    <a16:rowId xmlns:a16="http://schemas.microsoft.com/office/drawing/2014/main" xmlns="" val="2067044557"/>
                  </a:ext>
                </a:extLst>
              </a:tr>
            </a:tbl>
          </a:graphicData>
        </a:graphic>
      </p:graphicFrame>
      <p:sp>
        <p:nvSpPr>
          <p:cNvPr id="10" name="TextBox 9"/>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321813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86619"/>
            <a:ext cx="6798734" cy="1303867"/>
          </a:xfrm>
        </p:spPr>
        <p:txBody>
          <a:bodyPr>
            <a:normAutofit/>
          </a:bodyPr>
          <a:lstStyle/>
          <a:p>
            <a:pPr lvl="0">
              <a:spcBef>
                <a:spcPct val="20000"/>
              </a:spcBef>
            </a:pPr>
            <a:r>
              <a:rPr lang="en-ZA" sz="3200" b="1" dirty="0">
                <a:solidFill>
                  <a:prstClr val="black"/>
                </a:solidFill>
                <a:ea typeface="+mn-ea"/>
                <a:cs typeface="+mn-cs"/>
              </a:rPr>
              <a:t>III. REVENUE</a:t>
            </a:r>
            <a:endParaRPr lang="en-ZW" sz="3200" dirty="0">
              <a:solidFill>
                <a:prstClr val="black"/>
              </a:solidFill>
              <a:ea typeface="+mn-ea"/>
              <a:cs typeface="+mn-cs"/>
            </a:endParaRPr>
          </a:p>
        </p:txBody>
      </p:sp>
      <p:sp>
        <p:nvSpPr>
          <p:cNvPr id="3" name="Content Placeholder 2"/>
          <p:cNvSpPr>
            <a:spLocks noGrp="1"/>
          </p:cNvSpPr>
          <p:nvPr>
            <p:ph sz="half" idx="1"/>
          </p:nvPr>
        </p:nvSpPr>
        <p:spPr>
          <a:xfrm>
            <a:off x="762000" y="1905000"/>
            <a:ext cx="7620000" cy="4221163"/>
          </a:xfrm>
          <a:ln>
            <a:solidFill>
              <a:schemeClr val="tx1"/>
            </a:solidFill>
          </a:ln>
        </p:spPr>
        <p:txBody>
          <a:bodyPr>
            <a:normAutofit/>
          </a:bodyPr>
          <a:lstStyle/>
          <a:p>
            <a:r>
              <a:rPr lang="en-ZA" sz="2400" dirty="0" smtClean="0">
                <a:solidFill>
                  <a:prstClr val="black"/>
                </a:solidFill>
              </a:rPr>
              <a:t>Council resource allocation was positively skewed towards women generally.</a:t>
            </a:r>
            <a:endParaRPr lang="en-ZA" sz="2400" dirty="0">
              <a:solidFill>
                <a:prstClr val="black"/>
              </a:solidFill>
            </a:endParaRPr>
          </a:p>
          <a:p>
            <a:pPr algn="just"/>
            <a:r>
              <a:rPr lang="en-GB" sz="2400" dirty="0" smtClean="0">
                <a:ea typeface="Calibri" panose="020F0502020204030204" pitchFamily="34" charset="0"/>
              </a:rPr>
              <a:t>Women occupy a higher population space hence its apparent to address their concerns.</a:t>
            </a:r>
            <a:endParaRPr lang="en-GB" sz="2400" dirty="0">
              <a:ea typeface="Calibri" panose="020F0502020204030204" pitchFamily="34" charset="0"/>
            </a:endParaRPr>
          </a:p>
          <a:p>
            <a:endParaRPr lang="en-GB" sz="2000" dirty="0">
              <a:effectLst/>
              <a:ea typeface="Calibri" panose="020F0502020204030204" pitchFamily="34" charset="0"/>
            </a:endParaRPr>
          </a:p>
          <a:p>
            <a:r>
              <a:rPr lang="en-GB" sz="2000" dirty="0" smtClean="0">
                <a:latin typeface="Tahoma" panose="020B0604030504040204" pitchFamily="34" charset="0"/>
                <a:ea typeface="Calibri" panose="020F0502020204030204" pitchFamily="34" charset="0"/>
                <a:cs typeface="Times New Roman" panose="02020603050405020304" pitchFamily="18" charset="0"/>
              </a:rPr>
              <a:t>Women views were aligned to water challenges hence allocation to wash was the highest.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smtClean="0">
                <a:latin typeface="Tahoma" panose="020B0604030504040204" pitchFamily="34" charset="0"/>
                <a:ea typeface="Calibri" panose="020F0502020204030204" pitchFamily="34" charset="0"/>
                <a:cs typeface="Times New Roman" panose="02020603050405020304" pitchFamily="18" charset="0"/>
              </a:rPr>
              <a:t>80% of our Devolution funds is channelled towards water hence the element of addressing the women needs to a lager extent.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2000" b="1" dirty="0">
              <a:solidFill>
                <a:prstClr val="black"/>
              </a:solidFill>
            </a:endParaRPr>
          </a:p>
          <a:p>
            <a:pPr marL="0" indent="0">
              <a:buNone/>
            </a:pPr>
            <a:endParaRPr lang="en-ZW" sz="1800" b="1"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02242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798735" cy="619004"/>
          </a:xfrm>
        </p:spPr>
        <p:txBody>
          <a:bodyPr>
            <a:normAutofit fontScale="90000"/>
          </a:bodyPr>
          <a:lstStyle/>
          <a:p>
            <a:r>
              <a:rPr lang="en-ZA" b="1" dirty="0" smtClean="0">
                <a:solidFill>
                  <a:prstClr val="black"/>
                </a:solidFill>
              </a:rPr>
              <a:t>REVENUE SOURCES</a:t>
            </a:r>
            <a:endParaRPr lang="en-US" dirty="0"/>
          </a:p>
        </p:txBody>
      </p:sp>
      <p:graphicFrame>
        <p:nvGraphicFramePr>
          <p:cNvPr id="3" name="Content Placeholder 9">
            <a:extLst>
              <a:ext uri="{FF2B5EF4-FFF2-40B4-BE49-F238E27FC236}">
                <a16:creationId xmlns:a16="http://schemas.microsoft.com/office/drawing/2014/main" xmlns="" id="{C2249562-EE3B-3712-AC08-CADFE6B41B7B}"/>
              </a:ext>
            </a:extLst>
          </p:cNvPr>
          <p:cNvGraphicFramePr>
            <a:graphicFrameLocks/>
          </p:cNvGraphicFramePr>
          <p:nvPr>
            <p:extLst>
              <p:ext uri="{D42A27DB-BD31-4B8C-83A1-F6EECF244321}">
                <p14:modId xmlns:p14="http://schemas.microsoft.com/office/powerpoint/2010/main" val="1288774005"/>
              </p:ext>
            </p:extLst>
          </p:nvPr>
        </p:nvGraphicFramePr>
        <p:xfrm>
          <a:off x="838200" y="1524000"/>
          <a:ext cx="6477000" cy="4784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175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798734" cy="532463"/>
          </a:xfrm>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endParaRPr lang="en-ZA" sz="3600" dirty="0"/>
          </a:p>
        </p:txBody>
      </p:sp>
      <p:sp>
        <p:nvSpPr>
          <p:cNvPr id="3" name="Content Placeholder 2"/>
          <p:cNvSpPr>
            <a:spLocks noGrp="1"/>
          </p:cNvSpPr>
          <p:nvPr>
            <p:ph sz="half" idx="1"/>
          </p:nvPr>
        </p:nvSpPr>
        <p:spPr>
          <a:xfrm>
            <a:off x="732367" y="2667000"/>
            <a:ext cx="7620000" cy="3154363"/>
          </a:xfrm>
          <a:ln>
            <a:solidFill>
              <a:schemeClr val="tx1"/>
            </a:solidFill>
          </a:ln>
        </p:spPr>
        <p:txBody>
          <a:bodyPr>
            <a:normAutofit/>
          </a:bodyPr>
          <a:lstStyle/>
          <a:p>
            <a:pPr algn="just">
              <a:lnSpc>
                <a:spcPct val="107000"/>
              </a:lnSpc>
              <a:spcBef>
                <a:spcPts val="0"/>
              </a:spcBef>
            </a:pPr>
            <a:r>
              <a:rPr lang="en-GB" sz="2400" dirty="0" smtClean="0">
                <a:effectLst/>
                <a:ea typeface="Tahoma" panose="020B0604030504040204" pitchFamily="34" charset="0"/>
                <a:cs typeface="Tahoma" panose="020B0604030504040204" pitchFamily="34" charset="0"/>
              </a:rPr>
              <a:t>Analysis of </a:t>
            </a:r>
            <a:r>
              <a:rPr lang="en-GB" sz="2400" dirty="0">
                <a:effectLst/>
                <a:ea typeface="Tahoma" panose="020B0604030504040204" pitchFamily="34" charset="0"/>
                <a:cs typeface="Tahoma" panose="020B0604030504040204" pitchFamily="34" charset="0"/>
              </a:rPr>
              <a:t>the council </a:t>
            </a:r>
            <a:r>
              <a:rPr lang="en-GB" sz="2400" dirty="0" smtClean="0">
                <a:effectLst/>
                <a:ea typeface="Tahoma" panose="020B0604030504040204" pitchFamily="34" charset="0"/>
                <a:cs typeface="Tahoma" panose="020B0604030504040204" pitchFamily="34" charset="0"/>
              </a:rPr>
              <a:t>budget expenditure </a:t>
            </a:r>
            <a:r>
              <a:rPr lang="en-GB" sz="2400" dirty="0">
                <a:effectLst/>
                <a:ea typeface="Tahoma" panose="020B0604030504040204" pitchFamily="34" charset="0"/>
                <a:cs typeface="Tahoma" panose="020B0604030504040204" pitchFamily="34" charset="0"/>
              </a:rPr>
              <a:t>into Gender Management System; Salaries; employment equity-related expenditure; gender-specific programmes and mainstream programmes</a:t>
            </a:r>
            <a:r>
              <a:rPr lang="en-GB" sz="2400" dirty="0" smtClean="0">
                <a:effectLst/>
                <a:ea typeface="Tahoma" panose="020B0604030504040204" pitchFamily="34" charset="0"/>
                <a:cs typeface="Tahoma" panose="020B0604030504040204" pitchFamily="34" charset="0"/>
              </a:rPr>
              <a:t>.</a:t>
            </a:r>
          </a:p>
          <a:p>
            <a:pPr algn="just">
              <a:lnSpc>
                <a:spcPct val="107000"/>
              </a:lnSpc>
              <a:spcBef>
                <a:spcPts val="0"/>
              </a:spcBef>
            </a:pPr>
            <a:endParaRPr lang="en-GB" sz="2400" dirty="0">
              <a:effectLst/>
              <a:ea typeface="Tahoma" panose="020B0604030504040204" pitchFamily="34" charset="0"/>
              <a:cs typeface="Tahoma" panose="020B0604030504040204" pitchFamily="34" charset="0"/>
            </a:endParaRP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451996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798735" cy="542804"/>
          </a:xfrm>
        </p:spPr>
        <p:txBody>
          <a:bodyPr>
            <a:normAutofit fontScale="90000"/>
          </a:bodyPr>
          <a:lstStyle/>
          <a:p>
            <a:r>
              <a:rPr lang="en-GB" b="1" dirty="0">
                <a:ea typeface="Calibri" panose="020F0502020204030204" pitchFamily="34" charset="0"/>
                <a:cs typeface="Times New Roman" panose="02020603050405020304" pitchFamily="18" charset="0"/>
              </a:rPr>
              <a:t>EXPENDITURE</a:t>
            </a:r>
            <a:endParaRPr lang="en-US" dirty="0"/>
          </a:p>
        </p:txBody>
      </p:sp>
      <p:graphicFrame>
        <p:nvGraphicFramePr>
          <p:cNvPr id="3" name="Chart 2"/>
          <p:cNvGraphicFramePr/>
          <p:nvPr>
            <p:extLst>
              <p:ext uri="{D42A27DB-BD31-4B8C-83A1-F6EECF244321}">
                <p14:modId xmlns:p14="http://schemas.microsoft.com/office/powerpoint/2010/main" val="1933950160"/>
              </p:ext>
            </p:extLst>
          </p:nvPr>
        </p:nvGraphicFramePr>
        <p:xfrm>
          <a:off x="685800" y="949945"/>
          <a:ext cx="7620000" cy="5097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04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6798734" cy="389467"/>
          </a:xfrm>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a:t>
            </a:r>
            <a:r>
              <a:rPr lang="en-GB" sz="3600" dirty="0">
                <a:effectLst/>
                <a:latin typeface="Calibri" panose="020F0502020204030204" pitchFamily="34" charset="0"/>
                <a:ea typeface="Calibri" panose="020F0502020204030204" pitchFamily="34" charset="0"/>
                <a:cs typeface="Times New Roman" panose="02020603050405020304" pitchFamily="18" charset="0"/>
              </a:rPr>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ZA" sz="3600" dirty="0"/>
          </a:p>
        </p:txBody>
      </p:sp>
      <p:graphicFrame>
        <p:nvGraphicFramePr>
          <p:cNvPr id="4" name="Table 4">
            <a:extLst>
              <a:ext uri="{FF2B5EF4-FFF2-40B4-BE49-F238E27FC236}">
                <a16:creationId xmlns:a16="http://schemas.microsoft.com/office/drawing/2014/main" xmlns="" id="{3A23FAEA-850F-45E8-D245-8D1325A6AFBA}"/>
              </a:ext>
            </a:extLst>
          </p:cNvPr>
          <p:cNvGraphicFramePr>
            <a:graphicFrameLocks noGrp="1"/>
          </p:cNvGraphicFramePr>
          <p:nvPr>
            <p:ph idx="1"/>
            <p:extLst>
              <p:ext uri="{D42A27DB-BD31-4B8C-83A1-F6EECF244321}">
                <p14:modId xmlns:p14="http://schemas.microsoft.com/office/powerpoint/2010/main" val="3256141196"/>
              </p:ext>
            </p:extLst>
          </p:nvPr>
        </p:nvGraphicFramePr>
        <p:xfrm>
          <a:off x="457200" y="1234441"/>
          <a:ext cx="8503920" cy="4389118"/>
        </p:xfrm>
        <a:graphic>
          <a:graphicData uri="http://schemas.openxmlformats.org/drawingml/2006/table">
            <a:tbl>
              <a:tblPr firstRow="1" bandRow="1">
                <a:tableStyleId>{5C22544A-7EE6-4342-B048-85BDC9FD1C3A}</a:tableStyleId>
              </a:tblPr>
              <a:tblGrid>
                <a:gridCol w="4173219">
                  <a:extLst>
                    <a:ext uri="{9D8B030D-6E8A-4147-A177-3AD203B41FA5}">
                      <a16:colId xmlns:a16="http://schemas.microsoft.com/office/drawing/2014/main" xmlns="" val="3028236975"/>
                    </a:ext>
                  </a:extLst>
                </a:gridCol>
                <a:gridCol w="2598420">
                  <a:extLst>
                    <a:ext uri="{9D8B030D-6E8A-4147-A177-3AD203B41FA5}">
                      <a16:colId xmlns:a16="http://schemas.microsoft.com/office/drawing/2014/main" xmlns="" val="1778747858"/>
                    </a:ext>
                  </a:extLst>
                </a:gridCol>
                <a:gridCol w="1732281">
                  <a:extLst>
                    <a:ext uri="{9D8B030D-6E8A-4147-A177-3AD203B41FA5}">
                      <a16:colId xmlns:a16="http://schemas.microsoft.com/office/drawing/2014/main" xmlns="" val="2139355507"/>
                    </a:ext>
                  </a:extLst>
                </a:gridCol>
              </a:tblGrid>
              <a:tr h="505658">
                <a:tc>
                  <a:txBody>
                    <a:bodyPr/>
                    <a:lstStyle/>
                    <a:p>
                      <a:r>
                        <a:rPr lang="en-US" dirty="0">
                          <a:solidFill>
                            <a:schemeClr val="tx1"/>
                          </a:solidFill>
                        </a:rPr>
                        <a:t>Type of Expenditure</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Proportion (%)</a:t>
                      </a:r>
                      <a:endParaRPr lang="en-GB" dirty="0">
                        <a:solidFill>
                          <a:schemeClr val="tx1"/>
                        </a:solidFill>
                      </a:endParaRPr>
                    </a:p>
                  </a:txBody>
                  <a:tcPr/>
                </a:tc>
                <a:extLst>
                  <a:ext uri="{0D108BD9-81ED-4DB2-BD59-A6C34878D82A}">
                    <a16:rowId xmlns:a16="http://schemas.microsoft.com/office/drawing/2014/main" xmlns="" val="1696426788"/>
                  </a:ext>
                </a:extLst>
              </a:tr>
              <a:tr h="505658">
                <a:tc>
                  <a:txBody>
                    <a:bodyPr/>
                    <a:lstStyle/>
                    <a:p>
                      <a:r>
                        <a:rPr lang="en-ZA" sz="1800" kern="1200" dirty="0">
                          <a:solidFill>
                            <a:schemeClr val="dk1"/>
                          </a:solidFill>
                          <a:effectLst/>
                          <a:latin typeface="+mn-lt"/>
                          <a:ea typeface="+mn-ea"/>
                          <a:cs typeface="+mn-cs"/>
                        </a:rPr>
                        <a:t>Gender Management System (GMS) </a:t>
                      </a:r>
                      <a:endParaRPr lang="en-GB" dirty="0"/>
                    </a:p>
                  </a:txBody>
                  <a:tcPr/>
                </a:tc>
                <a:tc>
                  <a:txBody>
                    <a:bodyPr/>
                    <a:lstStyle/>
                    <a:p>
                      <a:r>
                        <a:rPr lang="en-GB" dirty="0" smtClean="0"/>
                        <a:t>46525.64</a:t>
                      </a:r>
                      <a:endParaRPr lang="en-GB" dirty="0"/>
                    </a:p>
                  </a:txBody>
                  <a:tcPr/>
                </a:tc>
                <a:tc>
                  <a:txBody>
                    <a:bodyPr/>
                    <a:lstStyle/>
                    <a:p>
                      <a:r>
                        <a:rPr lang="en-GB" dirty="0" smtClean="0"/>
                        <a:t>18</a:t>
                      </a:r>
                      <a:endParaRPr lang="en-GB" dirty="0"/>
                    </a:p>
                  </a:txBody>
                  <a:tcPr/>
                </a:tc>
                <a:extLst>
                  <a:ext uri="{0D108BD9-81ED-4DB2-BD59-A6C34878D82A}">
                    <a16:rowId xmlns:a16="http://schemas.microsoft.com/office/drawing/2014/main" xmlns="" val="2594365503"/>
                  </a:ext>
                </a:extLst>
              </a:tr>
              <a:tr h="849512">
                <a:tc>
                  <a:txBody>
                    <a:bodyPr/>
                    <a:lstStyle/>
                    <a:p>
                      <a:r>
                        <a:rPr lang="en-ZA" sz="1800" kern="1200" dirty="0">
                          <a:solidFill>
                            <a:schemeClr val="dk1"/>
                          </a:solidFill>
                          <a:effectLst/>
                          <a:latin typeface="+mn-lt"/>
                          <a:ea typeface="+mn-ea"/>
                          <a:cs typeface="+mn-cs"/>
                        </a:rPr>
                        <a:t>Employment expenditure (Human Capital Expenditure)</a:t>
                      </a:r>
                      <a:endParaRPr lang="en-GB" dirty="0"/>
                    </a:p>
                  </a:txBody>
                  <a:tcPr/>
                </a:tc>
                <a:tc>
                  <a:txBody>
                    <a:bodyPr/>
                    <a:lstStyle/>
                    <a:p>
                      <a:r>
                        <a:rPr lang="en-GB" dirty="0" smtClean="0"/>
                        <a:t>87259</a:t>
                      </a:r>
                      <a:endParaRPr lang="en-GB" dirty="0"/>
                    </a:p>
                  </a:txBody>
                  <a:tcPr/>
                </a:tc>
                <a:tc>
                  <a:txBody>
                    <a:bodyPr/>
                    <a:lstStyle/>
                    <a:p>
                      <a:r>
                        <a:rPr lang="en-GB" dirty="0" smtClean="0"/>
                        <a:t>33</a:t>
                      </a:r>
                      <a:endParaRPr lang="en-GB" dirty="0"/>
                    </a:p>
                  </a:txBody>
                  <a:tcPr/>
                </a:tc>
                <a:extLst>
                  <a:ext uri="{0D108BD9-81ED-4DB2-BD59-A6C34878D82A}">
                    <a16:rowId xmlns:a16="http://schemas.microsoft.com/office/drawing/2014/main" xmlns="" val="4039648564"/>
                  </a:ext>
                </a:extLst>
              </a:tr>
              <a:tr h="505658">
                <a:tc>
                  <a:txBody>
                    <a:bodyPr/>
                    <a:lstStyle/>
                    <a:p>
                      <a:r>
                        <a:rPr lang="en-GB" dirty="0"/>
                        <a:t>Employment equity related expenditure</a:t>
                      </a:r>
                    </a:p>
                  </a:txBody>
                  <a:tcPr/>
                </a:tc>
                <a:tc>
                  <a:txBody>
                    <a:bodyPr/>
                    <a:lstStyle/>
                    <a:p>
                      <a:r>
                        <a:rPr lang="en-GB" dirty="0" smtClean="0"/>
                        <a:t>27669.69</a:t>
                      </a:r>
                      <a:endParaRPr lang="en-GB" dirty="0"/>
                    </a:p>
                  </a:txBody>
                  <a:tcPr/>
                </a:tc>
                <a:tc>
                  <a:txBody>
                    <a:bodyPr/>
                    <a:lstStyle/>
                    <a:p>
                      <a:r>
                        <a:rPr lang="en-GB" dirty="0" smtClean="0"/>
                        <a:t>10</a:t>
                      </a:r>
                      <a:endParaRPr lang="en-GB" dirty="0"/>
                    </a:p>
                  </a:txBody>
                  <a:tcPr/>
                </a:tc>
                <a:extLst>
                  <a:ext uri="{0D108BD9-81ED-4DB2-BD59-A6C34878D82A}">
                    <a16:rowId xmlns:a16="http://schemas.microsoft.com/office/drawing/2014/main" xmlns="" val="3537071230"/>
                  </a:ext>
                </a:extLst>
              </a:tr>
              <a:tr h="505658">
                <a:tc>
                  <a:txBody>
                    <a:bodyPr/>
                    <a:lstStyle/>
                    <a:p>
                      <a:r>
                        <a:rPr lang="en-GB" dirty="0"/>
                        <a:t>Gender Specific Programming</a:t>
                      </a:r>
                    </a:p>
                  </a:txBody>
                  <a:tcPr/>
                </a:tc>
                <a:tc>
                  <a:txBody>
                    <a:bodyPr/>
                    <a:lstStyle/>
                    <a:p>
                      <a:r>
                        <a:rPr lang="en-GB" dirty="0" smtClean="0"/>
                        <a:t>5374.38</a:t>
                      </a:r>
                      <a:endParaRPr lang="en-GB" dirty="0"/>
                    </a:p>
                  </a:txBody>
                  <a:tcPr/>
                </a:tc>
                <a:tc>
                  <a:txBody>
                    <a:bodyPr/>
                    <a:lstStyle/>
                    <a:p>
                      <a:r>
                        <a:rPr lang="en-GB" dirty="0" smtClean="0"/>
                        <a:t>2</a:t>
                      </a:r>
                      <a:endParaRPr lang="en-GB" dirty="0"/>
                    </a:p>
                  </a:txBody>
                  <a:tcPr/>
                </a:tc>
                <a:extLst>
                  <a:ext uri="{0D108BD9-81ED-4DB2-BD59-A6C34878D82A}">
                    <a16:rowId xmlns:a16="http://schemas.microsoft.com/office/drawing/2014/main" xmlns="" val="3633499837"/>
                  </a:ext>
                </a:extLst>
              </a:tr>
              <a:tr h="505658">
                <a:tc>
                  <a:txBody>
                    <a:bodyPr/>
                    <a:lstStyle/>
                    <a:p>
                      <a:r>
                        <a:rPr lang="en-GB" dirty="0"/>
                        <a:t>Mainstream Programmes </a:t>
                      </a:r>
                    </a:p>
                  </a:txBody>
                  <a:tcPr/>
                </a:tc>
                <a:tc>
                  <a:txBody>
                    <a:bodyPr/>
                    <a:lstStyle/>
                    <a:p>
                      <a:r>
                        <a:rPr lang="en-GB" dirty="0" smtClean="0"/>
                        <a:t>98000</a:t>
                      </a:r>
                      <a:endParaRPr lang="en-GB" dirty="0"/>
                    </a:p>
                  </a:txBody>
                  <a:tcPr/>
                </a:tc>
                <a:tc>
                  <a:txBody>
                    <a:bodyPr/>
                    <a:lstStyle/>
                    <a:p>
                      <a:r>
                        <a:rPr lang="en-GB" dirty="0" smtClean="0"/>
                        <a:t>37</a:t>
                      </a:r>
                      <a:endParaRPr lang="en-GB" dirty="0"/>
                    </a:p>
                  </a:txBody>
                  <a:tcPr/>
                </a:tc>
                <a:extLst>
                  <a:ext uri="{0D108BD9-81ED-4DB2-BD59-A6C34878D82A}">
                    <a16:rowId xmlns:a16="http://schemas.microsoft.com/office/drawing/2014/main" xmlns="" val="4141272286"/>
                  </a:ext>
                </a:extLst>
              </a:tr>
              <a:tr h="505658">
                <a:tc>
                  <a:txBody>
                    <a:bodyPr/>
                    <a:lstStyle/>
                    <a:p>
                      <a:r>
                        <a:rPr lang="en-US" dirty="0"/>
                        <a:t>Other</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extLst>
                  <a:ext uri="{0D108BD9-81ED-4DB2-BD59-A6C34878D82A}">
                    <a16:rowId xmlns:a16="http://schemas.microsoft.com/office/drawing/2014/main" xmlns="" val="1731612640"/>
                  </a:ext>
                </a:extLst>
              </a:tr>
              <a:tr h="505658">
                <a:tc>
                  <a:txBody>
                    <a:bodyPr/>
                    <a:lstStyle/>
                    <a:p>
                      <a:r>
                        <a:rPr lang="en-US" b="1" dirty="0"/>
                        <a:t>Total</a:t>
                      </a:r>
                      <a:endParaRPr lang="en-GB" b="1" dirty="0"/>
                    </a:p>
                  </a:txBody>
                  <a:tcPr/>
                </a:tc>
                <a:tc>
                  <a:txBody>
                    <a:bodyPr/>
                    <a:lstStyle/>
                    <a:p>
                      <a:r>
                        <a:rPr lang="en-GB" b="1" dirty="0" smtClean="0"/>
                        <a:t>264093</a:t>
                      </a:r>
                      <a:endParaRPr lang="en-GB" b="1" dirty="0"/>
                    </a:p>
                  </a:txBody>
                  <a:tcPr/>
                </a:tc>
                <a:tc>
                  <a:txBody>
                    <a:bodyPr/>
                    <a:lstStyle/>
                    <a:p>
                      <a:r>
                        <a:rPr lang="en-GB" b="1" dirty="0" smtClean="0"/>
                        <a:t>100</a:t>
                      </a:r>
                      <a:endParaRPr lang="en-GB" b="1" dirty="0"/>
                    </a:p>
                  </a:txBody>
                  <a:tcPr/>
                </a:tc>
                <a:extLst>
                  <a:ext uri="{0D108BD9-81ED-4DB2-BD59-A6C34878D82A}">
                    <a16:rowId xmlns:a16="http://schemas.microsoft.com/office/drawing/2014/main" xmlns="" val="189623784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233519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GB" sz="3600" b="1" dirty="0">
                <a:effectLst/>
                <a:latin typeface="+mn-lt"/>
                <a:ea typeface="Calibri" panose="020F0502020204030204" pitchFamily="34" charset="0"/>
                <a:cs typeface="Times New Roman" panose="02020603050405020304" pitchFamily="18" charset="0"/>
              </a:rPr>
              <a:t>EXPENDITURE- GMS</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5" name="Content Placeholder 4">
            <a:extLst>
              <a:ext uri="{FF2B5EF4-FFF2-40B4-BE49-F238E27FC236}">
                <a16:creationId xmlns:a16="http://schemas.microsoft.com/office/drawing/2014/main" xmlns="" id="{94987554-FA33-8625-B0EF-900FA6317A7F}"/>
              </a:ext>
            </a:extLst>
          </p:cNvPr>
          <p:cNvSpPr>
            <a:spLocks noGrp="1"/>
          </p:cNvSpPr>
          <p:nvPr>
            <p:ph idx="1"/>
          </p:nvPr>
        </p:nvSpPr>
        <p:spPr/>
        <p:txBody>
          <a:bodyPr>
            <a:normAutofit fontScale="70000" lnSpcReduction="20000"/>
          </a:bodyPr>
          <a:lstStyle/>
          <a:p>
            <a:r>
              <a:rPr lang="en-GB" dirty="0" smtClean="0">
                <a:latin typeface="Tahoma" panose="020B0604030504040204" pitchFamily="34" charset="0"/>
                <a:ea typeface="Calibri" panose="020F0502020204030204" pitchFamily="34" charset="0"/>
                <a:cs typeface="Times New Roman" panose="02020603050405020304" pitchFamily="18" charset="0"/>
              </a:rPr>
              <a:t>Council now has a proper functional Gender Management System (GMS), commencing from a Gender Committee which sits on a monthly basis. The Gender Focal Person is the resource person who advices the servicing officer of the committee. We have one Gender Champion who is a Councillor.</a:t>
            </a:r>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GB" sz="3200" dirty="0">
              <a:effectLst/>
              <a:latin typeface="Tahoma" panose="020B0604030504040204" pitchFamily="34" charset="0"/>
              <a:ea typeface="Calibri" panose="020F0502020204030204" pitchFamily="34" charset="0"/>
              <a:cs typeface="Times New Roman" panose="02020603050405020304" pitchFamily="18" charset="0"/>
            </a:endParaRPr>
          </a:p>
          <a:p>
            <a:r>
              <a:rPr lang="en-GB" dirty="0" smtClean="0">
                <a:latin typeface="Tahoma" panose="020B0604030504040204" pitchFamily="34" charset="0"/>
                <a:ea typeface="Calibri" panose="020F0502020204030204" pitchFamily="34" charset="0"/>
                <a:cs typeface="Times New Roman" panose="02020603050405020304" pitchFamily="18" charset="0"/>
              </a:rPr>
              <a:t>All the documents are found in the office of the Director of Finance, Gender Focal Person and the Town Secretary’s office.</a:t>
            </a:r>
            <a:r>
              <a:rPr lang="en-GB" sz="3200" dirty="0">
                <a:effectLst/>
                <a:latin typeface="Calibri" panose="020F0502020204030204" pitchFamily="34" charset="0"/>
                <a:ea typeface="Calibri" panose="020F0502020204030204" pitchFamily="34" charset="0"/>
                <a:cs typeface="Times New Roman" panose="02020603050405020304" pitchFamily="18" charset="0"/>
              </a:rPr>
              <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r>
              <a:rPr lang="en-GB" sz="5400" b="1" dirty="0">
                <a:effectLst/>
                <a:latin typeface="+mn-lt"/>
                <a:ea typeface="Calibri" panose="020F0502020204030204" pitchFamily="34" charset="0"/>
                <a:cs typeface="Times New Roman" panose="02020603050405020304" pitchFamily="18" charset="0"/>
              </a:rPr>
              <a:t> </a:t>
            </a:r>
            <a:r>
              <a:rPr lang="en-GB" sz="5400" dirty="0">
                <a:effectLst/>
                <a:latin typeface="Calibri" panose="020F0502020204030204" pitchFamily="34" charset="0"/>
                <a:ea typeface="Calibri" panose="020F0502020204030204" pitchFamily="34" charset="0"/>
                <a:cs typeface="Times New Roman" panose="02020603050405020304" pitchFamily="18" charset="0"/>
              </a:rPr>
              <a:t/>
            </a:r>
            <a:br>
              <a:rPr lang="en-GB" sz="5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3918247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marR="191135" lvl="1">
              <a:lnSpc>
                <a:spcPct val="115000"/>
              </a:lnSpc>
              <a:spcAft>
                <a:spcPts val="0"/>
              </a:spcAft>
            </a:pPr>
            <a:r>
              <a:rPr lang="en-ZW" b="1" dirty="0"/>
              <a:t/>
            </a:r>
            <a:br>
              <a:rPr lang="en-ZW" b="1" dirty="0"/>
            </a:br>
            <a:r>
              <a:rPr lang="en-ZA" sz="31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 POLICY FRAMEWORK  </a:t>
            </a:r>
            <a:r>
              <a:rPr lang="en-ZA" dirty="0">
                <a:effectLst/>
                <a:latin typeface="Calibri" panose="020F0502020204030204" pitchFamily="34" charset="0"/>
                <a:ea typeface="Calibri" panose="020F0502020204030204" pitchFamily="34" charset="0"/>
                <a:cs typeface="Times New Roman" panose="02020603050405020304" pitchFamily="18" charset="0"/>
              </a:rPr>
              <a:t/>
            </a:r>
            <a:br>
              <a:rPr lang="en-ZA" dirty="0">
                <a:effectLst/>
                <a:latin typeface="Calibri" panose="020F0502020204030204" pitchFamily="34" charset="0"/>
                <a:ea typeface="Calibri" panose="020F0502020204030204" pitchFamily="34" charset="0"/>
                <a:cs typeface="Times New Roman" panose="02020603050405020304" pitchFamily="18" charset="0"/>
              </a:rPr>
            </a:br>
            <a:r>
              <a:rPr lang="en-ZW" b="1" dirty="0"/>
              <a:t/>
            </a:r>
            <a:br>
              <a:rPr lang="en-ZW" b="1" dirty="0"/>
            </a:br>
            <a:endParaRPr lang="en-ZW" b="1" dirty="0"/>
          </a:p>
        </p:txBody>
      </p:sp>
      <p:sp>
        <p:nvSpPr>
          <p:cNvPr id="3" name="Content Placeholder 2"/>
          <p:cNvSpPr>
            <a:spLocks noGrp="1"/>
          </p:cNvSpPr>
          <p:nvPr>
            <p:ph sz="half" idx="1"/>
          </p:nvPr>
        </p:nvSpPr>
        <p:spPr>
          <a:xfrm>
            <a:off x="457200" y="2362200"/>
            <a:ext cx="8382000" cy="3763963"/>
          </a:xfrm>
          <a:ln>
            <a:solidFill>
              <a:schemeClr val="tx1"/>
            </a:solidFill>
          </a:ln>
        </p:spPr>
        <p:txBody>
          <a:bodyPr>
            <a:noAutofit/>
          </a:bodyPr>
          <a:lstStyle/>
          <a:p>
            <a:pPr marL="0" marR="0" lvl="0" indent="0" algn="just">
              <a:lnSpc>
                <a:spcPts val="1365"/>
              </a:lnSpc>
              <a:spcBef>
                <a:spcPts val="0"/>
              </a:spcBef>
              <a:spcAft>
                <a:spcPts val="0"/>
              </a:spcAft>
              <a:buNone/>
            </a:pPr>
            <a:endParaRPr lang="en-US" sz="2400" dirty="0">
              <a:ea typeface="Liberation Sans Narrow"/>
              <a:cs typeface="Liberation Sans Narrow"/>
            </a:endParaRPr>
          </a:p>
          <a:p>
            <a:pPr algn="just">
              <a:spcBef>
                <a:spcPts val="0"/>
              </a:spcBef>
            </a:pPr>
            <a:r>
              <a:rPr lang="en-US" sz="2400" dirty="0" smtClean="0">
                <a:ea typeface="Calibri" panose="020F0502020204030204" pitchFamily="34" charset="0"/>
                <a:cs typeface="Times New Roman" panose="02020603050405020304" pitchFamily="18" charset="0"/>
              </a:rPr>
              <a:t>Our gender provisions in the main stream budget was guided by the Constitution, NDS 1, Council Gender Policy and National Gender Policy. Attached is the Council Gender </a:t>
            </a:r>
            <a:r>
              <a:rPr lang="en-US" sz="2400" dirty="0" smtClean="0">
                <a:ea typeface="Calibri" panose="020F0502020204030204" pitchFamily="34" charset="0"/>
                <a:cs typeface="Times New Roman" panose="02020603050405020304" pitchFamily="18" charset="0"/>
              </a:rPr>
              <a:t>Policy.</a:t>
            </a:r>
          </a:p>
          <a:p>
            <a:pPr algn="just">
              <a:spcBef>
                <a:spcPts val="0"/>
              </a:spcBef>
            </a:pPr>
            <a:r>
              <a:rPr lang="en-GB" sz="2400" dirty="0" smtClean="0">
                <a:effectLst/>
                <a:ea typeface="Calibri" panose="020F0502020204030204" pitchFamily="34" charset="0"/>
                <a:cs typeface="Times New Roman" panose="02020603050405020304" pitchFamily="18" charset="0"/>
              </a:rPr>
              <a:t>Council </a:t>
            </a:r>
            <a:r>
              <a:rPr lang="en-GB" sz="2400" dirty="0" smtClean="0">
                <a:effectLst/>
                <a:ea typeface="Calibri" panose="020F0502020204030204" pitchFamily="34" charset="0"/>
                <a:cs typeface="Times New Roman" panose="02020603050405020304" pitchFamily="18" charset="0"/>
              </a:rPr>
              <a:t>has in place a Gender Policy which </a:t>
            </a:r>
            <a:r>
              <a:rPr lang="en-GB" sz="2400" dirty="0" smtClean="0">
                <a:ea typeface="Calibri" panose="020F0502020204030204" pitchFamily="34" charset="0"/>
                <a:cs typeface="Times New Roman" panose="02020603050405020304" pitchFamily="18" charset="0"/>
              </a:rPr>
              <a:t>addresses </a:t>
            </a:r>
            <a:r>
              <a:rPr lang="en-GB" sz="2400" i="1" dirty="0" smtClean="0">
                <a:ea typeface="Calibri" panose="020F0502020204030204" pitchFamily="34" charset="0"/>
                <a:cs typeface="Times New Roman" panose="02020603050405020304" pitchFamily="18" charset="0"/>
              </a:rPr>
              <a:t>inter alia </a:t>
            </a:r>
            <a:r>
              <a:rPr lang="en-GB" sz="2400" dirty="0" smtClean="0">
                <a:ea typeface="Calibri" panose="020F0502020204030204" pitchFamily="34" charset="0"/>
                <a:cs typeface="Times New Roman" panose="02020603050405020304" pitchFamily="18" charset="0"/>
              </a:rPr>
              <a:t>issues of gender budgeting. (see attached Gender Policy).</a:t>
            </a:r>
            <a:endParaRPr lang="en-ZW" sz="2400"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224357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487362"/>
          </a:xfrm>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Gender Specific </a:t>
            </a:r>
            <a:r>
              <a:rPr lang="en-GB" sz="3600" b="1" dirty="0" smtClean="0">
                <a:effectLst/>
                <a:latin typeface="+mn-lt"/>
                <a:ea typeface="Calibri" panose="020F0502020204030204" pitchFamily="34" charset="0"/>
                <a:cs typeface="Times New Roman" panose="02020603050405020304" pitchFamily="18" charset="0"/>
              </a:rPr>
              <a:t>expenditure</a:t>
            </a:r>
            <a:endParaRPr lang="en-ZA" sz="3600" dirty="0"/>
          </a:p>
        </p:txBody>
      </p:sp>
      <p:sp>
        <p:nvSpPr>
          <p:cNvPr id="5" name="Content Placeholder 4">
            <a:extLst>
              <a:ext uri="{FF2B5EF4-FFF2-40B4-BE49-F238E27FC236}">
                <a16:creationId xmlns:a16="http://schemas.microsoft.com/office/drawing/2014/main" xmlns="" id="{94987554-FA33-8625-B0EF-900FA6317A7F}"/>
              </a:ext>
            </a:extLst>
          </p:cNvPr>
          <p:cNvSpPr>
            <a:spLocks noGrp="1"/>
          </p:cNvSpPr>
          <p:nvPr>
            <p:ph idx="1"/>
          </p:nvPr>
        </p:nvSpPr>
        <p:spPr>
          <a:xfrm>
            <a:off x="457200" y="990600"/>
            <a:ext cx="7924800" cy="5257800"/>
          </a:xfrm>
        </p:spPr>
        <p:txBody>
          <a:bodyPr>
            <a:normAutofit fontScale="25000" lnSpcReduction="20000"/>
          </a:bodyPr>
          <a:lstStyle/>
          <a:p>
            <a:pPr>
              <a:lnSpc>
                <a:spcPct val="120000"/>
              </a:lnSpc>
            </a:pPr>
            <a:r>
              <a:rPr lang="en-US" sz="6800" dirty="0" smtClean="0">
                <a:ea typeface="Calibri" panose="020F0502020204030204" pitchFamily="34" charset="0"/>
                <a:cs typeface="Times New Roman" panose="02020603050405020304" pitchFamily="18" charset="0"/>
              </a:rPr>
              <a:t>Council Gender specific pragrammes includes;</a:t>
            </a:r>
          </a:p>
          <a:p>
            <a:pPr lvl="1">
              <a:lnSpc>
                <a:spcPct val="120000"/>
              </a:lnSpc>
            </a:pPr>
            <a:r>
              <a:rPr lang="en-US" sz="6400" dirty="0" smtClean="0">
                <a:ea typeface="Calibri" panose="020F0502020204030204" pitchFamily="34" charset="0"/>
                <a:cs typeface="Times New Roman" panose="02020603050405020304" pitchFamily="18" charset="0"/>
              </a:rPr>
              <a:t>Gender committee expenditure </a:t>
            </a:r>
          </a:p>
          <a:p>
            <a:pPr lvl="1">
              <a:lnSpc>
                <a:spcPct val="120000"/>
              </a:lnSpc>
            </a:pPr>
            <a:r>
              <a:rPr lang="en-US" sz="6400" dirty="0" smtClean="0">
                <a:effectLst/>
                <a:ea typeface="Calibri" panose="020F0502020204030204" pitchFamily="34" charset="0"/>
                <a:cs typeface="Times New Roman" panose="02020603050405020304" pitchFamily="18" charset="0"/>
              </a:rPr>
              <a:t>16 days of activism against gender based violence</a:t>
            </a:r>
          </a:p>
          <a:p>
            <a:pPr lvl="1">
              <a:lnSpc>
                <a:spcPct val="120000"/>
              </a:lnSpc>
            </a:pPr>
            <a:r>
              <a:rPr lang="en-US" sz="6400" dirty="0" smtClean="0">
                <a:ea typeface="Calibri" panose="020F0502020204030204" pitchFamily="34" charset="0"/>
                <a:cs typeface="Times New Roman" panose="02020603050405020304" pitchFamily="18" charset="0"/>
              </a:rPr>
              <a:t>Commemoration of women’s day</a:t>
            </a:r>
          </a:p>
          <a:p>
            <a:pPr lvl="1">
              <a:lnSpc>
                <a:spcPct val="120000"/>
              </a:lnSpc>
            </a:pPr>
            <a:r>
              <a:rPr lang="en-US" sz="6400" dirty="0" smtClean="0">
                <a:effectLst/>
                <a:ea typeface="Calibri" panose="020F0502020204030204" pitchFamily="34" charset="0"/>
                <a:cs typeface="Times New Roman" panose="02020603050405020304" pitchFamily="18" charset="0"/>
              </a:rPr>
              <a:t>Workplace programmes </a:t>
            </a:r>
          </a:p>
          <a:p>
            <a:pPr lvl="1">
              <a:lnSpc>
                <a:spcPct val="120000"/>
              </a:lnSpc>
            </a:pPr>
            <a:r>
              <a:rPr lang="en-US" sz="6400" dirty="0" smtClean="0">
                <a:ea typeface="Calibri" panose="020F0502020204030204" pitchFamily="34" charset="0"/>
                <a:cs typeface="Times New Roman" panose="02020603050405020304" pitchFamily="18" charset="0"/>
              </a:rPr>
              <a:t>School fees and sanitary ware for the girl child</a:t>
            </a:r>
            <a:endParaRPr lang="en-US" sz="6400" dirty="0">
              <a:effectLst/>
              <a:ea typeface="Calibri" panose="020F0502020204030204" pitchFamily="34" charset="0"/>
              <a:cs typeface="Times New Roman" panose="02020603050405020304" pitchFamily="18" charset="0"/>
            </a:endParaRPr>
          </a:p>
          <a:p>
            <a:pPr>
              <a:lnSpc>
                <a:spcPct val="120000"/>
              </a:lnSpc>
            </a:pPr>
            <a:r>
              <a:rPr lang="en-US" sz="6800" dirty="0" smtClean="0">
                <a:ea typeface="Liberation Sans Narrow"/>
                <a:cs typeface="Liberation Sans Narrow"/>
              </a:rPr>
              <a:t>Budget lines in line with the above are under;</a:t>
            </a:r>
          </a:p>
          <a:p>
            <a:pPr lvl="1">
              <a:lnSpc>
                <a:spcPct val="120000"/>
              </a:lnSpc>
            </a:pPr>
            <a:r>
              <a:rPr lang="en-US" sz="6400" dirty="0" smtClean="0">
                <a:effectLst/>
                <a:ea typeface="Liberation Sans Narrow"/>
                <a:cs typeface="Liberation Sans Narrow"/>
              </a:rPr>
              <a:t>Social Services</a:t>
            </a:r>
          </a:p>
          <a:p>
            <a:pPr lvl="1">
              <a:lnSpc>
                <a:spcPct val="120000"/>
              </a:lnSpc>
            </a:pPr>
            <a:r>
              <a:rPr lang="en-US" sz="6400" dirty="0" smtClean="0">
                <a:ea typeface="Liberation Sans Narrow"/>
                <a:cs typeface="Liberation Sans Narrow"/>
              </a:rPr>
              <a:t>Governance and Administration.</a:t>
            </a:r>
            <a:endParaRPr lang="en-US" sz="6400" dirty="0" smtClean="0">
              <a:solidFill>
                <a:srgbClr val="000000"/>
              </a:solidFill>
              <a:effectLst/>
              <a:ea typeface="Liberation Sans Narrow"/>
              <a:cs typeface="Liberation Sans Narrow"/>
            </a:endParaRPr>
          </a:p>
          <a:p>
            <a:pPr>
              <a:lnSpc>
                <a:spcPct val="120000"/>
              </a:lnSpc>
            </a:pPr>
            <a:r>
              <a:rPr lang="en-US" sz="6800" dirty="0" smtClean="0">
                <a:solidFill>
                  <a:srgbClr val="000000"/>
                </a:solidFill>
                <a:ea typeface="Liberation Sans Narrow"/>
                <a:cs typeface="Liberation Sans Narrow"/>
              </a:rPr>
              <a:t>The proportion of Council budget on Gender specific activity  is 4.7%.</a:t>
            </a:r>
            <a:endParaRPr lang="en-US" sz="6800" dirty="0">
              <a:solidFill>
                <a:srgbClr val="000000"/>
              </a:solidFill>
              <a:ea typeface="Liberation Sans Narrow"/>
              <a:cs typeface="Liberation Sans Narrow"/>
            </a:endParaRPr>
          </a:p>
          <a:p>
            <a:pPr>
              <a:lnSpc>
                <a:spcPct val="120000"/>
              </a:lnSpc>
            </a:pPr>
            <a:r>
              <a:rPr lang="en-US" sz="6800" dirty="0" smtClean="0">
                <a:ea typeface="Liberation Sans Narrow"/>
                <a:cs typeface="Liberation Sans Narrow"/>
              </a:rPr>
              <a:t>The programmes/projects came from the views of the participants. </a:t>
            </a:r>
          </a:p>
          <a:p>
            <a:pPr>
              <a:lnSpc>
                <a:spcPct val="120000"/>
              </a:lnSpc>
            </a:pPr>
            <a:r>
              <a:rPr lang="en-US" sz="6800" dirty="0" smtClean="0">
                <a:effectLst/>
                <a:ea typeface="Liberation Sans Narrow"/>
                <a:cs typeface="Liberation Sans Narrow"/>
              </a:rPr>
              <a:t>Resources generally once availed should empower a civic group.</a:t>
            </a:r>
            <a:endParaRPr lang="en-US" sz="6800" dirty="0">
              <a:effectLst/>
              <a:ea typeface="Liberation Sans Narrow"/>
              <a:cs typeface="Liberation Sans Narrow"/>
            </a:endParaRPr>
          </a:p>
          <a:p>
            <a:pPr>
              <a:lnSpc>
                <a:spcPct val="120000"/>
              </a:lnSpc>
            </a:pPr>
            <a:r>
              <a:rPr lang="en-GB" sz="6800" dirty="0" smtClean="0">
                <a:effectLst/>
                <a:ea typeface="Liberation Sans Narrow"/>
                <a:cs typeface="Liberation Sans Narrow"/>
              </a:rPr>
              <a:t>Expenditure on gender specific programmes can be measured by checking whether the project is high impact or not.</a:t>
            </a:r>
            <a:r>
              <a:rPr lang="en-GB" sz="5400" dirty="0">
                <a:effectLst/>
                <a:latin typeface="Calibri" panose="020F0502020204030204" pitchFamily="34" charset="0"/>
                <a:ea typeface="Calibri" panose="020F0502020204030204" pitchFamily="34" charset="0"/>
                <a:cs typeface="Times New Roman" panose="02020603050405020304" pitchFamily="18" charset="0"/>
              </a:rPr>
              <a:t/>
            </a:r>
            <a:br>
              <a:rPr lang="en-GB" sz="5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194597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 calcmode="lin" valueType="num">
                                      <p:cBhvr additive="base">
                                        <p:cTn id="4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 calcmode="lin" valueType="num">
                                      <p:cBhvr additive="base">
                                        <p:cTn id="5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 calcmode="lin" valueType="num">
                                      <p:cBhvr additive="base">
                                        <p:cTn id="5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EMPLOYMENT </a:t>
            </a:r>
            <a:r>
              <a:rPr lang="en-GB" sz="3600" b="1" dirty="0">
                <a:effectLst/>
                <a:latin typeface="+mn-lt"/>
                <a:ea typeface="Calibri" panose="020F0502020204030204" pitchFamily="34" charset="0"/>
                <a:cs typeface="Times New Roman" panose="02020603050405020304" pitchFamily="18" charset="0"/>
              </a:rPr>
              <a:t>EXPENDITURE</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6" name="TextBox 5"/>
          <p:cNvSpPr txBox="1"/>
          <p:nvPr/>
        </p:nvSpPr>
        <p:spPr>
          <a:xfrm>
            <a:off x="0" y="6398786"/>
            <a:ext cx="91440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7" name="Table 7">
            <a:extLst>
              <a:ext uri="{FF2B5EF4-FFF2-40B4-BE49-F238E27FC236}">
                <a16:creationId xmlns:a16="http://schemas.microsoft.com/office/drawing/2014/main" xmlns="" id="{F19998D2-D647-ECDB-109F-FCF7A28643AD}"/>
              </a:ext>
            </a:extLst>
          </p:cNvPr>
          <p:cNvGraphicFramePr>
            <a:graphicFrameLocks noGrp="1"/>
          </p:cNvGraphicFramePr>
          <p:nvPr>
            <p:extLst>
              <p:ext uri="{D42A27DB-BD31-4B8C-83A1-F6EECF244321}">
                <p14:modId xmlns:p14="http://schemas.microsoft.com/office/powerpoint/2010/main" val="3370054210"/>
              </p:ext>
            </p:extLst>
          </p:nvPr>
        </p:nvGraphicFramePr>
        <p:xfrm>
          <a:off x="685798" y="2057400"/>
          <a:ext cx="7848599" cy="3748011"/>
        </p:xfrm>
        <a:graphic>
          <a:graphicData uri="http://schemas.openxmlformats.org/drawingml/2006/table">
            <a:tbl>
              <a:tblPr firstRow="1" bandRow="1">
                <a:tableStyleId>{5C22544A-7EE6-4342-B048-85BDC9FD1C3A}</a:tableStyleId>
              </a:tblPr>
              <a:tblGrid>
                <a:gridCol w="906349">
                  <a:extLst>
                    <a:ext uri="{9D8B030D-6E8A-4147-A177-3AD203B41FA5}">
                      <a16:colId xmlns:a16="http://schemas.microsoft.com/office/drawing/2014/main" xmlns="" val="1016882306"/>
                    </a:ext>
                  </a:extLst>
                </a:gridCol>
                <a:gridCol w="694225">
                  <a:extLst>
                    <a:ext uri="{9D8B030D-6E8A-4147-A177-3AD203B41FA5}">
                      <a16:colId xmlns:a16="http://schemas.microsoft.com/office/drawing/2014/main" xmlns="" val="4018399203"/>
                    </a:ext>
                  </a:extLst>
                </a:gridCol>
                <a:gridCol w="694225">
                  <a:extLst>
                    <a:ext uri="{9D8B030D-6E8A-4147-A177-3AD203B41FA5}">
                      <a16:colId xmlns:a16="http://schemas.microsoft.com/office/drawing/2014/main" xmlns="" val="1530267169"/>
                    </a:ext>
                  </a:extLst>
                </a:gridCol>
                <a:gridCol w="694225">
                  <a:extLst>
                    <a:ext uri="{9D8B030D-6E8A-4147-A177-3AD203B41FA5}">
                      <a16:colId xmlns:a16="http://schemas.microsoft.com/office/drawing/2014/main" xmlns="" val="1448651721"/>
                    </a:ext>
                  </a:extLst>
                </a:gridCol>
                <a:gridCol w="694225">
                  <a:extLst>
                    <a:ext uri="{9D8B030D-6E8A-4147-A177-3AD203B41FA5}">
                      <a16:colId xmlns:a16="http://schemas.microsoft.com/office/drawing/2014/main" xmlns="" val="1163842102"/>
                    </a:ext>
                  </a:extLst>
                </a:gridCol>
                <a:gridCol w="694225">
                  <a:extLst>
                    <a:ext uri="{9D8B030D-6E8A-4147-A177-3AD203B41FA5}">
                      <a16:colId xmlns:a16="http://schemas.microsoft.com/office/drawing/2014/main" xmlns="" val="2753252971"/>
                    </a:ext>
                  </a:extLst>
                </a:gridCol>
                <a:gridCol w="694225">
                  <a:extLst>
                    <a:ext uri="{9D8B030D-6E8A-4147-A177-3AD203B41FA5}">
                      <a16:colId xmlns:a16="http://schemas.microsoft.com/office/drawing/2014/main" xmlns="" val="2188492885"/>
                    </a:ext>
                  </a:extLst>
                </a:gridCol>
                <a:gridCol w="694225">
                  <a:extLst>
                    <a:ext uri="{9D8B030D-6E8A-4147-A177-3AD203B41FA5}">
                      <a16:colId xmlns:a16="http://schemas.microsoft.com/office/drawing/2014/main" xmlns="" val="4090131845"/>
                    </a:ext>
                  </a:extLst>
                </a:gridCol>
                <a:gridCol w="694225">
                  <a:extLst>
                    <a:ext uri="{9D8B030D-6E8A-4147-A177-3AD203B41FA5}">
                      <a16:colId xmlns:a16="http://schemas.microsoft.com/office/drawing/2014/main" xmlns="" val="3253674592"/>
                    </a:ext>
                  </a:extLst>
                </a:gridCol>
                <a:gridCol w="694225">
                  <a:extLst>
                    <a:ext uri="{9D8B030D-6E8A-4147-A177-3AD203B41FA5}">
                      <a16:colId xmlns:a16="http://schemas.microsoft.com/office/drawing/2014/main" xmlns="" val="1712523590"/>
                    </a:ext>
                  </a:extLst>
                </a:gridCol>
                <a:gridCol w="694225">
                  <a:extLst>
                    <a:ext uri="{9D8B030D-6E8A-4147-A177-3AD203B41FA5}">
                      <a16:colId xmlns:a16="http://schemas.microsoft.com/office/drawing/2014/main" xmlns="" val="284129184"/>
                    </a:ext>
                  </a:extLst>
                </a:gridCol>
              </a:tblGrid>
              <a:tr h="513067">
                <a:tc>
                  <a:txBody>
                    <a:bodyPr/>
                    <a:lstStyle/>
                    <a:p>
                      <a:endParaRPr lang="en-GB" dirty="0"/>
                    </a:p>
                  </a:txBody>
                  <a:tcPr/>
                </a:tc>
                <a:tc gridSpan="3">
                  <a:txBody>
                    <a:bodyPr/>
                    <a:lstStyle/>
                    <a:p>
                      <a:r>
                        <a:rPr lang="en-US" dirty="0">
                          <a:solidFill>
                            <a:schemeClr val="tx1"/>
                          </a:solidFill>
                        </a:rPr>
                        <a:t>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gridSpan="3">
                  <a:txBody>
                    <a:bodyPr/>
                    <a:lstStyle/>
                    <a:p>
                      <a:r>
                        <a:rPr lang="en-US" dirty="0">
                          <a:solidFill>
                            <a:schemeClr val="tx1"/>
                          </a:solidFill>
                        </a:rPr>
                        <a:t>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a:txBody>
                    <a:bodyPr/>
                    <a:lstStyle/>
                    <a:p>
                      <a:r>
                        <a:rPr lang="en-US" dirty="0">
                          <a:solidFill>
                            <a:schemeClr val="tx1"/>
                          </a:solidFill>
                        </a:rPr>
                        <a:t>Total</a:t>
                      </a:r>
                      <a:endParaRPr lang="en-GB" dirty="0">
                        <a:solidFill>
                          <a:schemeClr val="tx1"/>
                        </a:solidFill>
                      </a:endParaRPr>
                    </a:p>
                  </a:txBody>
                  <a:tcPr/>
                </a:tc>
                <a:tc gridSpan="3">
                  <a:txBody>
                    <a:bodyPr/>
                    <a:lstStyle/>
                    <a:p>
                      <a:r>
                        <a:rPr lang="en-US" dirty="0">
                          <a:solidFill>
                            <a:schemeClr val="tx1"/>
                          </a:solidFill>
                        </a:rPr>
                        <a:t>% women</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528514768"/>
                  </a:ext>
                </a:extLst>
              </a:tr>
              <a:tr h="520192">
                <a:tc>
                  <a:txBody>
                    <a:bodyPr/>
                    <a:lstStyle/>
                    <a:p>
                      <a:endParaRPr lang="en-GB"/>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tc>
                  <a:txBody>
                    <a:bodyPr/>
                    <a:lstStyle/>
                    <a:p>
                      <a:endParaRPr lang="en-GB" b="1" dirty="0"/>
                    </a:p>
                  </a:txBody>
                  <a:tcPr/>
                </a:tc>
                <a:tc>
                  <a:txBody>
                    <a:bodyPr/>
                    <a:lstStyle/>
                    <a:p>
                      <a:r>
                        <a:rPr lang="en-US" b="1" dirty="0"/>
                        <a:t>Managers</a:t>
                      </a:r>
                      <a:endParaRPr lang="en-GB" b="1" dirty="0"/>
                    </a:p>
                  </a:txBody>
                  <a:tcPr/>
                </a:tc>
                <a:tc>
                  <a:txBody>
                    <a:bodyPr/>
                    <a:lstStyle/>
                    <a:p>
                      <a:r>
                        <a:rPr lang="en-US" b="1" dirty="0"/>
                        <a:t>Staff</a:t>
                      </a:r>
                      <a:endParaRPr lang="en-GB" b="1" dirty="0"/>
                    </a:p>
                  </a:txBody>
                  <a:tcPr/>
                </a:tc>
                <a:tc>
                  <a:txBody>
                    <a:bodyPr/>
                    <a:lstStyle/>
                    <a:p>
                      <a:r>
                        <a:rPr lang="en-US" b="1" dirty="0"/>
                        <a:t>Total</a:t>
                      </a:r>
                      <a:endParaRPr lang="en-GB" b="1" dirty="0"/>
                    </a:p>
                  </a:txBody>
                  <a:tcPr/>
                </a:tc>
                <a:extLst>
                  <a:ext uri="{0D108BD9-81ED-4DB2-BD59-A6C34878D82A}">
                    <a16:rowId xmlns:a16="http://schemas.microsoft.com/office/drawing/2014/main" xmlns="" val="2652327723"/>
                  </a:ext>
                </a:extLst>
              </a:tr>
              <a:tr h="520192">
                <a:tc>
                  <a:txBody>
                    <a:bodyPr/>
                    <a:lstStyle/>
                    <a:p>
                      <a:r>
                        <a:rPr lang="en-US" b="1" dirty="0"/>
                        <a:t>Full Time</a:t>
                      </a:r>
                      <a:endParaRPr lang="en-GB" b="1" dirty="0"/>
                    </a:p>
                  </a:txBody>
                  <a:tcPr/>
                </a:tc>
                <a:tc>
                  <a:txBody>
                    <a:bodyPr/>
                    <a:lstStyle/>
                    <a:p>
                      <a:r>
                        <a:rPr lang="en-GB" dirty="0" smtClean="0"/>
                        <a:t>0</a:t>
                      </a:r>
                      <a:endParaRPr lang="en-GB" dirty="0"/>
                    </a:p>
                  </a:txBody>
                  <a:tcPr/>
                </a:tc>
                <a:tc>
                  <a:txBody>
                    <a:bodyPr/>
                    <a:lstStyle/>
                    <a:p>
                      <a:r>
                        <a:rPr lang="en-GB" dirty="0" smtClean="0"/>
                        <a:t>32</a:t>
                      </a:r>
                      <a:endParaRPr lang="en-GB" dirty="0"/>
                    </a:p>
                  </a:txBody>
                  <a:tcPr/>
                </a:tc>
                <a:tc>
                  <a:txBody>
                    <a:bodyPr/>
                    <a:lstStyle/>
                    <a:p>
                      <a:r>
                        <a:rPr lang="en-GB" dirty="0" smtClean="0"/>
                        <a:t>32</a:t>
                      </a:r>
                      <a:endParaRPr lang="en-GB" dirty="0"/>
                    </a:p>
                  </a:txBody>
                  <a:tcPr/>
                </a:tc>
                <a:tc>
                  <a:txBody>
                    <a:bodyPr/>
                    <a:lstStyle/>
                    <a:p>
                      <a:r>
                        <a:rPr lang="en-GB" dirty="0" smtClean="0"/>
                        <a:t>14</a:t>
                      </a:r>
                      <a:endParaRPr lang="en-GB" dirty="0"/>
                    </a:p>
                  </a:txBody>
                  <a:tcPr/>
                </a:tc>
                <a:tc>
                  <a:txBody>
                    <a:bodyPr/>
                    <a:lstStyle/>
                    <a:p>
                      <a:r>
                        <a:rPr lang="en-GB" dirty="0" smtClean="0"/>
                        <a:t>97</a:t>
                      </a:r>
                      <a:endParaRPr lang="en-GB" dirty="0"/>
                    </a:p>
                  </a:txBody>
                  <a:tcPr/>
                </a:tc>
                <a:tc>
                  <a:txBody>
                    <a:bodyPr/>
                    <a:lstStyle/>
                    <a:p>
                      <a:r>
                        <a:rPr lang="en-GB" dirty="0" smtClean="0"/>
                        <a:t>111</a:t>
                      </a:r>
                      <a:endParaRPr lang="en-GB" dirty="0"/>
                    </a:p>
                  </a:txBody>
                  <a:tcPr/>
                </a:tc>
                <a:tc>
                  <a:txBody>
                    <a:bodyPr/>
                    <a:lstStyle/>
                    <a:p>
                      <a:r>
                        <a:rPr lang="en-GB" dirty="0" smtClean="0"/>
                        <a:t>143</a:t>
                      </a:r>
                      <a:endParaRPr lang="en-GB" dirty="0"/>
                    </a:p>
                  </a:txBody>
                  <a:tcPr/>
                </a:tc>
                <a:tc>
                  <a:txBody>
                    <a:bodyPr/>
                    <a:lstStyle/>
                    <a:p>
                      <a:r>
                        <a:rPr lang="en-GB" dirty="0" smtClean="0"/>
                        <a:t>0</a:t>
                      </a:r>
                      <a:endParaRPr lang="en-GB" dirty="0"/>
                    </a:p>
                  </a:txBody>
                  <a:tcPr/>
                </a:tc>
                <a:tc>
                  <a:txBody>
                    <a:bodyPr/>
                    <a:lstStyle/>
                    <a:p>
                      <a:r>
                        <a:rPr lang="en-GB" dirty="0" smtClean="0"/>
                        <a:t>29</a:t>
                      </a:r>
                      <a:endParaRPr lang="en-GB" dirty="0"/>
                    </a:p>
                  </a:txBody>
                  <a:tcPr/>
                </a:tc>
                <a:tc>
                  <a:txBody>
                    <a:bodyPr/>
                    <a:lstStyle/>
                    <a:p>
                      <a:r>
                        <a:rPr lang="en-GB" dirty="0" smtClean="0"/>
                        <a:t>29</a:t>
                      </a:r>
                      <a:endParaRPr lang="en-GB" dirty="0"/>
                    </a:p>
                  </a:txBody>
                  <a:tcPr/>
                </a:tc>
                <a:extLst>
                  <a:ext uri="{0D108BD9-81ED-4DB2-BD59-A6C34878D82A}">
                    <a16:rowId xmlns:a16="http://schemas.microsoft.com/office/drawing/2014/main" xmlns="" val="3596652409"/>
                  </a:ext>
                </a:extLst>
              </a:tr>
              <a:tr h="520192">
                <a:tc>
                  <a:txBody>
                    <a:bodyPr/>
                    <a:lstStyle/>
                    <a:p>
                      <a:r>
                        <a:rPr lang="en-US" b="1" dirty="0"/>
                        <a:t>Part time</a:t>
                      </a:r>
                      <a:endParaRPr lang="en-GB" b="1" dirty="0"/>
                    </a:p>
                  </a:txBody>
                  <a:tcPr/>
                </a:tc>
                <a:tc>
                  <a:txBody>
                    <a:bodyPr/>
                    <a:lstStyle/>
                    <a:p>
                      <a:r>
                        <a:rPr lang="en-GB" dirty="0" smtClean="0"/>
                        <a:t>0</a:t>
                      </a:r>
                      <a:endParaRPr lang="en-GB" dirty="0"/>
                    </a:p>
                  </a:txBody>
                  <a:tcPr/>
                </a:tc>
                <a:tc>
                  <a:txBody>
                    <a:bodyPr/>
                    <a:lstStyle/>
                    <a:p>
                      <a:r>
                        <a:rPr lang="en-GB" dirty="0" smtClean="0"/>
                        <a:t>3</a:t>
                      </a:r>
                      <a:endParaRPr lang="en-GB" dirty="0"/>
                    </a:p>
                  </a:txBody>
                  <a:tcPr/>
                </a:tc>
                <a:tc>
                  <a:txBody>
                    <a:bodyPr/>
                    <a:lstStyle/>
                    <a:p>
                      <a:r>
                        <a:rPr lang="en-GB" dirty="0" smtClean="0"/>
                        <a:t>3</a:t>
                      </a:r>
                      <a:endParaRPr lang="en-GB" dirty="0"/>
                    </a:p>
                  </a:txBody>
                  <a:tcPr/>
                </a:tc>
                <a:tc>
                  <a:txBody>
                    <a:bodyPr/>
                    <a:lstStyle/>
                    <a:p>
                      <a:r>
                        <a:rPr lang="en-GB" dirty="0" smtClean="0"/>
                        <a:t>0</a:t>
                      </a:r>
                      <a:endParaRPr lang="en-GB" dirty="0"/>
                    </a:p>
                  </a:txBody>
                  <a:tcPr/>
                </a:tc>
                <a:tc>
                  <a:txBody>
                    <a:bodyPr/>
                    <a:lstStyle/>
                    <a:p>
                      <a:r>
                        <a:rPr lang="en-GB" dirty="0" smtClean="0"/>
                        <a:t>8</a:t>
                      </a:r>
                      <a:endParaRPr lang="en-GB" dirty="0"/>
                    </a:p>
                  </a:txBody>
                  <a:tcPr/>
                </a:tc>
                <a:tc>
                  <a:txBody>
                    <a:bodyPr/>
                    <a:lstStyle/>
                    <a:p>
                      <a:r>
                        <a:rPr lang="en-GB" dirty="0" smtClean="0"/>
                        <a:t>8</a:t>
                      </a:r>
                      <a:endParaRPr lang="en-GB" dirty="0"/>
                    </a:p>
                  </a:txBody>
                  <a:tcPr/>
                </a:tc>
                <a:tc>
                  <a:txBody>
                    <a:bodyPr/>
                    <a:lstStyle/>
                    <a:p>
                      <a:r>
                        <a:rPr lang="en-GB" dirty="0" smtClean="0"/>
                        <a:t>11</a:t>
                      </a:r>
                      <a:endParaRPr lang="en-GB" dirty="0"/>
                    </a:p>
                  </a:txBody>
                  <a:tcPr/>
                </a:tc>
                <a:tc>
                  <a:txBody>
                    <a:bodyPr/>
                    <a:lstStyle/>
                    <a:p>
                      <a:r>
                        <a:rPr lang="en-GB" dirty="0" smtClean="0"/>
                        <a:t>0</a:t>
                      </a:r>
                      <a:endParaRPr lang="en-GB" dirty="0"/>
                    </a:p>
                  </a:txBody>
                  <a:tcPr/>
                </a:tc>
                <a:tc>
                  <a:txBody>
                    <a:bodyPr/>
                    <a:lstStyle/>
                    <a:p>
                      <a:r>
                        <a:rPr lang="en-GB" dirty="0" smtClean="0"/>
                        <a:t>27</a:t>
                      </a:r>
                      <a:endParaRPr lang="en-GB" dirty="0"/>
                    </a:p>
                  </a:txBody>
                  <a:tcPr/>
                </a:tc>
                <a:tc>
                  <a:txBody>
                    <a:bodyPr/>
                    <a:lstStyle/>
                    <a:p>
                      <a:r>
                        <a:rPr lang="en-GB" dirty="0" smtClean="0"/>
                        <a:t>27</a:t>
                      </a:r>
                      <a:endParaRPr lang="en-GB" dirty="0"/>
                    </a:p>
                  </a:txBody>
                  <a:tcPr/>
                </a:tc>
                <a:extLst>
                  <a:ext uri="{0D108BD9-81ED-4DB2-BD59-A6C34878D82A}">
                    <a16:rowId xmlns:a16="http://schemas.microsoft.com/office/drawing/2014/main" xmlns="" val="2360500401"/>
                  </a:ext>
                </a:extLst>
              </a:tr>
              <a:tr h="520192">
                <a:tc>
                  <a:txBody>
                    <a:bodyPr/>
                    <a:lstStyle/>
                    <a:p>
                      <a:r>
                        <a:rPr lang="en-US" b="1" dirty="0"/>
                        <a:t>Casual</a:t>
                      </a:r>
                      <a:endParaRPr lang="en-GB" b="1" dirty="0"/>
                    </a:p>
                  </a:txBody>
                  <a:tcPr/>
                </a:tc>
                <a:tc>
                  <a:txBody>
                    <a:bodyPr/>
                    <a:lstStyle/>
                    <a:p>
                      <a:r>
                        <a:rPr lang="en-GB" dirty="0" smtClean="0"/>
                        <a:t>0</a:t>
                      </a:r>
                      <a:endParaRPr lang="en-GB" dirty="0"/>
                    </a:p>
                  </a:txBody>
                  <a:tcPr/>
                </a:tc>
                <a:tc>
                  <a:txBody>
                    <a:bodyPr/>
                    <a:lstStyle/>
                    <a:p>
                      <a:r>
                        <a:rPr lang="en-GB" dirty="0" smtClean="0"/>
                        <a:t>2</a:t>
                      </a:r>
                      <a:endParaRPr lang="en-GB" dirty="0"/>
                    </a:p>
                  </a:txBody>
                  <a:tcPr/>
                </a:tc>
                <a:tc>
                  <a:txBody>
                    <a:bodyPr/>
                    <a:lstStyle/>
                    <a:p>
                      <a:r>
                        <a:rPr lang="en-GB" dirty="0" smtClean="0"/>
                        <a:t>2</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c>
                  <a:txBody>
                    <a:bodyPr/>
                    <a:lstStyle/>
                    <a:p>
                      <a:r>
                        <a:rPr lang="en-GB" dirty="0" smtClean="0"/>
                        <a:t>2</a:t>
                      </a:r>
                      <a:endParaRPr lang="en-GB" dirty="0"/>
                    </a:p>
                  </a:txBody>
                  <a:tcPr/>
                </a:tc>
                <a:tc>
                  <a:txBody>
                    <a:bodyPr/>
                    <a:lstStyle/>
                    <a:p>
                      <a:r>
                        <a:rPr lang="en-GB" dirty="0" smtClean="0"/>
                        <a:t>0</a:t>
                      </a:r>
                      <a:endParaRPr lang="en-GB" dirty="0"/>
                    </a:p>
                  </a:txBody>
                  <a:tcPr/>
                </a:tc>
                <a:tc>
                  <a:txBody>
                    <a:bodyPr/>
                    <a:lstStyle/>
                    <a:p>
                      <a:r>
                        <a:rPr lang="en-GB" dirty="0" smtClean="0"/>
                        <a:t>100</a:t>
                      </a:r>
                      <a:endParaRPr lang="en-GB" dirty="0"/>
                    </a:p>
                  </a:txBody>
                  <a:tcPr/>
                </a:tc>
                <a:tc>
                  <a:txBody>
                    <a:bodyPr/>
                    <a:lstStyle/>
                    <a:p>
                      <a:r>
                        <a:rPr lang="en-GB" dirty="0" smtClean="0"/>
                        <a:t>100</a:t>
                      </a:r>
                      <a:endParaRPr lang="en-GB" dirty="0"/>
                    </a:p>
                  </a:txBody>
                  <a:tcPr/>
                </a:tc>
                <a:extLst>
                  <a:ext uri="{0D108BD9-81ED-4DB2-BD59-A6C34878D82A}">
                    <a16:rowId xmlns:a16="http://schemas.microsoft.com/office/drawing/2014/main" xmlns="" val="102090378"/>
                  </a:ext>
                </a:extLst>
              </a:tr>
              <a:tr h="520192">
                <a:tc>
                  <a:txBody>
                    <a:bodyPr/>
                    <a:lstStyle/>
                    <a:p>
                      <a:r>
                        <a:rPr lang="en-US" b="1" dirty="0"/>
                        <a:t>Total</a:t>
                      </a:r>
                      <a:endParaRPr lang="en-GB" b="1" dirty="0"/>
                    </a:p>
                  </a:txBody>
                  <a:tcPr/>
                </a:tc>
                <a:tc>
                  <a:txBody>
                    <a:bodyPr/>
                    <a:lstStyle/>
                    <a:p>
                      <a:r>
                        <a:rPr lang="en-GB" b="1" dirty="0" smtClean="0"/>
                        <a:t>0</a:t>
                      </a:r>
                      <a:endParaRPr lang="en-GB" b="1" dirty="0"/>
                    </a:p>
                  </a:txBody>
                  <a:tcPr/>
                </a:tc>
                <a:tc>
                  <a:txBody>
                    <a:bodyPr/>
                    <a:lstStyle/>
                    <a:p>
                      <a:r>
                        <a:rPr lang="en-GB" b="1" dirty="0" smtClean="0"/>
                        <a:t>37</a:t>
                      </a:r>
                      <a:endParaRPr lang="en-GB" b="1" dirty="0"/>
                    </a:p>
                  </a:txBody>
                  <a:tcPr/>
                </a:tc>
                <a:tc>
                  <a:txBody>
                    <a:bodyPr/>
                    <a:lstStyle/>
                    <a:p>
                      <a:r>
                        <a:rPr lang="en-GB" b="1" dirty="0" smtClean="0"/>
                        <a:t>37</a:t>
                      </a:r>
                      <a:endParaRPr lang="en-GB" b="1" dirty="0"/>
                    </a:p>
                  </a:txBody>
                  <a:tcPr/>
                </a:tc>
                <a:tc>
                  <a:txBody>
                    <a:bodyPr/>
                    <a:lstStyle/>
                    <a:p>
                      <a:r>
                        <a:rPr lang="en-GB" b="1" dirty="0" smtClean="0"/>
                        <a:t>14</a:t>
                      </a:r>
                      <a:endParaRPr lang="en-GB" b="1" dirty="0"/>
                    </a:p>
                  </a:txBody>
                  <a:tcPr/>
                </a:tc>
                <a:tc>
                  <a:txBody>
                    <a:bodyPr/>
                    <a:lstStyle/>
                    <a:p>
                      <a:r>
                        <a:rPr lang="en-GB" b="1" dirty="0" smtClean="0"/>
                        <a:t>105</a:t>
                      </a:r>
                      <a:endParaRPr lang="en-GB" b="1" dirty="0"/>
                    </a:p>
                  </a:txBody>
                  <a:tcPr/>
                </a:tc>
                <a:tc>
                  <a:txBody>
                    <a:bodyPr/>
                    <a:lstStyle/>
                    <a:p>
                      <a:r>
                        <a:rPr lang="en-GB" b="1" dirty="0" smtClean="0"/>
                        <a:t>119</a:t>
                      </a:r>
                      <a:endParaRPr lang="en-GB" b="1" dirty="0"/>
                    </a:p>
                  </a:txBody>
                  <a:tcPr/>
                </a:tc>
                <a:tc>
                  <a:txBody>
                    <a:bodyPr/>
                    <a:lstStyle/>
                    <a:p>
                      <a:r>
                        <a:rPr lang="en-GB" b="1" dirty="0" smtClean="0"/>
                        <a:t>156</a:t>
                      </a:r>
                      <a:endParaRPr lang="en-GB" b="1" dirty="0"/>
                    </a:p>
                  </a:txBody>
                  <a:tcPr/>
                </a:tc>
                <a:tc>
                  <a:txBody>
                    <a:bodyPr/>
                    <a:lstStyle/>
                    <a:p>
                      <a:r>
                        <a:rPr lang="en-GB" b="1" dirty="0" smtClean="0"/>
                        <a:t>0</a:t>
                      </a:r>
                      <a:endParaRPr lang="en-GB" b="1" dirty="0"/>
                    </a:p>
                  </a:txBody>
                  <a:tcPr/>
                </a:tc>
                <a:tc>
                  <a:txBody>
                    <a:bodyPr/>
                    <a:lstStyle/>
                    <a:p>
                      <a:r>
                        <a:rPr lang="en-GB" b="1" dirty="0" smtClean="0"/>
                        <a:t>26</a:t>
                      </a:r>
                      <a:endParaRPr lang="en-GB" b="1" dirty="0"/>
                    </a:p>
                  </a:txBody>
                  <a:tcPr/>
                </a:tc>
                <a:tc>
                  <a:txBody>
                    <a:bodyPr/>
                    <a:lstStyle/>
                    <a:p>
                      <a:r>
                        <a:rPr lang="en-GB" b="1" dirty="0" smtClean="0"/>
                        <a:t>26</a:t>
                      </a:r>
                      <a:endParaRPr lang="en-GB" b="1" dirty="0"/>
                    </a:p>
                  </a:txBody>
                  <a:tcPr/>
                </a:tc>
                <a:extLst>
                  <a:ext uri="{0D108BD9-81ED-4DB2-BD59-A6C34878D82A}">
                    <a16:rowId xmlns:a16="http://schemas.microsoft.com/office/drawing/2014/main" xmlns="" val="3673204933"/>
                  </a:ext>
                </a:extLst>
              </a:tr>
            </a:tbl>
          </a:graphicData>
        </a:graphic>
      </p:graphicFrame>
    </p:spTree>
    <p:extLst>
      <p:ext uri="{BB962C8B-B14F-4D97-AF65-F5344CB8AC3E}">
        <p14:creationId xmlns:p14="http://schemas.microsoft.com/office/powerpoint/2010/main" val="802534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3" y="609600"/>
            <a:ext cx="6798734" cy="1303867"/>
          </a:xfrm>
        </p:spPr>
        <p:txBody>
          <a:bodyPr>
            <a:normAutofit fontScale="90000"/>
          </a:bodyPr>
          <a:lstStyle/>
          <a:p>
            <a:pPr marR="0" lvl="0">
              <a:lnSpc>
                <a:spcPct val="107000"/>
              </a:lnSpc>
              <a:spcBef>
                <a:spcPts val="0"/>
              </a:spcBef>
              <a:spcAft>
                <a:spcPts val="0"/>
              </a:spcAft>
            </a:pPr>
            <a:r>
              <a:rPr lang="en-ZA" sz="3600" b="1" dirty="0">
                <a:solidFill>
                  <a:prstClr val="black"/>
                </a:solidFill>
                <a:latin typeface="+mn-lt"/>
                <a:ea typeface="+mn-ea"/>
                <a:cs typeface="+mn-cs"/>
              </a:rPr>
              <a:t>IV. </a:t>
            </a:r>
            <a:r>
              <a:rPr lang="en-ZA" sz="3100" b="1" dirty="0">
                <a:solidFill>
                  <a:prstClr val="black"/>
                </a:solidFill>
                <a:latin typeface="+mn-lt"/>
                <a:ea typeface="+mn-ea"/>
                <a:cs typeface="+mn-cs"/>
              </a:rPr>
              <a:t>EMPLOYMENT </a:t>
            </a:r>
            <a:r>
              <a:rPr lang="en-GB" sz="3100" b="1" dirty="0">
                <a:effectLst/>
                <a:latin typeface="+mn-lt"/>
                <a:ea typeface="Calibri" panose="020F0502020204030204" pitchFamily="34" charset="0"/>
                <a:cs typeface="Times New Roman" panose="02020603050405020304" pitchFamily="18" charset="0"/>
              </a:rPr>
              <a:t>EXPENDITURE- Gender Wage Gap Analysis</a:t>
            </a:r>
            <a:r>
              <a:rPr lang="en-GB" sz="3600" b="1" dirty="0">
                <a:effectLst/>
                <a:latin typeface="+mn-lt"/>
                <a:ea typeface="Calibri" panose="020F0502020204030204" pitchFamily="34" charset="0"/>
                <a:cs typeface="Times New Roman" panose="02020603050405020304" pitchFamily="18" charset="0"/>
              </a:rPr>
              <a:t/>
            </a:r>
            <a:br>
              <a:rPr lang="en-GB" sz="3600" b="1" dirty="0">
                <a:effectLst/>
                <a:latin typeface="+mn-lt"/>
                <a:ea typeface="Calibri" panose="020F0502020204030204" pitchFamily="34" charset="0"/>
                <a:cs typeface="Times New Roman" panose="02020603050405020304" pitchFamily="18" charset="0"/>
              </a:rPr>
            </a:br>
            <a:endParaRPr lang="en-ZA" sz="3600" dirty="0"/>
          </a:p>
        </p:txBody>
      </p:sp>
      <p:sp>
        <p:nvSpPr>
          <p:cNvPr id="5" name="Content Placeholder 4">
            <a:extLst>
              <a:ext uri="{FF2B5EF4-FFF2-40B4-BE49-F238E27FC236}">
                <a16:creationId xmlns:a16="http://schemas.microsoft.com/office/drawing/2014/main" xmlns="" id="{94987554-FA33-8625-B0EF-900FA6317A7F}"/>
              </a:ext>
            </a:extLst>
          </p:cNvPr>
          <p:cNvSpPr>
            <a:spLocks noGrp="1"/>
          </p:cNvSpPr>
          <p:nvPr>
            <p:ph idx="1"/>
          </p:nvPr>
        </p:nvSpPr>
        <p:spPr>
          <a:xfrm>
            <a:off x="590550" y="5009993"/>
            <a:ext cx="8153400" cy="1629159"/>
          </a:xfrm>
        </p:spPr>
        <p:txBody>
          <a:bodyPr>
            <a:normAutofit fontScale="32500" lnSpcReduction="20000"/>
          </a:bodyPr>
          <a:lstStyle/>
          <a:p>
            <a:pPr algn="just">
              <a:lnSpc>
                <a:spcPct val="150000"/>
              </a:lnSpc>
              <a:spcBef>
                <a:spcPts val="0"/>
              </a:spcBef>
            </a:pPr>
            <a:r>
              <a:rPr lang="en-US" sz="7200" dirty="0" smtClean="0">
                <a:ea typeface="Liberation Sans Narrow"/>
                <a:cs typeface="Liberation Sans Narrow"/>
              </a:rPr>
              <a:t>Council also encourages women to apply for managerial posts in order to address the disparity between men and women..</a:t>
            </a:r>
            <a:endParaRPr lang="en-US" sz="7200" dirty="0">
              <a:effectLst/>
              <a:ea typeface="Liberation Sans Narrow"/>
              <a:cs typeface="Liberation Sans Narrow"/>
            </a:endParaRPr>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3" name="Table 3">
            <a:extLst>
              <a:ext uri="{FF2B5EF4-FFF2-40B4-BE49-F238E27FC236}">
                <a16:creationId xmlns:a16="http://schemas.microsoft.com/office/drawing/2014/main" xmlns="" id="{FDDB8F4A-1132-C16B-3AA9-41BB7C4B03A3}"/>
              </a:ext>
            </a:extLst>
          </p:cNvPr>
          <p:cNvGraphicFramePr>
            <a:graphicFrameLocks noGrp="1"/>
          </p:cNvGraphicFramePr>
          <p:nvPr>
            <p:extLst>
              <p:ext uri="{D42A27DB-BD31-4B8C-83A1-F6EECF244321}">
                <p14:modId xmlns:p14="http://schemas.microsoft.com/office/powerpoint/2010/main" val="3660163205"/>
              </p:ext>
            </p:extLst>
          </p:nvPr>
        </p:nvGraphicFramePr>
        <p:xfrm>
          <a:off x="704851" y="1676400"/>
          <a:ext cx="7924798" cy="3348540"/>
        </p:xfrm>
        <a:graphic>
          <a:graphicData uri="http://schemas.openxmlformats.org/drawingml/2006/table">
            <a:tbl>
              <a:tblPr firstRow="1" bandRow="1">
                <a:tableStyleId>{5C22544A-7EE6-4342-B048-85BDC9FD1C3A}</a:tableStyleId>
              </a:tblPr>
              <a:tblGrid>
                <a:gridCol w="1132114">
                  <a:extLst>
                    <a:ext uri="{9D8B030D-6E8A-4147-A177-3AD203B41FA5}">
                      <a16:colId xmlns:a16="http://schemas.microsoft.com/office/drawing/2014/main" xmlns="" val="445444153"/>
                    </a:ext>
                  </a:extLst>
                </a:gridCol>
                <a:gridCol w="1132114">
                  <a:extLst>
                    <a:ext uri="{9D8B030D-6E8A-4147-A177-3AD203B41FA5}">
                      <a16:colId xmlns:a16="http://schemas.microsoft.com/office/drawing/2014/main" xmlns="" val="982803546"/>
                    </a:ext>
                  </a:extLst>
                </a:gridCol>
                <a:gridCol w="1132114">
                  <a:extLst>
                    <a:ext uri="{9D8B030D-6E8A-4147-A177-3AD203B41FA5}">
                      <a16:colId xmlns:a16="http://schemas.microsoft.com/office/drawing/2014/main" xmlns="" val="776730977"/>
                    </a:ext>
                  </a:extLst>
                </a:gridCol>
                <a:gridCol w="1132114">
                  <a:extLst>
                    <a:ext uri="{9D8B030D-6E8A-4147-A177-3AD203B41FA5}">
                      <a16:colId xmlns:a16="http://schemas.microsoft.com/office/drawing/2014/main" xmlns="" val="1985300090"/>
                    </a:ext>
                  </a:extLst>
                </a:gridCol>
                <a:gridCol w="1132114">
                  <a:extLst>
                    <a:ext uri="{9D8B030D-6E8A-4147-A177-3AD203B41FA5}">
                      <a16:colId xmlns:a16="http://schemas.microsoft.com/office/drawing/2014/main" xmlns="" val="4102804951"/>
                    </a:ext>
                  </a:extLst>
                </a:gridCol>
                <a:gridCol w="1132114">
                  <a:extLst>
                    <a:ext uri="{9D8B030D-6E8A-4147-A177-3AD203B41FA5}">
                      <a16:colId xmlns:a16="http://schemas.microsoft.com/office/drawing/2014/main" xmlns="" val="2379562906"/>
                    </a:ext>
                  </a:extLst>
                </a:gridCol>
                <a:gridCol w="1132114">
                  <a:extLst>
                    <a:ext uri="{9D8B030D-6E8A-4147-A177-3AD203B41FA5}">
                      <a16:colId xmlns:a16="http://schemas.microsoft.com/office/drawing/2014/main" xmlns="" val="3514266973"/>
                    </a:ext>
                  </a:extLst>
                </a:gridCol>
              </a:tblGrid>
              <a:tr h="576990">
                <a:tc>
                  <a:txBody>
                    <a:bodyPr/>
                    <a:lstStyle/>
                    <a:p>
                      <a:endParaRPr lang="en-GB" dirty="0"/>
                    </a:p>
                  </a:txBody>
                  <a:tcPr/>
                </a:tc>
                <a:tc>
                  <a:txBody>
                    <a:bodyPr/>
                    <a:lstStyle/>
                    <a:p>
                      <a:r>
                        <a:rPr lang="en-US" dirty="0"/>
                        <a:t>Women</a:t>
                      </a:r>
                      <a:endParaRPr lang="en-GB" dirty="0"/>
                    </a:p>
                  </a:txBody>
                  <a:tcPr/>
                </a:tc>
                <a:tc>
                  <a:txBody>
                    <a:bodyPr/>
                    <a:lstStyle/>
                    <a:p>
                      <a:r>
                        <a:rPr lang="en-US" dirty="0"/>
                        <a:t>Women- Total earned</a:t>
                      </a:r>
                      <a:endParaRPr lang="en-GB" dirty="0"/>
                    </a:p>
                  </a:txBody>
                  <a:tcPr/>
                </a:tc>
                <a:tc>
                  <a:txBody>
                    <a:bodyPr/>
                    <a:lstStyle/>
                    <a:p>
                      <a:r>
                        <a:rPr lang="en-US" dirty="0"/>
                        <a:t>Women average earned</a:t>
                      </a:r>
                      <a:endParaRPr lang="en-GB" dirty="0"/>
                    </a:p>
                  </a:txBody>
                  <a:tcPr/>
                </a:tc>
                <a:tc>
                  <a:txBody>
                    <a:bodyPr/>
                    <a:lstStyle/>
                    <a:p>
                      <a:r>
                        <a:rPr lang="en-US" dirty="0"/>
                        <a:t>Men-no</a:t>
                      </a:r>
                      <a:endParaRPr lang="en-GB" dirty="0"/>
                    </a:p>
                  </a:txBody>
                  <a:tcPr/>
                </a:tc>
                <a:tc>
                  <a:txBody>
                    <a:bodyPr/>
                    <a:lstStyle/>
                    <a:p>
                      <a:r>
                        <a:rPr lang="en-US" dirty="0"/>
                        <a:t>Men total earned</a:t>
                      </a:r>
                      <a:endParaRPr lang="en-GB" dirty="0"/>
                    </a:p>
                  </a:txBody>
                  <a:tcPr/>
                </a:tc>
                <a:tc>
                  <a:txBody>
                    <a:bodyPr/>
                    <a:lstStyle/>
                    <a:p>
                      <a:r>
                        <a:rPr lang="en-US" dirty="0"/>
                        <a:t>Average earnings</a:t>
                      </a:r>
                      <a:endParaRPr lang="en-GB" dirty="0"/>
                    </a:p>
                  </a:txBody>
                  <a:tcPr/>
                </a:tc>
                <a:extLst>
                  <a:ext uri="{0D108BD9-81ED-4DB2-BD59-A6C34878D82A}">
                    <a16:rowId xmlns:a16="http://schemas.microsoft.com/office/drawing/2014/main" xmlns="" val="1236258915"/>
                  </a:ext>
                </a:extLst>
              </a:tr>
              <a:tr h="576990">
                <a:tc>
                  <a:txBody>
                    <a:bodyPr/>
                    <a:lstStyle/>
                    <a:p>
                      <a:r>
                        <a:rPr lang="en-US" b="1" dirty="0"/>
                        <a:t>Full Time</a:t>
                      </a:r>
                      <a:endParaRPr lang="en-GB" b="1" dirty="0"/>
                    </a:p>
                  </a:txBody>
                  <a:tcPr/>
                </a:tc>
                <a:tc>
                  <a:txBody>
                    <a:bodyPr/>
                    <a:lstStyle/>
                    <a:p>
                      <a:r>
                        <a:rPr lang="en-US" dirty="0" smtClean="0"/>
                        <a:t>32</a:t>
                      </a:r>
                      <a:endParaRPr lang="en-GB" dirty="0"/>
                    </a:p>
                  </a:txBody>
                  <a:tcPr/>
                </a:tc>
                <a:tc>
                  <a:txBody>
                    <a:bodyPr/>
                    <a:lstStyle/>
                    <a:p>
                      <a:pPr algn="ctr"/>
                      <a:r>
                        <a:rPr lang="en-US" dirty="0" smtClean="0"/>
                        <a:t>16203.60</a:t>
                      </a:r>
                      <a:endParaRPr lang="en-GB" dirty="0"/>
                    </a:p>
                  </a:txBody>
                  <a:tcPr/>
                </a:tc>
                <a:tc>
                  <a:txBody>
                    <a:bodyPr/>
                    <a:lstStyle/>
                    <a:p>
                      <a:r>
                        <a:rPr lang="en-US" dirty="0" smtClean="0"/>
                        <a:t>506.36</a:t>
                      </a:r>
                      <a:endParaRPr lang="en-GB" dirty="0"/>
                    </a:p>
                  </a:txBody>
                  <a:tcPr/>
                </a:tc>
                <a:tc>
                  <a:txBody>
                    <a:bodyPr/>
                    <a:lstStyle/>
                    <a:p>
                      <a:r>
                        <a:rPr lang="en-US" dirty="0" smtClean="0"/>
                        <a:t>110</a:t>
                      </a:r>
                      <a:endParaRPr lang="en-GB" dirty="0"/>
                    </a:p>
                  </a:txBody>
                  <a:tcPr/>
                </a:tc>
                <a:tc>
                  <a:txBody>
                    <a:bodyPr/>
                    <a:lstStyle/>
                    <a:p>
                      <a:r>
                        <a:rPr lang="en-US" dirty="0" smtClean="0"/>
                        <a:t>62220.79</a:t>
                      </a:r>
                      <a:endParaRPr lang="en-GB" dirty="0"/>
                    </a:p>
                  </a:txBody>
                  <a:tcPr/>
                </a:tc>
                <a:tc>
                  <a:txBody>
                    <a:bodyPr/>
                    <a:lstStyle/>
                    <a:p>
                      <a:pPr algn="ctr"/>
                      <a:r>
                        <a:rPr lang="en-US" dirty="0" smtClean="0"/>
                        <a:t>560.54</a:t>
                      </a:r>
                      <a:endParaRPr lang="en-GB" dirty="0"/>
                    </a:p>
                  </a:txBody>
                  <a:tcPr/>
                </a:tc>
                <a:extLst>
                  <a:ext uri="{0D108BD9-81ED-4DB2-BD59-A6C34878D82A}">
                    <a16:rowId xmlns:a16="http://schemas.microsoft.com/office/drawing/2014/main" xmlns="" val="771097803"/>
                  </a:ext>
                </a:extLst>
              </a:tr>
              <a:tr h="576990">
                <a:tc>
                  <a:txBody>
                    <a:bodyPr/>
                    <a:lstStyle/>
                    <a:p>
                      <a:r>
                        <a:rPr lang="en-US" b="1" dirty="0"/>
                        <a:t>Part Time</a:t>
                      </a:r>
                      <a:endParaRPr lang="en-GB" b="1" dirty="0"/>
                    </a:p>
                  </a:txBody>
                  <a:tcPr/>
                </a:tc>
                <a:tc>
                  <a:txBody>
                    <a:bodyPr/>
                    <a:lstStyle/>
                    <a:p>
                      <a:r>
                        <a:rPr lang="en-US" dirty="0" smtClean="0"/>
                        <a:t>3</a:t>
                      </a:r>
                      <a:endParaRPr lang="en-GB" dirty="0"/>
                    </a:p>
                  </a:txBody>
                  <a:tcPr/>
                </a:tc>
                <a:tc>
                  <a:txBody>
                    <a:bodyPr/>
                    <a:lstStyle/>
                    <a:p>
                      <a:pPr algn="ctr"/>
                      <a:r>
                        <a:rPr lang="en-US" dirty="0" smtClean="0"/>
                        <a:t>230.76</a:t>
                      </a:r>
                      <a:endParaRPr lang="en-GB" dirty="0"/>
                    </a:p>
                  </a:txBody>
                  <a:tcPr/>
                </a:tc>
                <a:tc>
                  <a:txBody>
                    <a:bodyPr/>
                    <a:lstStyle/>
                    <a:p>
                      <a:r>
                        <a:rPr lang="en-US" dirty="0" smtClean="0"/>
                        <a:t>76.92</a:t>
                      </a:r>
                      <a:endParaRPr lang="en-GB" dirty="0"/>
                    </a:p>
                  </a:txBody>
                  <a:tcPr/>
                </a:tc>
                <a:tc>
                  <a:txBody>
                    <a:bodyPr/>
                    <a:lstStyle/>
                    <a:p>
                      <a:r>
                        <a:rPr lang="en-US" dirty="0" smtClean="0"/>
                        <a:t>8</a:t>
                      </a:r>
                      <a:endParaRPr lang="en-GB" dirty="0"/>
                    </a:p>
                  </a:txBody>
                  <a:tcPr/>
                </a:tc>
                <a:tc>
                  <a:txBody>
                    <a:bodyPr/>
                    <a:lstStyle/>
                    <a:p>
                      <a:r>
                        <a:rPr lang="en-US" dirty="0" smtClean="0"/>
                        <a:t>593.69</a:t>
                      </a:r>
                      <a:endParaRPr lang="en-GB" dirty="0"/>
                    </a:p>
                  </a:txBody>
                  <a:tcPr/>
                </a:tc>
                <a:tc>
                  <a:txBody>
                    <a:bodyPr/>
                    <a:lstStyle/>
                    <a:p>
                      <a:pPr algn="ctr"/>
                      <a:r>
                        <a:rPr lang="en-US" dirty="0" smtClean="0"/>
                        <a:t>93.44</a:t>
                      </a:r>
                      <a:endParaRPr lang="en-GB" dirty="0"/>
                    </a:p>
                  </a:txBody>
                  <a:tcPr/>
                </a:tc>
                <a:extLst>
                  <a:ext uri="{0D108BD9-81ED-4DB2-BD59-A6C34878D82A}">
                    <a16:rowId xmlns:a16="http://schemas.microsoft.com/office/drawing/2014/main" xmlns="" val="278367155"/>
                  </a:ext>
                </a:extLst>
              </a:tr>
              <a:tr h="576990">
                <a:tc>
                  <a:txBody>
                    <a:bodyPr/>
                    <a:lstStyle/>
                    <a:p>
                      <a:r>
                        <a:rPr lang="en-US" b="1" dirty="0"/>
                        <a:t>Casual</a:t>
                      </a:r>
                      <a:endParaRPr lang="en-GB" b="1" dirty="0"/>
                    </a:p>
                  </a:txBody>
                  <a:tcPr/>
                </a:tc>
                <a:tc>
                  <a:txBody>
                    <a:bodyPr/>
                    <a:lstStyle/>
                    <a:p>
                      <a:r>
                        <a:rPr lang="en-US" dirty="0" smtClean="0"/>
                        <a:t>2</a:t>
                      </a:r>
                      <a:endParaRPr lang="en-GB" dirty="0"/>
                    </a:p>
                  </a:txBody>
                  <a:tcPr/>
                </a:tc>
                <a:tc>
                  <a:txBody>
                    <a:bodyPr/>
                    <a:lstStyle/>
                    <a:p>
                      <a:pPr algn="ctr"/>
                      <a:r>
                        <a:rPr lang="en-US" dirty="0" smtClean="0"/>
                        <a:t>115.38</a:t>
                      </a:r>
                      <a:endParaRPr lang="en-GB" dirty="0"/>
                    </a:p>
                  </a:txBody>
                  <a:tcPr/>
                </a:tc>
                <a:tc>
                  <a:txBody>
                    <a:bodyPr/>
                    <a:lstStyle/>
                    <a:p>
                      <a:r>
                        <a:rPr lang="en-US" dirty="0" smtClean="0"/>
                        <a:t>57.69</a:t>
                      </a:r>
                      <a:endParaRPr lang="en-GB" dirty="0"/>
                    </a:p>
                  </a:txBody>
                  <a:tcPr/>
                </a:tc>
                <a:tc>
                  <a:txBody>
                    <a:bodyPr/>
                    <a:lstStyle/>
                    <a:p>
                      <a:r>
                        <a:rPr lang="en-US" dirty="0" smtClean="0"/>
                        <a:t>0</a:t>
                      </a:r>
                      <a:endParaRPr lang="en-GB" dirty="0"/>
                    </a:p>
                  </a:txBody>
                  <a:tcPr/>
                </a:tc>
                <a:tc>
                  <a:txBody>
                    <a:bodyPr/>
                    <a:lstStyle/>
                    <a:p>
                      <a:r>
                        <a:rPr lang="en-US" dirty="0" smtClean="0"/>
                        <a:t>0</a:t>
                      </a:r>
                      <a:endParaRPr lang="en-GB" dirty="0"/>
                    </a:p>
                  </a:txBody>
                  <a:tcPr/>
                </a:tc>
                <a:tc>
                  <a:txBody>
                    <a:bodyPr/>
                    <a:lstStyle/>
                    <a:p>
                      <a:pPr algn="ctr"/>
                      <a:r>
                        <a:rPr lang="en-US" dirty="0" smtClean="0"/>
                        <a:t>0</a:t>
                      </a:r>
                      <a:endParaRPr lang="en-GB" dirty="0"/>
                    </a:p>
                  </a:txBody>
                  <a:tcPr/>
                </a:tc>
                <a:extLst>
                  <a:ext uri="{0D108BD9-81ED-4DB2-BD59-A6C34878D82A}">
                    <a16:rowId xmlns:a16="http://schemas.microsoft.com/office/drawing/2014/main" xmlns="" val="251382914"/>
                  </a:ext>
                </a:extLst>
              </a:tr>
              <a:tr h="576990">
                <a:tc>
                  <a:txBody>
                    <a:bodyPr/>
                    <a:lstStyle/>
                    <a:p>
                      <a:r>
                        <a:rPr lang="en-US" b="1" dirty="0"/>
                        <a:t>Total</a:t>
                      </a:r>
                      <a:endParaRPr lang="en-GB" b="1" dirty="0"/>
                    </a:p>
                  </a:txBody>
                  <a:tcPr/>
                </a:tc>
                <a:tc>
                  <a:txBody>
                    <a:bodyPr/>
                    <a:lstStyle/>
                    <a:p>
                      <a:r>
                        <a:rPr lang="en-US" b="1" dirty="0" smtClean="0"/>
                        <a:t>37</a:t>
                      </a:r>
                      <a:endParaRPr lang="en-GB" b="1" dirty="0"/>
                    </a:p>
                  </a:txBody>
                  <a:tcPr/>
                </a:tc>
                <a:tc>
                  <a:txBody>
                    <a:bodyPr/>
                    <a:lstStyle/>
                    <a:p>
                      <a:pPr algn="ctr"/>
                      <a:r>
                        <a:rPr lang="en-US" b="1" dirty="0" smtClean="0"/>
                        <a:t>16549.74</a:t>
                      </a:r>
                      <a:endParaRPr lang="en-GB" b="1" dirty="0"/>
                    </a:p>
                  </a:txBody>
                  <a:tcPr/>
                </a:tc>
                <a:tc>
                  <a:txBody>
                    <a:bodyPr/>
                    <a:lstStyle/>
                    <a:p>
                      <a:r>
                        <a:rPr lang="en-US" b="1" dirty="0" smtClean="0"/>
                        <a:t>640.97</a:t>
                      </a:r>
                      <a:endParaRPr lang="en-GB" b="1" dirty="0"/>
                    </a:p>
                  </a:txBody>
                  <a:tcPr/>
                </a:tc>
                <a:tc>
                  <a:txBody>
                    <a:bodyPr/>
                    <a:lstStyle/>
                    <a:p>
                      <a:r>
                        <a:rPr lang="en-US" b="1" dirty="0" smtClean="0"/>
                        <a:t>119</a:t>
                      </a:r>
                      <a:endParaRPr lang="en-GB" b="1" dirty="0"/>
                    </a:p>
                  </a:txBody>
                  <a:tcPr/>
                </a:tc>
                <a:tc>
                  <a:txBody>
                    <a:bodyPr/>
                    <a:lstStyle/>
                    <a:p>
                      <a:r>
                        <a:rPr lang="en-US" b="1" dirty="0" smtClean="0"/>
                        <a:t>62817.48</a:t>
                      </a:r>
                      <a:endParaRPr lang="en-GB" b="1" dirty="0"/>
                    </a:p>
                  </a:txBody>
                  <a:tcPr/>
                </a:tc>
                <a:tc>
                  <a:txBody>
                    <a:bodyPr/>
                    <a:lstStyle/>
                    <a:p>
                      <a:pPr algn="ctr"/>
                      <a:r>
                        <a:rPr lang="en-US" b="1" dirty="0" smtClean="0"/>
                        <a:t>653.98</a:t>
                      </a:r>
                      <a:endParaRPr lang="en-GB" b="1" dirty="0"/>
                    </a:p>
                  </a:txBody>
                  <a:tcPr/>
                </a:tc>
                <a:extLst>
                  <a:ext uri="{0D108BD9-81ED-4DB2-BD59-A6C34878D82A}">
                    <a16:rowId xmlns:a16="http://schemas.microsoft.com/office/drawing/2014/main" xmlns="" val="3454001987"/>
                  </a:ext>
                </a:extLst>
              </a:tr>
            </a:tbl>
          </a:graphicData>
        </a:graphic>
      </p:graphicFrame>
    </p:spTree>
    <p:extLst>
      <p:ext uri="{BB962C8B-B14F-4D97-AF65-F5344CB8AC3E}">
        <p14:creationId xmlns:p14="http://schemas.microsoft.com/office/powerpoint/2010/main" val="641316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0"/>
            <a:ext cx="8229600" cy="1143000"/>
          </a:xfrm>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graphicFrame>
        <p:nvGraphicFramePr>
          <p:cNvPr id="11" name="Table 11">
            <a:extLst>
              <a:ext uri="{FF2B5EF4-FFF2-40B4-BE49-F238E27FC236}">
                <a16:creationId xmlns:a16="http://schemas.microsoft.com/office/drawing/2014/main" xmlns="" id="{D0F973FA-FA39-AE65-B4B1-A37529B32059}"/>
              </a:ext>
            </a:extLst>
          </p:cNvPr>
          <p:cNvGraphicFramePr>
            <a:graphicFrameLocks noGrp="1"/>
          </p:cNvGraphicFramePr>
          <p:nvPr>
            <p:ph sz="half" idx="1"/>
            <p:extLst>
              <p:ext uri="{D42A27DB-BD31-4B8C-83A1-F6EECF244321}">
                <p14:modId xmlns:p14="http://schemas.microsoft.com/office/powerpoint/2010/main" val="1888396786"/>
              </p:ext>
            </p:extLst>
          </p:nvPr>
        </p:nvGraphicFramePr>
        <p:xfrm>
          <a:off x="457200" y="1253671"/>
          <a:ext cx="8305800" cy="4701694"/>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xmlns="" val="682454074"/>
                    </a:ext>
                  </a:extLst>
                </a:gridCol>
                <a:gridCol w="2768600">
                  <a:extLst>
                    <a:ext uri="{9D8B030D-6E8A-4147-A177-3AD203B41FA5}">
                      <a16:colId xmlns:a16="http://schemas.microsoft.com/office/drawing/2014/main" xmlns="" val="943299222"/>
                    </a:ext>
                  </a:extLst>
                </a:gridCol>
                <a:gridCol w="2768600">
                  <a:extLst>
                    <a:ext uri="{9D8B030D-6E8A-4147-A177-3AD203B41FA5}">
                      <a16:colId xmlns:a16="http://schemas.microsoft.com/office/drawing/2014/main" xmlns="" val="1054883141"/>
                    </a:ext>
                  </a:extLst>
                </a:gridCol>
              </a:tblGrid>
              <a:tr h="476847">
                <a:tc>
                  <a:txBody>
                    <a:bodyPr/>
                    <a:lstStyle/>
                    <a:p>
                      <a:r>
                        <a:rPr lang="en-US" dirty="0">
                          <a:solidFill>
                            <a:schemeClr val="tx1"/>
                          </a:solidFill>
                        </a:rPr>
                        <a:t>Programmes</a:t>
                      </a:r>
                      <a:endParaRPr lang="en-GB" dirty="0">
                        <a:solidFill>
                          <a:schemeClr val="tx1"/>
                        </a:solidFill>
                      </a:endParaRPr>
                    </a:p>
                  </a:txBody>
                  <a:tcPr/>
                </a:tc>
                <a:tc>
                  <a:txBody>
                    <a:bodyPr/>
                    <a:lstStyle/>
                    <a:p>
                      <a:r>
                        <a:rPr lang="en-US" dirty="0">
                          <a:solidFill>
                            <a:schemeClr val="tx1"/>
                          </a:solidFill>
                        </a:rPr>
                        <a:t>Amount</a:t>
                      </a:r>
                      <a:endParaRPr lang="en-GB" dirty="0">
                        <a:solidFill>
                          <a:schemeClr val="tx1"/>
                        </a:solidFill>
                      </a:endParaRPr>
                    </a:p>
                  </a:txBody>
                  <a:tcPr/>
                </a:tc>
                <a:tc>
                  <a:txBody>
                    <a:bodyPr/>
                    <a:lstStyle/>
                    <a:p>
                      <a:r>
                        <a:rPr lang="en-US" dirty="0">
                          <a:solidFill>
                            <a:schemeClr val="tx1"/>
                          </a:solidFill>
                        </a:rPr>
                        <a:t>% budget</a:t>
                      </a:r>
                      <a:endParaRPr lang="en-GB" dirty="0">
                        <a:solidFill>
                          <a:schemeClr val="tx1"/>
                        </a:solidFill>
                      </a:endParaRPr>
                    </a:p>
                  </a:txBody>
                  <a:tcPr/>
                </a:tc>
                <a:extLst>
                  <a:ext uri="{0D108BD9-81ED-4DB2-BD59-A6C34878D82A}">
                    <a16:rowId xmlns:a16="http://schemas.microsoft.com/office/drawing/2014/main" xmlns="" val="2507331684"/>
                  </a:ext>
                </a:extLst>
              </a:tr>
              <a:tr h="628316">
                <a:tc>
                  <a:txBody>
                    <a:bodyPr/>
                    <a:lstStyle/>
                    <a:p>
                      <a:r>
                        <a:rPr lang="en-US" dirty="0"/>
                        <a:t>Governance &amp; Administration</a:t>
                      </a:r>
                      <a:endParaRPr lang="en-GB" dirty="0"/>
                    </a:p>
                  </a:txBody>
                  <a:tcPr/>
                </a:tc>
                <a:tc>
                  <a:txBody>
                    <a:bodyPr/>
                    <a:lstStyle/>
                    <a:p>
                      <a:r>
                        <a:rPr lang="en-GB" dirty="0" smtClean="0"/>
                        <a:t>800 071.90</a:t>
                      </a:r>
                      <a:endParaRPr lang="en-GB" dirty="0"/>
                    </a:p>
                  </a:txBody>
                  <a:tcPr/>
                </a:tc>
                <a:tc>
                  <a:txBody>
                    <a:bodyPr/>
                    <a:lstStyle/>
                    <a:p>
                      <a:r>
                        <a:rPr lang="en-GB" dirty="0" smtClean="0"/>
                        <a:t>34</a:t>
                      </a:r>
                      <a:endParaRPr lang="en-GB" dirty="0"/>
                    </a:p>
                  </a:txBody>
                  <a:tcPr/>
                </a:tc>
                <a:extLst>
                  <a:ext uri="{0D108BD9-81ED-4DB2-BD59-A6C34878D82A}">
                    <a16:rowId xmlns:a16="http://schemas.microsoft.com/office/drawing/2014/main" xmlns="" val="4077804582"/>
                  </a:ext>
                </a:extLst>
              </a:tr>
              <a:tr h="628316">
                <a:tc>
                  <a:txBody>
                    <a:bodyPr/>
                    <a:lstStyle/>
                    <a:p>
                      <a:r>
                        <a:rPr lang="en-US" dirty="0"/>
                        <a:t>Water Sanitation &amp; Hygiene</a:t>
                      </a:r>
                      <a:endParaRPr lang="en-GB" dirty="0"/>
                    </a:p>
                  </a:txBody>
                  <a:tcPr/>
                </a:tc>
                <a:tc>
                  <a:txBody>
                    <a:bodyPr/>
                    <a:lstStyle/>
                    <a:p>
                      <a:r>
                        <a:rPr lang="en-GB" dirty="0" smtClean="0"/>
                        <a:t>2 062 991.18</a:t>
                      </a:r>
                      <a:endParaRPr lang="en-GB" dirty="0"/>
                    </a:p>
                  </a:txBody>
                  <a:tcPr/>
                </a:tc>
                <a:tc>
                  <a:txBody>
                    <a:bodyPr/>
                    <a:lstStyle/>
                    <a:p>
                      <a:r>
                        <a:rPr lang="en-GB" dirty="0" smtClean="0"/>
                        <a:t>37.09</a:t>
                      </a:r>
                      <a:endParaRPr lang="en-GB" dirty="0"/>
                    </a:p>
                  </a:txBody>
                  <a:tcPr/>
                </a:tc>
                <a:extLst>
                  <a:ext uri="{0D108BD9-81ED-4DB2-BD59-A6C34878D82A}">
                    <a16:rowId xmlns:a16="http://schemas.microsoft.com/office/drawing/2014/main" xmlns="" val="394243104"/>
                  </a:ext>
                </a:extLst>
              </a:tr>
              <a:tr h="476847">
                <a:tc>
                  <a:txBody>
                    <a:bodyPr/>
                    <a:lstStyle/>
                    <a:p>
                      <a:r>
                        <a:rPr lang="en-US" dirty="0"/>
                        <a:t>Social Services</a:t>
                      </a:r>
                      <a:endParaRPr lang="en-GB" dirty="0"/>
                    </a:p>
                  </a:txBody>
                  <a:tcPr/>
                </a:tc>
                <a:tc>
                  <a:txBody>
                    <a:bodyPr/>
                    <a:lstStyle/>
                    <a:p>
                      <a:r>
                        <a:rPr lang="en-GB" dirty="0" smtClean="0"/>
                        <a:t>2 260 646.20</a:t>
                      </a:r>
                      <a:endParaRPr lang="en-GB" dirty="0"/>
                    </a:p>
                  </a:txBody>
                  <a:tcPr/>
                </a:tc>
                <a:tc>
                  <a:txBody>
                    <a:bodyPr/>
                    <a:lstStyle/>
                    <a:p>
                      <a:r>
                        <a:rPr lang="en-GB" dirty="0" smtClean="0"/>
                        <a:t>40.35</a:t>
                      </a:r>
                      <a:endParaRPr lang="en-GB" dirty="0"/>
                    </a:p>
                  </a:txBody>
                  <a:tcPr/>
                </a:tc>
                <a:extLst>
                  <a:ext uri="{0D108BD9-81ED-4DB2-BD59-A6C34878D82A}">
                    <a16:rowId xmlns:a16="http://schemas.microsoft.com/office/drawing/2014/main" xmlns="" val="1047786220"/>
                  </a:ext>
                </a:extLst>
              </a:tr>
              <a:tr h="476847">
                <a:tc>
                  <a:txBody>
                    <a:bodyPr/>
                    <a:lstStyle/>
                    <a:p>
                      <a:r>
                        <a:rPr lang="en-US" dirty="0"/>
                        <a:t>Roads</a:t>
                      </a:r>
                      <a:endParaRPr lang="en-GB" dirty="0"/>
                    </a:p>
                  </a:txBody>
                  <a:tcPr/>
                </a:tc>
                <a:tc>
                  <a:txBody>
                    <a:bodyPr/>
                    <a:lstStyle/>
                    <a:p>
                      <a:r>
                        <a:rPr lang="en-GB" dirty="0" smtClean="0"/>
                        <a:t>440 163.35</a:t>
                      </a:r>
                      <a:endParaRPr lang="en-GB" dirty="0"/>
                    </a:p>
                  </a:txBody>
                  <a:tcPr/>
                </a:tc>
                <a:tc>
                  <a:txBody>
                    <a:bodyPr/>
                    <a:lstStyle/>
                    <a:p>
                      <a:r>
                        <a:rPr lang="en-GB" dirty="0" smtClean="0"/>
                        <a:t>8</a:t>
                      </a:r>
                      <a:endParaRPr lang="en-GB" dirty="0"/>
                    </a:p>
                  </a:txBody>
                  <a:tcPr/>
                </a:tc>
                <a:extLst>
                  <a:ext uri="{0D108BD9-81ED-4DB2-BD59-A6C34878D82A}">
                    <a16:rowId xmlns:a16="http://schemas.microsoft.com/office/drawing/2014/main" xmlns="" val="3011723800"/>
                  </a:ext>
                </a:extLst>
              </a:tr>
              <a:tr h="628316">
                <a:tc>
                  <a:txBody>
                    <a:bodyPr/>
                    <a:lstStyle/>
                    <a:p>
                      <a:r>
                        <a:rPr lang="en-US" dirty="0"/>
                        <a:t>Public Safety &amp; Security</a:t>
                      </a:r>
                      <a:endParaRPr lang="en-GB" dirty="0"/>
                    </a:p>
                  </a:txBody>
                  <a:tcPr/>
                </a:tc>
                <a:tc>
                  <a:txBody>
                    <a:bodyPr/>
                    <a:lstStyle/>
                    <a:p>
                      <a:r>
                        <a:rPr lang="en-GB" dirty="0" smtClean="0"/>
                        <a:t>20 650</a:t>
                      </a:r>
                      <a:endParaRPr lang="en-GB" dirty="0"/>
                    </a:p>
                  </a:txBody>
                  <a:tcPr/>
                </a:tc>
                <a:tc>
                  <a:txBody>
                    <a:bodyPr/>
                    <a:lstStyle/>
                    <a:p>
                      <a:r>
                        <a:rPr lang="en-GB" dirty="0" smtClean="0"/>
                        <a:t>0</a:t>
                      </a:r>
                      <a:endParaRPr lang="en-GB" dirty="0"/>
                    </a:p>
                  </a:txBody>
                  <a:tcPr/>
                </a:tc>
                <a:extLst>
                  <a:ext uri="{0D108BD9-81ED-4DB2-BD59-A6C34878D82A}">
                    <a16:rowId xmlns:a16="http://schemas.microsoft.com/office/drawing/2014/main" xmlns="" val="2743989095"/>
                  </a:ext>
                </a:extLst>
              </a:tr>
              <a:tr h="897594">
                <a:tc>
                  <a:txBody>
                    <a:bodyPr/>
                    <a:lstStyle/>
                    <a:p>
                      <a:r>
                        <a:rPr lang="en-US" dirty="0"/>
                        <a:t>Natural Resources &amp; Conservation</a:t>
                      </a:r>
                      <a:endParaRPr lang="en-GB" dirty="0"/>
                    </a:p>
                  </a:txBody>
                  <a:tcPr/>
                </a:tc>
                <a:tc>
                  <a:txBody>
                    <a:bodyPr/>
                    <a:lstStyle/>
                    <a:p>
                      <a:r>
                        <a:rPr lang="en-GB" dirty="0" smtClean="0"/>
                        <a:t>6 200</a:t>
                      </a:r>
                      <a:endParaRPr lang="en-GB" dirty="0"/>
                    </a:p>
                  </a:txBody>
                  <a:tcPr/>
                </a:tc>
                <a:tc>
                  <a:txBody>
                    <a:bodyPr/>
                    <a:lstStyle/>
                    <a:p>
                      <a:r>
                        <a:rPr lang="en-GB" dirty="0" smtClean="0"/>
                        <a:t>0</a:t>
                      </a:r>
                      <a:endParaRPr lang="en-GB" dirty="0"/>
                    </a:p>
                  </a:txBody>
                  <a:tcPr/>
                </a:tc>
                <a:extLst>
                  <a:ext uri="{0D108BD9-81ED-4DB2-BD59-A6C34878D82A}">
                    <a16:rowId xmlns:a16="http://schemas.microsoft.com/office/drawing/2014/main" xmlns="" val="4254108579"/>
                  </a:ext>
                </a:extLst>
              </a:tr>
              <a:tr h="476847">
                <a:tc>
                  <a:txBody>
                    <a:bodyPr/>
                    <a:lstStyle/>
                    <a:p>
                      <a:r>
                        <a:rPr lang="en-US" b="1" dirty="0"/>
                        <a:t>Total</a:t>
                      </a:r>
                      <a:endParaRPr lang="en-GB" b="1" dirty="0"/>
                    </a:p>
                  </a:txBody>
                  <a:tcPr/>
                </a:tc>
                <a:tc>
                  <a:txBody>
                    <a:bodyPr/>
                    <a:lstStyle/>
                    <a:p>
                      <a:r>
                        <a:rPr lang="en-GB" b="1" dirty="0" smtClean="0"/>
                        <a:t>5 617 572.65</a:t>
                      </a:r>
                      <a:endParaRPr lang="en-GB" b="1" dirty="0"/>
                    </a:p>
                  </a:txBody>
                  <a:tcPr/>
                </a:tc>
                <a:tc>
                  <a:txBody>
                    <a:bodyPr/>
                    <a:lstStyle/>
                    <a:p>
                      <a:r>
                        <a:rPr lang="en-GB" b="1" dirty="0" smtClean="0"/>
                        <a:t>100</a:t>
                      </a:r>
                      <a:endParaRPr lang="en-GB" b="1" dirty="0"/>
                    </a:p>
                  </a:txBody>
                  <a:tcPr/>
                </a:tc>
                <a:extLst>
                  <a:ext uri="{0D108BD9-81ED-4DB2-BD59-A6C34878D82A}">
                    <a16:rowId xmlns:a16="http://schemas.microsoft.com/office/drawing/2014/main" xmlns="" val="1371162222"/>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4268981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solidFill>
                  <a:prstClr val="black"/>
                </a:solidFill>
              </a:rPr>
              <a:t>GENDER IN MAINSTREAM BUDGET</a:t>
            </a:r>
            <a:endParaRPr lang="en-US" dirty="0"/>
          </a:p>
        </p:txBody>
      </p:sp>
      <p:graphicFrame>
        <p:nvGraphicFramePr>
          <p:cNvPr id="3" name="Chart 2"/>
          <p:cNvGraphicFramePr/>
          <p:nvPr>
            <p:extLst>
              <p:ext uri="{D42A27DB-BD31-4B8C-83A1-F6EECF244321}">
                <p14:modId xmlns:p14="http://schemas.microsoft.com/office/powerpoint/2010/main" val="588081230"/>
              </p:ext>
            </p:extLst>
          </p:nvPr>
        </p:nvGraphicFramePr>
        <p:xfrm>
          <a:off x="457200" y="1417638"/>
          <a:ext cx="8229600" cy="49811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975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883" y="609600"/>
            <a:ext cx="6798734" cy="1303867"/>
          </a:xfrm>
        </p:spPr>
        <p:txBody>
          <a:bodyPr>
            <a:noAutofit/>
          </a:bodyPr>
          <a:lstStyle/>
          <a:p>
            <a:pPr lvl="0" algn="l">
              <a:spcBef>
                <a:spcPct val="20000"/>
              </a:spcBef>
            </a:pPr>
            <a:r>
              <a:rPr lang="en-ZA" sz="2800" b="1" dirty="0">
                <a:solidFill>
                  <a:prstClr val="black"/>
                </a:solidFill>
                <a:ea typeface="+mn-ea"/>
                <a:cs typeface="+mn-cs"/>
              </a:rPr>
              <a:t>V. EXPENDITURE- ANALYSIS OF ONE SECTOR EG  </a:t>
            </a:r>
            <a:endParaRPr lang="en-ZW" sz="2800" dirty="0">
              <a:solidFill>
                <a:prstClr val="black"/>
              </a:solidFill>
              <a:ea typeface="+mn-ea"/>
              <a:cs typeface="+mn-cs"/>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26195254"/>
              </p:ext>
            </p:extLst>
          </p:nvPr>
        </p:nvGraphicFramePr>
        <p:xfrm>
          <a:off x="704849" y="2133600"/>
          <a:ext cx="7924801" cy="3654171"/>
        </p:xfrm>
        <a:graphic>
          <a:graphicData uri="http://schemas.openxmlformats.org/drawingml/2006/table">
            <a:tbl>
              <a:tblPr firstRow="1" firstCol="1" bandRow="1">
                <a:tableStyleId>{5C22544A-7EE6-4342-B048-85BDC9FD1C3A}</a:tableStyleId>
              </a:tblPr>
              <a:tblGrid>
                <a:gridCol w="1114227">
                  <a:extLst>
                    <a:ext uri="{9D8B030D-6E8A-4147-A177-3AD203B41FA5}">
                      <a16:colId xmlns:a16="http://schemas.microsoft.com/office/drawing/2014/main" xmlns="" val="3936495378"/>
                    </a:ext>
                  </a:extLst>
                </a:gridCol>
                <a:gridCol w="530961">
                  <a:extLst>
                    <a:ext uri="{9D8B030D-6E8A-4147-A177-3AD203B41FA5}">
                      <a16:colId xmlns:a16="http://schemas.microsoft.com/office/drawing/2014/main" xmlns="" val="714574526"/>
                    </a:ext>
                  </a:extLst>
                </a:gridCol>
                <a:gridCol w="643494">
                  <a:extLst>
                    <a:ext uri="{9D8B030D-6E8A-4147-A177-3AD203B41FA5}">
                      <a16:colId xmlns:a16="http://schemas.microsoft.com/office/drawing/2014/main" xmlns="" val="3020788596"/>
                    </a:ext>
                  </a:extLst>
                </a:gridCol>
                <a:gridCol w="687872">
                  <a:extLst>
                    <a:ext uri="{9D8B030D-6E8A-4147-A177-3AD203B41FA5}">
                      <a16:colId xmlns:a16="http://schemas.microsoft.com/office/drawing/2014/main" xmlns="" val="211564666"/>
                    </a:ext>
                  </a:extLst>
                </a:gridCol>
                <a:gridCol w="385146">
                  <a:extLst>
                    <a:ext uri="{9D8B030D-6E8A-4147-A177-3AD203B41FA5}">
                      <a16:colId xmlns:a16="http://schemas.microsoft.com/office/drawing/2014/main" xmlns="" val="671727174"/>
                    </a:ext>
                  </a:extLst>
                </a:gridCol>
                <a:gridCol w="640325">
                  <a:extLst>
                    <a:ext uri="{9D8B030D-6E8A-4147-A177-3AD203B41FA5}">
                      <a16:colId xmlns:a16="http://schemas.microsoft.com/office/drawing/2014/main" xmlns="" val="21364279"/>
                    </a:ext>
                  </a:extLst>
                </a:gridCol>
                <a:gridCol w="529376">
                  <a:extLst>
                    <a:ext uri="{9D8B030D-6E8A-4147-A177-3AD203B41FA5}">
                      <a16:colId xmlns:a16="http://schemas.microsoft.com/office/drawing/2014/main" xmlns="" val="2568838607"/>
                    </a:ext>
                  </a:extLst>
                </a:gridCol>
                <a:gridCol w="523037">
                  <a:extLst>
                    <a:ext uri="{9D8B030D-6E8A-4147-A177-3AD203B41FA5}">
                      <a16:colId xmlns:a16="http://schemas.microsoft.com/office/drawing/2014/main" xmlns="" val="1379655292"/>
                    </a:ext>
                  </a:extLst>
                </a:gridCol>
                <a:gridCol w="643494">
                  <a:extLst>
                    <a:ext uri="{9D8B030D-6E8A-4147-A177-3AD203B41FA5}">
                      <a16:colId xmlns:a16="http://schemas.microsoft.com/office/drawing/2014/main" xmlns="" val="459410033"/>
                    </a:ext>
                  </a:extLst>
                </a:gridCol>
                <a:gridCol w="621304">
                  <a:extLst>
                    <a:ext uri="{9D8B030D-6E8A-4147-A177-3AD203B41FA5}">
                      <a16:colId xmlns:a16="http://schemas.microsoft.com/office/drawing/2014/main" xmlns="" val="1082926060"/>
                    </a:ext>
                  </a:extLst>
                </a:gridCol>
                <a:gridCol w="484998">
                  <a:extLst>
                    <a:ext uri="{9D8B030D-6E8A-4147-A177-3AD203B41FA5}">
                      <a16:colId xmlns:a16="http://schemas.microsoft.com/office/drawing/2014/main" xmlns="" val="3849156041"/>
                    </a:ext>
                  </a:extLst>
                </a:gridCol>
                <a:gridCol w="592775">
                  <a:extLst>
                    <a:ext uri="{9D8B030D-6E8A-4147-A177-3AD203B41FA5}">
                      <a16:colId xmlns:a16="http://schemas.microsoft.com/office/drawing/2014/main" xmlns="" val="3398442369"/>
                    </a:ext>
                  </a:extLst>
                </a:gridCol>
                <a:gridCol w="527792">
                  <a:extLst>
                    <a:ext uri="{9D8B030D-6E8A-4147-A177-3AD203B41FA5}">
                      <a16:colId xmlns:a16="http://schemas.microsoft.com/office/drawing/2014/main" xmlns="" val="2048575833"/>
                    </a:ext>
                  </a:extLst>
                </a:gridCol>
              </a:tblGrid>
              <a:tr h="188913">
                <a:tc>
                  <a:txBody>
                    <a:bodyPr/>
                    <a:lstStyle/>
                    <a:p>
                      <a:pPr>
                        <a:lnSpc>
                          <a:spcPct val="107000"/>
                        </a:lnSpc>
                        <a:spcAft>
                          <a:spcPts val="800"/>
                        </a:spcAft>
                      </a:pPr>
                      <a:r>
                        <a:rPr lang="en-ZA" sz="2000" kern="12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6">
                  <a:txBody>
                    <a:bodyPr/>
                    <a:lstStyle/>
                    <a:p>
                      <a:pPr algn="ctr">
                        <a:lnSpc>
                          <a:spcPct val="107000"/>
                        </a:lnSpc>
                        <a:spcAft>
                          <a:spcPts val="800"/>
                        </a:spcAft>
                      </a:pPr>
                      <a:r>
                        <a:rPr lang="en-ZA" sz="2000" kern="1200" dirty="0">
                          <a:effectLst/>
                        </a:rPr>
                        <a:t>Women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6">
                  <a:txBody>
                    <a:bodyPr/>
                    <a:lstStyle/>
                    <a:p>
                      <a:pPr algn="ctr">
                        <a:lnSpc>
                          <a:spcPct val="107000"/>
                        </a:lnSpc>
                        <a:spcAft>
                          <a:spcPts val="800"/>
                        </a:spcAft>
                      </a:pPr>
                      <a:r>
                        <a:rPr lang="en-ZA" sz="2000" kern="1200">
                          <a:effectLst/>
                        </a:rPr>
                        <a:t>Men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29213304"/>
                  </a:ext>
                </a:extLst>
              </a:tr>
              <a:tr h="188913">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gridSpan="4">
                  <a:txBody>
                    <a:bodyPr/>
                    <a:lstStyle/>
                    <a:p>
                      <a:pPr algn="ctr">
                        <a:lnSpc>
                          <a:spcPct val="107000"/>
                        </a:lnSpc>
                        <a:spcAft>
                          <a:spcPts val="800"/>
                        </a:spcAft>
                      </a:pPr>
                      <a:r>
                        <a:rPr lang="en-ZA" sz="2000" kern="1200" dirty="0">
                          <a:effectLst/>
                        </a:rPr>
                        <a:t>Age</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4">
                  <a:txBody>
                    <a:bodyPr/>
                    <a:lstStyle/>
                    <a:p>
                      <a:pPr algn="ctr">
                        <a:lnSpc>
                          <a:spcPct val="107000"/>
                        </a:lnSpc>
                        <a:spcAft>
                          <a:spcPts val="800"/>
                        </a:spcAft>
                      </a:pPr>
                      <a:r>
                        <a:rPr lang="en-ZA" sz="2000" kern="1200">
                          <a:effectLst/>
                        </a:rPr>
                        <a: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xmlns="" val="1635817430"/>
                  </a:ext>
                </a:extLst>
              </a:tr>
              <a:tr h="346075">
                <a:tc>
                  <a:txBody>
                    <a:bodyPr/>
                    <a:lstStyle/>
                    <a:p>
                      <a:pPr>
                        <a:lnSpc>
                          <a:spcPct val="107000"/>
                        </a:lnSpc>
                        <a:spcAft>
                          <a:spcPts val="800"/>
                        </a:spcAft>
                      </a:pPr>
                      <a:r>
                        <a:rPr lang="en-ZA" sz="2000" kern="1200">
                          <a:effectLst/>
                        </a:rPr>
                        <a: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dirty="0">
                          <a:effectLst/>
                        </a:rPr>
                        <a:t>15-35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dirty="0">
                          <a:effectLst/>
                        </a:rPr>
                        <a:t>36-59</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PLWD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Below 15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a:effectLst/>
                        </a:rPr>
                        <a:t>15-35</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dirty="0">
                          <a:effectLst/>
                        </a:rPr>
                        <a:t>36-59</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GB" sz="2000" kern="100">
                          <a:effectLst/>
                        </a:rPr>
                        <a:t>60+</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800"/>
                        </a:spcAft>
                      </a:pPr>
                      <a:r>
                        <a:rPr lang="en-GB" sz="2000" kern="100" dirty="0" smtClean="0">
                          <a:effectLst/>
                        </a:rPr>
                        <a:t>PLWD</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800"/>
                        </a:spcAft>
                      </a:pPr>
                      <a:r>
                        <a:rPr lang="en-ZA" sz="2000" kern="1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2782843474"/>
                  </a:ext>
                </a:extLst>
              </a:tr>
              <a:tr h="188913">
                <a:tc>
                  <a:txBody>
                    <a:bodyPr/>
                    <a:lstStyle/>
                    <a:p>
                      <a:pPr>
                        <a:lnSpc>
                          <a:spcPct val="107000"/>
                        </a:lnSpc>
                        <a:spcAft>
                          <a:spcPts val="800"/>
                        </a:spcAft>
                      </a:pPr>
                      <a:r>
                        <a:rPr lang="en-ZA" sz="2000" kern="1200">
                          <a:effectLst/>
                        </a:rPr>
                        <a:t>Education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3339828360"/>
                  </a:ext>
                </a:extLst>
              </a:tr>
              <a:tr h="188913">
                <a:tc>
                  <a:txBody>
                    <a:bodyPr/>
                    <a:lstStyle/>
                    <a:p>
                      <a:pPr>
                        <a:lnSpc>
                          <a:spcPct val="107000"/>
                        </a:lnSpc>
                        <a:spcAft>
                          <a:spcPts val="800"/>
                        </a:spcAft>
                      </a:pPr>
                      <a:r>
                        <a:rPr lang="en-ZA" sz="2000" kern="1200">
                          <a:effectLst/>
                        </a:rPr>
                        <a:t>Housing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ZA" sz="2000" kern="1200" dirty="0" smtClean="0">
                          <a:effectLst/>
                        </a:rPr>
                        <a:t>  0</a:t>
                      </a:r>
                      <a:endParaRPr lang="en-ZA" sz="2000" kern="100" dirty="0" smtClean="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2437385966"/>
                  </a:ext>
                </a:extLst>
              </a:tr>
              <a:tr h="368300">
                <a:tc>
                  <a:txBody>
                    <a:bodyPr/>
                    <a:lstStyle/>
                    <a:p>
                      <a:pPr>
                        <a:lnSpc>
                          <a:spcPct val="107000"/>
                        </a:lnSpc>
                        <a:spcAft>
                          <a:spcPts val="800"/>
                        </a:spcAft>
                      </a:pPr>
                      <a:r>
                        <a:rPr lang="en-ZA" sz="2000" kern="1200">
                          <a:effectLst/>
                        </a:rPr>
                        <a:t>Social amenities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ZA" sz="2000" kern="1200" dirty="0" smtClean="0">
                          <a:effectLst/>
                        </a:rPr>
                        <a:t> 0</a:t>
                      </a:r>
                      <a:endParaRPr lang="en-ZA" sz="2000" kern="100" dirty="0" smtClean="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dirty="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kern="1200" smtClean="0">
                          <a:effectLst/>
                        </a:rPr>
                        <a:t> 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1757459421"/>
                  </a:ext>
                </a:extLst>
              </a:tr>
              <a:tr h="188913">
                <a:tc>
                  <a:txBody>
                    <a:bodyPr/>
                    <a:lstStyle/>
                    <a:p>
                      <a:pPr>
                        <a:lnSpc>
                          <a:spcPct val="107000"/>
                        </a:lnSpc>
                        <a:spcAft>
                          <a:spcPts val="800"/>
                        </a:spcAft>
                      </a:pPr>
                      <a:r>
                        <a:rPr lang="en-ZA" sz="2000" kern="1200">
                          <a:effectLst/>
                        </a:rPr>
                        <a:t>Total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ZA" sz="2000" b="1" kern="1200" dirty="0" smtClean="0">
                          <a:effectLst/>
                        </a:rPr>
                        <a:t> 0</a:t>
                      </a:r>
                      <a:endParaRPr lang="en-ZA" sz="2000" b="1" kern="100" dirty="0" smtClean="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b="1" kern="1200" dirty="0" smtClean="0">
                          <a:effectLst/>
                        </a:rPr>
                        <a:t> 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b="1" kern="1200" dirty="0" smtClean="0">
                          <a:effectLst/>
                        </a:rPr>
                        <a:t> 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b="1" kern="1200" dirty="0" smtClean="0">
                          <a:effectLst/>
                        </a:rPr>
                        <a:t> 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b="1" kern="1200" dirty="0" smtClean="0">
                          <a:effectLst/>
                        </a:rPr>
                        <a:t> 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b="1" kern="1200" smtClean="0">
                          <a:effectLst/>
                        </a:rPr>
                        <a:t> 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b="1" kern="1200" dirty="0" smtClean="0">
                          <a:effectLst/>
                        </a:rPr>
                        <a:t> 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b="1" kern="1200" dirty="0" smtClean="0">
                          <a:effectLst/>
                        </a:rPr>
                        <a:t> 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b="1" kern="1200" dirty="0" smtClean="0">
                          <a:effectLst/>
                        </a:rPr>
                        <a:t> 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b="1" kern="1200" dirty="0" smtClean="0">
                          <a:effectLst/>
                        </a:rPr>
                        <a:t> 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800"/>
                        </a:spcAft>
                      </a:pPr>
                      <a:r>
                        <a:rPr lang="en-ZA" sz="2000" b="1" kern="1200" dirty="0" smtClean="0">
                          <a:effectLst/>
                        </a:rPr>
                        <a:t> 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07000"/>
                        </a:lnSpc>
                        <a:spcAft>
                          <a:spcPts val="800"/>
                        </a:spcAft>
                      </a:pPr>
                      <a:r>
                        <a:rPr lang="en-ZA" sz="2000" b="1" kern="1200" dirty="0" smtClean="0">
                          <a:effectLst/>
                        </a:rPr>
                        <a:t> 0</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1456324611"/>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362604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a:t>
            </a:r>
            <a:endParaRPr lang="en-ZW" sz="2800" dirty="0">
              <a:solidFill>
                <a:prstClr val="black"/>
              </a:solidFill>
              <a:ea typeface="+mn-ea"/>
              <a:cs typeface="+mn-cs"/>
            </a:endParaRPr>
          </a:p>
        </p:txBody>
      </p:sp>
      <p:sp>
        <p:nvSpPr>
          <p:cNvPr id="3" name="Content Placeholder 2"/>
          <p:cNvSpPr>
            <a:spLocks noGrp="1"/>
          </p:cNvSpPr>
          <p:nvPr>
            <p:ph sz="half" idx="1"/>
          </p:nvPr>
        </p:nvSpPr>
        <p:spPr>
          <a:xfrm>
            <a:off x="575733" y="2514600"/>
            <a:ext cx="8001000" cy="4525963"/>
          </a:xfrm>
        </p:spPr>
        <p:txBody>
          <a:bodyPr/>
          <a:lstStyle/>
          <a:p>
            <a:r>
              <a:rPr lang="en-ZA" dirty="0" smtClean="0"/>
              <a:t>For people to benefit equally Council have started putting in place pro women policies since they remain the disadvantaged group</a:t>
            </a:r>
            <a:r>
              <a:rPr lang="en-ZA" dirty="0"/>
              <a:t> </a:t>
            </a:r>
            <a:r>
              <a:rPr lang="en-ZA" dirty="0" smtClean="0"/>
              <a:t>and  encourage women to participate in Council activities predominantly led by men.</a:t>
            </a:r>
            <a:endParaRPr lang="en-ZA" dirty="0"/>
          </a:p>
        </p:txBody>
      </p:sp>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1875555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spcBef>
                <a:spcPct val="20000"/>
              </a:spcBef>
            </a:pPr>
            <a:r>
              <a:rPr lang="en-ZA" sz="2800" b="1" dirty="0">
                <a:solidFill>
                  <a:prstClr val="black"/>
                </a:solidFill>
                <a:ea typeface="+mn-ea"/>
                <a:cs typeface="+mn-cs"/>
              </a:rPr>
              <a:t>V. EXPENDITURE- GENDER IN MAINSTREAM BUDGET – EXAMPLE  </a:t>
            </a:r>
            <a:endParaRPr lang="en-ZW" sz="2800" dirty="0">
              <a:solidFill>
                <a:prstClr val="black"/>
              </a:solidFill>
              <a:ea typeface="+mn-ea"/>
              <a:cs typeface="+mn-cs"/>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61402626"/>
              </p:ext>
            </p:extLst>
          </p:nvPr>
        </p:nvGraphicFramePr>
        <p:xfrm>
          <a:off x="1030515" y="2219204"/>
          <a:ext cx="6934199" cy="3657600"/>
        </p:xfrm>
        <a:graphic>
          <a:graphicData uri="http://schemas.openxmlformats.org/drawingml/2006/table">
            <a:tbl>
              <a:tblPr firstRow="1" firstCol="1" bandRow="1">
                <a:tableStyleId>{5C22544A-7EE6-4342-B048-85BDC9FD1C3A}</a:tableStyleId>
              </a:tblPr>
              <a:tblGrid>
                <a:gridCol w="2756523">
                  <a:extLst>
                    <a:ext uri="{9D8B030D-6E8A-4147-A177-3AD203B41FA5}">
                      <a16:colId xmlns:a16="http://schemas.microsoft.com/office/drawing/2014/main" xmlns="" val="2176365499"/>
                    </a:ext>
                  </a:extLst>
                </a:gridCol>
                <a:gridCol w="1529813">
                  <a:extLst>
                    <a:ext uri="{9D8B030D-6E8A-4147-A177-3AD203B41FA5}">
                      <a16:colId xmlns:a16="http://schemas.microsoft.com/office/drawing/2014/main" xmlns="" val="346331403"/>
                    </a:ext>
                  </a:extLst>
                </a:gridCol>
                <a:gridCol w="1599155">
                  <a:extLst>
                    <a:ext uri="{9D8B030D-6E8A-4147-A177-3AD203B41FA5}">
                      <a16:colId xmlns:a16="http://schemas.microsoft.com/office/drawing/2014/main" xmlns="" val="3019309887"/>
                    </a:ext>
                  </a:extLst>
                </a:gridCol>
                <a:gridCol w="1048708">
                  <a:extLst>
                    <a:ext uri="{9D8B030D-6E8A-4147-A177-3AD203B41FA5}">
                      <a16:colId xmlns:a16="http://schemas.microsoft.com/office/drawing/2014/main" xmlns="" val="1010328093"/>
                    </a:ext>
                  </a:extLst>
                </a:gridCol>
              </a:tblGrid>
              <a:tr h="816825">
                <a:tc>
                  <a:txBody>
                    <a:bodyPr/>
                    <a:lstStyle/>
                    <a:p>
                      <a:pPr>
                        <a:lnSpc>
                          <a:spcPct val="107000"/>
                        </a:lnSpc>
                        <a:spcAft>
                          <a:spcPts val="800"/>
                        </a:spcAft>
                      </a:pPr>
                      <a:r>
                        <a:rPr lang="en-ZA" sz="2000" kern="1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2000" kern="100">
                          <a:effectLst/>
                        </a:rPr>
                        <a:t>Amount </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2000" kern="100">
                          <a:effectLst/>
                        </a:rPr>
                        <a:t> No of beneficiaries</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ZA" sz="2000" kern="100">
                          <a:effectLst/>
                        </a:rPr>
                        <a:t>Percentage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36009269"/>
                  </a:ext>
                </a:extLst>
              </a:tr>
              <a:tr h="408413">
                <a:tc>
                  <a:txBody>
                    <a:bodyPr/>
                    <a:lstStyle/>
                    <a:p>
                      <a:pPr>
                        <a:lnSpc>
                          <a:spcPct val="107000"/>
                        </a:lnSpc>
                        <a:spcAft>
                          <a:spcPts val="800"/>
                        </a:spcAft>
                      </a:pPr>
                      <a:r>
                        <a:rPr lang="en-ZA" sz="2000" kern="100">
                          <a:effectLst/>
                        </a:rPr>
                        <a:t>Total Expenditure</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2000" kern="100" dirty="0">
                          <a:effectLst/>
                        </a:rPr>
                        <a:t> </a:t>
                      </a:r>
                      <a:r>
                        <a:rPr lang="en-GB" sz="2000" kern="100" dirty="0" smtClean="0">
                          <a:effectLst/>
                        </a:rPr>
                        <a:t>1251234</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2000" kern="100" dirty="0">
                          <a:effectLst/>
                        </a:rPr>
                        <a:t> </a:t>
                      </a:r>
                      <a:r>
                        <a:rPr lang="en-GB" sz="2000" kern="100" dirty="0" smtClean="0">
                          <a:effectLst/>
                        </a:rPr>
                        <a:t>68</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2000" kern="100" dirty="0">
                          <a:effectLst/>
                        </a:rPr>
                        <a:t> </a:t>
                      </a:r>
                      <a:r>
                        <a:rPr lang="en-GB" sz="2000" kern="100" dirty="0" smtClean="0">
                          <a:effectLst/>
                        </a:rPr>
                        <a:t>100</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797577554"/>
                  </a:ext>
                </a:extLst>
              </a:tr>
              <a:tr h="816825">
                <a:tc>
                  <a:txBody>
                    <a:bodyPr/>
                    <a:lstStyle/>
                    <a:p>
                      <a:pPr>
                        <a:lnSpc>
                          <a:spcPct val="107000"/>
                        </a:lnSpc>
                        <a:spcAft>
                          <a:spcPts val="800"/>
                        </a:spcAft>
                      </a:pPr>
                      <a:r>
                        <a:rPr lang="en-GB" sz="2000" kern="100">
                          <a:effectLst/>
                        </a:rPr>
                        <a:t>No. of Men benefiting from council allocations</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2000" kern="100" dirty="0" smtClean="0">
                          <a:effectLst/>
                        </a:rPr>
                        <a:t>1101085</a:t>
                      </a:r>
                      <a:r>
                        <a:rPr lang="en-GB" sz="2000" kern="1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2000" kern="100" dirty="0">
                          <a:effectLst/>
                        </a:rPr>
                        <a:t> </a:t>
                      </a:r>
                      <a:r>
                        <a:rPr lang="en-GB" sz="2000" kern="100" dirty="0" smtClean="0">
                          <a:effectLst/>
                        </a:rPr>
                        <a:t>53</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2000" kern="100" dirty="0">
                          <a:effectLst/>
                        </a:rPr>
                        <a:t> </a:t>
                      </a:r>
                      <a:r>
                        <a:rPr lang="en-GB" sz="2000" kern="100" dirty="0" smtClean="0">
                          <a:effectLst/>
                        </a:rPr>
                        <a:t>88</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072814753"/>
                  </a:ext>
                </a:extLst>
              </a:tr>
              <a:tr h="1225238">
                <a:tc>
                  <a:txBody>
                    <a:bodyPr/>
                    <a:lstStyle/>
                    <a:p>
                      <a:pPr>
                        <a:lnSpc>
                          <a:spcPct val="107000"/>
                        </a:lnSpc>
                        <a:spcAft>
                          <a:spcPts val="800"/>
                        </a:spcAft>
                      </a:pPr>
                      <a:r>
                        <a:rPr lang="en-GB" sz="2000" kern="100">
                          <a:effectLst/>
                        </a:rPr>
                        <a:t>No. of Women benefiting from council allocations</a:t>
                      </a:r>
                      <a:endParaRPr lang="en-ZA"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2000" kern="100" dirty="0" smtClean="0">
                          <a:effectLst/>
                        </a:rPr>
                        <a:t>275271</a:t>
                      </a:r>
                      <a:r>
                        <a:rPr lang="en-GB" sz="2000" kern="100" dirty="0">
                          <a:effectLst/>
                        </a:rPr>
                        <a:t> </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2000" kern="100" dirty="0">
                          <a:effectLst/>
                        </a:rPr>
                        <a:t> </a:t>
                      </a:r>
                      <a:r>
                        <a:rPr lang="en-GB" sz="2000" kern="100" dirty="0" smtClean="0">
                          <a:effectLst/>
                        </a:rPr>
                        <a:t>15</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2000" kern="100" dirty="0">
                          <a:effectLst/>
                        </a:rPr>
                        <a:t> </a:t>
                      </a:r>
                      <a:r>
                        <a:rPr lang="en-GB" sz="2000" kern="100" dirty="0" smtClean="0">
                          <a:effectLst/>
                        </a:rPr>
                        <a:t>12</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394458046"/>
                  </a:ext>
                </a:extLst>
              </a:tr>
              <a:tr h="390299">
                <a:tc>
                  <a:txBody>
                    <a:bodyPr/>
                    <a:lstStyle/>
                    <a:p>
                      <a:pPr>
                        <a:lnSpc>
                          <a:spcPct val="107000"/>
                        </a:lnSpc>
                        <a:spcAft>
                          <a:spcPts val="800"/>
                        </a:spcAft>
                      </a:pPr>
                      <a:r>
                        <a:rPr lang="en-GB" sz="2000" kern="100" dirty="0">
                          <a:effectLst/>
                        </a:rPr>
                        <a:t>Total beneficiaries</a:t>
                      </a:r>
                      <a:endParaRPr lang="en-ZA"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2000" b="1" kern="100" dirty="0" smtClean="0">
                          <a:effectLst/>
                        </a:rPr>
                        <a:t>2627590</a:t>
                      </a:r>
                      <a:r>
                        <a:rPr lang="en-GB" sz="2000" b="1" kern="100" dirty="0">
                          <a:effectLst/>
                        </a:rPr>
                        <a:t> </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2000" b="1" kern="100" dirty="0">
                          <a:effectLst/>
                        </a:rPr>
                        <a:t> </a:t>
                      </a:r>
                      <a:r>
                        <a:rPr lang="en-GB" sz="2000" b="1" kern="100" dirty="0" smtClean="0">
                          <a:effectLst/>
                        </a:rPr>
                        <a:t>68</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ZA" sz="2000" b="1" kern="100" dirty="0">
                          <a:effectLst/>
                        </a:rPr>
                        <a:t>100% </a:t>
                      </a:r>
                      <a:endParaRPr lang="en-ZA" sz="20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009824008"/>
                  </a:ext>
                </a:extLst>
              </a:tr>
            </a:tbl>
          </a:graphicData>
        </a:graphic>
      </p:graphicFrame>
      <p:sp>
        <p:nvSpPr>
          <p:cNvPr id="6" name="TextBox 5"/>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4271945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798734" cy="1303867"/>
          </a:xfrm>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3" name="Content Placeholder 2"/>
          <p:cNvSpPr>
            <a:spLocks noGrp="1"/>
          </p:cNvSpPr>
          <p:nvPr>
            <p:ph idx="1"/>
          </p:nvPr>
        </p:nvSpPr>
        <p:spPr>
          <a:xfrm>
            <a:off x="457200" y="4419600"/>
            <a:ext cx="8229600" cy="1706563"/>
          </a:xfrm>
          <a:ln>
            <a:solidFill>
              <a:schemeClr val="tx1"/>
            </a:solidFill>
          </a:ln>
        </p:spPr>
        <p:txBody>
          <a:bodyPr>
            <a:normAutofit/>
          </a:bodyPr>
          <a:lstStyle/>
          <a:p>
            <a:pPr marL="0" marR="191135" lvl="0" indent="0">
              <a:lnSpc>
                <a:spcPct val="115000"/>
              </a:lnSpc>
              <a:buNone/>
            </a:pPr>
            <a:endParaRPr lang="en-ZA"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W" dirty="0"/>
          </a:p>
        </p:txBody>
      </p:sp>
      <p:sp>
        <p:nvSpPr>
          <p:cNvPr id="7" name="TextBox 6"/>
          <p:cNvSpPr txBox="1"/>
          <p:nvPr/>
        </p:nvSpPr>
        <p:spPr>
          <a:xfrm>
            <a:off x="0" y="6398786"/>
            <a:ext cx="91440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graphicFrame>
        <p:nvGraphicFramePr>
          <p:cNvPr id="8" name="Table 8">
            <a:extLst>
              <a:ext uri="{FF2B5EF4-FFF2-40B4-BE49-F238E27FC236}">
                <a16:creationId xmlns:a16="http://schemas.microsoft.com/office/drawing/2014/main" xmlns="" id="{972E4A84-E591-9A23-75A2-94588F73F8FF}"/>
              </a:ext>
            </a:extLst>
          </p:cNvPr>
          <p:cNvGraphicFramePr>
            <a:graphicFrameLocks noGrp="1"/>
          </p:cNvGraphicFramePr>
          <p:nvPr>
            <p:extLst>
              <p:ext uri="{D42A27DB-BD31-4B8C-83A1-F6EECF244321}">
                <p14:modId xmlns:p14="http://schemas.microsoft.com/office/powerpoint/2010/main" val="4274436579"/>
              </p:ext>
            </p:extLst>
          </p:nvPr>
        </p:nvGraphicFramePr>
        <p:xfrm>
          <a:off x="457200" y="1610558"/>
          <a:ext cx="8382000" cy="5021337"/>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xmlns="" val="243963026"/>
                    </a:ext>
                  </a:extLst>
                </a:gridCol>
                <a:gridCol w="1397000">
                  <a:extLst>
                    <a:ext uri="{9D8B030D-6E8A-4147-A177-3AD203B41FA5}">
                      <a16:colId xmlns:a16="http://schemas.microsoft.com/office/drawing/2014/main" xmlns="" val="3025819700"/>
                    </a:ext>
                  </a:extLst>
                </a:gridCol>
                <a:gridCol w="1397000">
                  <a:extLst>
                    <a:ext uri="{9D8B030D-6E8A-4147-A177-3AD203B41FA5}">
                      <a16:colId xmlns:a16="http://schemas.microsoft.com/office/drawing/2014/main" xmlns="" val="3934976339"/>
                    </a:ext>
                  </a:extLst>
                </a:gridCol>
                <a:gridCol w="1397000">
                  <a:extLst>
                    <a:ext uri="{9D8B030D-6E8A-4147-A177-3AD203B41FA5}">
                      <a16:colId xmlns:a16="http://schemas.microsoft.com/office/drawing/2014/main" xmlns="" val="3175072978"/>
                    </a:ext>
                  </a:extLst>
                </a:gridCol>
                <a:gridCol w="1397000">
                  <a:extLst>
                    <a:ext uri="{9D8B030D-6E8A-4147-A177-3AD203B41FA5}">
                      <a16:colId xmlns:a16="http://schemas.microsoft.com/office/drawing/2014/main" xmlns="" val="4056010509"/>
                    </a:ext>
                  </a:extLst>
                </a:gridCol>
                <a:gridCol w="1397000">
                  <a:extLst>
                    <a:ext uri="{9D8B030D-6E8A-4147-A177-3AD203B41FA5}">
                      <a16:colId xmlns:a16="http://schemas.microsoft.com/office/drawing/2014/main" xmlns="" val="3130151300"/>
                    </a:ext>
                  </a:extLst>
                </a:gridCol>
              </a:tblGrid>
              <a:tr h="633964">
                <a:tc>
                  <a:txBody>
                    <a:bodyPr/>
                    <a:lstStyle/>
                    <a:p>
                      <a:endParaRPr lang="en-GB" dirty="0"/>
                    </a:p>
                  </a:txBody>
                  <a:tcPr/>
                </a:tc>
                <a:tc>
                  <a:txBody>
                    <a:bodyPr/>
                    <a:lstStyle/>
                    <a:p>
                      <a:r>
                        <a:rPr lang="en-US" dirty="0">
                          <a:solidFill>
                            <a:schemeClr val="tx1"/>
                          </a:solidFill>
                        </a:rPr>
                        <a:t>Income (A)</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Expenditure (B)</a:t>
                      </a:r>
                      <a:endParaRPr lang="en-GB" dirty="0">
                        <a:solidFill>
                          <a:schemeClr val="tx1"/>
                        </a:solidFill>
                      </a:endParaRPr>
                    </a:p>
                  </a:txBody>
                  <a:tcPr/>
                </a:tc>
                <a:tc>
                  <a:txBody>
                    <a:bodyPr/>
                    <a:lstStyle/>
                    <a:p>
                      <a:r>
                        <a:rPr lang="en-US" dirty="0">
                          <a:solidFill>
                            <a:schemeClr val="tx1"/>
                          </a:solidFill>
                        </a:rPr>
                        <a:t>% of total budget</a:t>
                      </a:r>
                      <a:endParaRPr lang="en-GB" dirty="0">
                        <a:solidFill>
                          <a:schemeClr val="tx1"/>
                        </a:solidFill>
                      </a:endParaRPr>
                    </a:p>
                  </a:txBody>
                  <a:tcPr/>
                </a:tc>
                <a:tc>
                  <a:txBody>
                    <a:bodyPr/>
                    <a:lstStyle/>
                    <a:p>
                      <a:r>
                        <a:rPr lang="en-US" dirty="0">
                          <a:solidFill>
                            <a:schemeClr val="tx1"/>
                          </a:solidFill>
                        </a:rPr>
                        <a:t>Surplus/Deficit</a:t>
                      </a:r>
                      <a:endParaRPr lang="en-GB" dirty="0">
                        <a:solidFill>
                          <a:schemeClr val="tx1"/>
                        </a:solidFill>
                      </a:endParaRPr>
                    </a:p>
                  </a:txBody>
                  <a:tcPr/>
                </a:tc>
                <a:extLst>
                  <a:ext uri="{0D108BD9-81ED-4DB2-BD59-A6C34878D82A}">
                    <a16:rowId xmlns:a16="http://schemas.microsoft.com/office/drawing/2014/main" xmlns="" val="236791387"/>
                  </a:ext>
                </a:extLst>
              </a:tr>
              <a:tr h="815097">
                <a:tc>
                  <a:txBody>
                    <a:bodyPr/>
                    <a:lstStyle/>
                    <a:p>
                      <a:r>
                        <a:rPr lang="en-US" sz="1600" dirty="0"/>
                        <a:t>Governance &amp; Administration</a:t>
                      </a:r>
                      <a:endParaRPr lang="en-GB" sz="1600" dirty="0"/>
                    </a:p>
                  </a:txBody>
                  <a:tcPr/>
                </a:tc>
                <a:tc>
                  <a:txBody>
                    <a:bodyPr/>
                    <a:lstStyle/>
                    <a:p>
                      <a:r>
                        <a:rPr lang="en-GB" dirty="0" smtClean="0"/>
                        <a:t>22051.98</a:t>
                      </a:r>
                      <a:endParaRPr lang="en-GB" dirty="0"/>
                    </a:p>
                  </a:txBody>
                  <a:tcPr/>
                </a:tc>
                <a:tc>
                  <a:txBody>
                    <a:bodyPr/>
                    <a:lstStyle/>
                    <a:p>
                      <a:r>
                        <a:rPr lang="en-GB" dirty="0" smtClean="0"/>
                        <a:t>14.31</a:t>
                      </a:r>
                      <a:endParaRPr lang="en-GB" dirty="0"/>
                    </a:p>
                  </a:txBody>
                  <a:tcPr/>
                </a:tc>
                <a:tc>
                  <a:txBody>
                    <a:bodyPr/>
                    <a:lstStyle/>
                    <a:p>
                      <a:r>
                        <a:rPr lang="en-GB" dirty="0" smtClean="0"/>
                        <a:t>1082121.94</a:t>
                      </a:r>
                      <a:endParaRPr lang="en-GB" dirty="0"/>
                    </a:p>
                  </a:txBody>
                  <a:tcPr/>
                </a:tc>
                <a:tc>
                  <a:txBody>
                    <a:bodyPr/>
                    <a:lstStyle/>
                    <a:p>
                      <a:r>
                        <a:rPr lang="en-GB" dirty="0" smtClean="0"/>
                        <a:t>19.58</a:t>
                      </a:r>
                      <a:endParaRPr lang="en-GB" dirty="0"/>
                    </a:p>
                  </a:txBody>
                  <a:tcPr/>
                </a:tc>
                <a:tc>
                  <a:txBody>
                    <a:bodyPr/>
                    <a:lstStyle/>
                    <a:p>
                      <a:r>
                        <a:rPr lang="en-GB" dirty="0" smtClean="0"/>
                        <a:t>282049.64)</a:t>
                      </a:r>
                      <a:endParaRPr lang="en-GB" dirty="0"/>
                    </a:p>
                  </a:txBody>
                  <a:tcPr/>
                </a:tc>
                <a:extLst>
                  <a:ext uri="{0D108BD9-81ED-4DB2-BD59-A6C34878D82A}">
                    <a16:rowId xmlns:a16="http://schemas.microsoft.com/office/drawing/2014/main" xmlns="" val="1427444436"/>
                  </a:ext>
                </a:extLst>
              </a:tr>
              <a:tr h="815097">
                <a:tc>
                  <a:txBody>
                    <a:bodyPr/>
                    <a:lstStyle/>
                    <a:p>
                      <a:r>
                        <a:rPr lang="en-US" sz="1600" dirty="0"/>
                        <a:t>Water, Sanitation &amp; Hygiene</a:t>
                      </a:r>
                      <a:endParaRPr lang="en-GB" sz="1600" dirty="0"/>
                    </a:p>
                  </a:txBody>
                  <a:tcPr/>
                </a:tc>
                <a:tc>
                  <a:txBody>
                    <a:bodyPr/>
                    <a:lstStyle/>
                    <a:p>
                      <a:r>
                        <a:rPr lang="en-GB" dirty="0" smtClean="0"/>
                        <a:t>2083641.18</a:t>
                      </a:r>
                      <a:endParaRPr lang="en-GB" dirty="0"/>
                    </a:p>
                  </a:txBody>
                  <a:tcPr/>
                </a:tc>
                <a:tc>
                  <a:txBody>
                    <a:bodyPr/>
                    <a:lstStyle/>
                    <a:p>
                      <a:r>
                        <a:rPr lang="en-GB" dirty="0" smtClean="0"/>
                        <a:t>37.27</a:t>
                      </a:r>
                      <a:endParaRPr lang="en-GB" dirty="0"/>
                    </a:p>
                  </a:txBody>
                  <a:tcPr/>
                </a:tc>
                <a:tc>
                  <a:txBody>
                    <a:bodyPr/>
                    <a:lstStyle/>
                    <a:p>
                      <a:r>
                        <a:rPr lang="en-GB" dirty="0" smtClean="0"/>
                        <a:t>2000867.06</a:t>
                      </a:r>
                      <a:endParaRPr lang="en-GB" dirty="0"/>
                    </a:p>
                  </a:txBody>
                  <a:tcPr/>
                </a:tc>
                <a:tc>
                  <a:txBody>
                    <a:bodyPr/>
                    <a:lstStyle/>
                    <a:p>
                      <a:r>
                        <a:rPr lang="en-GB" dirty="0" smtClean="0"/>
                        <a:t>36.20</a:t>
                      </a:r>
                      <a:endParaRPr lang="en-GB" dirty="0"/>
                    </a:p>
                  </a:txBody>
                  <a:tcPr/>
                </a:tc>
                <a:tc>
                  <a:txBody>
                    <a:bodyPr/>
                    <a:lstStyle/>
                    <a:p>
                      <a:r>
                        <a:rPr lang="en-GB" dirty="0" smtClean="0"/>
                        <a:t>82774.12</a:t>
                      </a:r>
                      <a:endParaRPr lang="en-GB" dirty="0"/>
                    </a:p>
                  </a:txBody>
                  <a:tcPr/>
                </a:tc>
                <a:extLst>
                  <a:ext uri="{0D108BD9-81ED-4DB2-BD59-A6C34878D82A}">
                    <a16:rowId xmlns:a16="http://schemas.microsoft.com/office/drawing/2014/main" xmlns="" val="146695595"/>
                  </a:ext>
                </a:extLst>
              </a:tr>
              <a:tr h="362265">
                <a:tc>
                  <a:txBody>
                    <a:bodyPr/>
                    <a:lstStyle/>
                    <a:p>
                      <a:r>
                        <a:rPr lang="en-US" sz="1600" dirty="0"/>
                        <a:t>Social Services</a:t>
                      </a:r>
                      <a:endParaRPr lang="en-GB" sz="1600" dirty="0"/>
                    </a:p>
                  </a:txBody>
                  <a:tcPr/>
                </a:tc>
                <a:tc>
                  <a:txBody>
                    <a:bodyPr/>
                    <a:lstStyle/>
                    <a:p>
                      <a:r>
                        <a:rPr lang="en-GB" dirty="0" smtClean="0"/>
                        <a:t>2266846.20</a:t>
                      </a:r>
                      <a:endParaRPr lang="en-GB" dirty="0"/>
                    </a:p>
                  </a:txBody>
                  <a:tcPr/>
                </a:tc>
                <a:tc>
                  <a:txBody>
                    <a:bodyPr/>
                    <a:lstStyle/>
                    <a:p>
                      <a:r>
                        <a:rPr lang="en-GB" dirty="0" smtClean="0"/>
                        <a:t>40.55</a:t>
                      </a:r>
                      <a:endParaRPr lang="en-GB" dirty="0"/>
                    </a:p>
                  </a:txBody>
                  <a:tcPr/>
                </a:tc>
                <a:tc>
                  <a:txBody>
                    <a:bodyPr/>
                    <a:lstStyle/>
                    <a:p>
                      <a:r>
                        <a:rPr lang="en-GB" dirty="0" smtClean="0"/>
                        <a:t>2054153.73</a:t>
                      </a:r>
                      <a:endParaRPr lang="en-GB" dirty="0"/>
                    </a:p>
                  </a:txBody>
                  <a:tcPr/>
                </a:tc>
                <a:tc>
                  <a:txBody>
                    <a:bodyPr/>
                    <a:lstStyle/>
                    <a:p>
                      <a:r>
                        <a:rPr lang="en-GB" dirty="0" smtClean="0"/>
                        <a:t>37.1</a:t>
                      </a:r>
                      <a:endParaRPr lang="en-GB" dirty="0"/>
                    </a:p>
                  </a:txBody>
                  <a:tcPr/>
                </a:tc>
                <a:tc>
                  <a:txBody>
                    <a:bodyPr/>
                    <a:lstStyle/>
                    <a:p>
                      <a:r>
                        <a:rPr lang="en-GB" dirty="0" smtClean="0"/>
                        <a:t>212692.48</a:t>
                      </a:r>
                      <a:endParaRPr lang="en-GB" dirty="0"/>
                    </a:p>
                  </a:txBody>
                  <a:tcPr/>
                </a:tc>
                <a:extLst>
                  <a:ext uri="{0D108BD9-81ED-4DB2-BD59-A6C34878D82A}">
                    <a16:rowId xmlns:a16="http://schemas.microsoft.com/office/drawing/2014/main" xmlns="" val="4289499622"/>
                  </a:ext>
                </a:extLst>
              </a:tr>
              <a:tr h="362265">
                <a:tc>
                  <a:txBody>
                    <a:bodyPr/>
                    <a:lstStyle/>
                    <a:p>
                      <a:r>
                        <a:rPr lang="en-US" sz="1600" dirty="0"/>
                        <a:t>Roads</a:t>
                      </a:r>
                      <a:endParaRPr lang="en-GB" sz="1600" dirty="0"/>
                    </a:p>
                  </a:txBody>
                  <a:tcPr/>
                </a:tc>
                <a:tc>
                  <a:txBody>
                    <a:bodyPr/>
                    <a:lstStyle/>
                    <a:p>
                      <a:r>
                        <a:rPr lang="en-GB" dirty="0" smtClean="0"/>
                        <a:t>440163.34</a:t>
                      </a:r>
                      <a:endParaRPr lang="en-GB" dirty="0"/>
                    </a:p>
                  </a:txBody>
                  <a:tcPr/>
                </a:tc>
                <a:tc>
                  <a:txBody>
                    <a:bodyPr/>
                    <a:lstStyle/>
                    <a:p>
                      <a:r>
                        <a:rPr lang="en-GB" dirty="0" smtClean="0"/>
                        <a:t>7.87</a:t>
                      </a:r>
                      <a:endParaRPr lang="en-GB" dirty="0"/>
                    </a:p>
                  </a:txBody>
                  <a:tcPr/>
                </a:tc>
                <a:tc>
                  <a:txBody>
                    <a:bodyPr/>
                    <a:lstStyle/>
                    <a:p>
                      <a:r>
                        <a:rPr lang="en-GB" dirty="0" smtClean="0"/>
                        <a:t>390678.58</a:t>
                      </a:r>
                      <a:endParaRPr lang="en-GB" dirty="0"/>
                    </a:p>
                  </a:txBody>
                  <a:tcPr/>
                </a:tc>
                <a:tc>
                  <a:txBody>
                    <a:bodyPr/>
                    <a:lstStyle/>
                    <a:p>
                      <a:r>
                        <a:rPr lang="en-GB" dirty="0" smtClean="0"/>
                        <a:t>7.07</a:t>
                      </a:r>
                      <a:endParaRPr lang="en-GB" dirty="0"/>
                    </a:p>
                  </a:txBody>
                  <a:tcPr/>
                </a:tc>
                <a:tc>
                  <a:txBody>
                    <a:bodyPr/>
                    <a:lstStyle/>
                    <a:p>
                      <a:r>
                        <a:rPr lang="en-GB" dirty="0" smtClean="0"/>
                        <a:t>49484.76</a:t>
                      </a:r>
                      <a:endParaRPr lang="en-GB" dirty="0"/>
                    </a:p>
                  </a:txBody>
                  <a:tcPr/>
                </a:tc>
                <a:extLst>
                  <a:ext uri="{0D108BD9-81ED-4DB2-BD59-A6C34878D82A}">
                    <a16:rowId xmlns:a16="http://schemas.microsoft.com/office/drawing/2014/main" xmlns="" val="2577597650"/>
                  </a:ext>
                </a:extLst>
              </a:tr>
              <a:tr h="573587">
                <a:tc>
                  <a:txBody>
                    <a:bodyPr/>
                    <a:lstStyle/>
                    <a:p>
                      <a:r>
                        <a:rPr lang="en-US" sz="1600" dirty="0"/>
                        <a:t>Public Safety and Security</a:t>
                      </a:r>
                      <a:endParaRPr lang="en-GB" sz="1600" dirty="0"/>
                    </a:p>
                  </a:txBody>
                  <a:tcPr/>
                </a:tc>
                <a:tc>
                  <a:txBody>
                    <a:bodyPr/>
                    <a:lstStyle/>
                    <a:p>
                      <a:r>
                        <a:rPr lang="en-GB" dirty="0" smtClean="0"/>
                        <a:t>0.00</a:t>
                      </a:r>
                      <a:endParaRPr lang="en-GB" dirty="0"/>
                    </a:p>
                  </a:txBody>
                  <a:tcPr/>
                </a:tc>
                <a:tc>
                  <a:txBody>
                    <a:bodyPr/>
                    <a:lstStyle/>
                    <a:p>
                      <a:r>
                        <a:rPr lang="en-GB" dirty="0" smtClean="0"/>
                        <a:t>0.00</a:t>
                      </a:r>
                      <a:endParaRPr lang="en-GB" dirty="0"/>
                    </a:p>
                  </a:txBody>
                  <a:tcPr/>
                </a:tc>
                <a:tc>
                  <a:txBody>
                    <a:bodyPr/>
                    <a:lstStyle/>
                    <a:p>
                      <a:r>
                        <a:rPr lang="en-GB" dirty="0" smtClean="0"/>
                        <a:t>0.00</a:t>
                      </a:r>
                      <a:endParaRPr lang="en-GB" dirty="0"/>
                    </a:p>
                  </a:txBody>
                  <a:tcPr/>
                </a:tc>
                <a:tc>
                  <a:txBody>
                    <a:bodyPr/>
                    <a:lstStyle/>
                    <a:p>
                      <a:r>
                        <a:rPr lang="en-GB" smtClean="0"/>
                        <a:t>0.00</a:t>
                      </a:r>
                      <a:endParaRPr lang="en-GB" dirty="0"/>
                    </a:p>
                  </a:txBody>
                  <a:tcPr/>
                </a:tc>
                <a:tc>
                  <a:txBody>
                    <a:bodyPr/>
                    <a:lstStyle/>
                    <a:p>
                      <a:r>
                        <a:rPr lang="en-GB" dirty="0" smtClean="0"/>
                        <a:t>0.00</a:t>
                      </a:r>
                      <a:endParaRPr lang="en-GB" dirty="0"/>
                    </a:p>
                  </a:txBody>
                  <a:tcPr/>
                </a:tc>
                <a:extLst>
                  <a:ext uri="{0D108BD9-81ED-4DB2-BD59-A6C34878D82A}">
                    <a16:rowId xmlns:a16="http://schemas.microsoft.com/office/drawing/2014/main" xmlns="" val="4134463939"/>
                  </a:ext>
                </a:extLst>
              </a:tr>
              <a:tr h="1056607">
                <a:tc>
                  <a:txBody>
                    <a:bodyPr/>
                    <a:lstStyle/>
                    <a:p>
                      <a:r>
                        <a:rPr lang="en-US" sz="1600" dirty="0"/>
                        <a:t>Natural Resources &amp; Conservation Mgt</a:t>
                      </a:r>
                      <a:endParaRPr lang="en-GB" sz="1600" dirty="0"/>
                    </a:p>
                  </a:txBody>
                  <a:tcPr/>
                </a:tc>
                <a:tc>
                  <a:txBody>
                    <a:bodyPr/>
                    <a:lstStyle/>
                    <a:p>
                      <a:r>
                        <a:rPr lang="en-GB" dirty="0" smtClean="0"/>
                        <a:t>0.00</a:t>
                      </a:r>
                      <a:endParaRPr lang="en-GB" dirty="0"/>
                    </a:p>
                  </a:txBody>
                  <a:tcPr/>
                </a:tc>
                <a:tc>
                  <a:txBody>
                    <a:bodyPr/>
                    <a:lstStyle/>
                    <a:p>
                      <a:r>
                        <a:rPr lang="en-GB" dirty="0" smtClean="0"/>
                        <a:t>0.00</a:t>
                      </a:r>
                      <a:endParaRPr lang="en-GB" dirty="0"/>
                    </a:p>
                  </a:txBody>
                  <a:tcPr/>
                </a:tc>
                <a:tc>
                  <a:txBody>
                    <a:bodyPr/>
                    <a:lstStyle/>
                    <a:p>
                      <a:r>
                        <a:rPr lang="en-GB" dirty="0" smtClean="0"/>
                        <a:t>0.00</a:t>
                      </a:r>
                      <a:endParaRPr lang="en-GB" dirty="0"/>
                    </a:p>
                  </a:txBody>
                  <a:tcPr/>
                </a:tc>
                <a:tc>
                  <a:txBody>
                    <a:bodyPr/>
                    <a:lstStyle/>
                    <a:p>
                      <a:r>
                        <a:rPr lang="en-GB" smtClean="0"/>
                        <a:t>0.00</a:t>
                      </a:r>
                      <a:endParaRPr lang="en-GB" dirty="0"/>
                    </a:p>
                  </a:txBody>
                  <a:tcPr/>
                </a:tc>
                <a:tc>
                  <a:txBody>
                    <a:bodyPr/>
                    <a:lstStyle/>
                    <a:p>
                      <a:r>
                        <a:rPr lang="en-GB" dirty="0" smtClean="0"/>
                        <a:t>0.00</a:t>
                      </a:r>
                      <a:endParaRPr lang="en-GB" dirty="0"/>
                    </a:p>
                  </a:txBody>
                  <a:tcPr/>
                </a:tc>
                <a:extLst>
                  <a:ext uri="{0D108BD9-81ED-4DB2-BD59-A6C34878D82A}">
                    <a16:rowId xmlns:a16="http://schemas.microsoft.com/office/drawing/2014/main" xmlns="" val="239956510"/>
                  </a:ext>
                </a:extLst>
              </a:tr>
              <a:tr h="362265">
                <a:tc>
                  <a:txBody>
                    <a:bodyPr/>
                    <a:lstStyle/>
                    <a:p>
                      <a:r>
                        <a:rPr lang="en-US" b="1" dirty="0"/>
                        <a:t>Total</a:t>
                      </a:r>
                      <a:endParaRPr lang="en-GB" b="1" dirty="0"/>
                    </a:p>
                  </a:txBody>
                  <a:tcPr/>
                </a:tc>
                <a:tc>
                  <a:txBody>
                    <a:bodyPr/>
                    <a:lstStyle/>
                    <a:p>
                      <a:r>
                        <a:rPr lang="en-GB" b="1" dirty="0" smtClean="0"/>
                        <a:t>5590722.65</a:t>
                      </a:r>
                      <a:endParaRPr lang="en-GB" b="1" dirty="0"/>
                    </a:p>
                  </a:txBody>
                  <a:tcPr/>
                </a:tc>
                <a:tc>
                  <a:txBody>
                    <a:bodyPr/>
                    <a:lstStyle/>
                    <a:p>
                      <a:r>
                        <a:rPr lang="en-GB" b="1" dirty="0" smtClean="0"/>
                        <a:t>100</a:t>
                      </a:r>
                      <a:endParaRPr lang="en-GB" b="1" dirty="0"/>
                    </a:p>
                  </a:txBody>
                  <a:tcPr/>
                </a:tc>
                <a:tc>
                  <a:txBody>
                    <a:bodyPr/>
                    <a:lstStyle/>
                    <a:p>
                      <a:r>
                        <a:rPr lang="en-GB" b="1" dirty="0" smtClean="0"/>
                        <a:t>5527820.92</a:t>
                      </a:r>
                      <a:endParaRPr lang="en-GB" b="1" dirty="0"/>
                    </a:p>
                  </a:txBody>
                  <a:tcPr/>
                </a:tc>
                <a:tc>
                  <a:txBody>
                    <a:bodyPr/>
                    <a:lstStyle/>
                    <a:p>
                      <a:r>
                        <a:rPr lang="en-GB" b="1" dirty="0" smtClean="0"/>
                        <a:t>100</a:t>
                      </a:r>
                      <a:endParaRPr lang="en-GB" b="1" dirty="0"/>
                    </a:p>
                  </a:txBody>
                  <a:tcPr/>
                </a:tc>
                <a:tc>
                  <a:txBody>
                    <a:bodyPr/>
                    <a:lstStyle/>
                    <a:p>
                      <a:r>
                        <a:rPr lang="en-GB" b="1" dirty="0" smtClean="0"/>
                        <a:t>62901.72</a:t>
                      </a:r>
                      <a:endParaRPr lang="en-GB" b="1" dirty="0"/>
                    </a:p>
                  </a:txBody>
                  <a:tcPr/>
                </a:tc>
                <a:extLst>
                  <a:ext uri="{0D108BD9-81ED-4DB2-BD59-A6C34878D82A}">
                    <a16:rowId xmlns:a16="http://schemas.microsoft.com/office/drawing/2014/main" xmlns="" val="3152774393"/>
                  </a:ext>
                </a:extLst>
              </a:tr>
            </a:tbl>
          </a:graphicData>
        </a:graphic>
      </p:graphicFrame>
    </p:spTree>
    <p:extLst>
      <p:ext uri="{BB962C8B-B14F-4D97-AF65-F5344CB8AC3E}">
        <p14:creationId xmlns:p14="http://schemas.microsoft.com/office/powerpoint/2010/main" val="4268981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solidFill>
                  <a:prstClr val="black"/>
                </a:solidFill>
                <a:ea typeface="+mn-ea"/>
                <a:cs typeface="+mn-cs"/>
              </a:rPr>
              <a:t>VI. BUDGET CROSS SUBSIDISATION ANALYSIS</a:t>
            </a:r>
            <a:endParaRPr lang="en-ZA" dirty="0"/>
          </a:p>
        </p:txBody>
      </p:sp>
      <p:sp>
        <p:nvSpPr>
          <p:cNvPr id="9" name="Content Placeholder 8">
            <a:extLst>
              <a:ext uri="{FF2B5EF4-FFF2-40B4-BE49-F238E27FC236}">
                <a16:creationId xmlns:a16="http://schemas.microsoft.com/office/drawing/2014/main" xmlns="" id="{C0249B11-A253-BA76-6140-9C152BCE20CE}"/>
              </a:ext>
            </a:extLst>
          </p:cNvPr>
          <p:cNvSpPr>
            <a:spLocks noGrp="1"/>
          </p:cNvSpPr>
          <p:nvPr>
            <p:ph idx="1"/>
          </p:nvPr>
        </p:nvSpPr>
        <p:spPr/>
        <p:txBody>
          <a:bodyPr>
            <a:normAutofit fontScale="92500" lnSpcReduction="10000"/>
          </a:bodyPr>
          <a:lstStyle/>
          <a:p>
            <a:pPr algn="just">
              <a:lnSpc>
                <a:spcPct val="150000"/>
              </a:lnSpc>
              <a:spcBef>
                <a:spcPts val="0"/>
              </a:spcBef>
            </a:pPr>
            <a:r>
              <a:rPr lang="en-GB" sz="2000" dirty="0" smtClean="0">
                <a:solidFill>
                  <a:srgbClr val="000000"/>
                </a:solidFill>
                <a:ea typeface="Calibri" panose="020F0502020204030204" pitchFamily="34" charset="0"/>
                <a:cs typeface="Times New Roman" panose="02020603050405020304" pitchFamily="18" charset="0"/>
              </a:rPr>
              <a:t>Wash programme generates more income than expenditure.</a:t>
            </a:r>
            <a:endParaRPr lang="en-GB" sz="2000" dirty="0">
              <a:effectLst/>
              <a:ea typeface="Calibri" panose="020F0502020204030204" pitchFamily="34" charset="0"/>
              <a:cs typeface="Times New Roman" panose="02020603050405020304" pitchFamily="18" charset="0"/>
            </a:endParaRPr>
          </a:p>
          <a:p>
            <a:pPr algn="just">
              <a:lnSpc>
                <a:spcPct val="150000"/>
              </a:lnSpc>
              <a:spcBef>
                <a:spcPts val="0"/>
              </a:spcBef>
            </a:pPr>
            <a:r>
              <a:rPr lang="en-GB" sz="2000" dirty="0" smtClean="0">
                <a:solidFill>
                  <a:srgbClr val="000000"/>
                </a:solidFill>
                <a:effectLst/>
                <a:ea typeface="Calibri" panose="020F0502020204030204" pitchFamily="34" charset="0"/>
                <a:cs typeface="Times New Roman" panose="02020603050405020304" pitchFamily="18" charset="0"/>
              </a:rPr>
              <a:t>Programme being subsidised is Roads and Public Safety.</a:t>
            </a:r>
            <a:endParaRPr lang="en-GB" sz="2000" dirty="0">
              <a:effectLst/>
              <a:ea typeface="Calibri" panose="020F0502020204030204" pitchFamily="34" charset="0"/>
              <a:cs typeface="Times New Roman" panose="02020603050405020304" pitchFamily="18" charset="0"/>
            </a:endParaRPr>
          </a:p>
          <a:p>
            <a:pPr algn="just">
              <a:lnSpc>
                <a:spcPct val="150000"/>
              </a:lnSpc>
              <a:spcBef>
                <a:spcPts val="0"/>
              </a:spcBef>
            </a:pPr>
            <a:r>
              <a:rPr lang="en-GB" sz="2000" dirty="0" smtClean="0">
                <a:solidFill>
                  <a:srgbClr val="000000"/>
                </a:solidFill>
                <a:ea typeface="Calibri" panose="020F0502020204030204" pitchFamily="34" charset="0"/>
                <a:cs typeface="Times New Roman" panose="02020603050405020304" pitchFamily="18" charset="0"/>
              </a:rPr>
              <a:t>There is no existing policy to support or guide cross subsidisation.</a:t>
            </a:r>
            <a:endParaRPr lang="en-GB" sz="2000" dirty="0">
              <a:effectLst/>
              <a:ea typeface="Calibri" panose="020F0502020204030204" pitchFamily="34" charset="0"/>
              <a:cs typeface="Times New Roman" panose="02020603050405020304" pitchFamily="18" charset="0"/>
            </a:endParaRPr>
          </a:p>
          <a:p>
            <a:pPr>
              <a:lnSpc>
                <a:spcPct val="150000"/>
              </a:lnSpc>
              <a:spcBef>
                <a:spcPts val="0"/>
              </a:spcBef>
            </a:pPr>
            <a:r>
              <a:rPr lang="en-GB" sz="2000" dirty="0" smtClean="0">
                <a:effectLst/>
                <a:ea typeface="Calibri" panose="020F0502020204030204" pitchFamily="34" charset="0"/>
                <a:cs typeface="Times New Roman" panose="02020603050405020304" pitchFamily="18" charset="0"/>
              </a:rPr>
              <a:t>The gender consideration on cross subsidisation of services depends on the nature and timing of the gender specific activity.</a:t>
            </a:r>
            <a:endParaRPr lang="en-GB" sz="2000" dirty="0">
              <a:effectLst/>
              <a:ea typeface="Calibri" panose="020F0502020204030204" pitchFamily="34" charset="0"/>
              <a:cs typeface="Times New Roman" panose="02020603050405020304" pitchFamily="18" charset="0"/>
            </a:endParaRPr>
          </a:p>
          <a:p>
            <a:pPr algn="just">
              <a:lnSpc>
                <a:spcPct val="150000"/>
              </a:lnSpc>
              <a:spcBef>
                <a:spcPts val="0"/>
              </a:spcBef>
            </a:pPr>
            <a:r>
              <a:rPr lang="en-GB" sz="2000" dirty="0" smtClean="0">
                <a:solidFill>
                  <a:srgbClr val="000000"/>
                </a:solidFill>
                <a:ea typeface="Calibri" panose="020F0502020204030204" pitchFamily="34" charset="0"/>
                <a:cs typeface="Times New Roman" panose="02020603050405020304" pitchFamily="18" charset="0"/>
              </a:rPr>
              <a:t>% of allocation that have been influenced by gender considerations is less than 2%.</a:t>
            </a:r>
            <a:endParaRPr lang="en-GB" sz="2000" dirty="0">
              <a:effectLst/>
              <a:ea typeface="Calibri" panose="020F0502020204030204" pitchFamily="34" charset="0"/>
              <a:cs typeface="Times New Roman" panose="02020603050405020304" pitchFamily="18" charset="0"/>
            </a:endParaRPr>
          </a:p>
          <a:p>
            <a:pPr marL="0" indent="0">
              <a:buNone/>
            </a:pPr>
            <a:endParaRPr lang="en-GB" dirty="0"/>
          </a:p>
        </p:txBody>
      </p:sp>
      <p:sp>
        <p:nvSpPr>
          <p:cNvPr id="7" name="TextBox 6"/>
          <p:cNvSpPr txBox="1"/>
          <p:nvPr/>
        </p:nvSpPr>
        <p:spPr>
          <a:xfrm>
            <a:off x="0" y="6398786"/>
            <a:ext cx="9334500" cy="466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Tree>
    <p:extLst>
      <p:ext uri="{BB962C8B-B14F-4D97-AF65-F5344CB8AC3E}">
        <p14:creationId xmlns:p14="http://schemas.microsoft.com/office/powerpoint/2010/main" val="2433676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685801"/>
            <a:ext cx="6798734" cy="609600"/>
          </a:xfrm>
        </p:spPr>
        <p:txBody>
          <a:bodyPr>
            <a:normAutofit fontScale="90000"/>
          </a:bodyPr>
          <a:lstStyle/>
          <a:p>
            <a:r>
              <a:rPr lang="en-US" b="1" u="sng" dirty="0"/>
              <a:t>GENDER </a:t>
            </a:r>
            <a:r>
              <a:rPr lang="en-US" b="1" u="sng" dirty="0" smtClean="0"/>
              <a:t>POLICY</a:t>
            </a:r>
            <a:r>
              <a:rPr lang="en-US" b="1" i="1" dirty="0"/>
              <a:t> </a:t>
            </a:r>
            <a:endParaRPr lang="en-US" dirty="0"/>
          </a:p>
        </p:txBody>
      </p:sp>
      <p:sp>
        <p:nvSpPr>
          <p:cNvPr id="3" name="Content Placeholder 2"/>
          <p:cNvSpPr>
            <a:spLocks noGrp="1"/>
          </p:cNvSpPr>
          <p:nvPr>
            <p:ph sz="half" idx="1"/>
          </p:nvPr>
        </p:nvSpPr>
        <p:spPr>
          <a:xfrm>
            <a:off x="457200" y="1295402"/>
            <a:ext cx="8229600" cy="4830762"/>
          </a:xfrm>
        </p:spPr>
        <p:txBody>
          <a:bodyPr>
            <a:noAutofit/>
          </a:bodyPr>
          <a:lstStyle/>
          <a:p>
            <a:r>
              <a:rPr lang="en-US" sz="1800" b="1" dirty="0"/>
              <a:t>1.0	</a:t>
            </a:r>
            <a:r>
              <a:rPr lang="en-US" sz="1800" b="1" u="sng" dirty="0" smtClean="0"/>
              <a:t>PREAMBLE</a:t>
            </a:r>
            <a:r>
              <a:rPr lang="en-US" sz="1800" b="1" dirty="0"/>
              <a:t> </a:t>
            </a:r>
            <a:endParaRPr lang="en-US" sz="1800" dirty="0"/>
          </a:p>
          <a:p>
            <a:r>
              <a:rPr lang="en-US" sz="1800" dirty="0"/>
              <a:t>Council acknowledges gender equity as an essential part of good local</a:t>
            </a:r>
            <a:r>
              <a:rPr lang="en-US" sz="1800" b="1" dirty="0"/>
              <a:t> </a:t>
            </a:r>
            <a:r>
              <a:rPr lang="en-US" sz="1800" dirty="0"/>
              <a:t>governance where women and men have equal access to decision making, equal access to services and equal treatment in the delivery of these services</a:t>
            </a:r>
            <a:r>
              <a:rPr lang="en-US" sz="1800" dirty="0" smtClean="0"/>
              <a:t>.</a:t>
            </a:r>
            <a:endParaRPr lang="en-US" sz="1800" dirty="0"/>
          </a:p>
          <a:p>
            <a:r>
              <a:rPr lang="en-US" sz="1800" dirty="0"/>
              <a:t>Council recognizes gender mainstreaming in all areas of policy making and management as the most effective means of ensuring gender equity.</a:t>
            </a:r>
          </a:p>
          <a:p>
            <a:pPr marL="0" indent="0">
              <a:buNone/>
            </a:pPr>
            <a:endParaRPr lang="en-US" sz="1800" dirty="0"/>
          </a:p>
          <a:p>
            <a:r>
              <a:rPr lang="en-US" sz="1800" b="1" dirty="0"/>
              <a:t>1.1	</a:t>
            </a:r>
            <a:r>
              <a:rPr lang="en-US" sz="1800" b="1" u="sng" dirty="0"/>
              <a:t>BASIS OF THE </a:t>
            </a:r>
            <a:r>
              <a:rPr lang="en-US" sz="1800" b="1" u="sng" dirty="0" smtClean="0"/>
              <a:t>POLICY</a:t>
            </a:r>
            <a:r>
              <a:rPr lang="en-US" sz="1800" b="1" dirty="0"/>
              <a:t> </a:t>
            </a:r>
            <a:endParaRPr lang="en-US" sz="1800" dirty="0"/>
          </a:p>
          <a:p>
            <a:r>
              <a:rPr lang="en-US" sz="1800" dirty="0"/>
              <a:t>The National Gender Policy of Zimbabwe is the national instrument on gender.  In addressing gender issues, Council will be guided by the National Gender Policy and the International instruments to which Zimbabwe is party which are referred to in the National Gender Policy.  </a:t>
            </a:r>
          </a:p>
        </p:txBody>
      </p:sp>
    </p:spTree>
    <p:extLst>
      <p:ext uri="{BB962C8B-B14F-4D97-AF65-F5344CB8AC3E}">
        <p14:creationId xmlns:p14="http://schemas.microsoft.com/office/powerpoint/2010/main" val="162883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700" b="1" dirty="0">
                <a:solidFill>
                  <a:prstClr val="black"/>
                </a:solidFill>
                <a:ea typeface="+mn-ea"/>
                <a:cs typeface="+mn-cs"/>
              </a:rPr>
              <a:t>VII. CONCLUSIONS AND NEXT STEPS</a:t>
            </a:r>
            <a:endParaRPr lang="en-ZA" dirty="0"/>
          </a:p>
        </p:txBody>
      </p:sp>
      <p:sp>
        <p:nvSpPr>
          <p:cNvPr id="10" name="Content Placeholder 9">
            <a:extLst>
              <a:ext uri="{FF2B5EF4-FFF2-40B4-BE49-F238E27FC236}">
                <a16:creationId xmlns:a16="http://schemas.microsoft.com/office/drawing/2014/main" xmlns="" id="{AAB69D43-64BD-7825-87DA-82AFF55A727B}"/>
              </a:ext>
            </a:extLst>
          </p:cNvPr>
          <p:cNvSpPr>
            <a:spLocks noGrp="1"/>
          </p:cNvSpPr>
          <p:nvPr>
            <p:ph idx="1"/>
          </p:nvPr>
        </p:nvSpPr>
        <p:spPr/>
        <p:txBody>
          <a:bodyPr>
            <a:normAutofit fontScale="92500" lnSpcReduction="10000"/>
          </a:bodyPr>
          <a:lstStyle/>
          <a:p>
            <a:pPr algn="just">
              <a:lnSpc>
                <a:spcPct val="107000"/>
              </a:lnSpc>
              <a:spcBef>
                <a:spcPts val="0"/>
              </a:spcBef>
            </a:pPr>
            <a:endParaRPr lang="en-GB" sz="2400" dirty="0" smtClean="0">
              <a:ea typeface="Calibri" panose="020F0502020204030204" pitchFamily="34" charset="0"/>
              <a:cs typeface="Times New Roman" panose="02020603050405020304" pitchFamily="18" charset="0"/>
            </a:endParaRPr>
          </a:p>
          <a:p>
            <a:pPr algn="just">
              <a:lnSpc>
                <a:spcPct val="107000"/>
              </a:lnSpc>
              <a:spcBef>
                <a:spcPts val="0"/>
              </a:spcBef>
            </a:pPr>
            <a:r>
              <a:rPr lang="en-GB" sz="2400" dirty="0" smtClean="0">
                <a:ea typeface="Calibri" panose="020F0502020204030204" pitchFamily="34" charset="0"/>
                <a:cs typeface="Times New Roman" panose="02020603050405020304" pitchFamily="18" charset="0"/>
              </a:rPr>
              <a:t>Gender equality has been addressed by bringing on board under social services programme and Governance programme, gender specific programmes as mentioned earlier and making sure these programmes are resourced.</a:t>
            </a:r>
            <a:endParaRPr lang="en-GB" sz="2400" dirty="0">
              <a:ea typeface="Calibri" panose="020F0502020204030204" pitchFamily="34" charset="0"/>
              <a:cs typeface="Times New Roman" panose="02020603050405020304" pitchFamily="18" charset="0"/>
            </a:endParaRPr>
          </a:p>
          <a:p>
            <a:pPr algn="just">
              <a:lnSpc>
                <a:spcPct val="107000"/>
              </a:lnSpc>
              <a:spcBef>
                <a:spcPts val="0"/>
              </a:spcBef>
            </a:pPr>
            <a:endParaRPr lang="en-GB" sz="2400" dirty="0" smtClean="0"/>
          </a:p>
          <a:p>
            <a:pPr algn="just">
              <a:lnSpc>
                <a:spcPct val="107000"/>
              </a:lnSpc>
              <a:spcBef>
                <a:spcPts val="0"/>
              </a:spcBef>
            </a:pPr>
            <a:r>
              <a:rPr lang="en-GB" sz="2400" dirty="0" smtClean="0"/>
              <a:t>Our next step as Council is implementation and evaluation guided by the budgeted gender items/activities agreed upon.</a:t>
            </a:r>
            <a:endParaRPr lang="en-GB" sz="4000" dirty="0"/>
          </a:p>
        </p:txBody>
      </p:sp>
      <p:sp>
        <p:nvSpPr>
          <p:cNvPr id="6" name="TextBox 5"/>
          <p:cNvSpPr txBox="1"/>
          <p:nvPr/>
        </p:nvSpPr>
        <p:spPr>
          <a:xfrm>
            <a:off x="0" y="6398786"/>
            <a:ext cx="93345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i="1" dirty="0"/>
              <a:t> </a:t>
            </a:r>
            <a:endParaRPr lang="en-ZW" sz="2400" dirty="0"/>
          </a:p>
        </p:txBody>
      </p:sp>
    </p:spTree>
    <p:extLst>
      <p:ext uri="{BB962C8B-B14F-4D97-AF65-F5344CB8AC3E}">
        <p14:creationId xmlns:p14="http://schemas.microsoft.com/office/powerpoint/2010/main" val="42689810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dirty="0"/>
          </a:p>
        </p:txBody>
      </p:sp>
      <p:sp>
        <p:nvSpPr>
          <p:cNvPr id="3" name="Rectangle 2"/>
          <p:cNvSpPr/>
          <p:nvPr/>
        </p:nvSpPr>
        <p:spPr>
          <a:xfrm>
            <a:off x="723900" y="911650"/>
            <a:ext cx="7696200" cy="5189113"/>
          </a:xfrm>
          <a:prstGeom prst="rect">
            <a:avLst/>
          </a:prstGeom>
        </p:spPr>
        <p:txBody>
          <a:bodyPr wrap="square">
            <a:spAutoFit/>
          </a:bodyPr>
          <a:lstStyle/>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2.0	</a:t>
            </a:r>
            <a:r>
              <a:rPr lang="en-US" b="1"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APPLICATION OF THE POLICY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All </a:t>
            </a: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matters relating to gender equity in Council shall be guided by this Policy as reviewed from time to time.  Where there is inconsistency between the Gender Policy and any other Policy, the Gender Policy will take precedence</a:t>
            </a:r>
            <a:r>
              <a:rPr lang="en-U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3.0	</a:t>
            </a:r>
            <a:r>
              <a:rPr lang="en-US" b="1" u="sng" dirty="0">
                <a:latin typeface="Arial" panose="020B0604020202020204" pitchFamily="34" charset="0"/>
                <a:ea typeface="Calibri" panose="020F0502020204030204" pitchFamily="34" charset="0"/>
                <a:cs typeface="Times New Roman" panose="02020603050405020304" pitchFamily="18" charset="0"/>
              </a:rPr>
              <a:t>ORIENTATION IN GENDER CONCEPTS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The Town Secretary, </a:t>
            </a:r>
            <a:r>
              <a:rPr lang="en-US" dirty="0" smtClean="0">
                <a:latin typeface="Arial" panose="020B0604020202020204" pitchFamily="34" charset="0"/>
                <a:ea typeface="Calibri" panose="020F0502020204030204" pitchFamily="34" charset="0"/>
                <a:cs typeface="Times New Roman" panose="02020603050405020304" pitchFamily="18" charset="0"/>
              </a:rPr>
              <a:t>Councilors </a:t>
            </a:r>
            <a:r>
              <a:rPr lang="en-US" dirty="0">
                <a:latin typeface="Arial" panose="020B0604020202020204" pitchFamily="34" charset="0"/>
                <a:ea typeface="Calibri" panose="020F0502020204030204" pitchFamily="34" charset="0"/>
                <a:cs typeface="Times New Roman" panose="02020603050405020304" pitchFamily="18" charset="0"/>
              </a:rPr>
              <a:t>and Council staff are responsible for driving gender mainstreaming activities.  In order to facilitate the efficient implementation of gender mainstreaming actions, the Town Secretary and every </a:t>
            </a:r>
            <a:r>
              <a:rPr lang="en-US" dirty="0" err="1">
                <a:latin typeface="Arial" panose="020B0604020202020204" pitchFamily="34" charset="0"/>
                <a:ea typeface="Calibri" panose="020F0502020204030204" pitchFamily="34" charset="0"/>
                <a:cs typeface="Times New Roman" panose="02020603050405020304" pitchFamily="18" charset="0"/>
              </a:rPr>
              <a:t>Councillor</a:t>
            </a:r>
            <a:r>
              <a:rPr lang="en-US" dirty="0">
                <a:latin typeface="Arial" panose="020B0604020202020204" pitchFamily="34" charset="0"/>
                <a:ea typeface="Calibri" panose="020F0502020204030204" pitchFamily="34" charset="0"/>
                <a:cs typeface="Times New Roman" panose="02020603050405020304" pitchFamily="18" charset="0"/>
              </a:rPr>
              <a:t> and member of Council staff shall be trained and oriented in gender concepts within three months of joining Council.  The aim of the training will be to introduce or strengthen gender awareness among both female and male Councillors, Council staff and the Town Secretary</a:t>
            </a:r>
            <a:r>
              <a:rPr lang="en-US" dirty="0" smtClean="0">
                <a:latin typeface="Arial" panose="020B0604020202020204" pitchFamily="34" charset="0"/>
                <a:ea typeface="Calibri" panose="020F0502020204030204" pitchFamily="34" charset="0"/>
                <a:cs typeface="Times New Roman" panose="02020603050405020304" pitchFamily="18" charset="0"/>
              </a:rPr>
              <a:t>.</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614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85800"/>
            <a:ext cx="8229600" cy="5507662"/>
          </a:xfrm>
          <a:prstGeom prst="rect">
            <a:avLst/>
          </a:prstGeom>
        </p:spPr>
        <p:txBody>
          <a:bodyPr wrap="square">
            <a:spAutoFit/>
          </a:bodyPr>
          <a:lstStyle/>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 </a:t>
            </a:r>
            <a:r>
              <a:rPr lang="en-US" b="1" dirty="0" smtClean="0">
                <a:latin typeface="Arial" panose="020B0604020202020204" pitchFamily="34" charset="0"/>
                <a:ea typeface="Calibri" panose="020F0502020204030204" pitchFamily="34" charset="0"/>
                <a:cs typeface="Times New Roman" panose="02020603050405020304" pitchFamily="18" charset="0"/>
              </a:rPr>
              <a:t>     </a:t>
            </a:r>
            <a:r>
              <a:rPr lang="en-US" b="1" dirty="0" smtClean="0">
                <a:latin typeface="Arial" panose="020B0604020202020204" pitchFamily="34" charset="0"/>
                <a:ea typeface="Calibri" panose="020F0502020204030204" pitchFamily="34" charset="0"/>
                <a:cs typeface="Times New Roman" panose="02020603050405020304" pitchFamily="18" charset="0"/>
              </a:rPr>
              <a:t>4.0 </a:t>
            </a:r>
            <a:r>
              <a:rPr lang="en-US" b="1" u="sng" dirty="0" smtClean="0">
                <a:latin typeface="Arial" panose="020B0604020202020204" pitchFamily="34" charset="0"/>
                <a:ea typeface="Calibri" panose="020F0502020204030204" pitchFamily="34" charset="0"/>
                <a:cs typeface="Times New Roman" panose="02020603050405020304" pitchFamily="18" charset="0"/>
              </a:rPr>
              <a:t>GENDER </a:t>
            </a:r>
            <a:r>
              <a:rPr lang="en-US" b="1" u="sng" dirty="0">
                <a:latin typeface="Arial" panose="020B0604020202020204" pitchFamily="34" charset="0"/>
                <a:ea typeface="Calibri" panose="020F0502020204030204" pitchFamily="34" charset="0"/>
                <a:cs typeface="Times New Roman" panose="02020603050405020304" pitchFamily="18" charset="0"/>
              </a:rPr>
              <a:t>IMPACT OF COUNCIL DECISIONS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Council recognizes that every policy decision affects women and men differently.  In order to ensure that the impact of all policy decisions addresses the specific interests and needs of women and men, Council will assess how every policy decision affects women and men and seek to ensure that the policy achieves gender equity.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smtClean="0">
                <a:latin typeface="Arial" panose="020B0604020202020204" pitchFamily="34" charset="0"/>
                <a:ea typeface="Calibri" panose="020F0502020204030204" pitchFamily="34" charset="0"/>
                <a:cs typeface="Times New Roman" panose="02020603050405020304" pitchFamily="18" charset="0"/>
              </a:rPr>
              <a:t>5.0</a:t>
            </a:r>
            <a:r>
              <a:rPr lang="en-US" b="1" dirty="0">
                <a:latin typeface="Arial" panose="020B0604020202020204" pitchFamily="34" charset="0"/>
                <a:ea typeface="Calibri" panose="020F0502020204030204" pitchFamily="34" charset="0"/>
                <a:cs typeface="Times New Roman" panose="02020603050405020304" pitchFamily="18" charset="0"/>
              </a:rPr>
              <a:t>	</a:t>
            </a:r>
            <a:r>
              <a:rPr lang="en-US" b="1" u="sng" dirty="0">
                <a:latin typeface="Arial" panose="020B0604020202020204" pitchFamily="34" charset="0"/>
                <a:ea typeface="Calibri" panose="020F0502020204030204" pitchFamily="34" charset="0"/>
                <a:cs typeface="Times New Roman" panose="02020603050405020304" pitchFamily="18" charset="0"/>
              </a:rPr>
              <a:t>LAND USE PLANNING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Council as the Local Planning Authority is responsible for land use planning.  The resultant plans will affect people’s lives businesses and social activities.  In this regard, Council will ensure that land use planning in the form of Master Plans, Local Plans, and other land use plans will be conducted through participatory processes which ensure that both women and men’s concerns and needs are taken into account.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335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7696200" cy="5507662"/>
          </a:xfrm>
          <a:prstGeom prst="rect">
            <a:avLst/>
          </a:prstGeom>
        </p:spPr>
        <p:txBody>
          <a:bodyPr wrap="square">
            <a:spAutoFit/>
          </a:bodyPr>
          <a:lstStyle/>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6.0	</a:t>
            </a:r>
            <a:r>
              <a:rPr lang="en-US" b="1" u="sng" dirty="0">
                <a:latin typeface="Arial" panose="020B0604020202020204" pitchFamily="34" charset="0"/>
                <a:ea typeface="Calibri" panose="020F0502020204030204" pitchFamily="34" charset="0"/>
                <a:cs typeface="Times New Roman" panose="02020603050405020304" pitchFamily="18" charset="0"/>
              </a:rPr>
              <a:t>ALLOCATION OF RESOURCES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Resources are essential for the implementation and attainment of policy objectives.  Council will therefore seek to ensure that the allocation of resources is targeted to achieve the objectives of Council.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In this regard, the allocation of resources will be gender sensitive and necessary steps will be taken to assess the needs and concerns of women and men with a view to ensure equitable allocation of resources in all areas with particular focus on the following: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Both"/>
            </a:pPr>
            <a:r>
              <a:rPr lang="en-US" dirty="0">
                <a:latin typeface="Arial" panose="020B0604020202020204" pitchFamily="34" charset="0"/>
                <a:ea typeface="Calibri" panose="020F0502020204030204" pitchFamily="34" charset="0"/>
                <a:cs typeface="Times New Roman" panose="02020603050405020304" pitchFamily="18" charset="0"/>
              </a:rPr>
              <a:t>Council’s annual budget;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Both"/>
            </a:pPr>
            <a:r>
              <a:rPr lang="en-US" dirty="0">
                <a:latin typeface="Arial" panose="020B0604020202020204" pitchFamily="34" charset="0"/>
                <a:ea typeface="Calibri" panose="020F0502020204030204" pitchFamily="34" charset="0"/>
                <a:cs typeface="Times New Roman" panose="02020603050405020304" pitchFamily="18" charset="0"/>
              </a:rPr>
              <a:t>Lease or sale of Council land for housing, commercial or industrial purposes;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Both"/>
            </a:pPr>
            <a:r>
              <a:rPr lang="en-US" dirty="0">
                <a:latin typeface="Arial" panose="020B0604020202020204" pitchFamily="34" charset="0"/>
                <a:ea typeface="Calibri" panose="020F0502020204030204" pitchFamily="34" charset="0"/>
                <a:cs typeface="Times New Roman" panose="02020603050405020304" pitchFamily="18" charset="0"/>
              </a:rPr>
              <a:t>Allocation of rented accommodation;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41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848600" cy="6144759"/>
          </a:xfrm>
          <a:prstGeom prst="rect">
            <a:avLst/>
          </a:prstGeom>
        </p:spPr>
        <p:txBody>
          <a:bodyPr wrap="square">
            <a:spAutoFit/>
          </a:bodyPr>
          <a:lstStyle/>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6.1	</a:t>
            </a:r>
            <a:r>
              <a:rPr lang="en-US" b="1" u="sng" dirty="0">
                <a:latin typeface="Arial" panose="020B0604020202020204" pitchFamily="34" charset="0"/>
                <a:ea typeface="Calibri" panose="020F0502020204030204" pitchFamily="34" charset="0"/>
                <a:cs typeface="Times New Roman" panose="02020603050405020304" pitchFamily="18" charset="0"/>
              </a:rPr>
              <a:t>ECONOMIC EMPOWERMENT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The economic empowerment of residents is key to the development of the Council.  Council recognizes the need to facilitate economic empowerment programs and will ensure that polices and programmes on formal and informal  economic activities and home industry activities are planned and implemented in a gender sensitive manner which seeks to achieve gender equity.  The aim will be to ensure equitable economic development among the residents.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6.2	</a:t>
            </a:r>
            <a:r>
              <a:rPr lang="en-US" b="1" u="sng" dirty="0">
                <a:latin typeface="Arial" panose="020B0604020202020204" pitchFamily="34" charset="0"/>
                <a:ea typeface="Calibri" panose="020F0502020204030204" pitchFamily="34" charset="0"/>
                <a:cs typeface="Times New Roman" panose="02020603050405020304" pitchFamily="18" charset="0"/>
              </a:rPr>
              <a:t>POVERTY REDUCTION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Poverty is a major inhibiting factor in the development of local authorities.  Council plays a critical role in ensuring poverty reduction within the Council area</a:t>
            </a:r>
            <a:r>
              <a:rPr lang="en-US" dirty="0" smtClean="0">
                <a:latin typeface="Arial" panose="020B0604020202020204" pitchFamily="34" charset="0"/>
                <a:ea typeface="Calibri" panose="020F0502020204030204" pitchFamily="34" charset="0"/>
                <a:cs typeface="Times New Roman" panose="02020603050405020304" pitchFamily="18" charset="0"/>
              </a:rPr>
              <a:t>.</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Council will consider the gender dimensions of the poor and will undertake poverty reduction programmes in a sustainable and gender sensitive manner.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000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0"/>
            <a:ext cx="7543800" cy="5189113"/>
          </a:xfrm>
          <a:prstGeom prst="rect">
            <a:avLst/>
          </a:prstGeom>
        </p:spPr>
        <p:txBody>
          <a:bodyPr wrap="square">
            <a:spAutoFit/>
          </a:bodyPr>
          <a:lstStyle/>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.3	</a:t>
            </a:r>
            <a:r>
              <a:rPr lang="en-US" b="1" u="sng" dirty="0">
                <a:latin typeface="Arial" panose="020B0604020202020204" pitchFamily="34" charset="0"/>
                <a:ea typeface="Calibri" panose="020F0502020204030204" pitchFamily="34" charset="0"/>
                <a:cs typeface="Times New Roman" panose="02020603050405020304" pitchFamily="18" charset="0"/>
              </a:rPr>
              <a:t>HEALTH SERVICES AND HIV AND AIDS PROGRAMMES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A healthy local citizenry is a prerequisite for development.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Council will ensure a gender sensitive health delivery system which addresses the health concerns of both women and men.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The Council further recognizes HIV and AIDS as a major challenge to development and economic and social growth.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Council will ensure that programmes to address HIV and AIDS among </a:t>
            </a:r>
            <a:r>
              <a:rPr lang="en-US" dirty="0" smtClean="0">
                <a:latin typeface="Arial" panose="020B0604020202020204" pitchFamily="34" charset="0"/>
                <a:ea typeface="Calibri" panose="020F0502020204030204" pitchFamily="34" charset="0"/>
                <a:cs typeface="Times New Roman" panose="02020603050405020304" pitchFamily="18" charset="0"/>
              </a:rPr>
              <a:t>councillors, </a:t>
            </a:r>
            <a:r>
              <a:rPr lang="en-US" dirty="0">
                <a:latin typeface="Arial" panose="020B0604020202020204" pitchFamily="34" charset="0"/>
                <a:ea typeface="Calibri" panose="020F0502020204030204" pitchFamily="34" charset="0"/>
                <a:cs typeface="Times New Roman" panose="02020603050405020304" pitchFamily="18" charset="0"/>
              </a:rPr>
              <a:t>staff and in the community are implemented in a gender sensitive manner.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05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B9AA27-9761-4E4B-B6EF-22624EC19168}">
  <ds:schemaRefs>
    <ds:schemaRef ds:uri="http://schemas.microsoft.com/sharepoint/v3/contenttype/forms"/>
  </ds:schemaRefs>
</ds:datastoreItem>
</file>

<file path=customXml/itemProps2.xml><?xml version="1.0" encoding="utf-8"?>
<ds:datastoreItem xmlns:ds="http://schemas.openxmlformats.org/officeDocument/2006/customXml" ds:itemID="{9EC546A2-F667-4983-BFD2-7DB1E6AA1C97}"/>
</file>

<file path=customXml/itemProps3.xml><?xml version="1.0" encoding="utf-8"?>
<ds:datastoreItem xmlns:ds="http://schemas.openxmlformats.org/officeDocument/2006/customXml" ds:itemID="{C55E51EE-2B4A-4D72-8861-9CB0C1EED28F}">
  <ds:schemaRefs>
    <ds:schemaRef ds:uri="http://purl.org/dc/elements/1.1/"/>
    <ds:schemaRef ds:uri="http://schemas.microsoft.com/office/2006/documentManagement/types"/>
    <ds:schemaRef ds:uri="http://purl.org/dc/dcmitype/"/>
    <ds:schemaRef ds:uri="0d0128bf-0240-4a00-b00a-ea9f2cdab004"/>
    <ds:schemaRef ds:uri="http://schemas.openxmlformats.org/package/2006/metadata/core-properties"/>
    <ds:schemaRef ds:uri="http://www.w3.org/XML/1998/namespace"/>
    <ds:schemaRef ds:uri="http://purl.org/dc/terms/"/>
    <ds:schemaRef ds:uri="http://schemas.microsoft.com/office/infopath/2007/PartnerControls"/>
    <ds:schemaRef ds:uri="5c72703c-1067-4fa7-89cc-ef245258de7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TM02900743[[fn=Organic]]</Template>
  <TotalTime>7025</TotalTime>
  <Words>1541</Words>
  <Application>Microsoft Office PowerPoint</Application>
  <PresentationFormat>On-screen Show (4:3)</PresentationFormat>
  <Paragraphs>681</Paragraphs>
  <Slides>40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Courier New</vt:lpstr>
      <vt:lpstr>Garamond</vt:lpstr>
      <vt:lpstr>Liberation Sans Narrow</vt:lpstr>
      <vt:lpstr>Tahoma</vt:lpstr>
      <vt:lpstr>Times New Roman</vt:lpstr>
      <vt:lpstr>Organic</vt:lpstr>
      <vt:lpstr>PowerPoint Presentation</vt:lpstr>
      <vt:lpstr>OVERVIEW </vt:lpstr>
      <vt:lpstr> I. POLICY FRAMEWORK    </vt:lpstr>
      <vt:lpstr>GENDER POLICY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THE BUDGET PROCESS   </vt:lpstr>
      <vt:lpstr>PowerPoint Presentation</vt:lpstr>
      <vt:lpstr>PowerPoint Presentation</vt:lpstr>
      <vt:lpstr>PowerPoint Presentation</vt:lpstr>
      <vt:lpstr>PowerPoint Presentation</vt:lpstr>
      <vt:lpstr>II. THE BUDGET PROCESS   </vt:lpstr>
      <vt:lpstr>PowerPoint Presentation</vt:lpstr>
      <vt:lpstr>PowerPoint Presentation</vt:lpstr>
      <vt:lpstr>II. THE BUDGET PROCESS   </vt:lpstr>
      <vt:lpstr>III. REVENUE</vt:lpstr>
      <vt:lpstr>REVENUE SOURCES</vt:lpstr>
      <vt:lpstr>IV. EXPENDITURE </vt:lpstr>
      <vt:lpstr>EXPENDITURE</vt:lpstr>
      <vt:lpstr>IV. EXPENDITURE  </vt:lpstr>
      <vt:lpstr>IV. EXPENDITURE- GMS </vt:lpstr>
      <vt:lpstr>IV. Gender Specific expenditure</vt:lpstr>
      <vt:lpstr>IV. EMPLOYMENT EXPENDITURE </vt:lpstr>
      <vt:lpstr>IV. EMPLOYMENT EXPENDITURE- Gender Wage Gap Analysis </vt:lpstr>
      <vt:lpstr>V. EXPENDITURE- GENDER IN MAINSTREAM BUDGET </vt:lpstr>
      <vt:lpstr>GENDER IN MAINSTREAM BUDGET</vt:lpstr>
      <vt:lpstr>V. EXPENDITURE- ANALYSIS OF ONE SECTOR EG  </vt:lpstr>
      <vt:lpstr>V. EXPENDITURE- GENDER IN MAINSTREAM BUDGET </vt:lpstr>
      <vt:lpstr>V. EXPENDITURE- GENDER IN MAINSTREAM BUDGET – EXAMPLE  </vt:lpstr>
      <vt:lpstr>VI. BUDGET CROSS SUBSIDISATION ANALYSIS</vt:lpstr>
      <vt:lpstr>VI. BUDGET CROSS SUBSIDISATION ANALYSIS</vt:lpstr>
      <vt:lpstr>VII. CONCLUSIONS AND 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user</cp:lastModifiedBy>
  <cp:revision>163</cp:revision>
  <dcterms:created xsi:type="dcterms:W3CDTF">2014-03-06T12:27:13Z</dcterms:created>
  <dcterms:modified xsi:type="dcterms:W3CDTF">2024-11-09T09:43:17Z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