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2" r:id="rId5"/>
    <p:sldId id="258" r:id="rId6"/>
    <p:sldId id="263" r:id="rId7"/>
    <p:sldId id="264" r:id="rId8"/>
    <p:sldId id="265" r:id="rId9"/>
    <p:sldId id="267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9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98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87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7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8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31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15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41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96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14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4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288E-5F84-49AE-AEE4-9CCD4FCAFFAB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6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296143"/>
          </a:xfrm>
        </p:spPr>
        <p:txBody>
          <a:bodyPr/>
          <a:lstStyle/>
          <a:p>
            <a:r>
              <a:rPr lang="en-ZA" dirty="0"/>
              <a:t>SRHR Campaign theme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460851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HIV and AIDS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2" y="2132856"/>
            <a:ext cx="367240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43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C704-65FC-444B-9211-B4A5BDE8A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3356992"/>
            <a:ext cx="8229600" cy="1143000"/>
          </a:xfrm>
        </p:spPr>
        <p:txBody>
          <a:bodyPr/>
          <a:lstStyle/>
          <a:p>
            <a:r>
              <a:rPr lang="en-ZW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1056270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ZA" dirty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84576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High burden of HIV amongst women as compared to men.</a:t>
            </a:r>
          </a:p>
          <a:p>
            <a:pPr lvl="2"/>
            <a:r>
              <a:rPr lang="en-GB" dirty="0"/>
              <a:t>Unequal power relations</a:t>
            </a:r>
          </a:p>
          <a:p>
            <a:pPr lvl="2"/>
            <a:r>
              <a:rPr lang="en-GB" dirty="0"/>
              <a:t>Objectification of Women.</a:t>
            </a:r>
          </a:p>
          <a:p>
            <a:pPr lvl="2"/>
            <a:r>
              <a:rPr lang="en-GB" dirty="0"/>
              <a:t>Biological differences between men and women sexual reproductive organs.</a:t>
            </a:r>
          </a:p>
          <a:p>
            <a:pPr lvl="2"/>
            <a:r>
              <a:rPr lang="en-GB" dirty="0"/>
              <a:t>Sexual modification of sexual organs.</a:t>
            </a:r>
          </a:p>
          <a:p>
            <a:r>
              <a:rPr lang="en-GB" dirty="0"/>
              <a:t>Low PMTC coverages</a:t>
            </a:r>
          </a:p>
          <a:p>
            <a:pPr lvl="2"/>
            <a:r>
              <a:rPr lang="en-GB" dirty="0"/>
              <a:t>Islands mostly affected</a:t>
            </a:r>
          </a:p>
          <a:p>
            <a:r>
              <a:rPr lang="en-GB" dirty="0"/>
              <a:t>Low awareness of HIV</a:t>
            </a:r>
          </a:p>
          <a:p>
            <a:r>
              <a:rPr lang="en-GB" dirty="0"/>
              <a:t>Treatment coverage is still low</a:t>
            </a:r>
          </a:p>
          <a:p>
            <a:r>
              <a:rPr lang="en-GB" dirty="0"/>
              <a:t>Comprehensive Treatment including PEP not available</a:t>
            </a:r>
          </a:p>
          <a:p>
            <a:r>
              <a:rPr lang="en-GB" dirty="0"/>
              <a:t>Data not consistent across sex and age groups 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62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Key</a:t>
            </a:r>
            <a:r>
              <a:rPr lang="en-ZA" dirty="0"/>
              <a:t> </a:t>
            </a:r>
            <a:r>
              <a:rPr lang="en-ZA" dirty="0">
                <a:solidFill>
                  <a:schemeClr val="accent6"/>
                </a:solidFill>
              </a:rPr>
              <a:t>Objective</a:t>
            </a:r>
            <a:r>
              <a:rPr lang="en-ZA" dirty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GB" dirty="0"/>
              <a:t>To renew commitment and investment in comprehensive HIV &amp; AIDS programming by govt.</a:t>
            </a:r>
          </a:p>
          <a:p>
            <a:r>
              <a:rPr lang="en-GB" dirty="0">
                <a:solidFill>
                  <a:schemeClr val="accent6"/>
                </a:solidFill>
              </a:rPr>
              <a:t>Subobjectives</a:t>
            </a:r>
          </a:p>
          <a:p>
            <a:pPr lvl="2"/>
            <a:r>
              <a:rPr lang="en-GB" dirty="0"/>
              <a:t> To make HIV prevention and treatment services accessible to key population</a:t>
            </a:r>
          </a:p>
          <a:p>
            <a:pPr lvl="4"/>
            <a:r>
              <a:rPr lang="en-GB" dirty="0" err="1"/>
              <a:t>Womem</a:t>
            </a:r>
            <a:r>
              <a:rPr lang="en-GB" dirty="0"/>
              <a:t>, Adolescent LGBTI and sex workers</a:t>
            </a:r>
          </a:p>
          <a:p>
            <a:pPr lvl="2"/>
            <a:r>
              <a:rPr lang="en-GB" dirty="0"/>
              <a:t>To increase funding for HIV prevention and support</a:t>
            </a:r>
          </a:p>
          <a:p>
            <a:pPr lvl="2"/>
            <a:r>
              <a:rPr lang="en-GB" dirty="0"/>
              <a:t>To remove barrier to accesses to health care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91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Target Groups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/>
              <a:t>Women</a:t>
            </a:r>
          </a:p>
          <a:p>
            <a:pPr algn="ctr"/>
            <a:r>
              <a:rPr lang="en-GB" dirty="0"/>
              <a:t>Adolescents</a:t>
            </a:r>
          </a:p>
          <a:p>
            <a:pPr algn="ctr"/>
            <a:r>
              <a:rPr lang="en-GB" dirty="0"/>
              <a:t>Pregnant Women</a:t>
            </a:r>
          </a:p>
          <a:p>
            <a:pPr algn="ctr"/>
            <a:r>
              <a:rPr lang="en-GB" dirty="0"/>
              <a:t>Sex Workers</a:t>
            </a:r>
          </a:p>
          <a:p>
            <a:pPr algn="ctr"/>
            <a:r>
              <a:rPr lang="en-GB" dirty="0"/>
              <a:t>People with disabilities</a:t>
            </a:r>
          </a:p>
          <a:p>
            <a:pPr algn="ctr"/>
            <a:r>
              <a:rPr lang="en-GB" dirty="0"/>
              <a:t>LGBTIQ</a:t>
            </a:r>
          </a:p>
          <a:p>
            <a:pPr algn="ctr"/>
            <a:r>
              <a:rPr lang="en-GB" dirty="0"/>
              <a:t>Governments and partners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54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Key Messages 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End HIV; get Tested Now</a:t>
            </a:r>
          </a:p>
          <a:p>
            <a:r>
              <a:rPr lang="en-GB" i="1" dirty="0"/>
              <a:t>I know my HIV status; Do You?</a:t>
            </a:r>
          </a:p>
          <a:p>
            <a:r>
              <a:rPr lang="en-GB" i="1" dirty="0"/>
              <a:t>End HIV get tested and treatment</a:t>
            </a:r>
          </a:p>
          <a:p>
            <a:r>
              <a:rPr lang="en-GB" i="1" dirty="0"/>
              <a:t>Safe love think talk Act</a:t>
            </a:r>
          </a:p>
          <a:p>
            <a:r>
              <a:rPr lang="en-GB" i="1" dirty="0"/>
              <a:t>Still at High Risk- Because am a Women!!!</a:t>
            </a:r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i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4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Tools – social media 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/>
          </a:p>
          <a:p>
            <a:pPr algn="ctr"/>
            <a:r>
              <a:rPr lang="en-GB" dirty="0"/>
              <a:t>WhatsApp</a:t>
            </a:r>
          </a:p>
          <a:p>
            <a:pPr algn="ctr"/>
            <a:r>
              <a:rPr lang="en-GB" dirty="0"/>
              <a:t>Twitter</a:t>
            </a:r>
          </a:p>
          <a:p>
            <a:pPr algn="ctr"/>
            <a:r>
              <a:rPr lang="en-GB" dirty="0"/>
              <a:t>Facebook</a:t>
            </a:r>
          </a:p>
        </p:txBody>
      </p:sp>
    </p:spTree>
    <p:extLst>
      <p:ext uri="{BB962C8B-B14F-4D97-AF65-F5344CB8AC3E}">
        <p14:creationId xmlns:p14="http://schemas.microsoft.com/office/powerpoint/2010/main" val="174069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Tools – Community media 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/>
              <a:t>Community Radio Stations</a:t>
            </a:r>
          </a:p>
          <a:p>
            <a:pPr algn="ctr"/>
            <a:r>
              <a:rPr lang="en-GB" dirty="0"/>
              <a:t>Public Broadcasters</a:t>
            </a:r>
          </a:p>
          <a:p>
            <a:pPr algn="ctr"/>
            <a:r>
              <a:rPr lang="en-GB" dirty="0"/>
              <a:t>Ward Development Committee Meetings</a:t>
            </a:r>
          </a:p>
          <a:p>
            <a:pPr algn="ctr"/>
            <a:r>
              <a:rPr lang="en-GB" dirty="0"/>
              <a:t>Village meetings</a:t>
            </a:r>
          </a:p>
          <a:p>
            <a:pPr algn="ctr"/>
            <a:r>
              <a:rPr lang="en-GB" dirty="0"/>
              <a:t>Focused Group discussions</a:t>
            </a:r>
          </a:p>
          <a:p>
            <a:pPr algn="ctr"/>
            <a:r>
              <a:rPr lang="en-GB" dirty="0"/>
              <a:t>Drama</a:t>
            </a:r>
          </a:p>
        </p:txBody>
      </p:sp>
    </p:spTree>
    <p:extLst>
      <p:ext uri="{BB962C8B-B14F-4D97-AF65-F5344CB8AC3E}">
        <p14:creationId xmlns:p14="http://schemas.microsoft.com/office/powerpoint/2010/main" val="4255139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>
                <a:solidFill>
                  <a:schemeClr val="accent6"/>
                </a:solidFill>
              </a:rPr>
              <a:t>Tools – other 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/>
              <a:t>Banners</a:t>
            </a:r>
          </a:p>
          <a:p>
            <a:pPr algn="ctr"/>
            <a:r>
              <a:rPr lang="en-GB" dirty="0"/>
              <a:t>Posters</a:t>
            </a:r>
          </a:p>
          <a:p>
            <a:pPr algn="ctr"/>
            <a:r>
              <a:rPr lang="en-GB" dirty="0"/>
              <a:t>Flyers</a:t>
            </a:r>
          </a:p>
          <a:p>
            <a:pPr algn="ctr"/>
            <a:r>
              <a:rPr lang="en-GB" dirty="0"/>
              <a:t>Newsletters</a:t>
            </a:r>
          </a:p>
          <a:p>
            <a:pPr algn="ctr"/>
            <a:r>
              <a:rPr lang="en-GB" dirty="0"/>
              <a:t>Meetings</a:t>
            </a:r>
          </a:p>
          <a:p>
            <a:pPr algn="ctr"/>
            <a:r>
              <a:rPr lang="en-GB" dirty="0"/>
              <a:t>Peer Reviewed Journals</a:t>
            </a:r>
          </a:p>
        </p:txBody>
      </p:sp>
    </p:spTree>
    <p:extLst>
      <p:ext uri="{BB962C8B-B14F-4D97-AF65-F5344CB8AC3E}">
        <p14:creationId xmlns:p14="http://schemas.microsoft.com/office/powerpoint/2010/main" val="3564581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Resolutions</a:t>
            </a:r>
            <a:endParaRPr lang="en-GB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Govt to remove barriers to HIV care </a:t>
            </a:r>
          </a:p>
          <a:p>
            <a:pPr lvl="2"/>
            <a:r>
              <a:rPr lang="en-GB" dirty="0"/>
              <a:t>Cost</a:t>
            </a:r>
          </a:p>
          <a:p>
            <a:pPr lvl="2"/>
            <a:r>
              <a:rPr lang="en-GB" dirty="0"/>
              <a:t>Stigma</a:t>
            </a:r>
          </a:p>
          <a:p>
            <a:pPr lvl="2"/>
            <a:r>
              <a:rPr lang="en-GB" dirty="0"/>
              <a:t>Etc</a:t>
            </a:r>
          </a:p>
          <a:p>
            <a:r>
              <a:rPr lang="en-GB" dirty="0"/>
              <a:t>Include all key populations in HIV prevention</a:t>
            </a:r>
          </a:p>
          <a:p>
            <a:r>
              <a:rPr lang="en-GB" dirty="0"/>
              <a:t>Meaningful involvement of community</a:t>
            </a:r>
          </a:p>
          <a:p>
            <a:r>
              <a:rPr lang="en-GB" dirty="0"/>
              <a:t>Mobilise resources for HIV treatment</a:t>
            </a:r>
          </a:p>
          <a:p>
            <a:pPr lvl="2"/>
            <a:r>
              <a:rPr lang="en-GB" dirty="0"/>
              <a:t>ARV</a:t>
            </a:r>
          </a:p>
          <a:p>
            <a:pPr lvl="2"/>
            <a:r>
              <a:rPr lang="en-GB" dirty="0"/>
              <a:t>Competent Staff</a:t>
            </a:r>
          </a:p>
          <a:p>
            <a:r>
              <a:rPr lang="en-GB" dirty="0"/>
              <a:t>M and E at all level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7240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249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SRHR Campaign theme </vt:lpstr>
      <vt:lpstr>Key Issues </vt:lpstr>
      <vt:lpstr>Key Objective </vt:lpstr>
      <vt:lpstr>Target Groups</vt:lpstr>
      <vt:lpstr>Key Messages </vt:lpstr>
      <vt:lpstr>Tools – social media </vt:lpstr>
      <vt:lpstr>Tools – Community media </vt:lpstr>
      <vt:lpstr>Tools – other </vt:lpstr>
      <vt:lpstr>Resolutions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SRHR Campaign theme</dc:title>
  <dc:creator>Colleen</dc:creator>
  <cp:lastModifiedBy>Daniel</cp:lastModifiedBy>
  <cp:revision>21</cp:revision>
  <dcterms:created xsi:type="dcterms:W3CDTF">2018-08-09T04:54:04Z</dcterms:created>
  <dcterms:modified xsi:type="dcterms:W3CDTF">2018-08-10T07:05:26Z</dcterms:modified>
</cp:coreProperties>
</file>