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4"/>
  </p:sldMasterIdLst>
  <p:sldIdLst>
    <p:sldId id="256" r:id="rId5"/>
    <p:sldId id="270" r:id="rId6"/>
    <p:sldId id="262" r:id="rId7"/>
    <p:sldId id="271" r:id="rId8"/>
    <p:sldId id="264" r:id="rId9"/>
    <p:sldId id="272" r:id="rId10"/>
    <p:sldId id="273" r:id="rId11"/>
    <p:sldId id="258" r:id="rId12"/>
    <p:sldId id="274" r:id="rId13"/>
    <p:sldId id="277" r:id="rId14"/>
    <p:sldId id="276" r:id="rId15"/>
    <p:sldId id="275" r:id="rId16"/>
    <p:sldId id="278" r:id="rId17"/>
    <p:sldId id="265" r:id="rId18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990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70C4-1ED9-47B2-AFD9-E1951BFB614D}" type="datetimeFigureOut">
              <a:rPr lang="en-ZA" smtClean="0"/>
              <a:t>2024/11/08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5541-44CE-4F1C-894B-7AB6EF58C7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930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70C4-1ED9-47B2-AFD9-E1951BFB614D}" type="datetimeFigureOut">
              <a:rPr lang="en-ZA" smtClean="0"/>
              <a:t>2024/11/08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5541-44CE-4F1C-894B-7AB6EF58C7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5897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70C4-1ED9-47B2-AFD9-E1951BFB614D}" type="datetimeFigureOut">
              <a:rPr lang="en-ZA" smtClean="0"/>
              <a:t>2024/11/08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5541-44CE-4F1C-894B-7AB6EF58C7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764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70C4-1ED9-47B2-AFD9-E1951BFB614D}" type="datetimeFigureOut">
              <a:rPr lang="en-ZA" smtClean="0"/>
              <a:t>2024/11/08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5541-44CE-4F1C-894B-7AB6EF58C7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0471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70C4-1ED9-47B2-AFD9-E1951BFB614D}" type="datetimeFigureOut">
              <a:rPr lang="en-ZA" smtClean="0"/>
              <a:t>2024/11/08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5541-44CE-4F1C-894B-7AB6EF58C7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3046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70C4-1ED9-47B2-AFD9-E1951BFB614D}" type="datetimeFigureOut">
              <a:rPr lang="en-ZA" smtClean="0"/>
              <a:t>2024/11/08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5541-44CE-4F1C-894B-7AB6EF58C7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6136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70C4-1ED9-47B2-AFD9-E1951BFB614D}" type="datetimeFigureOut">
              <a:rPr lang="en-ZA" smtClean="0"/>
              <a:t>2024/11/08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5541-44CE-4F1C-894B-7AB6EF58C7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6339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70C4-1ED9-47B2-AFD9-E1951BFB614D}" type="datetimeFigureOut">
              <a:rPr lang="en-ZA" smtClean="0"/>
              <a:t>2024/11/08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5541-44CE-4F1C-894B-7AB6EF58C7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32753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70C4-1ED9-47B2-AFD9-E1951BFB614D}" type="datetimeFigureOut">
              <a:rPr lang="en-ZA" smtClean="0"/>
              <a:t>2024/11/08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5541-44CE-4F1C-894B-7AB6EF58C7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5005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70C4-1ED9-47B2-AFD9-E1951BFB614D}" type="datetimeFigureOut">
              <a:rPr lang="en-ZA" smtClean="0"/>
              <a:t>2024/11/08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5541-44CE-4F1C-894B-7AB6EF58C7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64748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70C4-1ED9-47B2-AFD9-E1951BFB614D}" type="datetimeFigureOut">
              <a:rPr lang="en-ZA" smtClean="0"/>
              <a:t>2024/11/08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5541-44CE-4F1C-894B-7AB6EF58C7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4935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F70C4-1ED9-47B2-AFD9-E1951BFB614D}" type="datetimeFigureOut">
              <a:rPr lang="en-ZA" smtClean="0"/>
              <a:t>2024/11/08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15541-44CE-4F1C-894B-7AB6EF58C7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6253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4303" y="1623131"/>
            <a:ext cx="9654862" cy="2189190"/>
          </a:xfrm>
        </p:spPr>
        <p:txBody>
          <a:bodyPr>
            <a:normAutofit fontScale="90000"/>
          </a:bodyPr>
          <a:lstStyle/>
          <a:p>
            <a:pPr algn="ctr"/>
            <a:r>
              <a:rPr lang="en-ZA" dirty="0" smtClean="0"/>
              <a:t/>
            </a:r>
            <a:br>
              <a:rPr lang="en-ZA" dirty="0" smtClean="0"/>
            </a:br>
            <a:r>
              <a:rPr lang="en-ZA" dirty="0"/>
              <a:t/>
            </a:r>
            <a:br>
              <a:rPr lang="en-ZA" dirty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sz="4400" b="1" dirty="0" smtClean="0">
                <a:latin typeface="+mn-lt"/>
              </a:rPr>
              <a:t>2024 Country Summit</a:t>
            </a:r>
            <a:r>
              <a:rPr lang="en-ZA" sz="4400" b="1" dirty="0">
                <a:latin typeface="+mn-lt"/>
              </a:rPr>
              <a:t/>
            </a:r>
            <a:br>
              <a:rPr lang="en-ZA" sz="4400" b="1" dirty="0">
                <a:latin typeface="+mn-lt"/>
              </a:rPr>
            </a:br>
            <a:r>
              <a:rPr lang="en-ZA" sz="4400" b="1" dirty="0" smtClean="0">
                <a:latin typeface="+mn-lt"/>
              </a:rPr>
              <a:t>PROMOTING GENDER INCLUSIVE LOCAL ECONOMIC DEVELOPMENT Template</a:t>
            </a:r>
            <a:r>
              <a:rPr lang="en-ZA" sz="4900" dirty="0" smtClean="0"/>
              <a:t/>
            </a:r>
            <a:br>
              <a:rPr lang="en-ZA" sz="4900" dirty="0" smtClean="0"/>
            </a:br>
            <a:endParaRPr lang="en-ZA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815" y="3392080"/>
            <a:ext cx="11136370" cy="1054242"/>
          </a:xfrm>
        </p:spPr>
        <p:txBody>
          <a:bodyPr/>
          <a:lstStyle/>
          <a:p>
            <a:pPr algn="just"/>
            <a:r>
              <a:rPr lang="en-ZA" dirty="0" smtClean="0"/>
              <a:t> </a:t>
            </a:r>
            <a:r>
              <a:rPr lang="en-ZA" dirty="0" smtClean="0">
                <a:solidFill>
                  <a:schemeClr val="tx1"/>
                </a:solidFill>
              </a:rPr>
              <a:t>NAME OF ENTERPRISE 		:  	</a:t>
            </a:r>
            <a:r>
              <a:rPr lang="en-ZA" b="1" dirty="0" smtClean="0">
                <a:solidFill>
                  <a:schemeClr val="tx1"/>
                </a:solidFill>
              </a:rPr>
              <a:t>MAUNGWE GREEN HUB </a:t>
            </a:r>
          </a:p>
          <a:p>
            <a:pPr algn="just"/>
            <a:r>
              <a:rPr lang="en-ZA" dirty="0" smtClean="0">
                <a:solidFill>
                  <a:schemeClr val="tx1"/>
                </a:solidFill>
              </a:rPr>
              <a:t>PRESENTERS’ NAME &amp; SURNAME	:	</a:t>
            </a:r>
            <a:r>
              <a:rPr lang="en-ZA" b="1" dirty="0" smtClean="0">
                <a:solidFill>
                  <a:schemeClr val="tx1"/>
                </a:solidFill>
              </a:rPr>
              <a:t>JOHN MARK MUGARI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98786"/>
            <a:ext cx="12192000" cy="46775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b="1" i="1" dirty="0">
                <a:solidFill>
                  <a:schemeClr val="tx1"/>
                </a:solidFill>
              </a:rPr>
              <a:t>“Promoting Gender Inclusive Local Economic Development”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endParaRPr lang="en-ZW" sz="2400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3012" y="237175"/>
            <a:ext cx="11206620" cy="1314506"/>
            <a:chOff x="543012" y="237175"/>
            <a:chExt cx="11206620" cy="131450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638" y="638675"/>
              <a:ext cx="3237986" cy="77875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012" y="237175"/>
              <a:ext cx="1506626" cy="13145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9018" y="679918"/>
              <a:ext cx="2780614" cy="80770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0412" y="708948"/>
              <a:ext cx="3315817" cy="623788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0" y="4362722"/>
            <a:ext cx="2176272" cy="203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134" y="4509956"/>
            <a:ext cx="2617150" cy="17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23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W" b="1" dirty="0" smtClean="0">
                <a:latin typeface="+mn-lt"/>
              </a:rPr>
              <a:t>CHALLENGES LESSONS LEARNED</a:t>
            </a:r>
            <a:endParaRPr lang="en-ZW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ZW" sz="2400" dirty="0" smtClean="0">
                <a:solidFill>
                  <a:srgbClr val="FF0000"/>
                </a:solidFill>
              </a:rPr>
              <a:t>What challenges have you encountered with the enterprise</a:t>
            </a:r>
            <a:r>
              <a:rPr lang="en-ZW" sz="24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ZW" sz="2400" dirty="0" smtClean="0"/>
              <a:t>Whirlwind destroying the greenhouse. </a:t>
            </a:r>
          </a:p>
          <a:p>
            <a:r>
              <a:rPr lang="en-ZW" sz="2400" dirty="0" smtClean="0"/>
              <a:t>Absenteeism by members.</a:t>
            </a:r>
          </a:p>
          <a:p>
            <a:r>
              <a:rPr lang="en-ZW" sz="2400" dirty="0" smtClean="0"/>
              <a:t>Crops affected by diseases. </a:t>
            </a:r>
          </a:p>
          <a:p>
            <a:r>
              <a:rPr lang="en-ZW" sz="2400" dirty="0" smtClean="0"/>
              <a:t>Transportation of diseases by visitors. </a:t>
            </a:r>
          </a:p>
          <a:p>
            <a:r>
              <a:rPr lang="en-ZW" sz="2400" dirty="0" smtClean="0"/>
              <a:t>No fixed price on our products.</a:t>
            </a:r>
            <a:endParaRPr lang="en-ZW" sz="2400" dirty="0" smtClean="0"/>
          </a:p>
          <a:p>
            <a:r>
              <a:rPr lang="en-ZW" sz="2400" dirty="0" smtClean="0">
                <a:solidFill>
                  <a:srgbClr val="FF0000"/>
                </a:solidFill>
              </a:rPr>
              <a:t>How have you </a:t>
            </a:r>
            <a:r>
              <a:rPr lang="en-ZW" sz="2400" dirty="0" smtClean="0">
                <a:solidFill>
                  <a:srgbClr val="FF0000"/>
                </a:solidFill>
              </a:rPr>
              <a:t>addressed / mitigated </a:t>
            </a:r>
            <a:r>
              <a:rPr lang="en-ZW" sz="2400" dirty="0" smtClean="0">
                <a:solidFill>
                  <a:srgbClr val="FF0000"/>
                </a:solidFill>
              </a:rPr>
              <a:t>these challenges</a:t>
            </a:r>
            <a:r>
              <a:rPr lang="en-ZW" sz="24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ZW" sz="2400" dirty="0" smtClean="0"/>
              <a:t>Wind block through growing gum trees.</a:t>
            </a:r>
          </a:p>
          <a:p>
            <a:r>
              <a:rPr lang="en-ZW" sz="2400" dirty="0" smtClean="0"/>
              <a:t>Instituting a group constitution. </a:t>
            </a:r>
            <a:endParaRPr lang="en-ZW" sz="2400" dirty="0" smtClean="0"/>
          </a:p>
          <a:p>
            <a:r>
              <a:rPr lang="en-ZW" sz="2400" dirty="0" smtClean="0"/>
              <a:t>Scouting everyday. </a:t>
            </a:r>
          </a:p>
          <a:p>
            <a:r>
              <a:rPr lang="en-ZW" sz="2400" dirty="0" smtClean="0"/>
              <a:t>Spraying weekly. </a:t>
            </a:r>
          </a:p>
          <a:p>
            <a:r>
              <a:rPr lang="en-ZW" sz="2400" dirty="0" smtClean="0"/>
              <a:t>Contract farming. </a:t>
            </a:r>
            <a:endParaRPr lang="en-ZW" sz="24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72200" y="2058194"/>
            <a:ext cx="5181600" cy="3886200"/>
          </a:xfrm>
        </p:spPr>
      </p:pic>
      <p:sp>
        <p:nvSpPr>
          <p:cNvPr id="6" name="TextBox 5"/>
          <p:cNvSpPr txBox="1"/>
          <p:nvPr/>
        </p:nvSpPr>
        <p:spPr>
          <a:xfrm>
            <a:off x="0" y="6398786"/>
            <a:ext cx="12192000" cy="46775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b="1" i="1" dirty="0">
                <a:solidFill>
                  <a:schemeClr val="tx1"/>
                </a:solidFill>
              </a:rPr>
              <a:t>“Promoting Gender Inclusive Local Economic Development”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endParaRPr lang="en-ZW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871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W" b="1" dirty="0" smtClean="0">
                <a:latin typeface="+mn-lt"/>
              </a:rPr>
              <a:t>LESSONS LEARNED</a:t>
            </a:r>
            <a:endParaRPr lang="en-ZW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ZW" sz="2400" dirty="0" smtClean="0">
                <a:solidFill>
                  <a:srgbClr val="FF0000"/>
                </a:solidFill>
              </a:rPr>
              <a:t>What lessons have been learned</a:t>
            </a:r>
            <a:r>
              <a:rPr lang="en-ZW" sz="2400" dirty="0" smtClean="0">
                <a:solidFill>
                  <a:srgbClr val="FF0000"/>
                </a:solidFill>
              </a:rPr>
              <a:t>?</a:t>
            </a:r>
          </a:p>
          <a:p>
            <a:endParaRPr lang="en-ZW" sz="2400" dirty="0">
              <a:solidFill>
                <a:srgbClr val="FF0000"/>
              </a:solidFill>
            </a:endParaRPr>
          </a:p>
          <a:p>
            <a:endParaRPr lang="en-ZW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ZW" sz="2400" dirty="0" smtClean="0">
              <a:solidFill>
                <a:srgbClr val="FF0000"/>
              </a:solidFill>
            </a:endParaRPr>
          </a:p>
          <a:p>
            <a:r>
              <a:rPr lang="en-ZW" sz="2400" dirty="0" smtClean="0">
                <a:solidFill>
                  <a:srgbClr val="FF0000"/>
                </a:solidFill>
              </a:rPr>
              <a:t>How </a:t>
            </a:r>
            <a:r>
              <a:rPr lang="en-ZW" sz="2400" dirty="0" smtClean="0">
                <a:solidFill>
                  <a:srgbClr val="FF0000"/>
                </a:solidFill>
              </a:rPr>
              <a:t>are you/will you apply the lessons learnt</a:t>
            </a:r>
            <a:r>
              <a:rPr lang="en-ZW" sz="2400" dirty="0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en-ZW" sz="2400" dirty="0">
                <a:solidFill>
                  <a:prstClr val="black"/>
                </a:solidFill>
              </a:rPr>
              <a:t>To have greenhouse paper in stock.</a:t>
            </a:r>
          </a:p>
          <a:p>
            <a:pPr lvl="0"/>
            <a:r>
              <a:rPr lang="en-ZW" sz="2400" dirty="0">
                <a:solidFill>
                  <a:prstClr val="black"/>
                </a:solidFill>
              </a:rPr>
              <a:t>To look for markets before planting. </a:t>
            </a:r>
          </a:p>
          <a:p>
            <a:pPr lvl="0"/>
            <a:r>
              <a:rPr lang="en-ZW" sz="2400" dirty="0" err="1">
                <a:solidFill>
                  <a:prstClr val="black"/>
                </a:solidFill>
              </a:rPr>
              <a:t>Footbathing</a:t>
            </a:r>
            <a:r>
              <a:rPr lang="en-ZW" sz="2400" dirty="0">
                <a:solidFill>
                  <a:prstClr val="black"/>
                </a:solidFill>
              </a:rPr>
              <a:t> always</a:t>
            </a:r>
            <a:r>
              <a:rPr lang="en-ZW" sz="2400" dirty="0" smtClean="0">
                <a:solidFill>
                  <a:prstClr val="black"/>
                </a:solidFill>
              </a:rPr>
              <a:t>.</a:t>
            </a:r>
          </a:p>
          <a:p>
            <a:pPr marL="0" lvl="0" indent="0">
              <a:buNone/>
            </a:pPr>
            <a:endParaRPr lang="en-ZW" sz="2400" dirty="0">
              <a:solidFill>
                <a:prstClr val="black"/>
              </a:solidFill>
            </a:endParaRPr>
          </a:p>
          <a:p>
            <a:pPr lvl="0"/>
            <a:r>
              <a:rPr lang="en-ZW" sz="2400" dirty="0">
                <a:solidFill>
                  <a:prstClr val="black"/>
                </a:solidFill>
              </a:rPr>
              <a:t>Prohibitive policies. </a:t>
            </a:r>
          </a:p>
          <a:p>
            <a:pPr lvl="0"/>
            <a:r>
              <a:rPr lang="en-ZW" sz="2400" dirty="0">
                <a:solidFill>
                  <a:prstClr val="black"/>
                </a:solidFill>
              </a:rPr>
              <a:t>Weekly meetings updates. </a:t>
            </a:r>
          </a:p>
          <a:p>
            <a:pPr lvl="0"/>
            <a:endParaRPr lang="en-ZW" sz="2400" dirty="0">
              <a:solidFill>
                <a:prstClr val="black"/>
              </a:solidFill>
            </a:endParaRPr>
          </a:p>
          <a:p>
            <a:endParaRPr lang="en-ZW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98786"/>
            <a:ext cx="12192000" cy="46775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b="1" i="1" dirty="0">
                <a:solidFill>
                  <a:schemeClr val="tx1"/>
                </a:solidFill>
              </a:rPr>
              <a:t>“Promoting Gender Inclusive Local Economic Development”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endParaRPr lang="en-ZW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26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4800" b="1" dirty="0" smtClean="0">
                <a:latin typeface="+mn-lt"/>
              </a:rPr>
              <a:t>SUSTAINABILITY</a:t>
            </a:r>
            <a:endParaRPr lang="en-ZA" sz="4800" b="1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sustainability measures are in place for the enterprise</a:t>
            </a:r>
            <a:r>
              <a:rPr lang="en-GB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have a constitution to ensure  that our project will last. </a:t>
            </a:r>
          </a:p>
          <a:p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has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savings. </a:t>
            </a:r>
          </a:p>
          <a:p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running management committee to control and monitor the day to day running of the project. </a:t>
            </a:r>
          </a:p>
          <a:p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have plans to insure our crops. 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ZA" dirty="0">
                <a:solidFill>
                  <a:srgbClr val="FF0000"/>
                </a:solidFill>
              </a:rPr>
              <a:t> Insert Photo</a:t>
            </a:r>
            <a:r>
              <a:rPr lang="en-ZA" dirty="0"/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98786"/>
            <a:ext cx="12192000" cy="46775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b="1" i="1" dirty="0">
                <a:solidFill>
                  <a:schemeClr val="tx1"/>
                </a:solidFill>
              </a:rPr>
              <a:t>“Promoting Gender Inclusive Local Economic Development”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endParaRPr lang="en-ZW" sz="24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1" b="20896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9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W" b="1" dirty="0" smtClean="0"/>
              <a:t>Next Steps</a:t>
            </a:r>
            <a:endParaRPr lang="en-ZW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W" dirty="0" smtClean="0"/>
              <a:t>What are the next steps for the Enterprise/Business?</a:t>
            </a:r>
            <a:endParaRPr lang="en-ZW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ZW" dirty="0" smtClean="0"/>
              <a:t>Registration of the business.</a:t>
            </a:r>
          </a:p>
          <a:p>
            <a:r>
              <a:rPr lang="en-ZW" dirty="0" smtClean="0"/>
              <a:t>Purchase of solar drier for conservation.</a:t>
            </a:r>
          </a:p>
          <a:p>
            <a:r>
              <a:rPr lang="en-ZW" dirty="0" smtClean="0"/>
              <a:t>Increase membership</a:t>
            </a:r>
          </a:p>
          <a:p>
            <a:r>
              <a:rPr lang="en-ZW" dirty="0" smtClean="0"/>
              <a:t>Add complimenting projects </a:t>
            </a:r>
            <a:r>
              <a:rPr lang="en-ZW" dirty="0" err="1" smtClean="0"/>
              <a:t>e.g</a:t>
            </a:r>
            <a:r>
              <a:rPr lang="en-ZW" dirty="0" smtClean="0"/>
              <a:t> apiary, poultry, fish farming.</a:t>
            </a:r>
            <a:endParaRPr lang="en-ZW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98786"/>
            <a:ext cx="12192000" cy="46775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b="1" i="1" dirty="0">
                <a:solidFill>
                  <a:schemeClr val="tx1"/>
                </a:solidFill>
              </a:rPr>
              <a:t>“Promoting Gender Inclusive Local Economic Development”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endParaRPr lang="en-ZW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88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15910"/>
            <a:ext cx="10018713" cy="772732"/>
          </a:xfrm>
        </p:spPr>
        <p:txBody>
          <a:bodyPr/>
          <a:lstStyle/>
          <a:p>
            <a:r>
              <a:rPr lang="en-ZA" b="1" dirty="0" smtClean="0"/>
              <a:t>Additional information?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991673"/>
            <a:ext cx="10325617" cy="55636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ZA" sz="13800" dirty="0" smtClean="0"/>
              <a:t>THANK YOU!!!</a:t>
            </a:r>
            <a:endParaRPr lang="en-ZA" sz="13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8786"/>
            <a:ext cx="12192000" cy="4875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b="1" i="1" dirty="0" smtClean="0">
                <a:solidFill>
                  <a:schemeClr val="tx1"/>
                </a:solidFill>
              </a:rPr>
              <a:t>“Promoting Gender Inclusive Local Economic Development”</a:t>
            </a:r>
            <a:r>
              <a:rPr lang="en-GB" sz="2400" i="1" dirty="0" smtClean="0">
                <a:solidFill>
                  <a:schemeClr val="tx1"/>
                </a:solidFill>
              </a:rPr>
              <a:t> </a:t>
            </a:r>
            <a:endParaRPr lang="en-ZW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04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65126"/>
            <a:ext cx="11285254" cy="920750"/>
          </a:xfrm>
        </p:spPr>
        <p:txBody>
          <a:bodyPr>
            <a:normAutofit/>
          </a:bodyPr>
          <a:lstStyle/>
          <a:p>
            <a:pPr algn="ctr"/>
            <a:r>
              <a:rPr lang="en-ZA" b="1" dirty="0" smtClean="0">
                <a:latin typeface="+mn-lt"/>
              </a:rPr>
              <a:t>PLEASE DESCRIBE THE ENTERPRISE </a:t>
            </a:r>
            <a:endParaRPr lang="en-ZA" b="1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19100" y="1802959"/>
            <a:ext cx="5181600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Describe what your business is about</a:t>
            </a:r>
            <a:r>
              <a:rPr lang="en-GB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Horticulture Project </a:t>
            </a:r>
            <a:endParaRPr lang="en-GB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of Members in the group</a:t>
            </a:r>
            <a:r>
              <a:rPr lang="en-GB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</a:t>
            </a:r>
            <a:endParaRPr lang="en-GB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the business’s </a:t>
            </a:r>
            <a:r>
              <a:rPr lang="en-GB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registration status</a:t>
            </a:r>
            <a:r>
              <a:rPr lang="en-GB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progress </a:t>
            </a:r>
            <a:endParaRPr lang="en-GB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type of registration is in place</a:t>
            </a:r>
            <a:r>
              <a:rPr lang="en-GB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Consultation Stage </a:t>
            </a:r>
            <a:endParaRPr lang="en-GB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often does the enterprise have meetings</a:t>
            </a:r>
            <a:r>
              <a:rPr lang="en-GB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 Wednesday of the week </a:t>
            </a:r>
            <a:endParaRPr lang="en-GB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98786"/>
            <a:ext cx="12192000" cy="46775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b="1" i="1" dirty="0">
                <a:solidFill>
                  <a:schemeClr val="tx1"/>
                </a:solidFill>
              </a:rPr>
              <a:t>“Promoting Gender Inclusive Local Economic Development”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endParaRPr lang="en-ZW" sz="2400" dirty="0">
              <a:solidFill>
                <a:schemeClr val="tx1"/>
              </a:solidFill>
            </a:endParaRPr>
          </a:p>
        </p:txBody>
      </p:sp>
      <p:pic>
        <p:nvPicPr>
          <p:cNvPr id="3" name="VID-20241030-WA004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78654" y="1802093"/>
            <a:ext cx="2425700" cy="43123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492" y="1807617"/>
            <a:ext cx="3260010" cy="434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07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b="1" dirty="0" smtClean="0">
                <a:latin typeface="+mn-lt"/>
              </a:rPr>
              <a:t>BUSINESS PLAN &amp; MODEL?</a:t>
            </a:r>
            <a:endParaRPr lang="en-Z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49486"/>
            <a:ext cx="5030790" cy="37907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ZA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you have a </a:t>
            </a:r>
            <a:r>
              <a:rPr lang="en-ZA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Plan </a:t>
            </a:r>
            <a:r>
              <a:rPr lang="en-ZA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ZA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</a:t>
            </a:r>
            <a:r>
              <a:rPr lang="en-ZA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lvl="0"/>
            <a:r>
              <a:rPr lang="en-GB" sz="1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 there is a business plan in place</a:t>
            </a:r>
          </a:p>
          <a:p>
            <a:endParaRPr lang="en-ZA" sz="20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</a:t>
            </a:r>
            <a:r>
              <a:rPr lang="en-GB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enterprise implemented the </a:t>
            </a:r>
            <a:r>
              <a:rPr lang="en-GB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plan?</a:t>
            </a:r>
            <a:r>
              <a:rPr lang="en-GB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GB" sz="20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Maungwe</a:t>
            </a:r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GB" sz="20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Masvosva</a:t>
            </a:r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Green Hub is implementing its business plan</a:t>
            </a:r>
            <a:endParaRPr lang="en-GB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Describe </a:t>
            </a:r>
            <a:r>
              <a:rPr lang="en-GB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business </a:t>
            </a:r>
            <a:r>
              <a:rPr lang="en-GB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model? </a:t>
            </a:r>
          </a:p>
          <a:p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Horticulture Enterprise</a:t>
            </a:r>
            <a:endParaRPr lang="en-GB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ZA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kind of support has the business received</a:t>
            </a:r>
            <a:r>
              <a:rPr lang="en-ZA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  <a:p>
            <a:r>
              <a:rPr lang="en-ZA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 support of  USD 168 000 from Swedish Embassy through Gender Links, </a:t>
            </a:r>
          </a:p>
          <a:p>
            <a:r>
              <a:rPr lang="en-ZA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Capacity Building of cooperative members by Gender Links,</a:t>
            </a:r>
          </a:p>
          <a:p>
            <a:r>
              <a:rPr lang="en-ZA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ZA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by Council through provision of seedlings, water tank and technical support.</a:t>
            </a:r>
          </a:p>
          <a:p>
            <a:r>
              <a:rPr lang="en-ZA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Monitoring and Evaluation by council through </a:t>
            </a:r>
            <a:r>
              <a:rPr lang="en-ZA" sz="20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Maungwe</a:t>
            </a:r>
            <a:r>
              <a:rPr lang="en-ZA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Investments a subsidiary of Council. </a:t>
            </a:r>
            <a:endParaRPr lang="en-ZA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5058177" cy="37907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ZA" dirty="0" smtClean="0">
                <a:solidFill>
                  <a:srgbClr val="FF0000"/>
                </a:solidFill>
              </a:rPr>
              <a:t> Insert Photo</a:t>
            </a:r>
            <a:r>
              <a:rPr lang="en-ZA" dirty="0" smtClean="0"/>
              <a:t>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98786"/>
            <a:ext cx="12192000" cy="46775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b="1" i="1" dirty="0">
                <a:solidFill>
                  <a:schemeClr val="tx1"/>
                </a:solidFill>
              </a:rPr>
              <a:t>“Promoting Gender Inclusive Local Economic Development”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endParaRPr lang="en-ZW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249485"/>
            <a:ext cx="5058177" cy="379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9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>
                <a:latin typeface="+mn-lt"/>
              </a:rPr>
              <a:t>BUSINESS AND FINANCIAL MANAGEMENT?</a:t>
            </a:r>
            <a:endParaRPr lang="en-Z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Does the enterprise have a </a:t>
            </a:r>
            <a:r>
              <a:rPr lang="en-GB" sz="20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budget </a:t>
            </a:r>
            <a:r>
              <a:rPr lang="en-GB" sz="2000" b="1" i="1" dirty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or forecasting tool</a:t>
            </a:r>
            <a:r>
              <a:rPr lang="en-GB" sz="2000" dirty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for </a:t>
            </a:r>
            <a:r>
              <a:rPr lang="en-GB" sz="2000" dirty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the </a:t>
            </a:r>
            <a:r>
              <a:rPr lang="en-GB" sz="2000" dirty="0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business</a:t>
            </a:r>
            <a:r>
              <a:rPr lang="en-GB" sz="2000" dirty="0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? 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The enterprise has a budget and a business plan</a:t>
            </a:r>
            <a:endParaRPr lang="en-GB" sz="2000" dirty="0" smtClean="0">
              <a:solidFill>
                <a:schemeClr val="tx1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r>
              <a:rPr lang="en-GB" sz="2000" dirty="0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Does </a:t>
            </a:r>
            <a:r>
              <a:rPr lang="en-GB" sz="2000" dirty="0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the enterprise have a record keeping system that keeps track of </a:t>
            </a:r>
            <a:r>
              <a:rPr lang="en-GB" sz="20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expenses, sales </a:t>
            </a:r>
            <a:r>
              <a:rPr lang="en-GB" sz="2000" dirty="0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and </a:t>
            </a:r>
            <a:r>
              <a:rPr lang="en-GB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stock</a:t>
            </a:r>
            <a:r>
              <a:rPr lang="en-GB" sz="2000" dirty="0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inventory</a:t>
            </a:r>
            <a:r>
              <a:rPr lang="en-GB" sz="2000" dirty="0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? 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There is a cash book and a cash record book</a:t>
            </a:r>
            <a:endParaRPr lang="en-GB" sz="2000" dirty="0" smtClean="0">
              <a:solidFill>
                <a:schemeClr val="tx1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r>
              <a:rPr lang="en-ZA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 the enterprise </a:t>
            </a:r>
            <a:r>
              <a:rPr lang="en-ZA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a </a:t>
            </a:r>
            <a:r>
              <a:rPr lang="en-ZA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bank account </a:t>
            </a:r>
            <a:r>
              <a:rPr lang="en-ZA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0" indent="0">
              <a:buNone/>
            </a:pPr>
            <a:r>
              <a:rPr lang="en-ZA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enterprise has an account called ………………………………….</a:t>
            </a:r>
            <a:endParaRPr lang="en-ZA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ZA" dirty="0">
                <a:solidFill>
                  <a:srgbClr val="FF0000"/>
                </a:solidFill>
              </a:rPr>
              <a:t> Insert Photo</a:t>
            </a:r>
            <a:r>
              <a:rPr lang="en-ZA" dirty="0"/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98786"/>
            <a:ext cx="12192000" cy="46775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b="1" i="1" dirty="0">
                <a:solidFill>
                  <a:schemeClr val="tx1"/>
                </a:solidFill>
              </a:rPr>
              <a:t>“Promoting Gender Inclusive Local Economic Development”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endParaRPr lang="en-ZW" sz="2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825625"/>
            <a:ext cx="52222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12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427860"/>
            <a:ext cx="11358548" cy="720935"/>
          </a:xfrm>
        </p:spPr>
        <p:txBody>
          <a:bodyPr>
            <a:noAutofit/>
          </a:bodyPr>
          <a:lstStyle/>
          <a:p>
            <a:pPr algn="ctr"/>
            <a:r>
              <a:rPr lang="en-ZA" sz="2800" b="1" dirty="0" smtClean="0">
                <a:latin typeface="+mn-lt"/>
              </a:rPr>
              <a:t>INCOME AND EXPENSES FOR THE BUSINESS FOR THE LAST SIX MONTHS</a:t>
            </a:r>
            <a:endParaRPr lang="en-ZA" sz="2800" b="1" dirty="0">
              <a:latin typeface="+mn-lt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38853320"/>
              </p:ext>
            </p:extLst>
          </p:nvPr>
        </p:nvGraphicFramePr>
        <p:xfrm>
          <a:off x="308003" y="1927994"/>
          <a:ext cx="11367440" cy="2848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772">
                  <a:extLst>
                    <a:ext uri="{9D8B030D-6E8A-4147-A177-3AD203B41FA5}">
                      <a16:colId xmlns="" xmlns:a16="http://schemas.microsoft.com/office/drawing/2014/main" val="2851873439"/>
                    </a:ext>
                  </a:extLst>
                </a:gridCol>
                <a:gridCol w="673148">
                  <a:extLst>
                    <a:ext uri="{9D8B030D-6E8A-4147-A177-3AD203B41FA5}">
                      <a16:colId xmlns="" xmlns:a16="http://schemas.microsoft.com/office/drawing/2014/main" val="3572929419"/>
                    </a:ext>
                  </a:extLst>
                </a:gridCol>
                <a:gridCol w="811960">
                  <a:extLst>
                    <a:ext uri="{9D8B030D-6E8A-4147-A177-3AD203B41FA5}">
                      <a16:colId xmlns="" xmlns:a16="http://schemas.microsoft.com/office/drawing/2014/main" val="1397707862"/>
                    </a:ext>
                  </a:extLst>
                </a:gridCol>
                <a:gridCol w="811960">
                  <a:extLst>
                    <a:ext uri="{9D8B030D-6E8A-4147-A177-3AD203B41FA5}">
                      <a16:colId xmlns="" xmlns:a16="http://schemas.microsoft.com/office/drawing/2014/main" val="4245074846"/>
                    </a:ext>
                  </a:extLst>
                </a:gridCol>
                <a:gridCol w="811960">
                  <a:extLst>
                    <a:ext uri="{9D8B030D-6E8A-4147-A177-3AD203B41FA5}">
                      <a16:colId xmlns="" xmlns:a16="http://schemas.microsoft.com/office/drawing/2014/main" val="2180058814"/>
                    </a:ext>
                  </a:extLst>
                </a:gridCol>
                <a:gridCol w="811960">
                  <a:extLst>
                    <a:ext uri="{9D8B030D-6E8A-4147-A177-3AD203B41FA5}">
                      <a16:colId xmlns="" xmlns:a16="http://schemas.microsoft.com/office/drawing/2014/main" val="1288645091"/>
                    </a:ext>
                  </a:extLst>
                </a:gridCol>
                <a:gridCol w="811960">
                  <a:extLst>
                    <a:ext uri="{9D8B030D-6E8A-4147-A177-3AD203B41FA5}">
                      <a16:colId xmlns="" xmlns:a16="http://schemas.microsoft.com/office/drawing/2014/main" val="2694728538"/>
                    </a:ext>
                  </a:extLst>
                </a:gridCol>
                <a:gridCol w="811960">
                  <a:extLst>
                    <a:ext uri="{9D8B030D-6E8A-4147-A177-3AD203B41FA5}">
                      <a16:colId xmlns="" xmlns:a16="http://schemas.microsoft.com/office/drawing/2014/main" val="1659046705"/>
                    </a:ext>
                  </a:extLst>
                </a:gridCol>
                <a:gridCol w="811960">
                  <a:extLst>
                    <a:ext uri="{9D8B030D-6E8A-4147-A177-3AD203B41FA5}">
                      <a16:colId xmlns="" xmlns:a16="http://schemas.microsoft.com/office/drawing/2014/main" val="1483424795"/>
                    </a:ext>
                  </a:extLst>
                </a:gridCol>
                <a:gridCol w="811960">
                  <a:extLst>
                    <a:ext uri="{9D8B030D-6E8A-4147-A177-3AD203B41FA5}">
                      <a16:colId xmlns="" xmlns:a16="http://schemas.microsoft.com/office/drawing/2014/main" val="213935652"/>
                    </a:ext>
                  </a:extLst>
                </a:gridCol>
                <a:gridCol w="811960">
                  <a:extLst>
                    <a:ext uri="{9D8B030D-6E8A-4147-A177-3AD203B41FA5}">
                      <a16:colId xmlns="" xmlns:a16="http://schemas.microsoft.com/office/drawing/2014/main" val="1676924676"/>
                    </a:ext>
                  </a:extLst>
                </a:gridCol>
                <a:gridCol w="811960">
                  <a:extLst>
                    <a:ext uri="{9D8B030D-6E8A-4147-A177-3AD203B41FA5}">
                      <a16:colId xmlns="" xmlns:a16="http://schemas.microsoft.com/office/drawing/2014/main" val="3865331679"/>
                    </a:ext>
                  </a:extLst>
                </a:gridCol>
                <a:gridCol w="811960">
                  <a:extLst>
                    <a:ext uri="{9D8B030D-6E8A-4147-A177-3AD203B41FA5}">
                      <a16:colId xmlns="" xmlns:a16="http://schemas.microsoft.com/office/drawing/2014/main" val="967939460"/>
                    </a:ext>
                  </a:extLst>
                </a:gridCol>
                <a:gridCol w="811960">
                  <a:extLst>
                    <a:ext uri="{9D8B030D-6E8A-4147-A177-3AD203B41FA5}">
                      <a16:colId xmlns="" xmlns:a16="http://schemas.microsoft.com/office/drawing/2014/main" val="3040971143"/>
                    </a:ext>
                  </a:extLst>
                </a:gridCol>
              </a:tblGrid>
              <a:tr h="641951">
                <a:tc>
                  <a:txBody>
                    <a:bodyPr/>
                    <a:lstStyle/>
                    <a:p>
                      <a:r>
                        <a:rPr lang="en-ZW" dirty="0" smtClean="0">
                          <a:solidFill>
                            <a:schemeClr val="tx1"/>
                          </a:solidFill>
                        </a:rPr>
                        <a:t>Month</a:t>
                      </a:r>
                      <a:endParaRPr lang="en-ZW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>
                          <a:solidFill>
                            <a:schemeClr val="tx1"/>
                          </a:solidFill>
                        </a:rPr>
                        <a:t>Jan</a:t>
                      </a:r>
                      <a:endParaRPr lang="en-ZW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>
                          <a:solidFill>
                            <a:schemeClr val="tx1"/>
                          </a:solidFill>
                        </a:rPr>
                        <a:t>Feb</a:t>
                      </a:r>
                      <a:endParaRPr lang="en-ZW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>
                          <a:solidFill>
                            <a:schemeClr val="tx1"/>
                          </a:solidFill>
                        </a:rPr>
                        <a:t>Mar</a:t>
                      </a:r>
                      <a:endParaRPr lang="en-ZW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>
                          <a:solidFill>
                            <a:schemeClr val="tx1"/>
                          </a:solidFill>
                        </a:rPr>
                        <a:t>Apr</a:t>
                      </a:r>
                      <a:endParaRPr lang="en-ZW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>
                          <a:solidFill>
                            <a:schemeClr val="tx1"/>
                          </a:solidFill>
                        </a:rPr>
                        <a:t>May</a:t>
                      </a:r>
                      <a:endParaRPr lang="en-ZW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>
                          <a:solidFill>
                            <a:schemeClr val="tx1"/>
                          </a:solidFill>
                        </a:rPr>
                        <a:t>Jun</a:t>
                      </a:r>
                      <a:endParaRPr lang="en-ZW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>
                          <a:solidFill>
                            <a:schemeClr val="tx1"/>
                          </a:solidFill>
                        </a:rPr>
                        <a:t>Jul</a:t>
                      </a:r>
                      <a:endParaRPr lang="en-ZW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>
                          <a:solidFill>
                            <a:schemeClr val="tx1"/>
                          </a:solidFill>
                        </a:rPr>
                        <a:t>Aug</a:t>
                      </a:r>
                      <a:endParaRPr lang="en-ZW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>
                          <a:solidFill>
                            <a:schemeClr val="tx1"/>
                          </a:solidFill>
                        </a:rPr>
                        <a:t>Sept</a:t>
                      </a:r>
                      <a:endParaRPr lang="en-ZW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>
                          <a:solidFill>
                            <a:schemeClr val="tx1"/>
                          </a:solidFill>
                        </a:rPr>
                        <a:t>Oct</a:t>
                      </a:r>
                      <a:endParaRPr lang="en-ZW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>
                          <a:solidFill>
                            <a:schemeClr val="tx1"/>
                          </a:solidFill>
                        </a:rPr>
                        <a:t>Nov</a:t>
                      </a:r>
                      <a:endParaRPr lang="en-ZW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>
                          <a:solidFill>
                            <a:schemeClr val="tx1"/>
                          </a:solidFill>
                        </a:rPr>
                        <a:t>Dec</a:t>
                      </a:r>
                      <a:endParaRPr lang="en-ZW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ZW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18806155"/>
                  </a:ext>
                </a:extLst>
              </a:tr>
              <a:tr h="735597">
                <a:tc>
                  <a:txBody>
                    <a:bodyPr/>
                    <a:lstStyle/>
                    <a:p>
                      <a:r>
                        <a:rPr lang="en-ZW" dirty="0" smtClean="0"/>
                        <a:t>Sales</a:t>
                      </a:r>
                      <a:r>
                        <a:rPr lang="en-ZW" baseline="0" dirty="0" smtClean="0"/>
                        <a:t> (USD)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520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511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323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124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300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356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2134</a:t>
                      </a:r>
                      <a:endParaRPr lang="en-ZW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04277306"/>
                  </a:ext>
                </a:extLst>
              </a:tr>
              <a:tr h="735597">
                <a:tc>
                  <a:txBody>
                    <a:bodyPr/>
                    <a:lstStyle/>
                    <a:p>
                      <a:r>
                        <a:rPr lang="en-ZW" dirty="0" smtClean="0"/>
                        <a:t>Quantity (Kgs)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80393520"/>
                  </a:ext>
                </a:extLst>
              </a:tr>
              <a:tr h="735597">
                <a:tc>
                  <a:txBody>
                    <a:bodyPr/>
                    <a:lstStyle/>
                    <a:p>
                      <a:r>
                        <a:rPr lang="en-ZW" dirty="0" smtClean="0"/>
                        <a:t>Expenses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120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96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221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56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84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71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648</a:t>
                      </a:r>
                      <a:endParaRPr lang="en-ZW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9852271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398786"/>
            <a:ext cx="12192000" cy="46775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b="1" i="1" dirty="0">
                <a:solidFill>
                  <a:schemeClr val="tx1"/>
                </a:solidFill>
              </a:rPr>
              <a:t>“Promoting Gender Inclusive Local Economic Development”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endParaRPr lang="en-ZW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042" y="467123"/>
            <a:ext cx="9905998" cy="1478570"/>
          </a:xfrm>
        </p:spPr>
        <p:txBody>
          <a:bodyPr/>
          <a:lstStyle/>
          <a:p>
            <a:pPr algn="ctr"/>
            <a:r>
              <a:rPr lang="en-ZA" b="1" dirty="0" smtClean="0">
                <a:latin typeface="+mn-lt"/>
              </a:rPr>
              <a:t>MARKETING AND SAVINGS</a:t>
            </a:r>
            <a:endParaRPr lang="en-Z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ZW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What/who is your main market</a:t>
            </a:r>
            <a:r>
              <a:rPr lang="en-ZW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  <a:p>
            <a:pPr>
              <a:lnSpc>
                <a:spcPct val="100000"/>
              </a:lnSpc>
            </a:pPr>
            <a:r>
              <a:rPr lang="en-ZW" sz="20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Panmart</a:t>
            </a:r>
            <a:r>
              <a:rPr lang="en-ZW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ZW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Supermarket </a:t>
            </a:r>
            <a:r>
              <a:rPr lang="en-ZW" sz="20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Rusape</a:t>
            </a:r>
            <a:r>
              <a:rPr lang="en-ZW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Green Market </a:t>
            </a:r>
            <a:r>
              <a:rPr lang="en-ZW" sz="20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Rusape</a:t>
            </a:r>
            <a:r>
              <a:rPr lang="en-ZW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ZW" sz="20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Musika</a:t>
            </a:r>
            <a:r>
              <a:rPr lang="en-ZW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n-ZW" sz="20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Mutare</a:t>
            </a:r>
            <a:endParaRPr lang="en-ZA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ZW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marketing strategies has your enterprise employed? </a:t>
            </a:r>
            <a:endParaRPr lang="en-ZW" sz="20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ZW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had  a meeting with suppliers, Financiers </a:t>
            </a:r>
            <a:endParaRPr lang="en-ZW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ZW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</a:t>
            </a:r>
            <a:r>
              <a:rPr lang="en-ZW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challenges does the enterprise face in the market</a:t>
            </a:r>
            <a:r>
              <a:rPr lang="en-ZW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ZW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Flooding of products. Each farmers has his own price on an open market.</a:t>
            </a:r>
            <a:endParaRPr lang="en-ZW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ZW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opportunities do you see in the market</a:t>
            </a:r>
            <a:r>
              <a:rPr lang="en-ZW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ZW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Production </a:t>
            </a:r>
            <a:r>
              <a:rPr lang="en-ZW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year round and high quality products are produced. </a:t>
            </a:r>
            <a:endParaRPr lang="en-ZW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en-ZW" dirty="0" smtClean="0">
              <a:solidFill>
                <a:srgbClr val="FF000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ZA" sz="2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ZA" dirty="0">
                <a:solidFill>
                  <a:srgbClr val="FF0000"/>
                </a:solidFill>
              </a:rPr>
              <a:t> Insert Photo</a:t>
            </a:r>
            <a:r>
              <a:rPr lang="en-ZA" dirty="0"/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98786"/>
            <a:ext cx="12192000" cy="8826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b="1" i="1" dirty="0">
                <a:solidFill>
                  <a:schemeClr val="tx1"/>
                </a:solidFill>
              </a:rPr>
              <a:t>“Promoting Gender Inclusive Local Economic Development”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endParaRPr lang="en-ZW" sz="2400" dirty="0">
              <a:solidFill>
                <a:schemeClr val="tx1"/>
              </a:solidFill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i="1" dirty="0" smtClean="0">
                <a:solidFill>
                  <a:srgbClr val="FF00FF"/>
                </a:solidFill>
              </a:rPr>
              <a:t> </a:t>
            </a:r>
            <a:endParaRPr lang="en-ZW" sz="2400" dirty="0">
              <a:solidFill>
                <a:srgbClr val="FF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041" y="1799920"/>
            <a:ext cx="4952999" cy="437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92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042" y="467123"/>
            <a:ext cx="9905998" cy="1478570"/>
          </a:xfrm>
        </p:spPr>
        <p:txBody>
          <a:bodyPr/>
          <a:lstStyle/>
          <a:p>
            <a:pPr algn="ctr"/>
            <a:r>
              <a:rPr lang="en-ZA" b="1" dirty="0" smtClean="0">
                <a:latin typeface="+mn-lt"/>
              </a:rPr>
              <a:t>MARKETING AND SAVINGS</a:t>
            </a:r>
            <a:endParaRPr lang="en-Z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ZW" sz="2000" dirty="0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Does the enterprise have any </a:t>
            </a:r>
            <a:r>
              <a:rPr lang="en-ZW" sz="2000" dirty="0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savings?</a:t>
            </a:r>
          </a:p>
          <a:p>
            <a:pPr>
              <a:lnSpc>
                <a:spcPct val="100000"/>
              </a:lnSpc>
            </a:pPr>
            <a:r>
              <a:rPr lang="en-ZW" sz="2000" dirty="0" smtClean="0">
                <a:solidFill>
                  <a:schemeClr val="tx1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Yes. ZB Bank </a:t>
            </a:r>
            <a:endParaRPr lang="en-ZW" sz="2000" dirty="0" smtClean="0">
              <a:solidFill>
                <a:schemeClr val="tx1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ZW" sz="2000" dirty="0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Are group members organised into savings groups</a:t>
            </a:r>
            <a:r>
              <a:rPr lang="en-ZW" sz="2000" dirty="0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? </a:t>
            </a:r>
          </a:p>
          <a:p>
            <a:pPr>
              <a:lnSpc>
                <a:spcPct val="100000"/>
              </a:lnSpc>
            </a:pPr>
            <a:r>
              <a:rPr lang="en-ZW" sz="2000" dirty="0" smtClean="0">
                <a:solidFill>
                  <a:schemeClr val="tx1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Yes. (</a:t>
            </a:r>
            <a:r>
              <a:rPr lang="en-ZW" sz="2000" dirty="0" smtClean="0">
                <a:solidFill>
                  <a:schemeClr val="tx1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Internal Savings and Lending Groups)</a:t>
            </a:r>
            <a:endParaRPr lang="en-ZW" sz="2000" dirty="0" smtClean="0">
              <a:solidFill>
                <a:schemeClr val="tx1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ZW" sz="2000" dirty="0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How effective are the savings groups</a:t>
            </a:r>
            <a:r>
              <a:rPr lang="en-ZW" sz="2000" dirty="0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ZW" sz="2000" dirty="0" smtClean="0">
                <a:solidFill>
                  <a:schemeClr val="tx1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Very Effective. Delayed repayments </a:t>
            </a:r>
            <a:r>
              <a:rPr lang="en-ZW" sz="2000" dirty="0" smtClean="0">
                <a:solidFill>
                  <a:schemeClr val="tx1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attracts penalties. </a:t>
            </a:r>
            <a:endParaRPr lang="en-ZW" sz="2000" dirty="0" smtClean="0">
              <a:solidFill>
                <a:schemeClr val="tx1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ZW" sz="2000" dirty="0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What financial services has the group accessed</a:t>
            </a:r>
            <a:r>
              <a:rPr lang="en-ZW" sz="2000" dirty="0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? </a:t>
            </a:r>
            <a:r>
              <a:rPr lang="en-ZW" sz="2000" dirty="0" smtClean="0">
                <a:solidFill>
                  <a:schemeClr val="tx1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Nil </a:t>
            </a:r>
            <a:endParaRPr lang="en-ZW" sz="2000" dirty="0" smtClean="0">
              <a:solidFill>
                <a:schemeClr val="tx1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ZW" dirty="0" smtClean="0">
              <a:solidFill>
                <a:srgbClr val="FF000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ZA" sz="2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ZA" dirty="0">
                <a:solidFill>
                  <a:srgbClr val="FF0000"/>
                </a:solidFill>
              </a:rPr>
              <a:t> Insert Photo</a:t>
            </a:r>
            <a:r>
              <a:rPr lang="en-ZA" dirty="0"/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98786"/>
            <a:ext cx="12192000" cy="470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b="1" i="1" dirty="0">
                <a:solidFill>
                  <a:schemeClr val="tx1"/>
                </a:solidFill>
              </a:rPr>
              <a:t>“Promoting Gender Inclusive Local Economic Development”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endParaRPr lang="en-ZW" sz="2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58039" y="1825623"/>
            <a:ext cx="5084233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02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2400" b="1" dirty="0" smtClean="0">
                <a:latin typeface="+mn-lt"/>
              </a:rPr>
              <a:t>WHAT PLANS HAVE YOU MADE TO GROW YOUR BUSINESS IN THE NEXT 6 MONTHS?  </a:t>
            </a:r>
            <a:endParaRPr lang="en-ZA" sz="2400" b="1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list your plans to grow your existing business. Explain the growth strategy of the enterprise</a:t>
            </a:r>
            <a:r>
              <a:rPr lang="en-GB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endParaRPr lang="en-GB" sz="24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Registration with Ministries: Women Affairs, Agriculture, ZIMRA and PRAZ </a:t>
            </a:r>
          </a:p>
          <a:p>
            <a:pPr algn="just"/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open new markets</a:t>
            </a:r>
          </a:p>
          <a:p>
            <a:pPr algn="just"/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access funding</a:t>
            </a:r>
          </a:p>
          <a:p>
            <a:pPr algn="just"/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Access tenders through PRAZ. </a:t>
            </a:r>
          </a:p>
          <a:p>
            <a:pPr algn="just"/>
            <a:endParaRPr lang="en-GB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ZA" dirty="0">
                <a:solidFill>
                  <a:srgbClr val="FF0000"/>
                </a:solidFill>
              </a:rPr>
              <a:t> Insert Photo</a:t>
            </a:r>
            <a:r>
              <a:rPr lang="en-ZA" dirty="0"/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98786"/>
            <a:ext cx="12192000" cy="46775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b="1" i="1" dirty="0">
                <a:solidFill>
                  <a:schemeClr val="tx1"/>
                </a:solidFill>
              </a:rPr>
              <a:t>“Promoting Gender Inclusive Local Economic Development”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endParaRPr lang="en-ZW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65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2400" b="1" dirty="0" smtClean="0">
                <a:latin typeface="+mn-lt"/>
              </a:rPr>
              <a:t>ENVIRONMENTAL PRACTICES</a:t>
            </a:r>
            <a:endParaRPr lang="en-ZA" sz="2400" b="1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environmentally friendly practices has your enterprise employed/used</a:t>
            </a:r>
            <a:r>
              <a:rPr lang="en-GB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Greenhouse. High yields on small piece of land. </a:t>
            </a:r>
          </a:p>
          <a:p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Footbath to prevent disease outbreak. </a:t>
            </a:r>
          </a:p>
          <a:p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conservation. </a:t>
            </a:r>
          </a:p>
          <a:p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Soil conservation.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ZA" dirty="0">
                <a:solidFill>
                  <a:srgbClr val="FF0000"/>
                </a:solidFill>
              </a:rPr>
              <a:t> Insert Photo</a:t>
            </a:r>
            <a:r>
              <a:rPr lang="en-ZA" dirty="0"/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98786"/>
            <a:ext cx="12192000" cy="46775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b="1" i="1" dirty="0">
                <a:solidFill>
                  <a:schemeClr val="tx1"/>
                </a:solidFill>
              </a:rPr>
              <a:t>“Promoting Gender Inclusive Local Economic Development”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endParaRPr lang="en-ZW" sz="2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4"/>
            <a:ext cx="5180292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62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83D288F9C0D742B1C572EE9F15CFEC" ma:contentTypeVersion="21" ma:contentTypeDescription="Create a new document." ma:contentTypeScope="" ma:versionID="053a5ec0831317e823422aaa8b6e0f06">
  <xsd:schema xmlns:xsd="http://www.w3.org/2001/XMLSchema" xmlns:xs="http://www.w3.org/2001/XMLSchema" xmlns:p="http://schemas.microsoft.com/office/2006/metadata/properties" xmlns:ns2="5c72703c-1067-4fa7-89cc-ef245258de7b" xmlns:ns3="baaa1e52-d096-4578-884f-544177159c31" targetNamespace="http://schemas.microsoft.com/office/2006/metadata/properties" ma:root="true" ma:fieldsID="22a11a410b86899d8171017e0a53600f" ns2:_="" ns3:_="">
    <xsd:import namespace="5c72703c-1067-4fa7-89cc-ef245258de7b"/>
    <xsd:import namespace="baaa1e52-d096-4578-884f-544177159c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URLLink" minOccurs="0"/>
                <xsd:element ref="ns3:MediaServiceSearchPropertie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703c-1067-4fa7-89cc-ef245258de7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bc4b65e-775a-4a0b-8a3f-ec286c64b49d}" ma:internalName="TaxCatchAll" ma:showField="CatchAllData" ma:web="5c72703c-1067-4fa7-89cc-ef245258d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aa1e52-d096-4578-884f-544177159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300de80-7531-40b2-a37f-f138d0f80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URLLink" ma:index="24" nillable="true" ma:displayName="URL Link" ma:format="Hyperlink" ma:internalName="URL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Link xmlns="baaa1e52-d096-4578-884f-544177159c31">
      <Url xsi:nil="true"/>
      <Description xsi:nil="true"/>
    </URLLink>
    <TaxCatchAll xmlns="5c72703c-1067-4fa7-89cc-ef245258de7b" xsi:nil="true"/>
    <lcf76f155ced4ddcb4097134ff3c332f xmlns="baaa1e52-d096-4578-884f-544177159c3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994CD1-5E21-4B20-9AD8-C6961D53C92E}"/>
</file>

<file path=customXml/itemProps2.xml><?xml version="1.0" encoding="utf-8"?>
<ds:datastoreItem xmlns:ds="http://schemas.openxmlformats.org/officeDocument/2006/customXml" ds:itemID="{7277966C-7C01-44BE-A75D-0AEECAE54174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c72703c-1067-4fa7-89cc-ef245258de7b"/>
    <ds:schemaRef ds:uri="0d0128bf-0240-4a00-b00a-ea9f2cdab00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564F237-B32C-474E-BCDA-E28413166B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6420</TotalTime>
  <Words>845</Words>
  <Application>Microsoft Office PowerPoint</Application>
  <PresentationFormat>Widescreen</PresentationFormat>
  <Paragraphs>151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Office Theme</vt:lpstr>
      <vt:lpstr>   2024 Country Summit PROMOTING GENDER INCLUSIVE LOCAL ECONOMIC DEVELOPMENT Template </vt:lpstr>
      <vt:lpstr>PLEASE DESCRIBE THE ENTERPRISE </vt:lpstr>
      <vt:lpstr>BUSINESS PLAN &amp; MODEL?</vt:lpstr>
      <vt:lpstr>BUSINESS AND FINANCIAL MANAGEMENT?</vt:lpstr>
      <vt:lpstr>INCOME AND EXPENSES FOR THE BUSINESS FOR THE LAST SIX MONTHS</vt:lpstr>
      <vt:lpstr>MARKETING AND SAVINGS</vt:lpstr>
      <vt:lpstr>MARKETING AND SAVINGS</vt:lpstr>
      <vt:lpstr>WHAT PLANS HAVE YOU MADE TO GROW YOUR BUSINESS IN THE NEXT 6 MONTHS?  </vt:lpstr>
      <vt:lpstr>ENVIRONMENTAL PRACTICES</vt:lpstr>
      <vt:lpstr>CHALLENGES LESSONS LEARNED</vt:lpstr>
      <vt:lpstr>LESSONS LEARNED</vt:lpstr>
      <vt:lpstr>SUSTAINABILITY</vt:lpstr>
      <vt:lpstr>Next Steps</vt:lpstr>
      <vt:lpstr>Additional information?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name</dc:title>
  <dc:creator>Anne Hilton - Entrepreneurship Mananger</dc:creator>
  <cp:lastModifiedBy>Shelton Chinyowa</cp:lastModifiedBy>
  <cp:revision>118</cp:revision>
  <cp:lastPrinted>2024-11-08T08:11:19Z</cp:lastPrinted>
  <dcterms:created xsi:type="dcterms:W3CDTF">2015-03-24T08:09:40Z</dcterms:created>
  <dcterms:modified xsi:type="dcterms:W3CDTF">2024-11-08T14:18:54Z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0x010100FC83D288F9C0D742B1C572EE9F15CFEC</vt:lpwstr>
  </property>
</Properties>
</file>