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70" r:id="rId6"/>
    <p:sldId id="262" r:id="rId7"/>
    <p:sldId id="261" r:id="rId8"/>
    <p:sldId id="271" r:id="rId9"/>
    <p:sldId id="272" r:id="rId10"/>
    <p:sldId id="273" r:id="rId11"/>
    <p:sldId id="274" r:id="rId12"/>
    <p:sldId id="277" r:id="rId13"/>
    <p:sldId id="264" r:id="rId14"/>
    <p:sldId id="266" r:id="rId15"/>
    <p:sldId id="258" r:id="rId16"/>
    <p:sldId id="279" r:id="rId17"/>
    <p:sldId id="278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46" d="100"/>
          <a:sy n="46" d="100"/>
        </p:scale>
        <p:origin x="78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064A-D61B-4B21-B757-51A9B82445B8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05E07-67EA-4042-A3F6-853A8AD8D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67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5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F70C4-1ED9-47B2-AFD9-E1951BFB614D}" type="datetimeFigureOut">
              <a:rPr lang="en-ZA" smtClean="0"/>
              <a:t>2024/11/08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15541-44CE-4F1C-894B-7AB6EF58C79C}" type="slidenum">
              <a:rPr lang="en-ZA" smtClean="0"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_20240819_0855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2602519"/>
            <a:ext cx="4826000" cy="37915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8963" y="1901948"/>
            <a:ext cx="9144000" cy="2040608"/>
          </a:xfrm>
        </p:spPr>
        <p:txBody>
          <a:bodyPr>
            <a:normAutofit fontScale="90000"/>
          </a:bodyPr>
          <a:lstStyle/>
          <a:p>
            <a:pPr algn="ctr"/>
            <a:r>
              <a:rPr lang="en-ZA" dirty="0" smtClean="0"/>
              <a:t/>
            </a:r>
            <a:br>
              <a:rPr lang="en-ZA" dirty="0" smtClean="0"/>
            </a:br>
            <a:r>
              <a:rPr lang="en-ZA" dirty="0"/>
              <a:t/>
            </a:r>
            <a:br>
              <a:rPr lang="en-ZA" dirty="0"/>
            </a:br>
            <a:r>
              <a:rPr lang="en-ZA" dirty="0" smtClean="0"/>
              <a:t/>
            </a:r>
            <a:br>
              <a:rPr lang="en-ZA" dirty="0" smtClean="0"/>
            </a:br>
            <a:r>
              <a:rPr lang="en-ZA" dirty="0"/>
              <a:t/>
            </a:r>
            <a:br>
              <a:rPr lang="en-ZA" dirty="0"/>
            </a:br>
            <a:r>
              <a:rPr lang="en-ZA" sz="4400" b="1" dirty="0" smtClean="0">
                <a:latin typeface="+mn-lt"/>
              </a:rPr>
              <a:t>PROMOTING GENDER-INCLUSIVEE LOCAL </a:t>
            </a:r>
            <a:r>
              <a:rPr lang="en-ZA" sz="4400" b="1" dirty="0" smtClean="0">
                <a:latin typeface="+mn-lt"/>
              </a:rPr>
              <a:t>     ECONOMIC </a:t>
            </a:r>
            <a:r>
              <a:rPr lang="en-ZA" sz="4400" b="1" dirty="0" smtClean="0">
                <a:latin typeface="+mn-lt"/>
              </a:rPr>
              <a:t>DEVELOPMENT IN ZIMBABWE </a:t>
            </a:r>
            <a:r>
              <a:rPr lang="en-ZA" sz="4400" b="1" dirty="0" smtClean="0"/>
              <a:t/>
            </a:r>
            <a:br>
              <a:rPr lang="en-ZA" sz="4400" b="1" dirty="0" smtClean="0"/>
            </a:br>
            <a:endParaRPr lang="en-Z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4315" y="4076700"/>
            <a:ext cx="2936875" cy="1715135"/>
          </a:xfrm>
        </p:spPr>
        <p:txBody>
          <a:bodyPr>
            <a:normAutofit fontScale="95000" lnSpcReduction="10000"/>
          </a:bodyPr>
          <a:lstStyle/>
          <a:p>
            <a:pPr algn="l"/>
            <a:r>
              <a:rPr lang="en-US" altLang="en-ZA" dirty="0" smtClean="0">
                <a:solidFill>
                  <a:schemeClr val="tx1"/>
                </a:solidFill>
                <a:latin typeface="3ds Condensed" panose="02000503020000020004" charset="0"/>
                <a:cs typeface="3ds Condensed" panose="02000503020000020004" charset="0"/>
              </a:rPr>
              <a:t>Rooted in quality farming</a:t>
            </a:r>
          </a:p>
          <a:p>
            <a:pPr algn="l"/>
            <a:r>
              <a:rPr lang="en-US" altLang="en-ZA" i="1" dirty="0" smtClean="0">
                <a:solidFill>
                  <a:schemeClr val="tx1"/>
                </a:solidFill>
                <a:latin typeface="3ds Condensed Light" panose="02000503020000020004" charset="0"/>
                <a:cs typeface="3ds Condensed Light" panose="02000503020000020004" charset="0"/>
              </a:rPr>
              <a:t>‘’qu</a:t>
            </a:r>
            <a:r>
              <a:rPr lang="en-US" altLang="en-ZA" dirty="0" smtClean="0">
                <a:solidFill>
                  <a:schemeClr val="tx1"/>
                </a:solidFill>
                <a:latin typeface="3ds Condensed Light" panose="02000503020000020004" charset="0"/>
                <a:cs typeface="3ds Condensed Light" panose="02000503020000020004" charset="0"/>
              </a:rPr>
              <a:t>al</a:t>
            </a:r>
            <a:r>
              <a:rPr lang="en-US" altLang="en-ZA" i="1" dirty="0" smtClean="0">
                <a:solidFill>
                  <a:schemeClr val="tx1"/>
                </a:solidFill>
                <a:latin typeface="3ds Condensed Light" panose="02000503020000020004" charset="0"/>
                <a:cs typeface="3ds Condensed Light" panose="02000503020000020004" charset="0"/>
              </a:rPr>
              <a:t>ity that runs deep’’</a:t>
            </a:r>
            <a:endParaRPr lang="en-ZA" dirty="0" smtClean="0">
              <a:solidFill>
                <a:schemeClr val="tx1"/>
              </a:solidFill>
              <a:latin typeface="3ds Condensed Light" panose="02000503020000020004" charset="0"/>
              <a:cs typeface="3ds Condensed Light" panose="02000503020000020004" charset="0"/>
            </a:endParaRPr>
          </a:p>
          <a:p>
            <a:pPr algn="l"/>
            <a:r>
              <a:rPr lang="en-US" altLang="en-ZA" dirty="0" smtClean="0">
                <a:solidFill>
                  <a:schemeClr val="tx1"/>
                </a:solidFill>
                <a:latin typeface="3ds Condensed" panose="02000503020000020004" charset="0"/>
                <a:cs typeface="3ds Condensed" panose="02000503020000020004" charset="0"/>
              </a:rPr>
              <a:t>Sinikiwe Zemura</a:t>
            </a:r>
          </a:p>
          <a:p>
            <a:pPr algn="l"/>
            <a:r>
              <a:rPr lang="en-US" altLang="en-ZA" dirty="0">
                <a:solidFill>
                  <a:schemeClr val="tx1"/>
                </a:solidFill>
                <a:latin typeface="3ds Condensed" panose="02000503020000020004" charset="0"/>
                <a:cs typeface="3ds Condensed" panose="02000503020000020004" charset="0"/>
              </a:rPr>
              <a:t>Manyame RDC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542280" y="3693795"/>
            <a:ext cx="5872480" cy="20897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 sz="2400" b="1" dirty="0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13616" y="473899"/>
            <a:ext cx="8584911" cy="1397445"/>
            <a:chOff x="543012" y="237175"/>
            <a:chExt cx="11206620" cy="131450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9638" y="638675"/>
              <a:ext cx="3237986" cy="77875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012" y="237175"/>
              <a:ext cx="1506626" cy="131450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9018" y="679918"/>
              <a:ext cx="2780614" cy="80770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0412" y="708948"/>
              <a:ext cx="3315817" cy="623788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549" y="331022"/>
            <a:ext cx="2480482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334" y="322617"/>
            <a:ext cx="10018713" cy="720935"/>
          </a:xfrm>
        </p:spPr>
        <p:txBody>
          <a:bodyPr>
            <a:noAutofit/>
          </a:bodyPr>
          <a:lstStyle/>
          <a:p>
            <a:pPr algn="ctr"/>
            <a:r>
              <a:rPr lang="en-ZA" sz="2800" b="1" dirty="0" smtClean="0">
                <a:latin typeface="+mn-lt"/>
              </a:rPr>
              <a:t>INCOME AND EXPENSES FOR THE BUSINESS FOR THE  PAST</a:t>
            </a:r>
            <a:r>
              <a:rPr lang="en-ZA" sz="28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ZA" sz="2800" b="1" dirty="0" smtClean="0">
                <a:latin typeface="+mn-lt"/>
              </a:rPr>
              <a:t> SIX MONTHS</a:t>
            </a:r>
            <a:endParaRPr lang="en-ZA" sz="2800" b="1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0377" y="965915"/>
            <a:ext cx="4895056" cy="576262"/>
          </a:xfrm>
        </p:spPr>
        <p:txBody>
          <a:bodyPr/>
          <a:lstStyle/>
          <a:p>
            <a:pPr algn="ctr"/>
            <a:r>
              <a:rPr lang="en-ZA" dirty="0" smtClean="0"/>
              <a:t>Income</a:t>
            </a:r>
            <a:endParaRPr lang="en-ZA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965915" y="1541463"/>
          <a:ext cx="5269785" cy="490160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54252"/>
                <a:gridCol w="191553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MONTHLY INCOME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/>
                        <a:t>May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$200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/>
                        <a:t>June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$300</a:t>
                      </a:r>
                    </a:p>
                  </a:txBody>
                  <a:tcPr/>
                </a:tc>
              </a:tr>
              <a:tr h="451526">
                <a:tc>
                  <a:txBody>
                    <a:bodyPr/>
                    <a:lstStyle/>
                    <a:p>
                      <a:r>
                        <a:rPr lang="en-US" altLang="en-ZA"/>
                        <a:t>July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$350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/>
                        <a:t>August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$300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September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$250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October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$200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Powdered garlic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$20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Garlic lessons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$10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 smtClean="0"/>
                        <a:t>TOTAL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$1630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7967" y="970710"/>
            <a:ext cx="4895056" cy="576262"/>
          </a:xfrm>
        </p:spPr>
        <p:txBody>
          <a:bodyPr/>
          <a:lstStyle/>
          <a:p>
            <a:pPr algn="ctr"/>
            <a:r>
              <a:rPr lang="en-ZA" dirty="0" smtClean="0"/>
              <a:t>Expenses</a:t>
            </a:r>
            <a:endParaRPr lang="en-ZA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</p:nvPr>
        </p:nvGraphicFramePr>
        <p:xfrm>
          <a:off x="6607174" y="1550988"/>
          <a:ext cx="5189873" cy="4820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99096"/>
                <a:gridCol w="1790777"/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ITEM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seed 40 kg ( $3/kg)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/>
                        <a:t>$120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/>
                        <a:t>compound D 50kg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/>
                        <a:t>$30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/>
                        <a:t>1L Herbicide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/>
                        <a:t>$15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/>
                        <a:t>100ml Lambda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/>
                        <a:t>$6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knapsack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/>
                        <a:t>$15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/>
                        <a:t>$35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/>
                        <a:t>$350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Electricity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/>
                        <a:t>$30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packaging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/>
                        <a:t>$5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alt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en-Z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 smtClean="0"/>
                        <a:t>TOTAL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$606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334" y="423424"/>
            <a:ext cx="10018713" cy="553510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 smtClean="0">
                <a:latin typeface="+mn-lt"/>
              </a:rPr>
              <a:t>INCOME AND EXPENSES FOR THE BUSINESS FOR </a:t>
            </a:r>
            <a:br>
              <a:rPr lang="en-ZA" sz="3200" b="1" dirty="0" smtClean="0">
                <a:latin typeface="+mn-lt"/>
              </a:rPr>
            </a:br>
            <a:r>
              <a:rPr lang="en-ZA" sz="3200" b="1" dirty="0" smtClean="0">
                <a:latin typeface="+mn-lt"/>
              </a:rPr>
              <a:t>NEXT SIX MONTHS</a:t>
            </a:r>
            <a:endParaRPr lang="en-ZA" sz="3200" b="1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0377" y="965915"/>
            <a:ext cx="4895056" cy="576262"/>
          </a:xfrm>
        </p:spPr>
        <p:txBody>
          <a:bodyPr/>
          <a:lstStyle/>
          <a:p>
            <a:pPr algn="ctr"/>
            <a:r>
              <a:rPr lang="en-ZA" dirty="0" smtClean="0"/>
              <a:t>Income</a:t>
            </a:r>
            <a:endParaRPr lang="en-ZA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978535" y="1541780"/>
          <a:ext cx="5257165" cy="532701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13125"/>
                <a:gridCol w="1844040"/>
              </a:tblGrid>
              <a:tr h="367665">
                <a:tc>
                  <a:txBody>
                    <a:bodyPr/>
                    <a:lstStyle/>
                    <a:p>
                      <a:r>
                        <a:rPr lang="en-US" altLang="en-ZA" dirty="0"/>
                        <a:t>INCOME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</a:t>
                      </a:r>
                      <a:endParaRPr lang="en-ZA" dirty="0"/>
                    </a:p>
                  </a:txBody>
                  <a:tcPr/>
                </a:tc>
              </a:tr>
              <a:tr h="368300">
                <a:tc>
                  <a:txBody>
                    <a:bodyPr/>
                    <a:lstStyle/>
                    <a:p>
                      <a:r>
                        <a:rPr lang="en-US" altLang="en-ZA" dirty="0"/>
                        <a:t>$40 training in May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$20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altLang="en-ZA"/>
                        <a:t>Garlic sales June</a:t>
                      </a:r>
                    </a:p>
                    <a:p>
                      <a:r>
                        <a:rPr lang="en-US" altLang="en-ZA"/>
                        <a:t>powder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$325</a:t>
                      </a:r>
                    </a:p>
                    <a:p>
                      <a:r>
                        <a:rPr lang="en-US" altLang="en-ZA" dirty="0"/>
                        <a:t>$60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altLang="en-ZA"/>
                        <a:t>garlic July </a:t>
                      </a:r>
                    </a:p>
                    <a:p>
                      <a:r>
                        <a:rPr lang="en-US" altLang="en-ZA"/>
                        <a:t>powder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$555</a:t>
                      </a:r>
                    </a:p>
                    <a:p>
                      <a:r>
                        <a:rPr lang="en-US" altLang="en-ZA" dirty="0"/>
                        <a:t>$150</a:t>
                      </a:r>
                    </a:p>
                  </a:txBody>
                  <a:tcPr/>
                </a:tc>
              </a:tr>
              <a:tr h="368300">
                <a:tc>
                  <a:txBody>
                    <a:bodyPr/>
                    <a:lstStyle/>
                    <a:p>
                      <a:r>
                        <a:rPr lang="en-US" altLang="en-ZA"/>
                        <a:t>garlic august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$650</a:t>
                      </a:r>
                    </a:p>
                  </a:txBody>
                  <a:tcPr/>
                </a:tc>
              </a:tr>
              <a:tr h="367665">
                <a:tc>
                  <a:txBody>
                    <a:bodyPr/>
                    <a:lstStyle/>
                    <a:p>
                      <a:r>
                        <a:rPr lang="en-US" altLang="en-ZA" dirty="0"/>
                        <a:t>powder (august)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$150</a:t>
                      </a:r>
                    </a:p>
                  </a:txBody>
                  <a:tcPr/>
                </a:tc>
              </a:tr>
              <a:tr h="367665">
                <a:tc>
                  <a:txBody>
                    <a:bodyPr/>
                    <a:lstStyle/>
                    <a:p>
                      <a:r>
                        <a:rPr lang="en-US" altLang="en-ZA" dirty="0"/>
                        <a:t>garlic September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$413</a:t>
                      </a:r>
                    </a:p>
                  </a:txBody>
                  <a:tcPr/>
                </a:tc>
              </a:tr>
              <a:tr h="368300">
                <a:tc>
                  <a:txBody>
                    <a:bodyPr/>
                    <a:lstStyle/>
                    <a:p>
                      <a:r>
                        <a:rPr lang="en-US" altLang="en-ZA" dirty="0"/>
                        <a:t>powder garlic (September)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$163</a:t>
                      </a:r>
                    </a:p>
                  </a:txBody>
                  <a:tcPr/>
                </a:tc>
              </a:tr>
              <a:tr h="36766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6766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67665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68300">
                <a:tc>
                  <a:txBody>
                    <a:bodyPr/>
                    <a:lstStyle/>
                    <a:p>
                      <a:r>
                        <a:rPr lang="en-US" alt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b="1" dirty="0"/>
                        <a:t>$</a:t>
                      </a:r>
                      <a:r>
                        <a:rPr lang="en-US" altLang="en-ZA" dirty="0"/>
                        <a:t>2486</a:t>
                      </a:r>
                    </a:p>
                  </a:txBody>
                  <a:tcPr/>
                </a:tc>
              </a:tr>
              <a:tr h="367665">
                <a:tc>
                  <a:txBody>
                    <a:bodyPr/>
                    <a:lstStyle/>
                    <a:p>
                      <a:r>
                        <a:rPr lang="en-ZA" b="1" dirty="0" smtClean="0"/>
                        <a:t>TOTAL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7967" y="970710"/>
            <a:ext cx="4895056" cy="576262"/>
          </a:xfrm>
        </p:spPr>
        <p:txBody>
          <a:bodyPr/>
          <a:lstStyle/>
          <a:p>
            <a:pPr algn="ctr"/>
            <a:r>
              <a:rPr lang="en-ZA" dirty="0" smtClean="0"/>
              <a:t>Expenses</a:t>
            </a:r>
            <a:endParaRPr lang="en-ZA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</p:nvPr>
        </p:nvGraphicFramePr>
        <p:xfrm>
          <a:off x="6607175" y="1550988"/>
          <a:ext cx="5151236" cy="4820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14443"/>
                <a:gridCol w="1736793"/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ITEM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55 Kg seed ( $3x55)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$165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/>
                        <a:t>50 kg compound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$30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/>
                        <a:t>1L herbicide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$15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/>
                        <a:t>200ml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$12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Transport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$35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Labour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$400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Electricity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$30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ZA" dirty="0"/>
                        <a:t>Packaging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$10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 smtClean="0"/>
                        <a:t>TOTAL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ZA" dirty="0"/>
                        <a:t>$697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200" b="1" dirty="0" smtClean="0">
                <a:latin typeface="+mn-lt"/>
              </a:rPr>
              <a:t>WHAT PLANS HAVE YOU MADE TO GROW YOUR BUSINESS IN THE NEXT 6 MONTHS?  </a:t>
            </a:r>
            <a:endParaRPr lang="en-ZA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land expansion to to cultivate</a:t>
            </a:r>
          </a:p>
          <a:p>
            <a:r>
              <a:rPr lang="en-US"/>
              <a:t>improved irrigation system e.g. using sprinklers instead of pipe irrigation</a:t>
            </a:r>
          </a:p>
          <a:p>
            <a:r>
              <a:rPr lang="en-US"/>
              <a:t>I've registered my business with  company.</a:t>
            </a:r>
          </a:p>
          <a:p>
            <a:r>
              <a:rPr lang="en-US"/>
              <a:t>I've employed two more part time personal.</a:t>
            </a:r>
          </a:p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CHALLENGES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88473"/>
            <a:ext cx="10003790" cy="4888807"/>
          </a:xfrm>
          <a:ln w="3175"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I’ve faced some challenges like drought due to power cuts, middleman prices</a:t>
            </a:r>
          </a:p>
          <a:p>
            <a:r>
              <a:rPr lang="en-US" dirty="0" smtClean="0"/>
              <a:t>I’ve addressed these challenges by buying generator for irrigation and registering my business ( able to sale to big markets).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8675"/>
          </a:xfrm>
        </p:spPr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SUSTAINABILITY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025" y="1193800"/>
            <a:ext cx="10918190" cy="4983480"/>
          </a:xfrm>
          <a:ln w="3175"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experiment with new garlic varieties to improve yields.</a:t>
            </a:r>
          </a:p>
          <a:p>
            <a:r>
              <a:rPr lang="en-US" dirty="0" smtClean="0"/>
              <a:t>rotate garlic with other crops (e.g maize) to maintain soil fertility and  reduce pests and diseases.</a:t>
            </a:r>
          </a:p>
          <a:p>
            <a:r>
              <a:rPr lang="en-US" dirty="0" smtClean="0"/>
              <a:t>maintaining accurate records of planting, harvesting ,sales and finances.</a:t>
            </a:r>
          </a:p>
          <a:p>
            <a:r>
              <a:rPr lang="en-US" dirty="0" smtClean="0"/>
              <a:t>allocate profits to savings, investments, or expansion plans.</a:t>
            </a:r>
          </a:p>
          <a:p>
            <a:r>
              <a:rPr lang="en-US" dirty="0"/>
              <a:t>grow multiple crops to reduce dependence on garlic e.g. mushroom.</a:t>
            </a:r>
          </a:p>
          <a:p>
            <a:r>
              <a:rPr lang="en-US" dirty="0"/>
              <a:t>consider solar  power for farm operations.</a:t>
            </a:r>
          </a:p>
          <a:p>
            <a:r>
              <a:rPr lang="en-US" dirty="0"/>
              <a:t>support local initiatives, sponsors events (funding prize giving day) and promote agricultural education.</a:t>
            </a:r>
          </a:p>
          <a:p>
            <a:r>
              <a:rPr lang="en-US" dirty="0"/>
              <a:t>paying tuition fee for 3 primary and 1 secondary students.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115910"/>
            <a:ext cx="10018713" cy="772732"/>
          </a:xfrm>
        </p:spPr>
        <p:txBody>
          <a:bodyPr/>
          <a:lstStyle/>
          <a:p>
            <a:pPr algn="ctr"/>
            <a:r>
              <a:rPr lang="en-ZA" b="1" dirty="0" smtClean="0">
                <a:latin typeface="+mn-lt"/>
              </a:rPr>
              <a:t>ADDITIONAL INFORMATION?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045" y="991870"/>
            <a:ext cx="11195685" cy="5563870"/>
          </a:xfrm>
        </p:spPr>
        <p:txBody>
          <a:bodyPr/>
          <a:lstStyle/>
          <a:p>
            <a:pPr marL="0" indent="0">
              <a:buNone/>
            </a:pPr>
            <a:endParaRPr lang="en-ZA" dirty="0" smtClean="0"/>
          </a:p>
          <a:p>
            <a:r>
              <a:rPr lang="en-US" altLang="en-ZA" dirty="0" smtClean="0"/>
              <a:t>I’ve</a:t>
            </a:r>
            <a:r>
              <a:rPr lang="en-ZA" dirty="0" smtClean="0"/>
              <a:t> experience</a:t>
            </a:r>
            <a:r>
              <a:rPr lang="en-US" altLang="en-ZA" dirty="0" smtClean="0"/>
              <a:t>d changes</a:t>
            </a:r>
            <a:r>
              <a:rPr lang="en-ZA" dirty="0" smtClean="0"/>
              <a:t> in</a:t>
            </a:r>
            <a:r>
              <a:rPr lang="en-US" altLang="en-ZA" dirty="0" smtClean="0"/>
              <a:t> my</a:t>
            </a:r>
            <a:r>
              <a:rPr lang="en-ZA" dirty="0" smtClean="0"/>
              <a:t> business</a:t>
            </a:r>
            <a:r>
              <a:rPr lang="en-US" altLang="en-ZA" dirty="0" smtClean="0"/>
              <a:t> like;</a:t>
            </a:r>
          </a:p>
          <a:p>
            <a:pPr marL="514350" indent="-514350">
              <a:buFont typeface="+mj-lt"/>
              <a:buAutoNum type="alphaLcPeriod"/>
            </a:pPr>
            <a:r>
              <a:rPr lang="en-US" altLang="en-ZA" dirty="0" smtClean="0"/>
              <a:t>increased revenue and profitability,</a:t>
            </a:r>
          </a:p>
          <a:p>
            <a:pPr marL="514350" indent="-514350">
              <a:buFont typeface="+mj-lt"/>
              <a:buAutoNum type="alphaLcPeriod"/>
            </a:pPr>
            <a:r>
              <a:rPr lang="en-US" altLang="en-ZA" dirty="0" smtClean="0"/>
              <a:t>expanded market reach and customer base, </a:t>
            </a:r>
          </a:p>
          <a:p>
            <a:pPr marL="514350" indent="-514350">
              <a:buFont typeface="+mj-lt"/>
              <a:buAutoNum type="alphaLcPeriod"/>
            </a:pPr>
            <a:r>
              <a:rPr lang="en-US" altLang="en-ZA" dirty="0" smtClean="0"/>
              <a:t>climate change and weather variability</a:t>
            </a:r>
          </a:p>
          <a:p>
            <a:pPr marL="514350" indent="-514350">
              <a:buFont typeface="+mj-lt"/>
              <a:buAutoNum type="alphaLcPeriod"/>
            </a:pPr>
            <a:r>
              <a:rPr lang="en-US" altLang="en-ZA" dirty="0" smtClean="0"/>
              <a:t>improved supply chain efficiency</a:t>
            </a:r>
          </a:p>
          <a:p>
            <a:pPr marL="514350" indent="-514350">
              <a:buFont typeface="+mj-lt"/>
              <a:buAutoNum type="alphaLcPeriod"/>
            </a:pPr>
            <a:r>
              <a:rPr lang="en-US" altLang="en-ZA" dirty="0"/>
              <a:t>more marketing linkages</a:t>
            </a:r>
          </a:p>
          <a:p>
            <a:r>
              <a:rPr lang="en-US" altLang="en-ZA" dirty="0"/>
              <a:t>I would also want to grow turmeric and ginger to meet customer demands for different products.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8905" y="365125"/>
            <a:ext cx="6491605" cy="1033780"/>
          </a:xfrm>
        </p:spPr>
        <p:txBody>
          <a:bodyPr>
            <a:normAutofit/>
          </a:bodyPr>
          <a:lstStyle/>
          <a:p>
            <a:pPr algn="ctr"/>
            <a:r>
              <a:rPr lang="en-US" altLang="en-ZA" b="1" dirty="0" smtClean="0">
                <a:latin typeface="+mn-lt"/>
              </a:rPr>
              <a:t>ROOTED IN QUALITY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679440" cy="4351655"/>
          </a:xfrm>
        </p:spPr>
        <p:txBody>
          <a:bodyPr/>
          <a:lstStyle/>
          <a:p>
            <a:r>
              <a:rPr lang="en-US" altLang="en-GB" dirty="0"/>
              <a:t>rooted in quality is a commercial garlic farm dedicated to cultivating high-quality garlic for local and regional markets.</a:t>
            </a:r>
          </a:p>
          <a:p>
            <a:r>
              <a:rPr lang="en-US" altLang="en-GB" dirty="0"/>
              <a:t>our mission is to provide fresh, flavorful garlic while promoting sustainable agricultural practices and supporting the local food economy.</a:t>
            </a:r>
          </a:p>
          <a:p>
            <a:endParaRPr lang="en-US" alt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  <p:pic>
        <p:nvPicPr>
          <p:cNvPr id="8" name="Content Placeholder 7" descr="20241029_14450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5400000">
            <a:off x="6911975" y="1795145"/>
            <a:ext cx="4838700" cy="40449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 smtClean="0">
                <a:latin typeface="+mn-lt"/>
              </a:rPr>
              <a:t>CUSTOMER BASE?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312535" cy="4351655"/>
          </a:xfrm>
          <a:ln w="31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altLang="en-ZA" sz="2700" dirty="0" smtClean="0"/>
              <a:t>The business supplies local markets shops, local restaurants, food stores with quality products.</a:t>
            </a:r>
          </a:p>
          <a:p>
            <a:r>
              <a:rPr lang="en-US" altLang="en-ZA" sz="2700" dirty="0" smtClean="0"/>
              <a:t>S</a:t>
            </a:r>
            <a:r>
              <a:rPr lang="en-ZA" sz="2700" dirty="0" smtClean="0"/>
              <a:t>ince</a:t>
            </a:r>
            <a:r>
              <a:rPr lang="en-US" altLang="en-ZA" sz="2700" dirty="0" smtClean="0"/>
              <a:t> the </a:t>
            </a:r>
            <a:r>
              <a:rPr lang="en-ZA" sz="2700" dirty="0" smtClean="0"/>
              <a:t>starting</a:t>
            </a:r>
            <a:r>
              <a:rPr lang="en-US" altLang="en-ZA" sz="2700" dirty="0" smtClean="0"/>
              <a:t> of</a:t>
            </a:r>
            <a:r>
              <a:rPr lang="en-ZA" sz="2700" dirty="0" smtClean="0"/>
              <a:t> LED Programme</a:t>
            </a:r>
            <a:r>
              <a:rPr lang="en-US" altLang="en-ZA" sz="2700" dirty="0" smtClean="0"/>
              <a:t> the number of customer have increased by 50%.</a:t>
            </a:r>
            <a:endParaRPr lang="en-ZA" sz="2700" dirty="0" smtClean="0"/>
          </a:p>
          <a:p>
            <a:r>
              <a:rPr lang="en-US" altLang="en-ZA" sz="2700" dirty="0"/>
              <a:t>this have been successful by marketing my business through social media and personal engagement, meeting. </a:t>
            </a:r>
            <a:endParaRPr lang="en-ZA" sz="2700" dirty="0"/>
          </a:p>
          <a:p>
            <a:endParaRPr lang="en-ZA" sz="27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  <p:pic>
        <p:nvPicPr>
          <p:cNvPr id="4" name="Content Placeholder 3" descr="20241108_09053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307" t="8001" r="24017" b="20164"/>
          <a:stretch>
            <a:fillRect/>
          </a:stretch>
        </p:blipFill>
        <p:spPr>
          <a:xfrm rot="5400000">
            <a:off x="7550150" y="1977390"/>
            <a:ext cx="4759960" cy="3434080"/>
          </a:xfrm>
          <a:prstGeom prst="heptagon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 smtClean="0">
                <a:latin typeface="+mn-lt"/>
              </a:rPr>
              <a:t>COMPETITION</a:t>
            </a:r>
            <a:endParaRPr lang="en-ZA" b="1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387475"/>
            <a:ext cx="10226675" cy="4813300"/>
          </a:xfrm>
          <a:ln w="3175">
            <a:solidFill>
              <a:schemeClr val="tx1"/>
            </a:solidFill>
          </a:ln>
        </p:spPr>
        <p:txBody>
          <a:bodyPr/>
          <a:lstStyle/>
          <a:p>
            <a:r>
              <a:rPr lang="en-US" altLang="en-GB" dirty="0" smtClean="0"/>
              <a:t>Garlic business faces competition from established garlic farms, garlic wholesale distributors, local farmer’s and cooperatives and other local agricultural businesses.</a:t>
            </a:r>
          </a:p>
          <a:p>
            <a:r>
              <a:rPr lang="en-US" altLang="en-GB" dirty="0"/>
              <a:t>I handle this competition by giving discounts for bulk orders, SWOT analysis (Strength, Weaknesses, Opportunities, Threats).</a:t>
            </a:r>
          </a:p>
          <a:p>
            <a:r>
              <a:rPr lang="en-US" altLang="en-GB" dirty="0"/>
              <a:t>different quality of product.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 smtClean="0">
                <a:latin typeface="+mn-lt"/>
              </a:rPr>
              <a:t>NEW PRODUCTS OR SERVICES?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9255"/>
            <a:ext cx="5664835" cy="5084849"/>
          </a:xfr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altLang="en-ZA" dirty="0" smtClean="0"/>
              <a:t>I’ve </a:t>
            </a:r>
            <a:r>
              <a:rPr lang="en-ZA" dirty="0" smtClean="0"/>
              <a:t>new business products or services</a:t>
            </a:r>
            <a:r>
              <a:rPr lang="en-US" altLang="en-ZA" dirty="0" smtClean="0"/>
              <a:t> like powdered garlic and garlic teaching lessons.</a:t>
            </a:r>
          </a:p>
          <a:p>
            <a:r>
              <a:rPr lang="en-US" altLang="en-ZA" dirty="0" smtClean="0"/>
              <a:t>some customers tend to enjoy powdered garlic because of it’s form can be used for cooking and drinking</a:t>
            </a:r>
          </a:p>
          <a:p>
            <a:r>
              <a:rPr lang="en-US" altLang="en-ZA" dirty="0" smtClean="0"/>
              <a:t>social media</a:t>
            </a:r>
            <a:r>
              <a:rPr lang="en-ZA" dirty="0" smtClean="0"/>
              <a:t> advertis</a:t>
            </a:r>
            <a:r>
              <a:rPr lang="en-US" altLang="en-ZA" dirty="0" smtClean="0"/>
              <a:t>ing, gatherings and verbal communication</a:t>
            </a:r>
            <a:endParaRPr lang="en-ZA" dirty="0" smtClean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  <p:pic>
        <p:nvPicPr>
          <p:cNvPr id="8" name="Content Placeholder 7" descr="20241102_14242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5400000">
            <a:off x="6965257" y="1389036"/>
            <a:ext cx="5084848" cy="492529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241108_075016"/>
          <p:cNvPicPr>
            <a:picLocks noChangeAspect="1"/>
          </p:cNvPicPr>
          <p:nvPr/>
        </p:nvPicPr>
        <p:blipFill>
          <a:blip r:embed="rId2"/>
          <a:srcRect l="4181" t="9787" r="4396" b="12657"/>
          <a:stretch>
            <a:fillRect/>
          </a:stretch>
        </p:blipFill>
        <p:spPr>
          <a:xfrm rot="5400000">
            <a:off x="7241540" y="1624330"/>
            <a:ext cx="5628640" cy="39103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173720" cy="1325880"/>
          </a:xfrm>
        </p:spPr>
        <p:txBody>
          <a:bodyPr/>
          <a:lstStyle/>
          <a:p>
            <a:pPr algn="ctr"/>
            <a:r>
              <a:rPr lang="en-ZA" b="1" dirty="0" smtClean="0">
                <a:latin typeface="+mn-lt"/>
              </a:rPr>
              <a:t>QUALITY AND PACKAGING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348220" cy="4351655"/>
          </a:xfrm>
        </p:spPr>
        <p:txBody>
          <a:bodyPr>
            <a:normAutofit fontScale="97500"/>
          </a:bodyPr>
          <a:lstStyle/>
          <a:p>
            <a:pPr>
              <a:lnSpc>
                <a:spcPct val="100000"/>
              </a:lnSpc>
            </a:pPr>
            <a:r>
              <a:rPr lang="en-ZA" dirty="0" smtClean="0"/>
              <a:t>Are your customers happy with the quality of your products or services?</a:t>
            </a:r>
            <a:r>
              <a:rPr lang="en-US" altLang="en-ZA" dirty="0" smtClean="0"/>
              <a:t> yes  </a:t>
            </a:r>
            <a:r>
              <a:rPr lang="en-ZA" dirty="0" smtClean="0"/>
              <a:t> </a:t>
            </a:r>
          </a:p>
          <a:p>
            <a:pPr>
              <a:lnSpc>
                <a:spcPct val="100000"/>
              </a:lnSpc>
            </a:pPr>
            <a:r>
              <a:rPr lang="en-US" altLang="en-ZA" dirty="0" smtClean="0"/>
              <a:t>the customers are satisfied with my products because of good quality, packaging and delivery time.</a:t>
            </a:r>
            <a:endParaRPr lang="en-ZA" dirty="0" smtClean="0"/>
          </a:p>
          <a:p>
            <a:pPr>
              <a:lnSpc>
                <a:spcPct val="100000"/>
              </a:lnSpc>
            </a:pPr>
            <a:r>
              <a:rPr lang="en-US" altLang="en-ZA" dirty="0" smtClean="0"/>
              <a:t>I’ve</a:t>
            </a:r>
            <a:r>
              <a:rPr lang="en-ZA" dirty="0" smtClean="0"/>
              <a:t> changed the packaging </a:t>
            </a:r>
            <a:r>
              <a:rPr lang="en-US" altLang="en-ZA" dirty="0" smtClean="0"/>
              <a:t>and</a:t>
            </a:r>
            <a:r>
              <a:rPr lang="en-ZA" dirty="0" smtClean="0"/>
              <a:t> marketing of </a:t>
            </a:r>
            <a:r>
              <a:rPr lang="en-US" altLang="en-ZA" dirty="0" smtClean="0"/>
              <a:t>my</a:t>
            </a:r>
            <a:r>
              <a:rPr lang="en-ZA" dirty="0" smtClean="0"/>
              <a:t> business to attract more customers</a:t>
            </a:r>
            <a:r>
              <a:rPr lang="en-US" altLang="en-ZA" dirty="0" smtClean="0"/>
              <a:t> by breakdown packages into small amounts e.g. half kg, 1kg packets and giving promotion to customers.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pPr algn="ctr"/>
            <a:r>
              <a:rPr lang="en-ZA" b="1" dirty="0" smtClean="0">
                <a:latin typeface="+mn-lt"/>
              </a:rPr>
              <a:t>BUSINESS MANAGEMENT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8309" y="1330036"/>
            <a:ext cx="10242146" cy="5064067"/>
          </a:xfrm>
          <a:noFill/>
          <a:ln w="3175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ZA" sz="4000" dirty="0" smtClean="0"/>
              <a:t>Have you hired more staff? How many full-time and how many part-time?</a:t>
            </a:r>
            <a:r>
              <a:rPr lang="en-US" altLang="en-ZA" sz="4000" dirty="0" smtClean="0"/>
              <a:t> yes, one full-time and 2 part-time workers.</a:t>
            </a:r>
            <a:endParaRPr lang="en-ZA" sz="4000" dirty="0" smtClean="0"/>
          </a:p>
          <a:p>
            <a:r>
              <a:rPr lang="en-US" altLang="en-ZA" sz="4000" dirty="0"/>
              <a:t>I handle stock management by stocking packages according to weight and price this help me to  manage sales and recording keeping up-to date with the product sales.</a:t>
            </a:r>
            <a:endParaRPr lang="en-ZA" sz="4000" dirty="0"/>
          </a:p>
          <a:p>
            <a:r>
              <a:rPr lang="en-US" altLang="en-ZA" sz="4000" dirty="0" smtClean="0"/>
              <a:t>P</a:t>
            </a:r>
            <a:r>
              <a:rPr lang="en-ZA" sz="4000" dirty="0" smtClean="0"/>
              <a:t>ric</a:t>
            </a:r>
            <a:r>
              <a:rPr lang="en-US" altLang="en-ZA" sz="4000" dirty="0" smtClean="0"/>
              <a:t>ing</a:t>
            </a:r>
            <a:r>
              <a:rPr lang="en-ZA" sz="4000" dirty="0" smtClean="0"/>
              <a:t> products </a:t>
            </a:r>
            <a:r>
              <a:rPr lang="en-US" altLang="en-ZA" sz="4000" dirty="0" smtClean="0"/>
              <a:t>according their quality, size and scaling so that each package will be of the right weight preventing overweight or  underweight.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 smtClean="0">
                <a:latin typeface="+mn-lt"/>
              </a:rPr>
              <a:t>FINANCIAL MANAGEMENT 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50819"/>
            <a:ext cx="10050780" cy="4826462"/>
          </a:xfr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3200" dirty="0"/>
              <a:t>Do you have a </a:t>
            </a:r>
            <a:r>
              <a:rPr lang="en-ZA" sz="3200" dirty="0" smtClean="0"/>
              <a:t>record-keeping system in place?</a:t>
            </a:r>
            <a:r>
              <a:rPr lang="en-US" altLang="en-ZA" sz="3200" dirty="0" smtClean="0"/>
              <a:t> yes</a:t>
            </a:r>
            <a:r>
              <a:rPr lang="en-ZA" sz="3200" dirty="0" smtClean="0"/>
              <a:t> Explain.</a:t>
            </a:r>
            <a:endParaRPr lang="en-ZA" sz="3200" dirty="0"/>
          </a:p>
          <a:p>
            <a:r>
              <a:rPr lang="en-US" altLang="en-ZA" sz="3200" dirty="0" smtClean="0"/>
              <a:t>Recording keeping it helps me running my business  by keeping records of every business sale taking place every time, this helps to be aware of income and expenses</a:t>
            </a:r>
            <a:endParaRPr lang="en-ZA" sz="3200" dirty="0" smtClean="0"/>
          </a:p>
          <a:p>
            <a:r>
              <a:rPr lang="en-ZA" sz="3200" dirty="0" smtClean="0"/>
              <a:t>Do you have a bank account for your business?  </a:t>
            </a:r>
            <a:r>
              <a:rPr lang="en-US" altLang="en-ZA" sz="3200" dirty="0" smtClean="0"/>
              <a:t>yes</a:t>
            </a:r>
            <a:endParaRPr lang="en-ZA" sz="3200" dirty="0" smtClean="0"/>
          </a:p>
          <a:p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600" b="1" dirty="0" smtClean="0">
                <a:latin typeface="+mn-lt"/>
              </a:rPr>
              <a:t>SAVINGS AND SELF SUFFICIENCY</a:t>
            </a:r>
            <a:endParaRPr lang="en-ZA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76375"/>
            <a:ext cx="5181600" cy="47005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ZA" dirty="0" smtClean="0"/>
              <a:t>Are you a member of a savings group?</a:t>
            </a:r>
            <a:r>
              <a:rPr lang="en-US" altLang="en-ZA" dirty="0" smtClean="0"/>
              <a:t> yes</a:t>
            </a:r>
            <a:endParaRPr lang="en-ZA" dirty="0" smtClean="0"/>
          </a:p>
          <a:p>
            <a:pPr>
              <a:lnSpc>
                <a:spcPct val="100000"/>
              </a:lnSpc>
            </a:pPr>
            <a:r>
              <a:rPr lang="en-US" altLang="en-GB" dirty="0" smtClean="0">
                <a:latin typeface="Tahoma" panose="020B0604030504040204" pitchFamily="34" charset="0"/>
                <a:ea typeface="Calibri" panose="020F0502020204030204" pitchFamily="34" charset="0"/>
              </a:rPr>
              <a:t>we’ve managed to raise $100 in 2 months each member of 5 paying $10/month.</a:t>
            </a:r>
          </a:p>
          <a:p>
            <a:pPr>
              <a:lnSpc>
                <a:spcPct val="100000"/>
              </a:lnSpc>
            </a:pPr>
            <a:endParaRPr lang="en-ZA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398786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FF00FF"/>
              </a:solidFill>
            </a:endParaRPr>
          </a:p>
        </p:txBody>
      </p:sp>
      <p:pic>
        <p:nvPicPr>
          <p:cNvPr id="6" name="Picture 5" descr="Screenshot_20241108-090926"/>
          <p:cNvPicPr>
            <a:picLocks noChangeAspect="1"/>
          </p:cNvPicPr>
          <p:nvPr/>
        </p:nvPicPr>
        <p:blipFill>
          <a:blip r:embed="rId2"/>
          <a:srcRect t="5324" b="34833"/>
          <a:stretch>
            <a:fillRect/>
          </a:stretch>
        </p:blipFill>
        <p:spPr>
          <a:xfrm>
            <a:off x="6795656" y="1476375"/>
            <a:ext cx="4301836" cy="45739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Link xmlns="baaa1e52-d096-4578-884f-544177159c31">
      <Url xsi:nil="true"/>
      <Description xsi:nil="true"/>
    </URLLink>
    <TaxCatchAll xmlns="5c72703c-1067-4fa7-89cc-ef245258de7b" xsi:nil="true"/>
    <lcf76f155ced4ddcb4097134ff3c332f xmlns="baaa1e52-d096-4578-884f-544177159c3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83D288F9C0D742B1C572EE9F15CFEC" ma:contentTypeVersion="21" ma:contentTypeDescription="Create a new document." ma:contentTypeScope="" ma:versionID="053a5ec0831317e823422aaa8b6e0f06">
  <xsd:schema xmlns:xsd="http://www.w3.org/2001/XMLSchema" xmlns:xs="http://www.w3.org/2001/XMLSchema" xmlns:p="http://schemas.microsoft.com/office/2006/metadata/properties" xmlns:ns2="5c72703c-1067-4fa7-89cc-ef245258de7b" xmlns:ns3="baaa1e52-d096-4578-884f-544177159c31" targetNamespace="http://schemas.microsoft.com/office/2006/metadata/properties" ma:root="true" ma:fieldsID="22a11a410b86899d8171017e0a53600f" ns2:_="" ns3:_="">
    <xsd:import namespace="5c72703c-1067-4fa7-89cc-ef245258de7b"/>
    <xsd:import namespace="baaa1e52-d096-4578-884f-544177159c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URLLink" minOccurs="0"/>
                <xsd:element ref="ns3:MediaServiceSearchPropertie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72703c-1067-4fa7-89cc-ef245258de7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bc4b65e-775a-4a0b-8a3f-ec286c64b49d}" ma:internalName="TaxCatchAll" ma:showField="CatchAllData" ma:web="5c72703c-1067-4fa7-89cc-ef245258de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aa1e52-d096-4578-884f-544177159c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300de80-7531-40b2-a37f-f138d0f80c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URLLink" ma:index="24" nillable="true" ma:displayName="URL Link" ma:format="Hyperlink" ma:internalName="URL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77966C-7C01-44BE-A75D-0AEECAE54174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metadata/properties"/>
    <ds:schemaRef ds:uri="5c72703c-1067-4fa7-89cc-ef245258de7b"/>
    <ds:schemaRef ds:uri="0d0128bf-0240-4a00-b00a-ea9f2cdab00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564F237-B32C-474E-BCDA-E28413166BCC}">
  <ds:schemaRefs/>
</ds:datastoreItem>
</file>

<file path=customXml/itemProps3.xml><?xml version="1.0" encoding="utf-8"?>
<ds:datastoreItem xmlns:ds="http://schemas.openxmlformats.org/officeDocument/2006/customXml" ds:itemID="{8C153EAF-C97E-40A1-A020-3E337E4CFC8D}"/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854</Words>
  <Application>Microsoft Office PowerPoint</Application>
  <PresentationFormat>Widescreen</PresentationFormat>
  <Paragraphs>153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3ds Condensed</vt:lpstr>
      <vt:lpstr>3ds Condensed Light</vt:lpstr>
      <vt:lpstr>Arial</vt:lpstr>
      <vt:lpstr>Calibri</vt:lpstr>
      <vt:lpstr>Calibri Light</vt:lpstr>
      <vt:lpstr>Tahoma</vt:lpstr>
      <vt:lpstr>Office Theme</vt:lpstr>
      <vt:lpstr>    PROMOTING GENDER-INCLUSIVEE LOCAL      ECONOMIC DEVELOPMENT IN ZIMBABWE  </vt:lpstr>
      <vt:lpstr>ROOTED IN QUALITY</vt:lpstr>
      <vt:lpstr>CUSTOMER BASE?</vt:lpstr>
      <vt:lpstr>COMPETITION</vt:lpstr>
      <vt:lpstr>NEW PRODUCTS OR SERVICES?</vt:lpstr>
      <vt:lpstr>QUALITY AND PACKAGING</vt:lpstr>
      <vt:lpstr>BUSINESS MANAGEMENT</vt:lpstr>
      <vt:lpstr>FINANCIAL MANAGEMENT </vt:lpstr>
      <vt:lpstr>SAVINGS AND SELF SUFFICIENCY</vt:lpstr>
      <vt:lpstr>INCOME AND EXPENSES FOR THE BUSINESS FOR THE  PAST  SIX MONTHS</vt:lpstr>
      <vt:lpstr>INCOME AND EXPENSES FOR THE BUSINESS FOR  NEXT SIX MONTHS</vt:lpstr>
      <vt:lpstr>WHAT PLANS HAVE YOU MADE TO GROW YOUR BUSINESS IN THE NEXT 6 MONTHS?  </vt:lpstr>
      <vt:lpstr>CHALLENGES</vt:lpstr>
      <vt:lpstr>SUSTAINABILITY</vt:lpstr>
      <vt:lpstr>ADDITIONAL INFORMATION?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name</dc:title>
  <dc:creator>Anne Hilton - Entrepreneurship Mananger</dc:creator>
  <cp:lastModifiedBy>HP</cp:lastModifiedBy>
  <cp:revision>82</cp:revision>
  <dcterms:created xsi:type="dcterms:W3CDTF">2015-03-24T08:09:00Z</dcterms:created>
  <dcterms:modified xsi:type="dcterms:W3CDTF">2024-11-08T08:03:50Z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0x010100FC83D288F9C0D742B1C572EE9F15CFEC</vt:lpwstr>
  </property>
  <property fmtid="{D5CDD505-2E9C-101B-9397-08002B2CF9AE}" pid="3" name="ICV">
    <vt:lpwstr>7DE89B1ABA204DC8938CAB16DEAF0D24_12</vt:lpwstr>
  </property>
  <property fmtid="{D5CDD505-2E9C-101B-9397-08002B2CF9AE}" pid="4" name="KSOProductBuildVer">
    <vt:lpwstr>1033-12.2.0.13472</vt:lpwstr>
  </property>
</Properties>
</file>