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6" r:id="rId5"/>
    <p:sldId id="257" r:id="rId6"/>
    <p:sldId id="258" r:id="rId7"/>
    <p:sldId id="285" r:id="rId8"/>
    <p:sldId id="263" r:id="rId9"/>
    <p:sldId id="273" r:id="rId10"/>
    <p:sldId id="275" r:id="rId11"/>
    <p:sldId id="296" r:id="rId12"/>
    <p:sldId id="279" r:id="rId13"/>
    <p:sldId id="288" r:id="rId14"/>
    <p:sldId id="294" r:id="rId15"/>
    <p:sldId id="297" r:id="rId16"/>
    <p:sldId id="278" r:id="rId17"/>
    <p:sldId id="289" r:id="rId18"/>
    <p:sldId id="281" r:id="rId19"/>
    <p:sldId id="290" r:id="rId20"/>
    <p:sldId id="295" r:id="rId21"/>
    <p:sldId id="291" r:id="rId22"/>
    <p:sldId id="292" r:id="rId23"/>
    <p:sldId id="280" r:id="rId24"/>
    <p:sldId id="284" r:id="rId25"/>
    <p:sldId id="287" r:id="rId26"/>
    <p:sldId id="265" r:id="rId27"/>
    <p:sldId id="268" r:id="rId28"/>
    <p:sldId id="270" r:id="rId29"/>
    <p:sldId id="293"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810" autoAdjust="0"/>
  </p:normalViewPr>
  <p:slideViewPr>
    <p:cSldViewPr>
      <p:cViewPr>
        <p:scale>
          <a:sx n="67" d="100"/>
          <a:sy n="67" d="100"/>
        </p:scale>
        <p:origin x="1260"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967AC4-FAAE-40C7-9D5F-93FB15DECFD0}" type="datetimeFigureOut">
              <a:rPr lang="en-GB" smtClean="0"/>
              <a:t>08/11/2024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FD5587-7577-41D4-90F2-B824B19906F8}" type="slidenum">
              <a:rPr lang="en-GB" smtClean="0"/>
              <a:t>‹#›</a:t>
            </a:fld>
            <a:endParaRPr lang="en-GB"/>
          </a:p>
        </p:txBody>
      </p:sp>
    </p:spTree>
    <p:extLst>
      <p:ext uri="{BB962C8B-B14F-4D97-AF65-F5344CB8AC3E}">
        <p14:creationId xmlns:p14="http://schemas.microsoft.com/office/powerpoint/2010/main" val="32195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DFD5587-7577-41D4-90F2-B824B19906F8}" type="slidenum">
              <a:rPr lang="en-GB" smtClean="0"/>
              <a:t>1</a:t>
            </a:fld>
            <a:endParaRPr lang="en-GB"/>
          </a:p>
        </p:txBody>
      </p:sp>
    </p:spTree>
    <p:extLst>
      <p:ext uri="{BB962C8B-B14F-4D97-AF65-F5344CB8AC3E}">
        <p14:creationId xmlns:p14="http://schemas.microsoft.com/office/powerpoint/2010/main" val="2962434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FD5587-7577-41D4-90F2-B824B19906F8}" type="slidenum">
              <a:rPr lang="en-GB" smtClean="0"/>
              <a:t>2</a:t>
            </a:fld>
            <a:endParaRPr lang="en-GB"/>
          </a:p>
        </p:txBody>
      </p:sp>
    </p:spTree>
    <p:extLst>
      <p:ext uri="{BB962C8B-B14F-4D97-AF65-F5344CB8AC3E}">
        <p14:creationId xmlns:p14="http://schemas.microsoft.com/office/powerpoint/2010/main" val="1269319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FD5587-7577-41D4-90F2-B824B19906F8}" type="slidenum">
              <a:rPr lang="en-GB" smtClean="0"/>
              <a:t>9</a:t>
            </a:fld>
            <a:endParaRPr lang="en-GB"/>
          </a:p>
        </p:txBody>
      </p:sp>
    </p:spTree>
    <p:extLst>
      <p:ext uri="{BB962C8B-B14F-4D97-AF65-F5344CB8AC3E}">
        <p14:creationId xmlns:p14="http://schemas.microsoft.com/office/powerpoint/2010/main" val="2589440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10"/>
          </p:nvPr>
        </p:nvSpPr>
        <p:spPr/>
        <p:txBody>
          <a:bodyPr/>
          <a:lstStyle/>
          <a:p>
            <a:fld id="{1DFD5587-7577-41D4-90F2-B824B19906F8}" type="slidenum">
              <a:rPr lang="en-GB" smtClean="0"/>
              <a:t>20</a:t>
            </a:fld>
            <a:endParaRPr lang="en-GB"/>
          </a:p>
        </p:txBody>
      </p:sp>
    </p:spTree>
    <p:extLst>
      <p:ext uri="{BB962C8B-B14F-4D97-AF65-F5344CB8AC3E}">
        <p14:creationId xmlns:p14="http://schemas.microsoft.com/office/powerpoint/2010/main" val="336206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DFD5587-7577-41D4-90F2-B824B19906F8}" type="slidenum">
              <a:rPr lang="en-GB" smtClean="0"/>
              <a:t>23</a:t>
            </a:fld>
            <a:endParaRPr lang="en-GB"/>
          </a:p>
        </p:txBody>
      </p:sp>
    </p:spTree>
    <p:extLst>
      <p:ext uri="{BB962C8B-B14F-4D97-AF65-F5344CB8AC3E}">
        <p14:creationId xmlns:p14="http://schemas.microsoft.com/office/powerpoint/2010/main" val="2166209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W"/>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8/11/2024</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970745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8/11/2024</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680162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W"/>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8/11/2024</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409124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8/11/2024</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28098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W"/>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4485F-ED24-47DB-AFF9-387090B6200D}" type="datetimeFigureOut">
              <a:rPr lang="en-ZW" smtClean="0"/>
              <a:t>8/11/2024</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928762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Date Placeholder 4"/>
          <p:cNvSpPr>
            <a:spLocks noGrp="1"/>
          </p:cNvSpPr>
          <p:nvPr>
            <p:ph type="dt" sz="half" idx="10"/>
          </p:nvPr>
        </p:nvSpPr>
        <p:spPr/>
        <p:txBody>
          <a:bodyPr/>
          <a:lstStyle/>
          <a:p>
            <a:fld id="{BDB4485F-ED24-47DB-AFF9-387090B6200D}" type="datetimeFigureOut">
              <a:rPr lang="en-ZW" smtClean="0"/>
              <a:t>8/11/2024</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584428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W"/>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7" name="Date Placeholder 6"/>
          <p:cNvSpPr>
            <a:spLocks noGrp="1"/>
          </p:cNvSpPr>
          <p:nvPr>
            <p:ph type="dt" sz="half" idx="10"/>
          </p:nvPr>
        </p:nvSpPr>
        <p:spPr/>
        <p:txBody>
          <a:bodyPr/>
          <a:lstStyle/>
          <a:p>
            <a:fld id="{BDB4485F-ED24-47DB-AFF9-387090B6200D}" type="datetimeFigureOut">
              <a:rPr lang="en-ZW" smtClean="0"/>
              <a:t>8/11/2024</a:t>
            </a:fld>
            <a:endParaRPr lang="en-ZW"/>
          </a:p>
        </p:txBody>
      </p:sp>
      <p:sp>
        <p:nvSpPr>
          <p:cNvPr id="8" name="Footer Placeholder 7"/>
          <p:cNvSpPr>
            <a:spLocks noGrp="1"/>
          </p:cNvSpPr>
          <p:nvPr>
            <p:ph type="ftr" sz="quarter" idx="11"/>
          </p:nvPr>
        </p:nvSpPr>
        <p:spPr/>
        <p:txBody>
          <a:bodyPr/>
          <a:lstStyle/>
          <a:p>
            <a:endParaRPr lang="en-ZW"/>
          </a:p>
        </p:txBody>
      </p:sp>
      <p:sp>
        <p:nvSpPr>
          <p:cNvPr id="9" name="Slide Number Placeholder 8"/>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566615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Date Placeholder 2"/>
          <p:cNvSpPr>
            <a:spLocks noGrp="1"/>
          </p:cNvSpPr>
          <p:nvPr>
            <p:ph type="dt" sz="half" idx="10"/>
          </p:nvPr>
        </p:nvSpPr>
        <p:spPr/>
        <p:txBody>
          <a:bodyPr/>
          <a:lstStyle/>
          <a:p>
            <a:fld id="{BDB4485F-ED24-47DB-AFF9-387090B6200D}" type="datetimeFigureOut">
              <a:rPr lang="en-ZW" smtClean="0"/>
              <a:t>8/11/2024</a:t>
            </a:fld>
            <a:endParaRPr lang="en-ZW"/>
          </a:p>
        </p:txBody>
      </p:sp>
      <p:sp>
        <p:nvSpPr>
          <p:cNvPr id="4" name="Footer Placeholder 3"/>
          <p:cNvSpPr>
            <a:spLocks noGrp="1"/>
          </p:cNvSpPr>
          <p:nvPr>
            <p:ph type="ftr" sz="quarter" idx="11"/>
          </p:nvPr>
        </p:nvSpPr>
        <p:spPr/>
        <p:txBody>
          <a:bodyPr/>
          <a:lstStyle/>
          <a:p>
            <a:endParaRPr lang="en-ZW"/>
          </a:p>
        </p:txBody>
      </p:sp>
      <p:sp>
        <p:nvSpPr>
          <p:cNvPr id="5" name="Slide Number Placeholder 4"/>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1828457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4485F-ED24-47DB-AFF9-387090B6200D}" type="datetimeFigureOut">
              <a:rPr lang="en-ZW" smtClean="0"/>
              <a:t>8/11/2024</a:t>
            </a:fld>
            <a:endParaRPr lang="en-ZW"/>
          </a:p>
        </p:txBody>
      </p:sp>
      <p:sp>
        <p:nvSpPr>
          <p:cNvPr id="3" name="Footer Placeholder 2"/>
          <p:cNvSpPr>
            <a:spLocks noGrp="1"/>
          </p:cNvSpPr>
          <p:nvPr>
            <p:ph type="ftr" sz="quarter" idx="11"/>
          </p:nvPr>
        </p:nvSpPr>
        <p:spPr/>
        <p:txBody>
          <a:bodyPr/>
          <a:lstStyle/>
          <a:p>
            <a:endParaRPr lang="en-ZW"/>
          </a:p>
        </p:txBody>
      </p:sp>
      <p:sp>
        <p:nvSpPr>
          <p:cNvPr id="4" name="Slide Number Placeholder 3"/>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532978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W"/>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4485F-ED24-47DB-AFF9-387090B6200D}" type="datetimeFigureOut">
              <a:rPr lang="en-ZW" smtClean="0"/>
              <a:t>8/11/2024</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120731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W"/>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W"/>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4485F-ED24-47DB-AFF9-387090B6200D}" type="datetimeFigureOut">
              <a:rPr lang="en-ZW" smtClean="0"/>
              <a:t>8/11/2024</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051226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ZW"/>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4485F-ED24-47DB-AFF9-387090B6200D}" type="datetimeFigureOut">
              <a:rPr lang="en-ZW" smtClean="0"/>
              <a:t>8/11/2024</a:t>
            </a:fld>
            <a:endParaRPr lang="en-ZW"/>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W"/>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A6CC1-C62E-4793-9BAB-70F633D6ED53}" type="slidenum">
              <a:rPr lang="en-ZW" smtClean="0"/>
              <a:t>‹#›</a:t>
            </a:fld>
            <a:endParaRPr lang="en-ZW"/>
          </a:p>
        </p:txBody>
      </p:sp>
    </p:spTree>
    <p:extLst>
      <p:ext uri="{BB962C8B-B14F-4D97-AF65-F5344CB8AC3E}">
        <p14:creationId xmlns:p14="http://schemas.microsoft.com/office/powerpoint/2010/main" val="3146491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unwomen.org/en/what-we-do/ending-violence-against-women/unite/theme" TargetMode="Externa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2.jpg"/><Relationship Id="rId5" Type="http://schemas.openxmlformats.org/officeDocument/2006/relationships/image" Target="../media/image41.jpe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hyperlink" Target="https://docs.google.com/forms/d/e/1FAIpQLSexMXtfNA0w_otD4Acsl67kcSnsQgKhz3OMhMPc79XTYmijwg/viewform"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19150" y="1238258"/>
            <a:ext cx="7696200" cy="3785652"/>
          </a:xfrm>
          <a:prstGeom prst="rect">
            <a:avLst/>
          </a:prstGeom>
          <a:noFill/>
        </p:spPr>
        <p:txBody>
          <a:bodyPr wrap="square" rtlCol="0">
            <a:spAutoFit/>
          </a:bodyPr>
          <a:lstStyle/>
          <a:p>
            <a:pPr algn="ctr"/>
            <a:r>
              <a:rPr lang="en-GB" sz="2000" b="1" dirty="0">
                <a:latin typeface="Tahoma" panose="020B0604030504040204" pitchFamily="34" charset="0"/>
                <a:ea typeface="Times New Roman" panose="02020603050405020304" pitchFamily="18" charset="0"/>
              </a:rPr>
              <a:t>SADC PROTOCOL@WORK SUMMITS AND AWARDS </a:t>
            </a:r>
            <a:endParaRPr lang="en-ZW" sz="2000" b="1" dirty="0"/>
          </a:p>
          <a:p>
            <a:pPr algn="ctr"/>
            <a:r>
              <a:rPr lang="en-ZW" sz="2000" b="1" dirty="0"/>
              <a:t> </a:t>
            </a:r>
            <a:r>
              <a:rPr lang="en-ZW" sz="2000" b="1" dirty="0" smtClean="0"/>
              <a:t>2024</a:t>
            </a:r>
            <a:endParaRPr lang="en-ZW" sz="2000" b="1" dirty="0"/>
          </a:p>
          <a:p>
            <a:pPr algn="ctr"/>
            <a:r>
              <a:rPr lang="en-ZW" sz="2000" b="1" dirty="0"/>
              <a:t>INSTITUTIONAL COE</a:t>
            </a:r>
          </a:p>
          <a:p>
            <a:pPr algn="ctr"/>
            <a:r>
              <a:rPr lang="en-ZW" sz="2000" dirty="0"/>
              <a:t>(Zimbabwe, City of Mutare, November </a:t>
            </a:r>
            <a:r>
              <a:rPr lang="en-ZW" sz="2000" dirty="0" smtClean="0"/>
              <a:t>2024 </a:t>
            </a:r>
            <a:r>
              <a:rPr lang="en-ZW" sz="2000" dirty="0"/>
              <a:t>)</a:t>
            </a:r>
          </a:p>
          <a:p>
            <a:pPr algn="ctr"/>
            <a:endParaRPr lang="en-ZW" sz="2000" dirty="0"/>
          </a:p>
          <a:p>
            <a:pPr algn="ctr"/>
            <a:r>
              <a:rPr lang="en-ZW" sz="2000" dirty="0"/>
              <a:t>Christina Mabika</a:t>
            </a:r>
          </a:p>
          <a:p>
            <a:pPr algn="ctr"/>
            <a:endParaRPr lang="en-ZW" sz="2000" dirty="0"/>
          </a:p>
          <a:p>
            <a:pPr algn="ctr"/>
            <a:r>
              <a:rPr lang="en-ZW" sz="2000" dirty="0"/>
              <a:t>City of Mutare: Zimbabwe’s gateway to the sea</a:t>
            </a:r>
            <a:r>
              <a:rPr lang="en-ZW" sz="2000" dirty="0" smtClean="0"/>
              <a:t>!</a:t>
            </a:r>
          </a:p>
          <a:p>
            <a:pPr algn="ctr"/>
            <a:r>
              <a:rPr lang="en-ZW" sz="2000" dirty="0" smtClean="0"/>
              <a:t> </a:t>
            </a:r>
            <a:endParaRPr lang="en-ZW" sz="2000" dirty="0">
              <a:solidFill>
                <a:srgbClr val="FF0000"/>
              </a:solidFill>
            </a:endParaRPr>
          </a:p>
          <a:p>
            <a:pPr algn="ctr"/>
            <a:endParaRPr lang="en-ZW" sz="2000" dirty="0">
              <a:solidFill>
                <a:srgbClr val="FF0000"/>
              </a:solidFill>
            </a:endParaRPr>
          </a:p>
          <a:p>
            <a:pPr algn="ctr"/>
            <a:r>
              <a:rPr lang="en-ZW" sz="2000" dirty="0" smtClean="0"/>
              <a:t>			</a:t>
            </a:r>
            <a:r>
              <a:rPr lang="en-ZW" sz="1600" i="1" dirty="0" smtClean="0"/>
              <a:t>Recapitalisation For Service Delivery</a:t>
            </a:r>
          </a:p>
          <a:p>
            <a:pPr algn="ctr"/>
            <a:endParaRPr lang="en-ZW" sz="2000" dirty="0">
              <a:solidFill>
                <a:srgbClr val="FF0000"/>
              </a:solidFill>
            </a:endParaRPr>
          </a:p>
        </p:txBody>
      </p:sp>
      <p:sp>
        <p:nvSpPr>
          <p:cNvPr id="9" name="TextBox 8"/>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grpSp>
        <p:nvGrpSpPr>
          <p:cNvPr id="7" name="Group 6"/>
          <p:cNvGrpSpPr/>
          <p:nvPr/>
        </p:nvGrpSpPr>
        <p:grpSpPr>
          <a:xfrm>
            <a:off x="400050" y="44566"/>
            <a:ext cx="8420100" cy="914400"/>
            <a:chOff x="543012" y="237175"/>
            <a:chExt cx="11206620" cy="1314506"/>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9638" y="638675"/>
              <a:ext cx="3237986" cy="77875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012" y="237175"/>
              <a:ext cx="1506626" cy="131450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69018" y="679918"/>
              <a:ext cx="2780614" cy="807702"/>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0412" y="708948"/>
              <a:ext cx="3315817" cy="623788"/>
            </a:xfrm>
            <a:prstGeom prst="rect">
              <a:avLst/>
            </a:prstGeom>
          </p:spPr>
        </p:pic>
      </p:grpSp>
      <p:pic>
        <p:nvPicPr>
          <p:cNvPr id="2" name="Commissioning of Plant and Equipm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00050" y="3880910"/>
            <a:ext cx="4064000" cy="2286000"/>
          </a:xfrm>
          <a:prstGeom prst="rect">
            <a:avLst/>
          </a:prstGeom>
        </p:spPr>
      </p:pic>
    </p:spTree>
    <p:extLst>
      <p:ext uri="{BB962C8B-B14F-4D97-AF65-F5344CB8AC3E}">
        <p14:creationId xmlns:p14="http://schemas.microsoft.com/office/powerpoint/2010/main" val="98332109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ZA" sz="2800" b="1" dirty="0">
                <a:solidFill>
                  <a:prstClr val="black"/>
                </a:solidFill>
              </a:rPr>
              <a:t>V. INFRASTRUCTURE AND SOCIAL </a:t>
            </a:r>
            <a:r>
              <a:rPr lang="en-ZA" sz="2800" b="1" dirty="0" smtClean="0">
                <a:solidFill>
                  <a:prstClr val="black"/>
                </a:solidFill>
              </a:rPr>
              <a:t>DEVELOPMENT</a:t>
            </a:r>
            <a:br>
              <a:rPr lang="en-ZA" sz="2800" b="1" dirty="0" smtClean="0">
                <a:solidFill>
                  <a:prstClr val="black"/>
                </a:solidFill>
              </a:rPr>
            </a:br>
            <a:r>
              <a:rPr lang="en-ZA" sz="2800" b="1" i="1" dirty="0" smtClean="0">
                <a:solidFill>
                  <a:prstClr val="black"/>
                </a:solidFill>
              </a:rPr>
              <a:t>WATER AND SANITATION </a:t>
            </a:r>
            <a:endParaRPr lang="en-ZA" sz="2800" b="1" i="1" dirty="0">
              <a:solidFill>
                <a:prstClr val="black"/>
              </a:solidFill>
            </a:endParaRPr>
          </a:p>
        </p:txBody>
      </p:sp>
      <p:sp>
        <p:nvSpPr>
          <p:cNvPr id="3" name="Content Placeholder 2"/>
          <p:cNvSpPr>
            <a:spLocks noGrp="1"/>
          </p:cNvSpPr>
          <p:nvPr>
            <p:ph sz="half" idx="1"/>
          </p:nvPr>
        </p:nvSpPr>
        <p:spPr/>
        <p:txBody>
          <a:bodyPr>
            <a:normAutofit fontScale="55000" lnSpcReduction="20000"/>
          </a:bodyPr>
          <a:lstStyle/>
          <a:p>
            <a:pPr marL="0" lvl="0" indent="0">
              <a:buNone/>
            </a:pPr>
            <a:endParaRPr lang="en-ZA" b="1" dirty="0">
              <a:solidFill>
                <a:prstClr val="black"/>
              </a:solidFill>
            </a:endParaRPr>
          </a:p>
          <a:p>
            <a:pPr marL="0" indent="0"/>
            <a:r>
              <a:rPr lang="en-ZA" dirty="0">
                <a:solidFill>
                  <a:prstClr val="black"/>
                </a:solidFill>
                <a:latin typeface="Times New Roman" pitchFamily="18" charset="0"/>
                <a:cs typeface="Times New Roman" pitchFamily="18" charset="0"/>
              </a:rPr>
              <a:t>Daily provision of </a:t>
            </a:r>
            <a:r>
              <a:rPr lang="en-ZA" dirty="0" smtClean="0">
                <a:solidFill>
                  <a:prstClr val="black"/>
                </a:solidFill>
                <a:latin typeface="Times New Roman" pitchFamily="18" charset="0"/>
                <a:cs typeface="Times New Roman" pitchFamily="18" charset="0"/>
              </a:rPr>
              <a:t>water at an average of 22hrs per day </a:t>
            </a:r>
            <a:r>
              <a:rPr lang="en-ZA" dirty="0">
                <a:solidFill>
                  <a:prstClr val="black"/>
                </a:solidFill>
                <a:latin typeface="Times New Roman" pitchFamily="18" charset="0"/>
                <a:cs typeface="Times New Roman" pitchFamily="18" charset="0"/>
              </a:rPr>
              <a:t>(Quality water testing done daily</a:t>
            </a:r>
            <a:r>
              <a:rPr lang="en-ZA" dirty="0" smtClean="0">
                <a:solidFill>
                  <a:prstClr val="black"/>
                </a:solidFill>
                <a:latin typeface="Times New Roman" pitchFamily="18" charset="0"/>
                <a:cs typeface="Times New Roman" pitchFamily="18" charset="0"/>
              </a:rPr>
              <a:t>)</a:t>
            </a:r>
          </a:p>
          <a:p>
            <a:pPr marL="0" indent="0"/>
            <a:r>
              <a:rPr lang="en-ZA" dirty="0" smtClean="0">
                <a:solidFill>
                  <a:prstClr val="black"/>
                </a:solidFill>
                <a:latin typeface="Times New Roman" pitchFamily="18" charset="0"/>
                <a:cs typeface="Times New Roman" pitchFamily="18" charset="0"/>
              </a:rPr>
              <a:t>Pro poor policy indicates that the first 3 kilo litres of water are free for everyone and low income households get an additional 3 kilo litres </a:t>
            </a:r>
          </a:p>
          <a:p>
            <a:pPr marL="0" indent="0"/>
            <a:r>
              <a:rPr lang="en-ZA" dirty="0" smtClean="0">
                <a:solidFill>
                  <a:prstClr val="black"/>
                </a:solidFill>
                <a:latin typeface="Times New Roman" pitchFamily="18" charset="0"/>
                <a:cs typeface="Times New Roman" pitchFamily="18" charset="0"/>
              </a:rPr>
              <a:t>Gimboki Water Project at 99% for 5216 households - To combat Sexual Gender Based Violence as women and girls were being raped in their quest for water.</a:t>
            </a:r>
          </a:p>
          <a:p>
            <a:pPr marL="0" indent="0"/>
            <a:r>
              <a:rPr lang="en-ZA" dirty="0" smtClean="0">
                <a:solidFill>
                  <a:prstClr val="black"/>
                </a:solidFill>
                <a:latin typeface="Times New Roman" pitchFamily="18" charset="0"/>
                <a:ea typeface="Times New Roman" panose="02020603050405020304" pitchFamily="18" charset="0"/>
                <a:cs typeface="Times New Roman" pitchFamily="18" charset="0"/>
              </a:rPr>
              <a:t>Routine Maintenance </a:t>
            </a:r>
            <a:r>
              <a:rPr lang="en-ZA" dirty="0">
                <a:solidFill>
                  <a:prstClr val="black"/>
                </a:solidFill>
                <a:latin typeface="Times New Roman" pitchFamily="18" charset="0"/>
                <a:ea typeface="Times New Roman" panose="02020603050405020304" pitchFamily="18" charset="0"/>
                <a:cs typeface="Times New Roman" pitchFamily="18" charset="0"/>
              </a:rPr>
              <a:t>of Odzani Water </a:t>
            </a:r>
            <a:r>
              <a:rPr lang="en-ZA" dirty="0" smtClean="0">
                <a:solidFill>
                  <a:prstClr val="black"/>
                </a:solidFill>
                <a:latin typeface="Times New Roman" pitchFamily="18" charset="0"/>
                <a:ea typeface="Times New Roman" panose="02020603050405020304" pitchFamily="18" charset="0"/>
                <a:cs typeface="Times New Roman" pitchFamily="18" charset="0"/>
              </a:rPr>
              <a:t>Works for production of water (165litres per capita per day)</a:t>
            </a:r>
            <a:endParaRPr lang="en-ZA" dirty="0">
              <a:solidFill>
                <a:prstClr val="black"/>
              </a:solidFill>
              <a:latin typeface="Times New Roman" pitchFamily="18" charset="0"/>
              <a:ea typeface="Times New Roman" panose="02020603050405020304" pitchFamily="18" charset="0"/>
              <a:cs typeface="Times New Roman" pitchFamily="18" charset="0"/>
            </a:endParaRPr>
          </a:p>
          <a:p>
            <a:pPr marL="0" indent="0"/>
            <a:r>
              <a:rPr lang="en-US" dirty="0">
                <a:latin typeface="Times New Roman" pitchFamily="18" charset="0"/>
                <a:cs typeface="Times New Roman" pitchFamily="18" charset="0"/>
              </a:rPr>
              <a:t>Gimboki Sewage works were rehabilitated under ZIMFUND.</a:t>
            </a:r>
          </a:p>
          <a:p>
            <a:pPr marL="0" indent="0"/>
            <a:r>
              <a:rPr lang="en-US" dirty="0">
                <a:latin typeface="Times New Roman" pitchFamily="18" charset="0"/>
                <a:cs typeface="Times New Roman" pitchFamily="18" charset="0"/>
              </a:rPr>
              <a:t>Duplication of Gimboki outfall sewer (10 km) under ZIMFUND</a:t>
            </a:r>
          </a:p>
          <a:p>
            <a:pPr marL="0" indent="0"/>
            <a:r>
              <a:rPr lang="en-US" dirty="0">
                <a:latin typeface="Times New Roman" pitchFamily="18" charset="0"/>
                <a:cs typeface="Times New Roman" pitchFamily="18" charset="0"/>
              </a:rPr>
              <a:t>Reconstruction of Sewer pipeline in Dreamhouse</a:t>
            </a:r>
          </a:p>
          <a:p>
            <a:pPr marL="0" indent="0"/>
            <a:r>
              <a:rPr lang="en-US" dirty="0" smtClean="0">
                <a:latin typeface="Times New Roman" pitchFamily="18" charset="0"/>
                <a:cs typeface="Times New Roman" pitchFamily="18" charset="0"/>
              </a:rPr>
              <a:t>4000 water meters purchased for house holds to reduce non-revenue water</a:t>
            </a:r>
            <a:endParaRPr lang="en-US" dirty="0">
              <a:latin typeface="Times New Roman" pitchFamily="18" charset="0"/>
              <a:cs typeface="Times New Roman" pitchFamily="18" charset="0"/>
            </a:endParaRPr>
          </a:p>
          <a:p>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65675" y="1600201"/>
            <a:ext cx="1411325" cy="1993852"/>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3403" y="3666134"/>
            <a:ext cx="3713397" cy="246955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950" y="1758927"/>
            <a:ext cx="2514600" cy="1676400"/>
          </a:xfrm>
          <a:prstGeom prst="rect">
            <a:avLst/>
          </a:prstGeom>
        </p:spPr>
      </p:pic>
    </p:spTree>
    <p:extLst>
      <p:ext uri="{BB962C8B-B14F-4D97-AF65-F5344CB8AC3E}">
        <p14:creationId xmlns:p14="http://schemas.microsoft.com/office/powerpoint/2010/main" val="40039410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538"/>
            <a:ext cx="8229600" cy="1143000"/>
          </a:xfrm>
        </p:spPr>
        <p:txBody>
          <a:bodyPr>
            <a:normAutofit/>
          </a:bodyPr>
          <a:lstStyle/>
          <a:p>
            <a:r>
              <a:rPr lang="en-ZA" sz="2000" b="1" dirty="0">
                <a:solidFill>
                  <a:prstClr val="black"/>
                </a:solidFill>
                <a:latin typeface="Times New Roman" panose="02020603050405020304" pitchFamily="18" charset="0"/>
                <a:cs typeface="Times New Roman" panose="02020603050405020304" pitchFamily="18" charset="0"/>
              </a:rPr>
              <a:t>V. INFRASTRUCTURE AND SOCIAL </a:t>
            </a:r>
            <a:r>
              <a:rPr lang="en-ZA" sz="2000" b="1" dirty="0" smtClean="0">
                <a:solidFill>
                  <a:prstClr val="black"/>
                </a:solidFill>
                <a:latin typeface="Times New Roman" panose="02020603050405020304" pitchFamily="18" charset="0"/>
                <a:cs typeface="Times New Roman" panose="02020603050405020304" pitchFamily="18" charset="0"/>
              </a:rPr>
              <a:t>DEVELOPMENT</a:t>
            </a:r>
            <a:br>
              <a:rPr lang="en-ZA" sz="2000" b="1" dirty="0" smtClean="0">
                <a:solidFill>
                  <a:prstClr val="black"/>
                </a:solidFill>
                <a:latin typeface="Times New Roman" panose="02020603050405020304" pitchFamily="18" charset="0"/>
                <a:cs typeface="Times New Roman" panose="02020603050405020304" pitchFamily="18" charset="0"/>
              </a:rPr>
            </a:br>
            <a:r>
              <a:rPr lang="en-ZA" sz="2000" b="1" dirty="0" smtClean="0">
                <a:solidFill>
                  <a:prstClr val="black"/>
                </a:solidFill>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SOCIAL </a:t>
            </a:r>
            <a:r>
              <a:rPr lang="en-US" sz="2000" i="1" dirty="0">
                <a:latin typeface="Times New Roman" panose="02020603050405020304" pitchFamily="18" charset="0"/>
                <a:cs typeface="Times New Roman" panose="02020603050405020304" pitchFamily="18" charset="0"/>
              </a:rPr>
              <a:t>DEVELOPMENT</a:t>
            </a:r>
            <a:endParaRPr lang="en-US" sz="2000" i="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p:txBody>
          <a:bodyPr>
            <a:normAutofit fontScale="47500" lnSpcReduction="20000"/>
          </a:bodyPr>
          <a:lstStyle/>
          <a:p>
            <a:pPr>
              <a:lnSpc>
                <a:spcPct val="150000"/>
              </a:lnSpc>
            </a:pPr>
            <a:r>
              <a:rPr lang="en-ZA" dirty="0">
                <a:latin typeface="Times New Roman" pitchFamily="18" charset="0"/>
                <a:cs typeface="Times New Roman" pitchFamily="18" charset="0"/>
              </a:rPr>
              <a:t>Refurbishment of  Sakubva </a:t>
            </a:r>
            <a:r>
              <a:rPr lang="en-ZA" dirty="0" smtClean="0">
                <a:latin typeface="Times New Roman" pitchFamily="18" charset="0"/>
                <a:cs typeface="Times New Roman" pitchFamily="18" charset="0"/>
              </a:rPr>
              <a:t>Stadium with brand new turf </a:t>
            </a:r>
            <a:r>
              <a:rPr lang="en-ZA" dirty="0">
                <a:latin typeface="Times New Roman" pitchFamily="18" charset="0"/>
                <a:cs typeface="Times New Roman" pitchFamily="18" charset="0"/>
              </a:rPr>
              <a:t>which is </a:t>
            </a:r>
            <a:r>
              <a:rPr lang="en-ZA" dirty="0" smtClean="0">
                <a:latin typeface="Times New Roman" pitchFamily="18" charset="0"/>
                <a:cs typeface="Times New Roman" pitchFamily="18" charset="0"/>
              </a:rPr>
              <a:t>used </a:t>
            </a:r>
            <a:r>
              <a:rPr lang="en-ZA" dirty="0">
                <a:latin typeface="Times New Roman" pitchFamily="18" charset="0"/>
                <a:cs typeface="Times New Roman" pitchFamily="18" charset="0"/>
              </a:rPr>
              <a:t>for Premier Soccer League </a:t>
            </a:r>
            <a:r>
              <a:rPr lang="en-ZA" dirty="0" smtClean="0">
                <a:latin typeface="Times New Roman" pitchFamily="18" charset="0"/>
                <a:cs typeface="Times New Roman" pitchFamily="18" charset="0"/>
              </a:rPr>
              <a:t>matches</a:t>
            </a:r>
          </a:p>
          <a:p>
            <a:pPr>
              <a:lnSpc>
                <a:spcPct val="150000"/>
              </a:lnSpc>
            </a:pPr>
            <a:r>
              <a:rPr lang="en-ZA" dirty="0" smtClean="0">
                <a:latin typeface="Times New Roman" pitchFamily="18" charset="0"/>
                <a:cs typeface="Times New Roman" pitchFamily="18" charset="0"/>
              </a:rPr>
              <a:t>Inclusion of sports for PWDs on the Council budget</a:t>
            </a:r>
            <a:endParaRPr lang="en-ZA" dirty="0">
              <a:latin typeface="Times New Roman" pitchFamily="18" charset="0"/>
              <a:cs typeface="Times New Roman" pitchFamily="18" charset="0"/>
            </a:endParaRPr>
          </a:p>
          <a:p>
            <a:pPr>
              <a:lnSpc>
                <a:spcPct val="150000"/>
              </a:lnSpc>
            </a:pPr>
            <a:r>
              <a:rPr lang="en-ZA" dirty="0">
                <a:latin typeface="Times New Roman" pitchFamily="18" charset="0"/>
                <a:cs typeface="Times New Roman" pitchFamily="18" charset="0"/>
              </a:rPr>
              <a:t>Community Halls in Chikanga, Sakubva, Dangamvura, Hobhouse and Town (Renovations on Sakubva Beit Hall carried out in partnership wit the Rebuild Sakubva Programme. </a:t>
            </a:r>
            <a:endParaRPr lang="en-ZA" dirty="0" smtClean="0">
              <a:latin typeface="Times New Roman" pitchFamily="18" charset="0"/>
              <a:cs typeface="Times New Roman" pitchFamily="18" charset="0"/>
            </a:endParaRPr>
          </a:p>
          <a:p>
            <a:pPr>
              <a:lnSpc>
                <a:spcPct val="150000"/>
              </a:lnSpc>
            </a:pPr>
            <a:r>
              <a:rPr lang="en-ZA" dirty="0" smtClean="0">
                <a:latin typeface="Times New Roman" pitchFamily="18" charset="0"/>
                <a:cs typeface="Times New Roman" pitchFamily="18" charset="0"/>
              </a:rPr>
              <a:t>Council </a:t>
            </a:r>
            <a:r>
              <a:rPr lang="en-ZA" dirty="0">
                <a:latin typeface="Times New Roman" pitchFamily="18" charset="0"/>
                <a:cs typeface="Times New Roman" pitchFamily="18" charset="0"/>
              </a:rPr>
              <a:t>has 4 Libraries, one of which houses the American Corner. They all offer internet services</a:t>
            </a:r>
          </a:p>
          <a:p>
            <a:pPr>
              <a:lnSpc>
                <a:spcPct val="150000"/>
              </a:lnSpc>
            </a:pPr>
            <a:r>
              <a:rPr lang="en-ZA" dirty="0">
                <a:latin typeface="Times New Roman" pitchFamily="18" charset="0"/>
                <a:cs typeface="Times New Roman" pitchFamily="18" charset="0"/>
              </a:rPr>
              <a:t>2 Swimming pools (Sakubva and Main Bath)</a:t>
            </a:r>
          </a:p>
          <a:p>
            <a:pPr>
              <a:lnSpc>
                <a:spcPct val="150000"/>
              </a:lnSpc>
            </a:pPr>
            <a:r>
              <a:rPr lang="en-ZA" dirty="0">
                <a:latin typeface="Times New Roman" pitchFamily="18" charset="0"/>
                <a:cs typeface="Times New Roman" pitchFamily="18" charset="0"/>
              </a:rPr>
              <a:t>Maintenance of the Council schools  (Councillors sit in the SDCs as ex-officio members)</a:t>
            </a:r>
          </a:p>
          <a:p>
            <a:pPr>
              <a:lnSpc>
                <a:spcPct val="150000"/>
              </a:lnSpc>
            </a:pPr>
            <a:r>
              <a:rPr lang="en-ZA" dirty="0">
                <a:latin typeface="Times New Roman" pitchFamily="18" charset="0"/>
                <a:cs typeface="Times New Roman" pitchFamily="18" charset="0"/>
              </a:rPr>
              <a:t>Construction of Gimboki and Chikanga Primary School through a Education </a:t>
            </a:r>
            <a:r>
              <a:rPr lang="en-ZA" dirty="0" smtClean="0">
                <a:latin typeface="Times New Roman" pitchFamily="18" charset="0"/>
                <a:cs typeface="Times New Roman" pitchFamily="18" charset="0"/>
              </a:rPr>
              <a:t>Levy</a:t>
            </a:r>
          </a:p>
          <a:p>
            <a:pPr marL="0" indent="0">
              <a:lnSpc>
                <a:spcPct val="150000"/>
              </a:lnSpc>
              <a:buNone/>
            </a:pPr>
            <a:r>
              <a:rPr lang="en-ZA" dirty="0" smtClean="0">
                <a:latin typeface="Times New Roman" pitchFamily="18" charset="0"/>
                <a:cs typeface="Times New Roman" pitchFamily="18" charset="0"/>
              </a:rPr>
              <a:t> </a:t>
            </a:r>
            <a:r>
              <a:rPr lang="en-ZA" i="1" dirty="0">
                <a:latin typeface="Times New Roman" pitchFamily="18" charset="0"/>
                <a:cs typeface="Times New Roman" pitchFamily="18" charset="0"/>
              </a:rPr>
              <a:t>Refer to Evidence File</a:t>
            </a:r>
          </a:p>
          <a:p>
            <a:pPr>
              <a:lnSpc>
                <a:spcPct val="150000"/>
              </a:lnSpc>
            </a:pPr>
            <a:endParaRPr lang="en-ZA" dirty="0">
              <a:latin typeface="Times New Roman" pitchFamily="18" charset="0"/>
              <a:cs typeface="Times New Roman" pitchFamily="18" charset="0"/>
            </a:endParaRPr>
          </a:p>
        </p:txBody>
      </p:sp>
      <p:sp>
        <p:nvSpPr>
          <p:cNvPr id="4" name="Content Placeholder 3"/>
          <p:cNvSpPr>
            <a:spLocks noGrp="1"/>
          </p:cNvSpPr>
          <p:nvPr>
            <p:ph sz="half" idx="2"/>
          </p:nvPr>
        </p:nvSpPr>
        <p:spPr>
          <a:xfrm>
            <a:off x="4648200" y="1562100"/>
            <a:ext cx="4038600" cy="4525963"/>
          </a:xfrm>
        </p:spPr>
        <p:txBody>
          <a:bodyPr>
            <a:normAutofit fontScale="47500" lnSpcReduction="20000"/>
          </a:bodyPr>
          <a:lstStyle/>
          <a:p>
            <a:endParaRPr lang="en-US" sz="1200" dirty="0">
              <a:latin typeface="Times New Roman" pitchFamily="18" charset="0"/>
              <a:cs typeface="Times New Roman" pitchFamily="18" charset="0"/>
            </a:endParaRPr>
          </a:p>
          <a:p>
            <a:pPr marL="0" indent="0">
              <a:lnSpc>
                <a:spcPct val="150000"/>
              </a:lnSpc>
              <a:buNone/>
            </a:pPr>
            <a:r>
              <a:rPr lang="en-ZA" i="1" dirty="0" smtClean="0">
                <a:latin typeface="Times New Roman" pitchFamily="18" charset="0"/>
                <a:cs typeface="Times New Roman" pitchFamily="18" charset="0"/>
              </a:rPr>
              <a:t>Gimboki Primary School</a:t>
            </a:r>
          </a:p>
          <a:p>
            <a:pPr marL="0" indent="0">
              <a:lnSpc>
                <a:spcPct val="150000"/>
              </a:lnSpc>
              <a:buNone/>
            </a:pPr>
            <a:endParaRPr lang="en-ZA" i="1" dirty="0">
              <a:latin typeface="Times New Roman" pitchFamily="18" charset="0"/>
              <a:cs typeface="Times New Roman" pitchFamily="18" charset="0"/>
            </a:endParaRPr>
          </a:p>
          <a:p>
            <a:pPr marL="0" indent="0">
              <a:lnSpc>
                <a:spcPct val="150000"/>
              </a:lnSpc>
              <a:buNone/>
            </a:pPr>
            <a:endParaRPr lang="en-ZA" i="1" dirty="0" smtClean="0">
              <a:latin typeface="Times New Roman" pitchFamily="18" charset="0"/>
              <a:cs typeface="Times New Roman" pitchFamily="18" charset="0"/>
            </a:endParaRPr>
          </a:p>
          <a:p>
            <a:pPr marL="0" indent="0">
              <a:lnSpc>
                <a:spcPct val="150000"/>
              </a:lnSpc>
              <a:buNone/>
            </a:pPr>
            <a:endParaRPr lang="en-ZA" i="1" dirty="0">
              <a:latin typeface="Times New Roman" pitchFamily="18" charset="0"/>
              <a:cs typeface="Times New Roman" pitchFamily="18" charset="0"/>
            </a:endParaRPr>
          </a:p>
          <a:p>
            <a:pPr marL="0" indent="0">
              <a:lnSpc>
                <a:spcPct val="150000"/>
              </a:lnSpc>
              <a:buNone/>
            </a:pPr>
            <a:endParaRPr lang="en-ZA" i="1" dirty="0" smtClean="0">
              <a:latin typeface="Times New Roman" pitchFamily="18" charset="0"/>
              <a:cs typeface="Times New Roman" pitchFamily="18" charset="0"/>
            </a:endParaRPr>
          </a:p>
          <a:p>
            <a:pPr marL="0" indent="0">
              <a:lnSpc>
                <a:spcPct val="150000"/>
              </a:lnSpc>
              <a:buNone/>
            </a:pPr>
            <a:endParaRPr lang="en-ZA" i="1" dirty="0">
              <a:latin typeface="Times New Roman" pitchFamily="18" charset="0"/>
              <a:cs typeface="Times New Roman" pitchFamily="18" charset="0"/>
            </a:endParaRPr>
          </a:p>
          <a:p>
            <a:pPr marL="0" indent="0">
              <a:lnSpc>
                <a:spcPct val="150000"/>
              </a:lnSpc>
              <a:buNone/>
            </a:pPr>
            <a:endParaRPr lang="en-ZA" i="1" dirty="0" smtClean="0">
              <a:latin typeface="Times New Roman" pitchFamily="18" charset="0"/>
              <a:cs typeface="Times New Roman" pitchFamily="18" charset="0"/>
            </a:endParaRPr>
          </a:p>
          <a:p>
            <a:pPr marL="0" indent="0">
              <a:lnSpc>
                <a:spcPct val="150000"/>
              </a:lnSpc>
              <a:buNone/>
            </a:pPr>
            <a:endParaRPr lang="en-ZA" i="1" dirty="0">
              <a:latin typeface="Times New Roman" pitchFamily="18" charset="0"/>
              <a:cs typeface="Times New Roman" pitchFamily="18" charset="0"/>
            </a:endParaRPr>
          </a:p>
          <a:p>
            <a:pPr marL="0" indent="0">
              <a:lnSpc>
                <a:spcPct val="150000"/>
              </a:lnSpc>
              <a:buNone/>
            </a:pPr>
            <a:r>
              <a:rPr lang="en-ZA" i="1" dirty="0" smtClean="0">
                <a:latin typeface="Times New Roman" pitchFamily="18" charset="0"/>
                <a:cs typeface="Times New Roman" pitchFamily="18" charset="0"/>
              </a:rPr>
              <a:t>Main Bath Swimming Pool</a:t>
            </a:r>
            <a:endParaRPr lang="en-ZA" i="1" dirty="0">
              <a:latin typeface="Times New Roman" pitchFamily="18" charset="0"/>
              <a:cs typeface="Times New Roman" pitchFamily="18" charset="0"/>
            </a:endParaRPr>
          </a:p>
          <a:p>
            <a:pPr marL="0" indent="0">
              <a:lnSpc>
                <a:spcPct val="150000"/>
              </a:lnSpc>
              <a:buNone/>
            </a:pPr>
            <a:endParaRPr lang="en-ZA" i="1" dirty="0">
              <a:latin typeface="Times New Roman" pitchFamily="18" charset="0"/>
              <a:cs typeface="Times New Roman"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1981200"/>
            <a:ext cx="3276600" cy="218610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7275" y="4343400"/>
            <a:ext cx="3143250" cy="2095500"/>
          </a:xfrm>
          <a:prstGeom prst="rect">
            <a:avLst/>
          </a:prstGeom>
        </p:spPr>
      </p:pic>
    </p:spTree>
    <p:extLst>
      <p:ext uri="{BB962C8B-B14F-4D97-AF65-F5344CB8AC3E}">
        <p14:creationId xmlns:p14="http://schemas.microsoft.com/office/powerpoint/2010/main" val="40021730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400" b="1" dirty="0">
                <a:solidFill>
                  <a:prstClr val="black"/>
                </a:solidFill>
                <a:latin typeface="Times New Roman" panose="02020603050405020304" pitchFamily="18" charset="0"/>
                <a:cs typeface="Times New Roman" panose="02020603050405020304" pitchFamily="18" charset="0"/>
              </a:rPr>
              <a:t>V. INFRASTRUCTURE AND SOCIAL DEVELOPMENT</a:t>
            </a:r>
            <a:br>
              <a:rPr lang="en-ZA" sz="2400" b="1" dirty="0">
                <a:solidFill>
                  <a:prstClr val="black"/>
                </a:solidFill>
                <a:latin typeface="Times New Roman" panose="02020603050405020304" pitchFamily="18" charset="0"/>
                <a:cs typeface="Times New Roman" panose="02020603050405020304" pitchFamily="18" charset="0"/>
              </a:rPr>
            </a:br>
            <a:r>
              <a:rPr lang="en-ZA" sz="2400" b="1" dirty="0">
                <a:solidFill>
                  <a:prstClr val="black"/>
                </a:solidFill>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SOCIAL DEVELOPMENT</a:t>
            </a:r>
            <a:endParaRPr lang="en-US" sz="2400" dirty="0"/>
          </a:p>
        </p:txBody>
      </p:sp>
      <p:sp>
        <p:nvSpPr>
          <p:cNvPr id="3" name="Content Placeholder 2"/>
          <p:cNvSpPr>
            <a:spLocks noGrp="1"/>
          </p:cNvSpPr>
          <p:nvPr>
            <p:ph sz="half" idx="1"/>
          </p:nvPr>
        </p:nvSpPr>
        <p:spPr/>
        <p:txBody>
          <a:bodyPr>
            <a:normAutofit/>
          </a:bodyPr>
          <a:lstStyle/>
          <a:p>
            <a:pPr marL="0" indent="0">
              <a:buNone/>
            </a:pPr>
            <a:r>
              <a:rPr lang="en-US" sz="1200" i="1" dirty="0" smtClean="0"/>
              <a:t>Sakubva Stadium for professional Soccer</a:t>
            </a:r>
          </a:p>
          <a:p>
            <a:pPr marL="0" indent="0">
              <a:buNone/>
            </a:pPr>
            <a:endParaRPr lang="en-US" sz="1200" i="1" dirty="0"/>
          </a:p>
          <a:p>
            <a:pPr marL="0" indent="0">
              <a:buNone/>
            </a:pPr>
            <a:endParaRPr lang="en-US" sz="1200" i="1" dirty="0" smtClean="0"/>
          </a:p>
          <a:p>
            <a:pPr marL="0" indent="0">
              <a:buNone/>
            </a:pPr>
            <a:endParaRPr lang="en-US" sz="1200" i="1" dirty="0"/>
          </a:p>
          <a:p>
            <a:pPr marL="0" indent="0">
              <a:buNone/>
            </a:pPr>
            <a:endParaRPr lang="en-US" sz="1200" i="1" dirty="0" smtClean="0"/>
          </a:p>
          <a:p>
            <a:pPr marL="0" indent="0">
              <a:buNone/>
            </a:pPr>
            <a:endParaRPr lang="en-US" sz="1200" i="1" dirty="0"/>
          </a:p>
          <a:p>
            <a:pPr marL="0" indent="0">
              <a:buNone/>
            </a:pPr>
            <a:endParaRPr lang="en-US" sz="1200" i="1" dirty="0" smtClean="0"/>
          </a:p>
          <a:p>
            <a:pPr marL="0" indent="0">
              <a:buNone/>
            </a:pPr>
            <a:endParaRPr lang="en-US" sz="1200" i="1" dirty="0" smtClean="0"/>
          </a:p>
          <a:p>
            <a:endParaRPr lang="en-US" sz="1200" dirty="0"/>
          </a:p>
          <a:p>
            <a:endParaRPr lang="en-US" sz="1200" dirty="0" smtClean="0"/>
          </a:p>
          <a:p>
            <a:endParaRPr lang="en-US" sz="1200" dirty="0"/>
          </a:p>
          <a:p>
            <a:pPr marL="0" indent="0">
              <a:buNone/>
            </a:pPr>
            <a:r>
              <a:rPr lang="en-US" sz="1200" i="1" dirty="0" smtClean="0"/>
              <a:t>Chisamba Grounds for social Soccer</a:t>
            </a:r>
          </a:p>
          <a:p>
            <a:pPr marL="0" indent="0">
              <a:buNone/>
            </a:pPr>
            <a:endParaRPr lang="en-US" sz="1200" i="1" dirty="0"/>
          </a:p>
          <a:p>
            <a:pPr marL="0" indent="0">
              <a:buNone/>
            </a:pPr>
            <a:endParaRPr lang="en-US" sz="1200" i="1" dirty="0"/>
          </a:p>
        </p:txBody>
      </p:sp>
      <p:sp>
        <p:nvSpPr>
          <p:cNvPr id="4" name="Content Placeholder 3"/>
          <p:cNvSpPr>
            <a:spLocks noGrp="1"/>
          </p:cNvSpPr>
          <p:nvPr>
            <p:ph sz="half" idx="2"/>
          </p:nvPr>
        </p:nvSpPr>
        <p:spPr/>
        <p:txBody>
          <a:bodyPr>
            <a:normAutofit/>
          </a:bodyPr>
          <a:lstStyle/>
          <a:p>
            <a:pPr marL="0" indent="0">
              <a:buNone/>
            </a:pPr>
            <a:r>
              <a:rPr lang="en-US" sz="1200" i="1" dirty="0" smtClean="0"/>
              <a:t>Sports for PWDs</a:t>
            </a:r>
            <a:endParaRPr lang="en-US" sz="1200" i="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828800"/>
            <a:ext cx="3276600" cy="218136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4238766"/>
            <a:ext cx="3581400" cy="238946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1981200"/>
            <a:ext cx="4775200" cy="3581400"/>
          </a:xfrm>
          <a:prstGeom prst="rect">
            <a:avLst/>
          </a:prstGeom>
        </p:spPr>
      </p:pic>
    </p:spTree>
    <p:extLst>
      <p:ext uri="{BB962C8B-B14F-4D97-AF65-F5344CB8AC3E}">
        <p14:creationId xmlns:p14="http://schemas.microsoft.com/office/powerpoint/2010/main" val="10141475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700" b="1" dirty="0">
                <a:solidFill>
                  <a:prstClr val="black"/>
                </a:solidFill>
                <a:ea typeface="+mn-ea"/>
                <a:cs typeface="+mn-cs"/>
              </a:rPr>
              <a:t>VI. SEXUAL AND REPRODUCTIVE HEALTH, HIV AND AIDS</a:t>
            </a:r>
            <a:endParaRPr lang="en-ZA" dirty="0"/>
          </a:p>
        </p:txBody>
      </p:sp>
      <p:sp>
        <p:nvSpPr>
          <p:cNvPr id="8" name="Content Placeholder 7"/>
          <p:cNvSpPr>
            <a:spLocks noGrp="1"/>
          </p:cNvSpPr>
          <p:nvPr>
            <p:ph sz="half" idx="1"/>
          </p:nvPr>
        </p:nvSpPr>
        <p:spPr>
          <a:ln>
            <a:solidFill>
              <a:schemeClr val="tx1"/>
            </a:solidFill>
          </a:ln>
        </p:spPr>
        <p:txBody>
          <a:bodyPr>
            <a:normAutofit fontScale="55000" lnSpcReduction="20000"/>
          </a:bodyPr>
          <a:lstStyle/>
          <a:p>
            <a:pPr marL="109728" indent="0">
              <a:spcBef>
                <a:spcPts val="400"/>
              </a:spcBef>
              <a:buSzPct val="68000"/>
              <a:buNone/>
              <a:defRPr/>
            </a:pPr>
            <a:r>
              <a:rPr lang="en-ZW" sz="2200" dirty="0">
                <a:latin typeface="Times New Roman" pitchFamily="18" charset="0"/>
                <a:cs typeface="Times New Roman" pitchFamily="18" charset="0"/>
              </a:rPr>
              <a:t>To promote SRHR, Council</a:t>
            </a:r>
          </a:p>
          <a:p>
            <a:pPr marL="109728" indent="0">
              <a:spcBef>
                <a:spcPts val="400"/>
              </a:spcBef>
              <a:buSzPct val="68000"/>
              <a:buNone/>
              <a:defRPr/>
            </a:pPr>
            <a:endParaRPr lang="en-ZW" sz="2200" dirty="0">
              <a:latin typeface="Times New Roman" pitchFamily="18" charset="0"/>
              <a:cs typeface="Times New Roman" pitchFamily="18" charset="0"/>
            </a:endParaRPr>
          </a:p>
          <a:p>
            <a:pPr marL="365760" indent="-256032">
              <a:spcBef>
                <a:spcPts val="400"/>
              </a:spcBef>
              <a:buSzPct val="68000"/>
              <a:defRPr/>
            </a:pPr>
            <a:r>
              <a:rPr lang="en-ZW" sz="2200" dirty="0">
                <a:latin typeface="Times New Roman" pitchFamily="18" charset="0"/>
                <a:cs typeface="Times New Roman" pitchFamily="18" charset="0"/>
              </a:rPr>
              <a:t>Runs </a:t>
            </a:r>
            <a:r>
              <a:rPr lang="en-ZW" sz="2200" dirty="0" smtClean="0">
                <a:latin typeface="Times New Roman" pitchFamily="18" charset="0"/>
                <a:cs typeface="Times New Roman" pitchFamily="18" charset="0"/>
              </a:rPr>
              <a:t>10  </a:t>
            </a:r>
            <a:r>
              <a:rPr lang="en-ZW" sz="2200" dirty="0">
                <a:latin typeface="Times New Roman" pitchFamily="18" charset="0"/>
                <a:cs typeface="Times New Roman" pitchFamily="18" charset="0"/>
              </a:rPr>
              <a:t>Clinics and one hospital run by </a:t>
            </a:r>
            <a:r>
              <a:rPr lang="en-ZW" sz="2200" dirty="0" smtClean="0">
                <a:latin typeface="Times New Roman" pitchFamily="18" charset="0"/>
                <a:cs typeface="Times New Roman" pitchFamily="18" charset="0"/>
              </a:rPr>
              <a:t>Council – Council in 2023 constructed and furnished fully Gimboki Clinic</a:t>
            </a:r>
            <a:endParaRPr lang="en-ZW" sz="2200" dirty="0">
              <a:latin typeface="Times New Roman" pitchFamily="18" charset="0"/>
              <a:cs typeface="Times New Roman" pitchFamily="18" charset="0"/>
            </a:endParaRPr>
          </a:p>
          <a:p>
            <a:pPr marL="365760" indent="-256032">
              <a:spcBef>
                <a:spcPts val="400"/>
              </a:spcBef>
              <a:buSzPct val="68000"/>
              <a:defRPr/>
            </a:pPr>
            <a:r>
              <a:rPr lang="en-ZW" sz="2200" dirty="0">
                <a:latin typeface="Times New Roman" pitchFamily="18" charset="0"/>
                <a:cs typeface="Times New Roman" pitchFamily="18" charset="0"/>
              </a:rPr>
              <a:t>Two maternity Hospitals (Dangamvura Poly Clinic and Sakubva. The </a:t>
            </a:r>
            <a:r>
              <a:rPr lang="en-ZW" sz="2200" dirty="0" smtClean="0">
                <a:latin typeface="Times New Roman" pitchFamily="18" charset="0"/>
                <a:cs typeface="Times New Roman" pitchFamily="18" charset="0"/>
              </a:rPr>
              <a:t>Hobhouse </a:t>
            </a:r>
            <a:r>
              <a:rPr lang="en-ZW" sz="2200" dirty="0">
                <a:latin typeface="Times New Roman" pitchFamily="18" charset="0"/>
                <a:cs typeface="Times New Roman" pitchFamily="18" charset="0"/>
              </a:rPr>
              <a:t>Clinic </a:t>
            </a:r>
            <a:r>
              <a:rPr lang="en-ZW" sz="2200" dirty="0" smtClean="0">
                <a:latin typeface="Times New Roman" pitchFamily="18" charset="0"/>
                <a:cs typeface="Times New Roman" pitchFamily="18" charset="0"/>
              </a:rPr>
              <a:t>is being upgraded and there will be </a:t>
            </a:r>
            <a:r>
              <a:rPr lang="en-ZW" sz="2200" dirty="0">
                <a:latin typeface="Times New Roman" pitchFamily="18" charset="0"/>
                <a:cs typeface="Times New Roman" pitchFamily="18" charset="0"/>
              </a:rPr>
              <a:t>a maternity </a:t>
            </a:r>
            <a:r>
              <a:rPr lang="en-ZW" sz="2200" dirty="0" smtClean="0">
                <a:latin typeface="Times New Roman" pitchFamily="18" charset="0"/>
                <a:cs typeface="Times New Roman" pitchFamily="18" charset="0"/>
              </a:rPr>
              <a:t>wing,</a:t>
            </a:r>
            <a:endParaRPr lang="en-ZW" sz="2200" dirty="0">
              <a:latin typeface="Times New Roman" pitchFamily="18" charset="0"/>
              <a:cs typeface="Times New Roman" pitchFamily="18" charset="0"/>
            </a:endParaRPr>
          </a:p>
          <a:p>
            <a:pPr marL="365760" indent="-256032">
              <a:spcBef>
                <a:spcPts val="400"/>
              </a:spcBef>
              <a:buSzPct val="68000"/>
              <a:defRPr/>
            </a:pPr>
            <a:r>
              <a:rPr lang="en-ZW" sz="2200" dirty="0">
                <a:latin typeface="Times New Roman" pitchFamily="18" charset="0"/>
                <a:cs typeface="Times New Roman" pitchFamily="18" charset="0"/>
              </a:rPr>
              <a:t>One </a:t>
            </a:r>
            <a:r>
              <a:rPr lang="en-ZW" sz="2200" dirty="0" smtClean="0">
                <a:latin typeface="Times New Roman" pitchFamily="18" charset="0"/>
                <a:cs typeface="Times New Roman" pitchFamily="18" charset="0"/>
              </a:rPr>
              <a:t>Pharmacy </a:t>
            </a:r>
            <a:r>
              <a:rPr lang="en-ZW" sz="2200" dirty="0">
                <a:latin typeface="Times New Roman" pitchFamily="18" charset="0"/>
                <a:cs typeface="Times New Roman" pitchFamily="18" charset="0"/>
              </a:rPr>
              <a:t>which distributes medication to Council Clinics and hospital only</a:t>
            </a:r>
          </a:p>
          <a:p>
            <a:pPr marL="365760" indent="-256032">
              <a:spcBef>
                <a:spcPts val="400"/>
              </a:spcBef>
              <a:buSzPct val="68000"/>
              <a:defRPr/>
            </a:pPr>
            <a:r>
              <a:rPr lang="en-ZA" sz="2200" dirty="0" smtClean="0">
                <a:latin typeface="Times New Roman" pitchFamily="18" charset="0"/>
                <a:cs typeface="Times New Roman" pitchFamily="18" charset="0"/>
              </a:rPr>
              <a:t>Council </a:t>
            </a:r>
            <a:r>
              <a:rPr lang="en-ZA" sz="2200" dirty="0">
                <a:latin typeface="Times New Roman" pitchFamily="18" charset="0"/>
                <a:cs typeface="Times New Roman" pitchFamily="18" charset="0"/>
              </a:rPr>
              <a:t>has a Voluntary Testing and Counselling Centre (New Start Centre) which is part funded by PSI.  </a:t>
            </a:r>
          </a:p>
          <a:p>
            <a:pPr marL="365760" indent="-256032">
              <a:spcBef>
                <a:spcPts val="400"/>
              </a:spcBef>
              <a:buSzPct val="68000"/>
              <a:defRPr/>
            </a:pPr>
            <a:r>
              <a:rPr lang="en-ZA" sz="2200" dirty="0" smtClean="0">
                <a:latin typeface="Times New Roman" pitchFamily="18" charset="0"/>
                <a:cs typeface="Times New Roman" pitchFamily="18" charset="0"/>
              </a:rPr>
              <a:t>16359 </a:t>
            </a:r>
            <a:r>
              <a:rPr lang="en-ZA" sz="2200" dirty="0">
                <a:latin typeface="Times New Roman" pitchFamily="18" charset="0"/>
                <a:cs typeface="Times New Roman" pitchFamily="18" charset="0"/>
              </a:rPr>
              <a:t>men and women were tested for HIV in </a:t>
            </a:r>
            <a:r>
              <a:rPr lang="en-ZA" sz="2200" dirty="0" smtClean="0">
                <a:latin typeface="Times New Roman" pitchFamily="18" charset="0"/>
                <a:cs typeface="Times New Roman" pitchFamily="18" charset="0"/>
              </a:rPr>
              <a:t>2023 </a:t>
            </a:r>
            <a:r>
              <a:rPr lang="en-ZA" sz="2200" dirty="0">
                <a:latin typeface="Times New Roman" pitchFamily="18" charset="0"/>
                <a:cs typeface="Times New Roman" pitchFamily="18" charset="0"/>
              </a:rPr>
              <a:t>and part </a:t>
            </a:r>
            <a:r>
              <a:rPr lang="en-ZA" sz="2200" dirty="0" smtClean="0">
                <a:latin typeface="Times New Roman" pitchFamily="18" charset="0"/>
                <a:cs typeface="Times New Roman" pitchFamily="18" charset="0"/>
              </a:rPr>
              <a:t>. 4328 </a:t>
            </a:r>
            <a:r>
              <a:rPr lang="en-ZA" sz="2200" dirty="0">
                <a:latin typeface="Times New Roman" pitchFamily="18" charset="0"/>
                <a:cs typeface="Times New Roman" pitchFamily="18" charset="0"/>
              </a:rPr>
              <a:t>were men and </a:t>
            </a:r>
            <a:r>
              <a:rPr lang="en-ZA" sz="2200" dirty="0" smtClean="0">
                <a:latin typeface="Times New Roman" pitchFamily="18" charset="0"/>
                <a:cs typeface="Times New Roman" pitchFamily="18" charset="0"/>
              </a:rPr>
              <a:t>12301 were </a:t>
            </a:r>
            <a:r>
              <a:rPr lang="en-ZA" sz="2200" dirty="0">
                <a:latin typeface="Times New Roman" pitchFamily="18" charset="0"/>
                <a:cs typeface="Times New Roman" pitchFamily="18" charset="0"/>
              </a:rPr>
              <a:t>women)</a:t>
            </a:r>
          </a:p>
          <a:p>
            <a:r>
              <a:rPr lang="en-ZA" sz="2200" dirty="0">
                <a:latin typeface="Times New Roman" pitchFamily="18" charset="0"/>
                <a:cs typeface="Times New Roman" pitchFamily="18" charset="0"/>
              </a:rPr>
              <a:t>The New Start Centre is also an ART distribution </a:t>
            </a:r>
            <a:r>
              <a:rPr lang="en-ZA" sz="2200" dirty="0" smtClean="0">
                <a:latin typeface="Times New Roman" pitchFamily="18" charset="0"/>
                <a:cs typeface="Times New Roman" pitchFamily="18" charset="0"/>
              </a:rPr>
              <a:t>Centre </a:t>
            </a:r>
            <a:endParaRPr lang="en-ZA" sz="2200" dirty="0">
              <a:latin typeface="Times New Roman" pitchFamily="18" charset="0"/>
              <a:cs typeface="Times New Roman" pitchFamily="18" charset="0"/>
            </a:endParaRPr>
          </a:p>
          <a:p>
            <a:r>
              <a:rPr lang="en-ZA" sz="2200" dirty="0">
                <a:latin typeface="Times New Roman" pitchFamily="18" charset="0"/>
                <a:cs typeface="Times New Roman" pitchFamily="18" charset="0"/>
              </a:rPr>
              <a:t>Cervical Cancer screening offered at the centre (2471 women have been screened in 2018 and part of 2019 alone)</a:t>
            </a:r>
          </a:p>
          <a:p>
            <a:r>
              <a:rPr lang="en-ZA" sz="2200" dirty="0">
                <a:latin typeface="Times New Roman" pitchFamily="18" charset="0"/>
                <a:cs typeface="Times New Roman" pitchFamily="18" charset="0"/>
              </a:rPr>
              <a:t>Administering HPV Vaccines in schools to girls between 10-14years for the prevention of cervical cancer</a:t>
            </a:r>
          </a:p>
          <a:p>
            <a:pPr algn="just"/>
            <a:r>
              <a:rPr lang="en-ZA" sz="2200" dirty="0">
                <a:latin typeface="Times New Roman" pitchFamily="18" charset="0"/>
                <a:cs typeface="Times New Roman" pitchFamily="18" charset="0"/>
              </a:rPr>
              <a:t>Follow up programs on ART patients</a:t>
            </a:r>
          </a:p>
          <a:p>
            <a:pPr algn="just"/>
            <a:r>
              <a:rPr lang="en-ZA" sz="2200" i="1" dirty="0">
                <a:latin typeface="Times New Roman" pitchFamily="18" charset="0"/>
                <a:cs typeface="Times New Roman" pitchFamily="18" charset="0"/>
              </a:rPr>
              <a:t>Refer to evidence file for refurbished MIDH and the new Gimboki Clinic</a:t>
            </a:r>
          </a:p>
          <a:p>
            <a:pPr marL="0" indent="0">
              <a:buNone/>
            </a:pPr>
            <a:endParaRPr lang="en-ZA" sz="20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endParaRPr lang="en-ZA" sz="1600" dirty="0">
              <a:latin typeface="Times New Roman" panose="02020603050405020304" pitchFamily="18" charset="0"/>
              <a:cs typeface="Times New Roman" panose="02020603050405020304" pitchFamily="18" charset="0"/>
            </a:endParaRPr>
          </a:p>
          <a:p>
            <a:endParaRPr lang="en-ZA" sz="1600" dirty="0">
              <a:latin typeface="Times New Roman" panose="02020603050405020304" pitchFamily="18" charset="0"/>
              <a:cs typeface="Times New Roman" panose="02020603050405020304" pitchFamily="18" charset="0"/>
            </a:endParaRPr>
          </a:p>
          <a:p>
            <a:endParaRPr lang="en-ZA" sz="1600" dirty="0">
              <a:latin typeface="Times New Roman" panose="02020603050405020304" pitchFamily="18" charset="0"/>
              <a:cs typeface="Times New Roman" panose="02020603050405020304" pitchFamily="18" charset="0"/>
            </a:endParaRPr>
          </a:p>
          <a:p>
            <a:pPr marL="0" indent="0">
              <a:buNone/>
            </a:pPr>
            <a:endParaRPr lang="en-ZA" sz="1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2"/>
          </p:nvPr>
        </p:nvSpPr>
        <p:spPr>
          <a:ln>
            <a:solidFill>
              <a:schemeClr val="tx1"/>
            </a:solidFill>
          </a:ln>
        </p:spPr>
        <p:txBody>
          <a:bodyPr>
            <a:normAutofit fontScale="55000" lnSpcReduction="20000"/>
          </a:bodyPr>
          <a:lstStyle/>
          <a:p>
            <a:r>
              <a:rPr lang="en-ZA" dirty="0">
                <a:latin typeface="Times New Roman" pitchFamily="18" charset="0"/>
                <a:cs typeface="Times New Roman" pitchFamily="18" charset="0"/>
              </a:rPr>
              <a:t>Council has an Infectious disease hospital which takes people with Infectious diseases for treatment and admission. Mutare Infectious Diseases Hospital is also an ART distribution Centre </a:t>
            </a:r>
          </a:p>
          <a:p>
            <a:pPr algn="just"/>
            <a:r>
              <a:rPr lang="en-ZA" dirty="0">
                <a:latin typeface="Times New Roman" pitchFamily="18" charset="0"/>
                <a:cs typeface="Times New Roman" pitchFamily="18" charset="0"/>
              </a:rPr>
              <a:t>Council has 6 other clinics which are ART Distribution Centres (Over 10 </a:t>
            </a:r>
            <a:r>
              <a:rPr lang="en-ZA" dirty="0" smtClean="0">
                <a:latin typeface="Times New Roman" pitchFamily="18" charset="0"/>
                <a:cs typeface="Times New Roman" pitchFamily="18" charset="0"/>
              </a:rPr>
              <a:t>898 </a:t>
            </a:r>
            <a:r>
              <a:rPr lang="en-ZA" dirty="0">
                <a:latin typeface="Times New Roman" pitchFamily="18" charset="0"/>
                <a:cs typeface="Times New Roman" pitchFamily="18" charset="0"/>
              </a:rPr>
              <a:t>adults  were on ART, as of </a:t>
            </a:r>
            <a:r>
              <a:rPr lang="en-ZA" dirty="0" smtClean="0">
                <a:latin typeface="Times New Roman" pitchFamily="18" charset="0"/>
                <a:cs typeface="Times New Roman" pitchFamily="18" charset="0"/>
              </a:rPr>
              <a:t>2023 </a:t>
            </a:r>
            <a:r>
              <a:rPr lang="en-ZA" dirty="0">
                <a:latin typeface="Times New Roman" pitchFamily="18" charset="0"/>
                <a:cs typeface="Times New Roman" pitchFamily="18" charset="0"/>
              </a:rPr>
              <a:t>and part of </a:t>
            </a:r>
            <a:r>
              <a:rPr lang="en-ZA" dirty="0" smtClean="0">
                <a:latin typeface="Times New Roman" pitchFamily="18" charset="0"/>
                <a:cs typeface="Times New Roman" pitchFamily="18" charset="0"/>
              </a:rPr>
              <a:t>2024, </a:t>
            </a:r>
            <a:r>
              <a:rPr lang="en-ZA" dirty="0">
                <a:latin typeface="Times New Roman" pitchFamily="18" charset="0"/>
                <a:cs typeface="Times New Roman" pitchFamily="18" charset="0"/>
              </a:rPr>
              <a:t>21 children were on ART</a:t>
            </a:r>
          </a:p>
          <a:p>
            <a:r>
              <a:rPr lang="en-ZA" dirty="0">
                <a:latin typeface="Times New Roman" pitchFamily="18" charset="0"/>
                <a:cs typeface="Times New Roman" pitchFamily="18" charset="0"/>
              </a:rPr>
              <a:t>Council has an HIV AIDS </a:t>
            </a:r>
            <a:r>
              <a:rPr lang="en-ZA" dirty="0" smtClean="0">
                <a:latin typeface="Times New Roman" pitchFamily="18" charset="0"/>
                <a:cs typeface="Times New Roman" pitchFamily="18" charset="0"/>
              </a:rPr>
              <a:t> </a:t>
            </a:r>
            <a:r>
              <a:rPr lang="en-ZA" dirty="0">
                <a:latin typeface="Times New Roman" pitchFamily="18" charset="0"/>
                <a:cs typeface="Times New Roman" pitchFamily="18" charset="0"/>
              </a:rPr>
              <a:t>policy which incorporates issues of Workplace peer educators</a:t>
            </a:r>
          </a:p>
          <a:p>
            <a:pPr algn="just"/>
            <a:r>
              <a:rPr lang="en-ZA" dirty="0">
                <a:latin typeface="Times New Roman" pitchFamily="18" charset="0"/>
                <a:cs typeface="Times New Roman" pitchFamily="18" charset="0"/>
              </a:rPr>
              <a:t>Access to PEP for rape victims at all Council Clinics and Hospital (Mutare Provincial Hospital has a one stop centre)</a:t>
            </a:r>
          </a:p>
          <a:p>
            <a:pPr algn="just"/>
            <a:r>
              <a:rPr lang="en-ZA" dirty="0">
                <a:latin typeface="Times New Roman" pitchFamily="18" charset="0"/>
                <a:cs typeface="Times New Roman" pitchFamily="18" charset="0"/>
              </a:rPr>
              <a:t>Condoms available in all public places</a:t>
            </a:r>
          </a:p>
          <a:p>
            <a:pPr algn="just"/>
            <a:r>
              <a:rPr lang="en-ZA" dirty="0">
                <a:latin typeface="Times New Roman" pitchFamily="18" charset="0"/>
                <a:cs typeface="Times New Roman" pitchFamily="18" charset="0"/>
              </a:rPr>
              <a:t>SRHR Programmes in place spearheaded by the Junior </a:t>
            </a:r>
            <a:r>
              <a:rPr lang="en-ZA" dirty="0" smtClean="0">
                <a:latin typeface="Times New Roman" pitchFamily="18" charset="0"/>
                <a:cs typeface="Times New Roman" pitchFamily="18" charset="0"/>
              </a:rPr>
              <a:t>Council </a:t>
            </a:r>
            <a:r>
              <a:rPr lang="en-ZA" dirty="0">
                <a:latin typeface="Times New Roman" pitchFamily="18" charset="0"/>
                <a:cs typeface="Times New Roman" pitchFamily="18" charset="0"/>
              </a:rPr>
              <a:t>and the Gender Champion-</a:t>
            </a:r>
            <a:r>
              <a:rPr lang="en-ZA" dirty="0" err="1">
                <a:latin typeface="Times New Roman" pitchFamily="18" charset="0"/>
                <a:cs typeface="Times New Roman" pitchFamily="18" charset="0"/>
              </a:rPr>
              <a:t>tagerting</a:t>
            </a:r>
            <a:r>
              <a:rPr lang="en-ZA" dirty="0">
                <a:latin typeface="Times New Roman" pitchFamily="18" charset="0"/>
                <a:cs typeface="Times New Roman" pitchFamily="18" charset="0"/>
              </a:rPr>
              <a:t> the </a:t>
            </a:r>
            <a:r>
              <a:rPr lang="en-ZA" dirty="0" smtClean="0">
                <a:latin typeface="Times New Roman" pitchFamily="18" charset="0"/>
                <a:cs typeface="Times New Roman" pitchFamily="18" charset="0"/>
              </a:rPr>
              <a:t>youths – Blood Transfusion program</a:t>
            </a:r>
            <a:endParaRPr lang="en-ZA" dirty="0">
              <a:latin typeface="Times New Roman" pitchFamily="18" charset="0"/>
              <a:cs typeface="Times New Roman" pitchFamily="18" charset="0"/>
            </a:endParaRPr>
          </a:p>
          <a:p>
            <a:pPr marL="0" indent="0">
              <a:buNone/>
            </a:pPr>
            <a:endParaRPr lang="en-GB" dirty="0"/>
          </a:p>
        </p:txBody>
      </p:sp>
      <p:sp>
        <p:nvSpPr>
          <p:cNvPr id="6" name="TextBox 5"/>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GB" sz="2400" i="1" dirty="0"/>
              <a:t> </a:t>
            </a:r>
            <a:endParaRPr lang="en-ZW" sz="2400" dirty="0"/>
          </a:p>
        </p:txBody>
      </p:sp>
    </p:spTree>
    <p:extLst>
      <p:ext uri="{BB962C8B-B14F-4D97-AF65-F5344CB8AC3E}">
        <p14:creationId xmlns:p14="http://schemas.microsoft.com/office/powerpoint/2010/main" val="4268981048"/>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SRHR PICTURES</a:t>
            </a:r>
            <a:endParaRPr lang="en-US" dirty="0"/>
          </a:p>
        </p:txBody>
      </p:sp>
      <p:sp>
        <p:nvSpPr>
          <p:cNvPr id="3" name="Content Placeholder 2"/>
          <p:cNvSpPr>
            <a:spLocks noGrp="1"/>
          </p:cNvSpPr>
          <p:nvPr>
            <p:ph sz="half" idx="1"/>
          </p:nvPr>
        </p:nvSpPr>
        <p:spPr/>
        <p:txBody>
          <a:bodyPr>
            <a:normAutofit/>
          </a:bodyPr>
          <a:lstStyle/>
          <a:p>
            <a:pPr marL="0" indent="0">
              <a:buNone/>
            </a:pPr>
            <a:r>
              <a:rPr lang="en-US" sz="1200" i="1" dirty="0" smtClean="0"/>
              <a:t>Breast Cancer Awareness	Hobhouse Clinic</a:t>
            </a:r>
          </a:p>
          <a:p>
            <a:pPr marL="0" indent="0">
              <a:buNone/>
            </a:pPr>
            <a:endParaRPr lang="en-US" sz="1200" i="1" dirty="0"/>
          </a:p>
          <a:p>
            <a:pPr marL="0" indent="0">
              <a:buNone/>
            </a:pPr>
            <a:endParaRPr lang="en-US" sz="1200" i="1" dirty="0" smtClean="0"/>
          </a:p>
          <a:p>
            <a:pPr marL="0" indent="0">
              <a:buNone/>
            </a:pPr>
            <a:endParaRPr lang="en-US" sz="1200" i="1" dirty="0"/>
          </a:p>
          <a:p>
            <a:pPr marL="0" indent="0">
              <a:buNone/>
            </a:pPr>
            <a:endParaRPr lang="en-US" sz="1200" i="1" dirty="0" smtClean="0"/>
          </a:p>
          <a:p>
            <a:pPr marL="0" indent="0">
              <a:buNone/>
            </a:pPr>
            <a:endParaRPr lang="en-US" sz="1200" i="1" dirty="0"/>
          </a:p>
          <a:p>
            <a:pPr marL="0" indent="0">
              <a:buNone/>
            </a:pPr>
            <a:endParaRPr lang="en-US" sz="1200" i="1" dirty="0" smtClean="0"/>
          </a:p>
          <a:p>
            <a:pPr marL="0" indent="0">
              <a:buNone/>
            </a:pPr>
            <a:endParaRPr lang="en-US" sz="1200" i="1" dirty="0"/>
          </a:p>
          <a:p>
            <a:pPr marL="0" indent="0">
              <a:buNone/>
            </a:pPr>
            <a:endParaRPr lang="en-US" sz="1200" i="1" dirty="0" smtClean="0"/>
          </a:p>
          <a:p>
            <a:pPr marL="0" indent="0">
              <a:buNone/>
            </a:pPr>
            <a:endParaRPr lang="en-US" sz="1200" i="1" dirty="0"/>
          </a:p>
          <a:p>
            <a:pPr marL="0" indent="0">
              <a:buNone/>
            </a:pPr>
            <a:r>
              <a:rPr lang="en-US" sz="1200" i="1" dirty="0" smtClean="0"/>
              <a:t>New Ambulance</a:t>
            </a:r>
          </a:p>
        </p:txBody>
      </p:sp>
      <p:sp>
        <p:nvSpPr>
          <p:cNvPr id="4" name="Content Placeholder 3"/>
          <p:cNvSpPr>
            <a:spLocks noGrp="1"/>
          </p:cNvSpPr>
          <p:nvPr>
            <p:ph sz="half" idx="2"/>
          </p:nvPr>
        </p:nvSpPr>
        <p:spPr/>
        <p:txBody>
          <a:bodyPr>
            <a:normAutofit/>
          </a:bodyPr>
          <a:lstStyle/>
          <a:p>
            <a:pPr marL="0" indent="0">
              <a:buNone/>
            </a:pPr>
            <a:r>
              <a:rPr lang="en-US" sz="1200" i="1" dirty="0" smtClean="0"/>
              <a:t>		Junior Council Blood Drive</a:t>
            </a:r>
            <a:endParaRPr lang="en-US" sz="1200" i="1" dirty="0"/>
          </a:p>
          <a:p>
            <a:pPr marL="0" indent="0">
              <a:buNone/>
            </a:pPr>
            <a:endParaRPr lang="en-US" sz="1200" i="1" dirty="0" smtClean="0"/>
          </a:p>
          <a:p>
            <a:pPr marL="0" indent="0">
              <a:buNone/>
            </a:pPr>
            <a:endParaRPr lang="en-US" sz="1200" i="1" dirty="0"/>
          </a:p>
          <a:p>
            <a:pPr marL="0" indent="0">
              <a:buNone/>
            </a:pPr>
            <a:endParaRPr lang="en-US" sz="1200" i="1" dirty="0" smtClean="0"/>
          </a:p>
          <a:p>
            <a:pPr marL="0" indent="0">
              <a:buNone/>
            </a:pPr>
            <a:endParaRPr lang="en-US" sz="1200" i="1" dirty="0"/>
          </a:p>
          <a:p>
            <a:pPr marL="0" indent="0">
              <a:buNone/>
            </a:pPr>
            <a:endParaRPr lang="en-US" sz="1200" i="1" dirty="0" smtClean="0"/>
          </a:p>
          <a:p>
            <a:pPr marL="0" indent="0">
              <a:buNone/>
            </a:pPr>
            <a:endParaRPr lang="en-US" sz="1200" i="1" dirty="0"/>
          </a:p>
          <a:p>
            <a:pPr marL="0" indent="0">
              <a:buNone/>
            </a:pPr>
            <a:endParaRPr lang="en-US" sz="1200" i="1" dirty="0" smtClean="0"/>
          </a:p>
          <a:p>
            <a:pPr marL="0" indent="0">
              <a:buNone/>
            </a:pPr>
            <a:endParaRPr lang="en-US" sz="1200" i="1" dirty="0"/>
          </a:p>
          <a:p>
            <a:pPr marL="0" indent="0">
              <a:buNone/>
            </a:pPr>
            <a:endParaRPr lang="en-US" sz="1200" i="1" dirty="0" smtClean="0"/>
          </a:p>
          <a:p>
            <a:pPr marL="0" indent="0">
              <a:buNone/>
            </a:pPr>
            <a:endParaRPr lang="en-US" sz="1200" i="1" dirty="0"/>
          </a:p>
          <a:p>
            <a:pPr marL="0" indent="0">
              <a:buNone/>
            </a:pPr>
            <a:r>
              <a:rPr lang="en-US" sz="1200" i="1" dirty="0" smtClean="0"/>
              <a:t>New Ambulance</a:t>
            </a:r>
          </a:p>
          <a:p>
            <a:pPr marL="0" indent="0">
              <a:buNone/>
            </a:pPr>
            <a:endParaRPr lang="en-US" sz="1200" i="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1849322"/>
            <a:ext cx="3152775" cy="222737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3328" y="1877880"/>
            <a:ext cx="3162976" cy="210572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918939"/>
            <a:ext cx="1295400" cy="189819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4229105"/>
            <a:ext cx="3897435" cy="260032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8081" y="4325821"/>
            <a:ext cx="3460844" cy="2309032"/>
          </a:xfrm>
          <a:prstGeom prst="rect">
            <a:avLst/>
          </a:prstGeom>
        </p:spPr>
      </p:pic>
    </p:spTree>
    <p:extLst>
      <p:ext uri="{BB962C8B-B14F-4D97-AF65-F5344CB8AC3E}">
        <p14:creationId xmlns:p14="http://schemas.microsoft.com/office/powerpoint/2010/main" val="2186052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3200" b="1" dirty="0">
                <a:solidFill>
                  <a:prstClr val="black"/>
                </a:solidFill>
                <a:ea typeface="+mn-ea"/>
                <a:cs typeface="+mn-cs"/>
              </a:rPr>
              <a:t>VII. GENDER BASED </a:t>
            </a:r>
            <a:r>
              <a:rPr lang="en-ZA" sz="3200" b="1" dirty="0" smtClean="0">
                <a:solidFill>
                  <a:prstClr val="black"/>
                </a:solidFill>
                <a:ea typeface="+mn-ea"/>
                <a:cs typeface="+mn-cs"/>
              </a:rPr>
              <a:t>VIOLENCE- PREVENTION</a:t>
            </a:r>
            <a:endParaRPr lang="en-ZA" sz="3200" dirty="0"/>
          </a:p>
        </p:txBody>
      </p:sp>
      <p:sp>
        <p:nvSpPr>
          <p:cNvPr id="3" name="Content Placeholder 2"/>
          <p:cNvSpPr>
            <a:spLocks noGrp="1"/>
          </p:cNvSpPr>
          <p:nvPr>
            <p:ph sz="half" idx="1"/>
          </p:nvPr>
        </p:nvSpPr>
        <p:spPr>
          <a:ln>
            <a:solidFill>
              <a:schemeClr val="tx1"/>
            </a:solidFill>
          </a:ln>
        </p:spPr>
        <p:txBody>
          <a:bodyPr>
            <a:normAutofit fontScale="85000" lnSpcReduction="20000"/>
          </a:bodyPr>
          <a:lstStyle/>
          <a:p>
            <a:r>
              <a:rPr lang="en-ZW" dirty="0">
                <a:latin typeface="Times New Roman" panose="02020603050405020304" pitchFamily="18" charset="0"/>
                <a:cs typeface="Times New Roman" panose="02020603050405020304" pitchFamily="18" charset="0"/>
              </a:rPr>
              <a:t>Naming of </a:t>
            </a:r>
            <a:r>
              <a:rPr lang="en-ZW" dirty="0" smtClean="0">
                <a:latin typeface="Times New Roman" panose="02020603050405020304" pitchFamily="18" charset="0"/>
                <a:cs typeface="Times New Roman" panose="02020603050405020304" pitchFamily="18" charset="0"/>
              </a:rPr>
              <a:t>streets continues. The Place Names Sub-Committee sat and is in the process of consulting residents for the purposes of naming all unnamed and newly established streets </a:t>
            </a:r>
            <a:endParaRPr lang="en-ZW" i="1" dirty="0">
              <a:latin typeface="Times New Roman" panose="02020603050405020304" pitchFamily="18" charset="0"/>
              <a:cs typeface="Times New Roman" panose="02020603050405020304" pitchFamily="18" charset="0"/>
            </a:endParaRPr>
          </a:p>
          <a:p>
            <a:r>
              <a:rPr lang="en-ZW" dirty="0">
                <a:latin typeface="Times New Roman" panose="02020603050405020304" pitchFamily="18" charset="0"/>
                <a:cs typeface="Times New Roman" panose="02020603050405020304" pitchFamily="18" charset="0"/>
              </a:rPr>
              <a:t>Meetings with stakeholders on the referral pathway</a:t>
            </a:r>
          </a:p>
          <a:p>
            <a:r>
              <a:rPr lang="en-ZW" dirty="0">
                <a:latin typeface="Times New Roman" panose="02020603050405020304" pitchFamily="18" charset="0"/>
                <a:cs typeface="Times New Roman" panose="02020603050405020304" pitchFamily="18" charset="0"/>
              </a:rPr>
              <a:t>Installation of new </a:t>
            </a:r>
            <a:r>
              <a:rPr lang="en-ZW" dirty="0" smtClean="0">
                <a:latin typeface="Times New Roman" panose="02020603050405020304" pitchFamily="18" charset="0"/>
                <a:cs typeface="Times New Roman" panose="02020603050405020304" pitchFamily="18" charset="0"/>
              </a:rPr>
              <a:t>street and tower lights</a:t>
            </a:r>
            <a:endParaRPr lang="en-ZW" dirty="0">
              <a:latin typeface="Times New Roman" panose="02020603050405020304" pitchFamily="18" charset="0"/>
              <a:cs typeface="Times New Roman" panose="02020603050405020304" pitchFamily="18" charset="0"/>
            </a:endParaRPr>
          </a:p>
          <a:p>
            <a:r>
              <a:rPr lang="en-ZW" dirty="0" smtClean="0">
                <a:latin typeface="Times New Roman" panose="02020603050405020304" pitchFamily="18" charset="0"/>
                <a:cs typeface="Times New Roman" panose="02020603050405020304" pitchFamily="18" charset="0"/>
              </a:rPr>
              <a:t>Water provision to unorganised settlements</a:t>
            </a:r>
          </a:p>
          <a:p>
            <a:endParaRPr lang="en-ZW" dirty="0"/>
          </a:p>
        </p:txBody>
      </p:sp>
      <p:sp>
        <p:nvSpPr>
          <p:cNvPr id="8" name="Content Placeholder 7"/>
          <p:cNvSpPr>
            <a:spLocks noGrp="1"/>
          </p:cNvSpPr>
          <p:nvPr>
            <p:ph sz="half" idx="2"/>
          </p:nvPr>
        </p:nvSpPr>
        <p:spPr>
          <a:xfrm>
            <a:off x="4876800" y="1600199"/>
            <a:ext cx="4038600" cy="4525963"/>
          </a:xfrm>
          <a:ln>
            <a:solidFill>
              <a:schemeClr val="tx1"/>
            </a:solidFill>
          </a:ln>
        </p:spPr>
        <p:txBody>
          <a:bodyPr>
            <a:normAutofit fontScale="85000" lnSpcReduction="20000"/>
          </a:bodyPr>
          <a:lstStyle/>
          <a:p>
            <a:pPr marL="0" indent="0">
              <a:buNone/>
            </a:pPr>
            <a:r>
              <a:rPr lang="en-ZA" sz="1200" i="1" dirty="0" err="1" smtClean="0">
                <a:latin typeface="Times New Roman" panose="02020603050405020304" pitchFamily="18" charset="0"/>
                <a:cs typeface="Times New Roman" panose="02020603050405020304" pitchFamily="18" charset="0"/>
              </a:rPr>
              <a:t>Streetlighting</a:t>
            </a:r>
            <a:r>
              <a:rPr lang="en-ZA" sz="1200" i="1" dirty="0" smtClean="0">
                <a:latin typeface="Times New Roman" panose="02020603050405020304" pitchFamily="18" charset="0"/>
                <a:cs typeface="Times New Roman" panose="02020603050405020304" pitchFamily="18" charset="0"/>
              </a:rPr>
              <a:t> maintenance</a:t>
            </a:r>
          </a:p>
          <a:p>
            <a:pPr marL="0" indent="0">
              <a:buNone/>
            </a:pPr>
            <a:endParaRPr lang="en-ZA" sz="1200" i="1" dirty="0" smtClean="0">
              <a:latin typeface="Times New Roman" panose="02020603050405020304" pitchFamily="18" charset="0"/>
              <a:cs typeface="Times New Roman" panose="02020603050405020304" pitchFamily="18" charset="0"/>
            </a:endParaRPr>
          </a:p>
          <a:p>
            <a:pPr marL="0" indent="0">
              <a:buNone/>
            </a:pPr>
            <a:endParaRPr lang="en-ZA" sz="1200" i="1" dirty="0">
              <a:latin typeface="Times New Roman" panose="02020603050405020304" pitchFamily="18" charset="0"/>
              <a:cs typeface="Times New Roman" panose="02020603050405020304" pitchFamily="18" charset="0"/>
            </a:endParaRPr>
          </a:p>
          <a:p>
            <a:pPr marL="0" indent="0">
              <a:buNone/>
            </a:pPr>
            <a:endParaRPr lang="en-ZA" sz="1200" i="1" dirty="0" smtClean="0">
              <a:latin typeface="Times New Roman" panose="02020603050405020304" pitchFamily="18" charset="0"/>
              <a:cs typeface="Times New Roman" panose="02020603050405020304" pitchFamily="18" charset="0"/>
            </a:endParaRPr>
          </a:p>
          <a:p>
            <a:pPr marL="0" indent="0">
              <a:buNone/>
            </a:pPr>
            <a:endParaRPr lang="en-ZA" sz="1200" i="1" dirty="0">
              <a:latin typeface="Times New Roman" panose="02020603050405020304" pitchFamily="18" charset="0"/>
              <a:cs typeface="Times New Roman" panose="02020603050405020304" pitchFamily="18" charset="0"/>
            </a:endParaRPr>
          </a:p>
          <a:p>
            <a:pPr marL="0" indent="0">
              <a:buNone/>
            </a:pPr>
            <a:endParaRPr lang="en-ZA" sz="1200" i="1" dirty="0" smtClean="0">
              <a:latin typeface="Times New Roman" panose="02020603050405020304" pitchFamily="18" charset="0"/>
              <a:cs typeface="Times New Roman" panose="02020603050405020304" pitchFamily="18" charset="0"/>
            </a:endParaRPr>
          </a:p>
          <a:p>
            <a:pPr marL="0" indent="0">
              <a:buNone/>
            </a:pPr>
            <a:endParaRPr lang="en-ZA" sz="1200" i="1" dirty="0">
              <a:latin typeface="Times New Roman" panose="02020603050405020304" pitchFamily="18" charset="0"/>
              <a:cs typeface="Times New Roman" panose="02020603050405020304" pitchFamily="18" charset="0"/>
            </a:endParaRPr>
          </a:p>
          <a:p>
            <a:pPr marL="0" indent="0">
              <a:buNone/>
            </a:pPr>
            <a:endParaRPr lang="en-ZA" sz="1200" i="1" dirty="0" smtClean="0">
              <a:latin typeface="Times New Roman" panose="02020603050405020304" pitchFamily="18" charset="0"/>
              <a:cs typeface="Times New Roman" panose="02020603050405020304" pitchFamily="18" charset="0"/>
            </a:endParaRPr>
          </a:p>
          <a:p>
            <a:pPr marL="0" indent="0">
              <a:buNone/>
            </a:pPr>
            <a:endParaRPr lang="en-ZA" sz="1200" i="1" dirty="0">
              <a:latin typeface="Times New Roman" panose="02020603050405020304" pitchFamily="18" charset="0"/>
              <a:cs typeface="Times New Roman" panose="02020603050405020304" pitchFamily="18" charset="0"/>
            </a:endParaRPr>
          </a:p>
          <a:p>
            <a:pPr marL="0" indent="0">
              <a:buNone/>
            </a:pPr>
            <a:endParaRPr lang="en-ZA" sz="1200" i="1" dirty="0" smtClean="0">
              <a:latin typeface="Times New Roman" panose="02020603050405020304" pitchFamily="18" charset="0"/>
              <a:cs typeface="Times New Roman" panose="02020603050405020304" pitchFamily="18" charset="0"/>
            </a:endParaRPr>
          </a:p>
          <a:p>
            <a:pPr marL="0" indent="0">
              <a:buNone/>
            </a:pPr>
            <a:endParaRPr lang="en-ZA" sz="1200" i="1" dirty="0">
              <a:latin typeface="Times New Roman" panose="02020603050405020304" pitchFamily="18" charset="0"/>
              <a:cs typeface="Times New Roman" panose="02020603050405020304" pitchFamily="18" charset="0"/>
            </a:endParaRPr>
          </a:p>
          <a:p>
            <a:pPr marL="0" indent="0">
              <a:buNone/>
            </a:pPr>
            <a:endParaRPr lang="en-ZA" sz="1200" i="1" dirty="0">
              <a:latin typeface="Times New Roman" panose="02020603050405020304" pitchFamily="18" charset="0"/>
              <a:cs typeface="Times New Roman" panose="02020603050405020304" pitchFamily="18" charset="0"/>
            </a:endParaRPr>
          </a:p>
          <a:p>
            <a:endParaRPr lang="en-ZA" sz="1200" i="1" dirty="0" smtClean="0">
              <a:latin typeface="Times New Roman" panose="02020603050405020304" pitchFamily="18" charset="0"/>
              <a:cs typeface="Times New Roman" panose="02020603050405020304" pitchFamily="18" charset="0"/>
            </a:endParaRPr>
          </a:p>
          <a:p>
            <a:endParaRPr lang="en-ZA" sz="1200" i="1" dirty="0">
              <a:latin typeface="Times New Roman" panose="02020603050405020304" pitchFamily="18" charset="0"/>
              <a:cs typeface="Times New Roman" panose="02020603050405020304" pitchFamily="18" charset="0"/>
            </a:endParaRPr>
          </a:p>
          <a:p>
            <a:endParaRPr lang="en-ZA" sz="1200" i="1" dirty="0" smtClean="0">
              <a:latin typeface="Times New Roman" panose="02020603050405020304" pitchFamily="18" charset="0"/>
              <a:cs typeface="Times New Roman" panose="02020603050405020304" pitchFamily="18" charset="0"/>
            </a:endParaRPr>
          </a:p>
          <a:p>
            <a:pPr marL="0" indent="0">
              <a:buNone/>
            </a:pPr>
            <a:endParaRPr lang="en-ZA" sz="1200" i="1" dirty="0" smtClean="0">
              <a:latin typeface="Times New Roman" panose="02020603050405020304" pitchFamily="18" charset="0"/>
              <a:cs typeface="Times New Roman" panose="02020603050405020304" pitchFamily="18" charset="0"/>
            </a:endParaRPr>
          </a:p>
          <a:p>
            <a:pPr marL="0" indent="0">
              <a:buNone/>
            </a:pPr>
            <a:r>
              <a:rPr lang="en-ZA" sz="1200" i="1" dirty="0" smtClean="0">
                <a:latin typeface="Times New Roman" panose="02020603050405020304" pitchFamily="18" charset="0"/>
                <a:cs typeface="Times New Roman" panose="02020603050405020304" pitchFamily="18" charset="0"/>
              </a:rPr>
              <a:t>Water Provision to Gimboki and Federation through Bowsers</a:t>
            </a:r>
            <a:endParaRPr lang="en-ZA" sz="1200"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399" y="1862614"/>
            <a:ext cx="911315" cy="194738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286209"/>
            <a:ext cx="2667000" cy="1779389"/>
          </a:xfrm>
          <a:prstGeom prst="rect">
            <a:avLst/>
          </a:prstGeom>
        </p:spPr>
      </p:pic>
    </p:spTree>
    <p:extLst>
      <p:ext uri="{BB962C8B-B14F-4D97-AF65-F5344CB8AC3E}">
        <p14:creationId xmlns:p14="http://schemas.microsoft.com/office/powerpoint/2010/main" val="4278365540"/>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b="1" dirty="0">
                <a:solidFill>
                  <a:prstClr val="black"/>
                </a:solidFill>
              </a:rPr>
              <a:t>VII. GENDER BASED </a:t>
            </a:r>
            <a:r>
              <a:rPr lang="en-ZA" b="1" dirty="0" smtClean="0">
                <a:solidFill>
                  <a:prstClr val="black"/>
                </a:solidFill>
              </a:rPr>
              <a:t>VIOLENCE- PUBLIC AWARENESS</a:t>
            </a:r>
            <a:endParaRPr lang="en-US" dirty="0"/>
          </a:p>
        </p:txBody>
      </p:sp>
      <p:sp>
        <p:nvSpPr>
          <p:cNvPr id="3" name="Content Placeholder 2"/>
          <p:cNvSpPr>
            <a:spLocks noGrp="1"/>
          </p:cNvSpPr>
          <p:nvPr>
            <p:ph sz="half" idx="1"/>
          </p:nvPr>
        </p:nvSpPr>
        <p:spPr/>
        <p:txBody>
          <a:bodyPr>
            <a:normAutofit fontScale="25000" lnSpcReduction="20000"/>
          </a:bodyPr>
          <a:lstStyle/>
          <a:p>
            <a:pPr>
              <a:lnSpc>
                <a:spcPct val="170000"/>
              </a:lnSpc>
            </a:pPr>
            <a:r>
              <a:rPr lang="en-ZW" dirty="0">
                <a:latin typeface="Times New Roman" pitchFamily="18" charset="0"/>
                <a:cs typeface="Times New Roman" pitchFamily="18" charset="0"/>
              </a:rPr>
              <a:t>Council commemorates 16 Days of Activism against Gender Based Violence with a view to raise awareness on the dangers of G.B.V. </a:t>
            </a:r>
          </a:p>
          <a:p>
            <a:pPr>
              <a:lnSpc>
                <a:spcPct val="170000"/>
              </a:lnSpc>
            </a:pPr>
            <a:r>
              <a:rPr lang="en-ZW" dirty="0">
                <a:latin typeface="Times New Roman" pitchFamily="18" charset="0"/>
                <a:cs typeface="Times New Roman" pitchFamily="18" charset="0"/>
              </a:rPr>
              <a:t>Fliers were distributed and speeches given at the event were to raise awareness on Gender Based Violence and on ending it. </a:t>
            </a:r>
            <a:endParaRPr lang="en-ZW" dirty="0" smtClean="0">
              <a:latin typeface="Times New Roman" pitchFamily="18" charset="0"/>
              <a:cs typeface="Times New Roman" pitchFamily="18" charset="0"/>
            </a:endParaRPr>
          </a:p>
          <a:p>
            <a:pPr>
              <a:lnSpc>
                <a:spcPct val="170000"/>
              </a:lnSpc>
            </a:pPr>
            <a:r>
              <a:rPr lang="en-ZW" dirty="0" err="1" smtClean="0">
                <a:latin typeface="Times New Roman" pitchFamily="18" charset="0"/>
                <a:cs typeface="Times New Roman" pitchFamily="18" charset="0"/>
              </a:rPr>
              <a:t>Baloon</a:t>
            </a:r>
            <a:r>
              <a:rPr lang="en-ZW" dirty="0" smtClean="0">
                <a:latin typeface="Times New Roman" pitchFamily="18" charset="0"/>
                <a:cs typeface="Times New Roman" pitchFamily="18" charset="0"/>
              </a:rPr>
              <a:t> Release ceremony as a way of remembering the victims and commemorating survivors of GBV</a:t>
            </a:r>
            <a:endParaRPr lang="en-ZW" dirty="0">
              <a:latin typeface="Times New Roman" pitchFamily="18" charset="0"/>
              <a:cs typeface="Times New Roman" pitchFamily="18" charset="0"/>
            </a:endParaRPr>
          </a:p>
          <a:p>
            <a:pPr marL="0" indent="0">
              <a:lnSpc>
                <a:spcPct val="170000"/>
              </a:lnSpc>
              <a:buNone/>
            </a:pPr>
            <a:r>
              <a:rPr lang="en-GB" sz="3600" i="1" dirty="0" smtClean="0">
                <a:latin typeface="Times New Roman" panose="02020603050405020304" pitchFamily="18" charset="0"/>
                <a:cs typeface="Times New Roman" panose="02020603050405020304" pitchFamily="18" charset="0"/>
              </a:rPr>
              <a:t>“</a:t>
            </a:r>
            <a:r>
              <a:rPr lang="en-GB" sz="3600" i="1" dirty="0">
                <a:latin typeface="Times New Roman" panose="02020603050405020304" pitchFamily="18" charset="0"/>
                <a:cs typeface="Times New Roman" panose="02020603050405020304" pitchFamily="18" charset="0"/>
              </a:rPr>
              <a:t>I have been reliably informed that this year the theme we are running with as we are commemorating is “</a:t>
            </a:r>
            <a:r>
              <a:rPr lang="en-GB" sz="3600" i="1" u="sng" dirty="0">
                <a:latin typeface="Times New Roman" panose="02020603050405020304" pitchFamily="18" charset="0"/>
                <a:cs typeface="Times New Roman" panose="02020603050405020304" pitchFamily="18" charset="0"/>
                <a:hlinkClick r:id="rId2"/>
              </a:rPr>
              <a:t>UNITE! Invest to prevent violence against women and girls</a:t>
            </a:r>
            <a:r>
              <a:rPr lang="en-GB" sz="3600" i="1" dirty="0">
                <a:latin typeface="Times New Roman" panose="02020603050405020304" pitchFamily="18" charset="0"/>
                <a:cs typeface="Times New Roman" panose="02020603050405020304" pitchFamily="18" charset="0"/>
              </a:rPr>
              <a:t>”. What I really like about the theme is its focus on the importance of financing different prevention strategies to stop violence from occurring in the first place. As you may be aware, that is Council’s primary goal when providing services – to prevent, and in this case, PREVENT GBV from happening</a:t>
            </a:r>
            <a:r>
              <a:rPr lang="en-GB" sz="3600" dirty="0"/>
              <a:t>. </a:t>
            </a:r>
            <a:r>
              <a:rPr lang="en-GB" sz="3600" i="1" dirty="0" smtClean="0">
                <a:latin typeface="Times New Roman" panose="02020603050405020304" pitchFamily="18" charset="0"/>
                <a:cs typeface="Times New Roman" panose="02020603050405020304" pitchFamily="18" charset="0"/>
              </a:rPr>
              <a:t>How </a:t>
            </a:r>
            <a:r>
              <a:rPr lang="en-GB" sz="3600" i="1" dirty="0">
                <a:latin typeface="Times New Roman" panose="02020603050405020304" pitchFamily="18" charset="0"/>
                <a:cs typeface="Times New Roman" panose="02020603050405020304" pitchFamily="18" charset="0"/>
              </a:rPr>
              <a:t>will Council do it? Some may ask. The answer is simple! By making sure that we provide efficient and effective services. If streets are properly lit, someone somewhere will be saved from sexual gender based violence. If water is available, someone somewhere will not need to wake up in the middle of the night or travel long distances to get water and again, GBV will be prevented. Our Clinics will also be available to offer efficient and effective primary health care…for both prevention and to assist victims and survivors of Gender Based violence. I can go on and on trying to explain to you how we will do it as Council, but I am sure our outfits today are a clear enough commitment of how hard we will work to invest in both hard and soft infrastructure that will assist in the prevention of Gender Based </a:t>
            </a:r>
            <a:r>
              <a:rPr lang="en-GB" sz="3600" i="1" dirty="0" smtClean="0">
                <a:latin typeface="Times New Roman" panose="02020603050405020304" pitchFamily="18" charset="0"/>
                <a:cs typeface="Times New Roman" panose="02020603050405020304" pitchFamily="18" charset="0"/>
              </a:rPr>
              <a:t>violence” </a:t>
            </a:r>
            <a:r>
              <a:rPr lang="en-GB" sz="3600" dirty="0" smtClean="0">
                <a:latin typeface="Times New Roman" panose="02020603050405020304" pitchFamily="18" charset="0"/>
                <a:cs typeface="Times New Roman" panose="02020603050405020304" pitchFamily="18" charset="0"/>
              </a:rPr>
              <a:t>ATC’s speech, Nov 2023”</a:t>
            </a:r>
            <a:endParaRPr lang="en-ZW" sz="3600" dirty="0">
              <a:latin typeface="Times New Roman" pitchFamily="18" charset="0"/>
              <a:cs typeface="Times New Roman" pitchFamily="18" charset="0"/>
            </a:endParaRPr>
          </a:p>
          <a:p>
            <a:pPr>
              <a:lnSpc>
                <a:spcPct val="170000"/>
              </a:lnSpc>
            </a:pPr>
            <a:endParaRPr lang="en-ZW" dirty="0">
              <a:latin typeface="Times New Roman" pitchFamily="18" charset="0"/>
              <a:cs typeface="Times New Roman" pitchFamily="18" charset="0"/>
            </a:endParaRPr>
          </a:p>
          <a:p>
            <a:endParaRPr lang="en-US" dirty="0"/>
          </a:p>
        </p:txBody>
      </p:sp>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00601" y="1676400"/>
            <a:ext cx="3429000" cy="2285441"/>
          </a:xfr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1" y="3961841"/>
            <a:ext cx="3505200" cy="2338626"/>
          </a:xfrm>
          <a:prstGeom prst="rect">
            <a:avLst/>
          </a:prstGeom>
        </p:spPr>
      </p:pic>
    </p:spTree>
    <p:extLst>
      <p:ext uri="{BB962C8B-B14F-4D97-AF65-F5344CB8AC3E}">
        <p14:creationId xmlns:p14="http://schemas.microsoft.com/office/powerpoint/2010/main" val="21969157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b="1" dirty="0">
                <a:solidFill>
                  <a:prstClr val="black"/>
                </a:solidFill>
              </a:rPr>
              <a:t>VII. GENDER BASED VIOLENCE- PUBLIC AWARENESS</a:t>
            </a:r>
            <a:endParaRPr lang="en-US" dirty="0"/>
          </a:p>
        </p:txBody>
      </p:sp>
      <p:sp>
        <p:nvSpPr>
          <p:cNvPr id="3" name="Content Placeholder 2"/>
          <p:cNvSpPr>
            <a:spLocks noGrp="1"/>
          </p:cNvSpPr>
          <p:nvPr>
            <p:ph sz="half" idx="1"/>
          </p:nvPr>
        </p:nvSpPr>
        <p:spPr/>
        <p:txBody>
          <a:bodyPr>
            <a:normAutofit/>
          </a:bodyPr>
          <a:lstStyle/>
          <a:p>
            <a:pPr marL="0" indent="0">
              <a:buNone/>
            </a:pPr>
            <a:r>
              <a:rPr lang="en-US" sz="1200" i="1" dirty="0" err="1" smtClean="0">
                <a:latin typeface="Times New Roman" panose="02020603050405020304" pitchFamily="18" charset="0"/>
                <a:cs typeface="Times New Roman" panose="02020603050405020304" pitchFamily="18" charset="0"/>
              </a:rPr>
              <a:t>Baloon</a:t>
            </a:r>
            <a:r>
              <a:rPr lang="en-US" sz="1200" i="1" dirty="0" smtClean="0">
                <a:latin typeface="Times New Roman" panose="02020603050405020304" pitchFamily="18" charset="0"/>
                <a:cs typeface="Times New Roman" panose="02020603050405020304" pitchFamily="18" charset="0"/>
              </a:rPr>
              <a:t> release ceremony with balloons that flew away as a way of signifying the fight to completely eradicate Gender Based Violence</a:t>
            </a:r>
          </a:p>
          <a:p>
            <a:pPr marL="0" indent="0">
              <a:buNone/>
            </a:pPr>
            <a:endParaRPr lang="en-US" sz="1200" i="1" dirty="0">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0" y="3886199"/>
            <a:ext cx="4149778" cy="2768679"/>
          </a:xfr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417638"/>
            <a:ext cx="4114800" cy="251936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32" y="2286000"/>
            <a:ext cx="3197901" cy="2133600"/>
          </a:xfrm>
          <a:prstGeom prst="rect">
            <a:avLst/>
          </a:prstGeom>
        </p:spPr>
      </p:pic>
    </p:spTree>
    <p:extLst>
      <p:ext uri="{BB962C8B-B14F-4D97-AF65-F5344CB8AC3E}">
        <p14:creationId xmlns:p14="http://schemas.microsoft.com/office/powerpoint/2010/main" val="4529097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400" b="1" dirty="0">
                <a:solidFill>
                  <a:prstClr val="black"/>
                </a:solidFill>
              </a:rPr>
              <a:t>VII. GENDER BASED </a:t>
            </a:r>
            <a:r>
              <a:rPr lang="en-ZA" sz="2400" b="1" dirty="0" smtClean="0">
                <a:solidFill>
                  <a:prstClr val="black"/>
                </a:solidFill>
              </a:rPr>
              <a:t>VIOLENCE-RESPONSE AND COORDINATIONS</a:t>
            </a:r>
            <a:endParaRPr lang="en-US" sz="2400" dirty="0"/>
          </a:p>
        </p:txBody>
      </p:sp>
      <p:sp>
        <p:nvSpPr>
          <p:cNvPr id="3" name="Content Placeholder 2"/>
          <p:cNvSpPr>
            <a:spLocks noGrp="1"/>
          </p:cNvSpPr>
          <p:nvPr>
            <p:ph sz="half" idx="1"/>
          </p:nvPr>
        </p:nvSpPr>
        <p:spPr/>
        <p:txBody>
          <a:bodyPr>
            <a:normAutofit fontScale="92500" lnSpcReduction="10000"/>
          </a:bodyPr>
          <a:lstStyle/>
          <a:p>
            <a:r>
              <a:rPr lang="en-ZW" dirty="0"/>
              <a:t>Council has a one stop Centre which it runs in collaboration with the MWACSMED and other partners</a:t>
            </a:r>
          </a:p>
          <a:p>
            <a:r>
              <a:rPr lang="en-ZW" dirty="0" smtClean="0"/>
              <a:t>Coordination </a:t>
            </a:r>
            <a:r>
              <a:rPr lang="en-ZW" dirty="0"/>
              <a:t>of both survivors and perpetrators (were possible) for </a:t>
            </a:r>
            <a:r>
              <a:rPr lang="en-ZW" dirty="0" smtClean="0"/>
              <a:t>rehabilitation through Women in Local Economic Development Projects</a:t>
            </a:r>
            <a:endParaRPr lang="en-ZW" dirty="0"/>
          </a:p>
        </p:txBody>
      </p:sp>
      <p:pic>
        <p:nvPicPr>
          <p:cNvPr id="7" name="Stop GBV Awareness Campaign">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4800600" y="1752600"/>
            <a:ext cx="3728693" cy="2110581"/>
          </a:xfrm>
          <a:prstGeom prst="rect">
            <a:avLst/>
          </a:prstGeom>
        </p:spPr>
      </p:pic>
      <p:sp>
        <p:nvSpPr>
          <p:cNvPr id="8" name="AutoShape 2" descr="blob:https://web.whatsapp.com/9419cfb2-a258-485e-881c-8ba50682fef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4187031"/>
            <a:ext cx="1943100" cy="25908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7390" y="4198143"/>
            <a:ext cx="1901428" cy="2535238"/>
          </a:xfrm>
          <a:prstGeom prst="rect">
            <a:avLst/>
          </a:prstGeom>
        </p:spPr>
      </p:pic>
    </p:spTree>
    <p:extLst>
      <p:ext uri="{BB962C8B-B14F-4D97-AF65-F5344CB8AC3E}">
        <p14:creationId xmlns:p14="http://schemas.microsoft.com/office/powerpoint/2010/main" val="8218703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800" b="1" dirty="0">
                <a:solidFill>
                  <a:prstClr val="black"/>
                </a:solidFill>
              </a:rPr>
              <a:t>GENDER BASED </a:t>
            </a:r>
            <a:r>
              <a:rPr lang="en-ZA" sz="2800" b="1" dirty="0" smtClean="0">
                <a:solidFill>
                  <a:prstClr val="black"/>
                </a:solidFill>
              </a:rPr>
              <a:t>VIOLENCE- SUPPORT AND EMPOWERMENT</a:t>
            </a:r>
            <a:endParaRPr lang="en-US" sz="2800" dirty="0"/>
          </a:p>
        </p:txBody>
      </p:sp>
      <p:sp>
        <p:nvSpPr>
          <p:cNvPr id="3" name="Content Placeholder 2"/>
          <p:cNvSpPr>
            <a:spLocks noGrp="1"/>
          </p:cNvSpPr>
          <p:nvPr>
            <p:ph idx="1"/>
          </p:nvPr>
        </p:nvSpPr>
        <p:spPr/>
        <p:txBody>
          <a:bodyPr/>
          <a:lstStyle/>
          <a:p>
            <a:r>
              <a:rPr lang="en-ZW" dirty="0" smtClean="0"/>
              <a:t>Supporting </a:t>
            </a:r>
            <a:r>
              <a:rPr lang="en-ZW" dirty="0"/>
              <a:t>through </a:t>
            </a:r>
            <a:r>
              <a:rPr lang="en-ZW" dirty="0" smtClean="0"/>
              <a:t>empowerment </a:t>
            </a:r>
            <a:r>
              <a:rPr lang="en-ZW" dirty="0"/>
              <a:t>projects done (WLED projects)</a:t>
            </a:r>
          </a:p>
          <a:p>
            <a:r>
              <a:rPr lang="en-ZW" dirty="0"/>
              <a:t>Psycho-social support for survivors</a:t>
            </a:r>
          </a:p>
          <a:p>
            <a:r>
              <a:rPr lang="en-ZW" dirty="0"/>
              <a:t>Access to Comprehensive SRHR services</a:t>
            </a:r>
            <a:endParaRPr lang="en-ZW" dirty="0"/>
          </a:p>
        </p:txBody>
      </p:sp>
    </p:spTree>
    <p:extLst>
      <p:ext uri="{BB962C8B-B14F-4D97-AF65-F5344CB8AC3E}">
        <p14:creationId xmlns:p14="http://schemas.microsoft.com/office/powerpoint/2010/main" val="2516478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762000"/>
          </a:xfrm>
        </p:spPr>
        <p:txBody>
          <a:bodyPr>
            <a:normAutofit/>
          </a:bodyPr>
          <a:lstStyle/>
          <a:p>
            <a:r>
              <a:rPr lang="en-ZW" b="1" dirty="0"/>
              <a:t>OVERVIEW </a:t>
            </a:r>
          </a:p>
        </p:txBody>
      </p:sp>
      <p:sp>
        <p:nvSpPr>
          <p:cNvPr id="5" name="Content Placeholder 4"/>
          <p:cNvSpPr>
            <a:spLocks noGrp="1"/>
          </p:cNvSpPr>
          <p:nvPr>
            <p:ph idx="1"/>
          </p:nvPr>
        </p:nvSpPr>
        <p:spPr>
          <a:xfrm>
            <a:off x="685800" y="959431"/>
            <a:ext cx="8229600" cy="5211763"/>
          </a:xfrm>
        </p:spPr>
        <p:txBody>
          <a:bodyPr>
            <a:normAutofit/>
          </a:bodyPr>
          <a:lstStyle/>
          <a:p>
            <a:pPr marL="0" indent="0">
              <a:buNone/>
            </a:pPr>
            <a:endParaRPr lang="en-ZA" sz="2800"/>
          </a:p>
          <a:p>
            <a:endParaRPr lang="en-GB" sz="2800"/>
          </a:p>
          <a:p>
            <a:endParaRPr lang="en-GB" sz="2800"/>
          </a:p>
          <a:p>
            <a:endParaRPr lang="en-ZW" sz="2600" dirty="0"/>
          </a:p>
        </p:txBody>
      </p:sp>
      <p:graphicFrame>
        <p:nvGraphicFramePr>
          <p:cNvPr id="2" name="Table 1"/>
          <p:cNvGraphicFramePr>
            <a:graphicFrameLocks noGrp="1"/>
          </p:cNvGraphicFramePr>
          <p:nvPr>
            <p:extLst>
              <p:ext uri="{D42A27DB-BD31-4B8C-83A1-F6EECF244321}">
                <p14:modId xmlns:p14="http://schemas.microsoft.com/office/powerpoint/2010/main" val="1353387053"/>
              </p:ext>
            </p:extLst>
          </p:nvPr>
        </p:nvGraphicFramePr>
        <p:xfrm>
          <a:off x="123825" y="142875"/>
          <a:ext cx="8791575" cy="5459400"/>
        </p:xfrm>
        <a:graphic>
          <a:graphicData uri="http://schemas.openxmlformats.org/drawingml/2006/table">
            <a:tbl>
              <a:tblPr firstRow="1" firstCol="1" bandRow="1">
                <a:tableStyleId>{5C22544A-7EE6-4342-B048-85BDC9FD1C3A}</a:tableStyleId>
              </a:tblPr>
              <a:tblGrid>
                <a:gridCol w="2675067">
                  <a:extLst>
                    <a:ext uri="{9D8B030D-6E8A-4147-A177-3AD203B41FA5}">
                      <a16:colId xmlns="" xmlns:a16="http://schemas.microsoft.com/office/drawing/2014/main" val="20000"/>
                    </a:ext>
                  </a:extLst>
                </a:gridCol>
                <a:gridCol w="1281126">
                  <a:extLst>
                    <a:ext uri="{9D8B030D-6E8A-4147-A177-3AD203B41FA5}">
                      <a16:colId xmlns="" xmlns:a16="http://schemas.microsoft.com/office/drawing/2014/main" val="20001"/>
                    </a:ext>
                  </a:extLst>
                </a:gridCol>
                <a:gridCol w="1281981">
                  <a:extLst>
                    <a:ext uri="{9D8B030D-6E8A-4147-A177-3AD203B41FA5}">
                      <a16:colId xmlns="" xmlns:a16="http://schemas.microsoft.com/office/drawing/2014/main" val="20002"/>
                    </a:ext>
                  </a:extLst>
                </a:gridCol>
                <a:gridCol w="1281126">
                  <a:extLst>
                    <a:ext uri="{9D8B030D-6E8A-4147-A177-3AD203B41FA5}">
                      <a16:colId xmlns="" xmlns:a16="http://schemas.microsoft.com/office/drawing/2014/main" val="20003"/>
                    </a:ext>
                  </a:extLst>
                </a:gridCol>
                <a:gridCol w="2272275">
                  <a:extLst>
                    <a:ext uri="{9D8B030D-6E8A-4147-A177-3AD203B41FA5}">
                      <a16:colId xmlns="" xmlns:a16="http://schemas.microsoft.com/office/drawing/2014/main" val="20004"/>
                    </a:ext>
                  </a:extLst>
                </a:gridCol>
              </a:tblGrid>
              <a:tr h="0">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COUNTRY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100">
                          <a:effectLst/>
                        </a:rPr>
                        <a:t> ZIMBABWE</a:t>
                      </a:r>
                      <a:endParaRPr lang="en-ZA" sz="110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 xmlns:a16="http://schemas.microsoft.com/office/drawing/2014/main" val="10000"/>
                  </a:ext>
                </a:extLst>
              </a:tr>
              <a:tr h="245523">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COUNCIL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100">
                          <a:effectLst/>
                        </a:rPr>
                        <a:t> CITY OF MUTARE</a:t>
                      </a:r>
                      <a:endParaRPr lang="en-ZA" sz="110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 xmlns:a16="http://schemas.microsoft.com/office/drawing/2014/main" val="10001"/>
                  </a:ext>
                </a:extLst>
              </a:tr>
              <a:tr h="377032">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GENDER CHAMPION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100" dirty="0">
                          <a:effectLst/>
                        </a:rPr>
                        <a:t> </a:t>
                      </a:r>
                      <a:r>
                        <a:rPr lang="en-ZA" sz="1100" dirty="0" smtClean="0">
                          <a:effectLst/>
                        </a:rPr>
                        <a:t>COUNCIL</a:t>
                      </a:r>
                      <a:r>
                        <a:rPr lang="en-ZA" sz="1100" baseline="0" dirty="0" smtClean="0">
                          <a:effectLst/>
                        </a:rPr>
                        <a:t> HAS ADOPTED THE MODEL THAT ALL COUNCILLORS ARE GENDER CHAMPIONS SO THAT THERE IS </a:t>
                      </a:r>
                      <a:endParaRPr lang="en-ZA" sz="1100"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 xmlns:a16="http://schemas.microsoft.com/office/drawing/2014/main" val="10002"/>
                  </a:ext>
                </a:extLst>
              </a:tr>
              <a:tr h="245523">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GENDER FOCAL PERSON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100">
                          <a:effectLst/>
                        </a:rPr>
                        <a:t> CHRISTINA MABIKA</a:t>
                      </a:r>
                      <a:endParaRPr lang="en-ZA" sz="110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 xmlns:a16="http://schemas.microsoft.com/office/drawing/2014/main" val="10003"/>
                  </a:ext>
                </a:extLst>
              </a:tr>
              <a:tr h="491045">
                <a:tc gridSpan="5">
                  <a:txBody>
                    <a:bodyPr/>
                    <a:lstStyle/>
                    <a:p>
                      <a:pPr>
                        <a:lnSpc>
                          <a:spcPct val="115000"/>
                        </a:lnSpc>
                        <a:spcAft>
                          <a:spcPts val="0"/>
                        </a:spcAft>
                      </a:pPr>
                      <a:r>
                        <a:rPr lang="en-ZA" sz="1100" dirty="0">
                          <a:effectLst/>
                        </a:rPr>
                        <a:t> </a:t>
                      </a:r>
                      <a:endParaRPr lang="en-ZA" sz="1100" dirty="0">
                        <a:effectLst/>
                        <a:latin typeface="Calibri"/>
                        <a:ea typeface="Times New Roman"/>
                        <a:cs typeface="Times New Roman"/>
                      </a:endParaRPr>
                    </a:p>
                    <a:p>
                      <a:pPr>
                        <a:lnSpc>
                          <a:spcPct val="115000"/>
                        </a:lnSpc>
                        <a:spcAft>
                          <a:spcPts val="0"/>
                        </a:spcAft>
                      </a:pPr>
                      <a:r>
                        <a:rPr lang="en-ZA" sz="1100" dirty="0">
                          <a:effectLst/>
                        </a:rPr>
                        <a:t> </a:t>
                      </a:r>
                      <a:endParaRPr lang="en-ZA" sz="1100"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ct val="115000"/>
                        </a:lnSpc>
                        <a:spcAft>
                          <a:spcPts val="0"/>
                        </a:spcAft>
                      </a:pPr>
                      <a:endParaRPr lang="en-ZA" sz="1100" dirty="0">
                        <a:effectLst/>
                        <a:latin typeface="Calibri"/>
                        <a:ea typeface="Times New Roman"/>
                        <a:cs typeface="Times New Roman"/>
                      </a:endParaRPr>
                    </a:p>
                  </a:txBody>
                  <a:tcPr marL="68580" marR="68580" marT="0" marB="0"/>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 xmlns:a16="http://schemas.microsoft.com/office/drawing/2014/main" val="10004"/>
                  </a:ext>
                </a:extLst>
              </a:tr>
              <a:tr h="241289">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Latest score (year)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100" dirty="0">
                          <a:effectLst/>
                        </a:rPr>
                        <a:t> 88</a:t>
                      </a:r>
                      <a:endParaRPr lang="en-ZA" sz="1100"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 xmlns:a16="http://schemas.microsoft.com/office/drawing/2014/main" val="10005"/>
                  </a:ext>
                </a:extLst>
              </a:tr>
              <a:tr h="599823">
                <a:tc gridSpan="5">
                  <a:txBody>
                    <a:bodyPr/>
                    <a:lstStyle/>
                    <a:p>
                      <a:pPr>
                        <a:lnSpc>
                          <a:spcPct val="115000"/>
                        </a:lnSpc>
                        <a:spcAft>
                          <a:spcPts val="0"/>
                        </a:spcAft>
                      </a:pPr>
                      <a:r>
                        <a:rPr lang="en-ZA" sz="1100" dirty="0">
                          <a:effectLst/>
                        </a:rPr>
                        <a:t> </a:t>
                      </a:r>
                      <a:endParaRPr lang="en-ZA" sz="1100" dirty="0">
                        <a:effectLst/>
                        <a:latin typeface="Calibri"/>
                        <a:ea typeface="Times New Roman"/>
                        <a:cs typeface="Times New Roman"/>
                      </a:endParaRPr>
                    </a:p>
                    <a:p>
                      <a:pPr>
                        <a:lnSpc>
                          <a:spcPct val="115000"/>
                        </a:lnSpc>
                        <a:spcAft>
                          <a:spcPts val="0"/>
                        </a:spcAft>
                      </a:pPr>
                      <a:r>
                        <a:rPr lang="en-ZA" sz="1200" dirty="0">
                          <a:effectLst/>
                          <a:latin typeface="Tahoma" panose="020B0604030504040204" pitchFamily="34" charset="0"/>
                          <a:ea typeface="Tahoma" panose="020B0604030504040204" pitchFamily="34" charset="0"/>
                          <a:cs typeface="Tahoma" panose="020B0604030504040204" pitchFamily="34" charset="0"/>
                        </a:rPr>
                        <a:t> Is</a:t>
                      </a:r>
                      <a:r>
                        <a:rPr lang="en-ZA" sz="1200" baseline="0" dirty="0">
                          <a:effectLst/>
                          <a:latin typeface="Tahoma" panose="020B0604030504040204" pitchFamily="34" charset="0"/>
                          <a:ea typeface="Tahoma" panose="020B0604030504040204" pitchFamily="34" charset="0"/>
                          <a:cs typeface="Tahoma" panose="020B0604030504040204" pitchFamily="34" charset="0"/>
                        </a:rPr>
                        <a:t> the Council a Hub or Spoke Council? City of Mutare is a Hub Council mentoring Rusape and </a:t>
                      </a:r>
                      <a:r>
                        <a:rPr lang="en-ZA" sz="1200" baseline="0" dirty="0" err="1">
                          <a:effectLst/>
                          <a:latin typeface="Tahoma" panose="020B0604030504040204" pitchFamily="34" charset="0"/>
                          <a:ea typeface="Tahoma" panose="020B0604030504040204" pitchFamily="34" charset="0"/>
                          <a:cs typeface="Tahoma" panose="020B0604030504040204" pitchFamily="34" charset="0"/>
                        </a:rPr>
                        <a:t>Chipinge</a:t>
                      </a:r>
                      <a:r>
                        <a:rPr lang="en-ZA" sz="1200" baseline="0" dirty="0">
                          <a:effectLst/>
                          <a:latin typeface="Tahoma" panose="020B0604030504040204" pitchFamily="34" charset="0"/>
                          <a:ea typeface="Tahoma" panose="020B0604030504040204" pitchFamily="34" charset="0"/>
                          <a:cs typeface="Tahoma" panose="020B0604030504040204" pitchFamily="34" charset="0"/>
                        </a:rPr>
                        <a:t> Town Councils</a:t>
                      </a:r>
                      <a:endParaRPr lang="en-ZA" sz="12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nSpc>
                          <a:spcPct val="115000"/>
                        </a:lnSpc>
                        <a:spcAft>
                          <a:spcPts val="0"/>
                        </a:spcAft>
                      </a:pPr>
                      <a:endParaRPr lang="en-ZA" sz="1100" dirty="0">
                        <a:effectLst/>
                        <a:latin typeface="Calibri"/>
                        <a:ea typeface="Times New Roman"/>
                        <a:cs typeface="Times New Roman"/>
                      </a:endParaRPr>
                    </a:p>
                  </a:txBody>
                  <a:tcPr marL="68580" marR="68580" marT="0" marB="0"/>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 xmlns:a16="http://schemas.microsoft.com/office/drawing/2014/main" val="10006"/>
                  </a:ext>
                </a:extLst>
              </a:tr>
              <a:tr h="245523">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100" dirty="0">
                          <a:effectLst/>
                        </a:rPr>
                        <a:t>Women </a:t>
                      </a:r>
                      <a:endParaRPr lang="en-ZA" sz="1100"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100" dirty="0">
                          <a:effectLst/>
                        </a:rPr>
                        <a:t>Men </a:t>
                      </a:r>
                      <a:endParaRPr lang="en-ZA" sz="1100"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100">
                          <a:effectLst/>
                        </a:rPr>
                        <a:t>Total </a:t>
                      </a:r>
                      <a:endParaRPr lang="en-ZA" sz="110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100">
                          <a:effectLst/>
                        </a:rPr>
                        <a:t>% Women </a:t>
                      </a:r>
                      <a:endParaRPr lang="en-ZA" sz="110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7"/>
                  </a:ext>
                </a:extLst>
              </a:tr>
              <a:tr h="245523">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Council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100" dirty="0">
                          <a:effectLst/>
                        </a:rPr>
                        <a:t> </a:t>
                      </a:r>
                      <a:r>
                        <a:rPr lang="en-ZA" sz="1100" dirty="0" smtClean="0">
                          <a:effectLst/>
                        </a:rPr>
                        <a:t>7</a:t>
                      </a:r>
                      <a:endParaRPr lang="en-ZA" sz="1100"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100" dirty="0">
                          <a:effectLst/>
                        </a:rPr>
                        <a:t> </a:t>
                      </a:r>
                      <a:r>
                        <a:rPr lang="en-ZA" sz="1100" dirty="0" smtClean="0">
                          <a:effectLst/>
                        </a:rPr>
                        <a:t>18</a:t>
                      </a:r>
                      <a:endParaRPr lang="en-ZA" sz="1100"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100" dirty="0">
                          <a:effectLst/>
                        </a:rPr>
                        <a:t> </a:t>
                      </a:r>
                      <a:r>
                        <a:rPr lang="en-ZA" sz="1100" dirty="0" smtClean="0">
                          <a:effectLst/>
                        </a:rPr>
                        <a:t>25</a:t>
                      </a:r>
                      <a:endParaRPr lang="en-ZA" sz="1100"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100" dirty="0">
                          <a:effectLst/>
                        </a:rPr>
                        <a:t> </a:t>
                      </a:r>
                      <a:r>
                        <a:rPr lang="en-ZA" sz="1100" dirty="0" smtClean="0">
                          <a:effectLst/>
                        </a:rPr>
                        <a:t>25</a:t>
                      </a:r>
                      <a:endParaRPr lang="en-ZA" sz="1100"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8"/>
                  </a:ext>
                </a:extLst>
              </a:tr>
              <a:tr h="245523">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Management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100" dirty="0">
                          <a:effectLst/>
                        </a:rPr>
                        <a:t> </a:t>
                      </a:r>
                      <a:r>
                        <a:rPr lang="en-ZA" sz="1100" dirty="0" smtClean="0">
                          <a:effectLst/>
                        </a:rPr>
                        <a:t>7</a:t>
                      </a:r>
                      <a:endParaRPr lang="en-ZA" sz="1100"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100" dirty="0">
                          <a:effectLst/>
                        </a:rPr>
                        <a:t> </a:t>
                      </a:r>
                      <a:r>
                        <a:rPr lang="en-ZA" sz="1100" dirty="0" smtClean="0">
                          <a:effectLst/>
                        </a:rPr>
                        <a:t>9</a:t>
                      </a:r>
                      <a:endParaRPr lang="en-ZA" sz="1100"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100" dirty="0" smtClean="0">
                          <a:effectLst/>
                          <a:latin typeface="+mn-lt"/>
                          <a:ea typeface="+mn-ea"/>
                          <a:cs typeface="+mn-cs"/>
                        </a:rPr>
                        <a:t>16</a:t>
                      </a:r>
                      <a:endParaRPr lang="en-ZA" sz="1100"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100" dirty="0">
                          <a:effectLst/>
                        </a:rPr>
                        <a:t> </a:t>
                      </a:r>
                      <a:r>
                        <a:rPr lang="en-ZA" sz="1100" dirty="0" smtClean="0">
                          <a:effectLst/>
                        </a:rPr>
                        <a:t>44</a:t>
                      </a:r>
                      <a:endParaRPr lang="en-ZA" sz="1100"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9"/>
                  </a:ext>
                </a:extLst>
              </a:tr>
              <a:tr h="245523">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Council staff overall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100" dirty="0">
                          <a:effectLst/>
                        </a:rPr>
                        <a:t> </a:t>
                      </a:r>
                      <a:r>
                        <a:rPr lang="en-ZA" sz="1100" dirty="0" smtClean="0">
                          <a:effectLst/>
                        </a:rPr>
                        <a:t>687</a:t>
                      </a:r>
                      <a:endParaRPr lang="en-ZA" sz="1100"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100" dirty="0" smtClean="0">
                          <a:effectLst/>
                          <a:latin typeface="+mn-lt"/>
                          <a:ea typeface="+mn-ea"/>
                          <a:cs typeface="+mn-cs"/>
                        </a:rPr>
                        <a:t>1367</a:t>
                      </a:r>
                      <a:endParaRPr lang="en-ZA" sz="1100"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100" dirty="0" smtClean="0">
                          <a:effectLst/>
                          <a:latin typeface="+mn-lt"/>
                          <a:ea typeface="+mn-ea"/>
                          <a:cs typeface="+mn-cs"/>
                        </a:rPr>
                        <a:t>2054</a:t>
                      </a:r>
                      <a:endParaRPr lang="en-ZA" sz="1100"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100" dirty="0">
                          <a:effectLst/>
                        </a:rPr>
                        <a:t> </a:t>
                      </a:r>
                      <a:r>
                        <a:rPr lang="en-ZA" sz="1100" dirty="0" smtClean="0">
                          <a:effectLst/>
                        </a:rPr>
                        <a:t>33</a:t>
                      </a:r>
                      <a:endParaRPr lang="en-ZA" sz="1100" dirty="0">
                        <a:effectLst/>
                        <a:latin typeface="Calibri"/>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0"/>
                  </a:ext>
                </a:extLst>
              </a:tr>
              <a:tr h="822615">
                <a:tc>
                  <a:txBody>
                    <a:bodyPr/>
                    <a:lstStyle/>
                    <a:p>
                      <a:pPr>
                        <a:lnSpc>
                          <a:spcPct val="115000"/>
                        </a:lnSpc>
                        <a:spcAft>
                          <a:spcPts val="0"/>
                        </a:spcAft>
                      </a:pPr>
                      <a:r>
                        <a:rPr lang="en-ZA" sz="1400" dirty="0">
                          <a:solidFill>
                            <a:schemeClr val="bg1"/>
                          </a:solidFill>
                          <a:effectLst/>
                          <a:latin typeface="Tahoma" panose="020B0604030504040204" pitchFamily="34" charset="0"/>
                          <a:ea typeface="Tahoma" panose="020B0604030504040204" pitchFamily="34" charset="0"/>
                          <a:cs typeface="Tahoma" panose="020B0604030504040204" pitchFamily="34" charset="0"/>
                        </a:rPr>
                        <a:t>Population served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200" dirty="0">
                          <a:solidFill>
                            <a:schemeClr val="tx1"/>
                          </a:solidFill>
                          <a:effectLst/>
                          <a:latin typeface="Times New Roman" pitchFamily="18" charset="0"/>
                          <a:cs typeface="Times New Roman" pitchFamily="18" charset="0"/>
                        </a:rPr>
                        <a:t>Total</a:t>
                      </a:r>
                      <a:r>
                        <a:rPr lang="en-ZA" sz="1200" baseline="0" dirty="0">
                          <a:solidFill>
                            <a:schemeClr val="tx1"/>
                          </a:solidFill>
                          <a:effectLst/>
                          <a:latin typeface="Times New Roman" pitchFamily="18" charset="0"/>
                          <a:cs typeface="Times New Roman" pitchFamily="18" charset="0"/>
                        </a:rPr>
                        <a:t> population as per 2022 census is </a:t>
                      </a:r>
                      <a:r>
                        <a:rPr lang="en-ZA" sz="1200" dirty="0">
                          <a:solidFill>
                            <a:schemeClr val="tx1"/>
                          </a:solidFill>
                          <a:effectLst/>
                          <a:latin typeface="Times New Roman" pitchFamily="18" charset="0"/>
                          <a:cs typeface="Times New Roman" pitchFamily="18" charset="0"/>
                        </a:rPr>
                        <a:t>224</a:t>
                      </a:r>
                      <a:r>
                        <a:rPr lang="en-ZA" sz="1200" baseline="0" dirty="0">
                          <a:solidFill>
                            <a:schemeClr val="tx1"/>
                          </a:solidFill>
                          <a:effectLst/>
                          <a:latin typeface="Times New Roman" pitchFamily="18" charset="0"/>
                          <a:cs typeface="Times New Roman" pitchFamily="18" charset="0"/>
                        </a:rPr>
                        <a:t> 802. </a:t>
                      </a:r>
                      <a:r>
                        <a:rPr lang="en-ZA" sz="1200" baseline="0" dirty="0">
                          <a:solidFill>
                            <a:srgbClr val="FF0000"/>
                          </a:solidFill>
                          <a:effectLst/>
                          <a:latin typeface="Times New Roman" pitchFamily="18" charset="0"/>
                          <a:cs typeface="Times New Roman" pitchFamily="18" charset="0"/>
                        </a:rPr>
                        <a:t> </a:t>
                      </a:r>
                      <a:r>
                        <a:rPr lang="en-ZA" sz="1200" baseline="0" dirty="0">
                          <a:solidFill>
                            <a:schemeClr val="tx1"/>
                          </a:solidFill>
                          <a:effectLst/>
                          <a:latin typeface="Times New Roman" pitchFamily="18" charset="0"/>
                          <a:cs typeface="Times New Roman" pitchFamily="18" charset="0"/>
                        </a:rPr>
                        <a:t>Council serves a day population of  around </a:t>
                      </a:r>
                      <a:r>
                        <a:rPr lang="en-US" sz="1200" baseline="0" dirty="0">
                          <a:solidFill>
                            <a:schemeClr val="tx1"/>
                          </a:solidFill>
                          <a:effectLst/>
                          <a:latin typeface="Times New Roman" pitchFamily="18" charset="0"/>
                          <a:cs typeface="Times New Roman" pitchFamily="18" charset="0"/>
                        </a:rPr>
                        <a:t>3</a:t>
                      </a:r>
                      <a:r>
                        <a:rPr lang="en-US" sz="1200" dirty="0">
                          <a:solidFill>
                            <a:schemeClr val="tx1"/>
                          </a:solidFill>
                          <a:latin typeface="Times New Roman" pitchFamily="18" charset="0"/>
                          <a:cs typeface="Times New Roman" pitchFamily="18" charset="0"/>
                        </a:rPr>
                        <a:t>00 000- 350 000. The day population consists of people from the surrounding districts, other provinces </a:t>
                      </a:r>
                      <a:r>
                        <a:rPr lang="en-US" sz="1200" baseline="0" dirty="0">
                          <a:solidFill>
                            <a:schemeClr val="tx1"/>
                          </a:solidFill>
                          <a:latin typeface="Times New Roman" pitchFamily="18" charset="0"/>
                          <a:cs typeface="Times New Roman" pitchFamily="18" charset="0"/>
                        </a:rPr>
                        <a:t> and</a:t>
                      </a:r>
                      <a:r>
                        <a:rPr lang="en-US" sz="1200" dirty="0">
                          <a:solidFill>
                            <a:schemeClr val="tx1"/>
                          </a:solidFill>
                          <a:latin typeface="Times New Roman" pitchFamily="18" charset="0"/>
                          <a:cs typeface="Times New Roman" pitchFamily="18" charset="0"/>
                        </a:rPr>
                        <a:t> Mozambique who converge into the city in pursuit of different business ventures.</a:t>
                      </a:r>
                      <a:endParaRPr lang="en-ZA" sz="1200" dirty="0">
                        <a:solidFill>
                          <a:schemeClr val="tx1"/>
                        </a:solidFill>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 xmlns:a16="http://schemas.microsoft.com/office/drawing/2014/main" val="10011"/>
                  </a:ext>
                </a:extLst>
              </a:tr>
              <a:tr h="1233922">
                <a:tc>
                  <a:txBody>
                    <a:bodyPr/>
                    <a:lstStyle/>
                    <a:p>
                      <a:pPr>
                        <a:lnSpc>
                          <a:spcPct val="115000"/>
                        </a:lnSpc>
                        <a:spcAft>
                          <a:spcPts val="0"/>
                        </a:spcAft>
                      </a:pPr>
                      <a:r>
                        <a:rPr lang="en-ZA" sz="1400" dirty="0">
                          <a:effectLst/>
                          <a:latin typeface="Tahoma" panose="020B0604030504040204" pitchFamily="34" charset="0"/>
                          <a:ea typeface="Tahoma" panose="020B0604030504040204" pitchFamily="34" charset="0"/>
                          <a:cs typeface="Tahoma" panose="020B0604030504040204" pitchFamily="34" charset="0"/>
                        </a:rPr>
                        <a:t>Key characteristics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ZA" sz="1200" dirty="0">
                          <a:effectLst/>
                          <a:latin typeface="Times New Roman" pitchFamily="18" charset="0"/>
                          <a:cs typeface="Times New Roman" pitchFamily="18" charset="0"/>
                        </a:rPr>
                        <a:t> </a:t>
                      </a:r>
                      <a:r>
                        <a:rPr lang="en-US" sz="1200" kern="1200" dirty="0">
                          <a:solidFill>
                            <a:schemeClr val="dk1"/>
                          </a:solidFill>
                          <a:latin typeface="Times New Roman" pitchFamily="18" charset="0"/>
                          <a:ea typeface="+mn-ea"/>
                          <a:cs typeface="Times New Roman" pitchFamily="18" charset="0"/>
                        </a:rPr>
                        <a:t>The City of  Mutare is located on the border between Zimbabwe and Mozambique. Mutare is Zimbabwe's closest city to the sea making it the most strategic location for transport sensitive import and export oriented enterprises. Mutare is also Zimbabwe's gateway to the Indian Ocean. It is the capital of Manicaland province and covers an area of approximately 16 900 hectares </a:t>
                      </a:r>
                      <a:r>
                        <a:rPr lang="en-US" sz="1200" dirty="0">
                          <a:latin typeface="Times New Roman" pitchFamily="18" charset="0"/>
                          <a:cs typeface="Times New Roman" pitchFamily="18" charset="0"/>
                        </a:rPr>
                        <a:t>with at least 55 000 </a:t>
                      </a:r>
                      <a:r>
                        <a:rPr lang="en-US" sz="1200" dirty="0" err="1">
                          <a:latin typeface="Times New Roman" pitchFamily="18" charset="0"/>
                          <a:cs typeface="Times New Roman" pitchFamily="18" charset="0"/>
                        </a:rPr>
                        <a:t>rateable</a:t>
                      </a:r>
                      <a:r>
                        <a:rPr lang="en-US" sz="1200" dirty="0">
                          <a:latin typeface="Times New Roman" pitchFamily="18" charset="0"/>
                          <a:cs typeface="Times New Roman" pitchFamily="18" charset="0"/>
                        </a:rPr>
                        <a:t> properties (industry, commercial, residential and institutional).</a:t>
                      </a:r>
                      <a:endParaRPr lang="en-US" sz="1200" kern="1200" dirty="0">
                        <a:solidFill>
                          <a:schemeClr val="dk1"/>
                        </a:solidFill>
                        <a:latin typeface="Times New Roman" pitchFamily="18" charset="0"/>
                        <a:ea typeface="+mn-ea"/>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tc>
                <a:tc hMerge="1">
                  <a:txBody>
                    <a:bodyPr/>
                    <a:lstStyle/>
                    <a:p>
                      <a:endParaRPr lang="en-ZA" dirty="0"/>
                    </a:p>
                  </a:txBody>
                  <a:tcPr/>
                </a:tc>
                <a:extLst>
                  <a:ext uri="{0D108BD9-81ED-4DB2-BD59-A6C34878D82A}">
                    <a16:rowId xmlns="" xmlns:a16="http://schemas.microsoft.com/office/drawing/2014/main" val="10012"/>
                  </a:ext>
                </a:extLst>
              </a:tr>
            </a:tbl>
          </a:graphicData>
        </a:graphic>
      </p:graphicFrame>
      <p:sp>
        <p:nvSpPr>
          <p:cNvPr id="6" name="TextBox 5"/>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spTree>
    <p:extLst>
      <p:ext uri="{BB962C8B-B14F-4D97-AF65-F5344CB8AC3E}">
        <p14:creationId xmlns:p14="http://schemas.microsoft.com/office/powerpoint/2010/main" val="154590272"/>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spcBef>
                <a:spcPct val="20000"/>
              </a:spcBef>
            </a:pPr>
            <a:r>
              <a:rPr lang="en-ZA" sz="2800" b="1" dirty="0">
                <a:solidFill>
                  <a:prstClr val="black"/>
                </a:solidFill>
                <a:ea typeface="+mn-ea"/>
                <a:cs typeface="+mn-cs"/>
              </a:rPr>
              <a:t>VIII. CLIMATE JUSTICE</a:t>
            </a:r>
            <a:endParaRPr lang="en-ZW" sz="2800" dirty="0">
              <a:solidFill>
                <a:prstClr val="black"/>
              </a:solidFill>
              <a:ea typeface="+mn-ea"/>
              <a:cs typeface="+mn-cs"/>
            </a:endParaRPr>
          </a:p>
        </p:txBody>
      </p:sp>
      <p:sp>
        <p:nvSpPr>
          <p:cNvPr id="3" name="Content Placeholder 2"/>
          <p:cNvSpPr>
            <a:spLocks noGrp="1"/>
          </p:cNvSpPr>
          <p:nvPr>
            <p:ph sz="half" idx="1"/>
          </p:nvPr>
        </p:nvSpPr>
        <p:spPr>
          <a:ln>
            <a:solidFill>
              <a:schemeClr val="tx1"/>
            </a:solidFill>
          </a:ln>
        </p:spPr>
        <p:txBody>
          <a:bodyPr>
            <a:normAutofit fontScale="62500" lnSpcReduction="20000"/>
          </a:bodyPr>
          <a:lstStyle/>
          <a:p>
            <a:pPr marL="365760" indent="-256032">
              <a:spcBef>
                <a:spcPts val="400"/>
              </a:spcBef>
              <a:buSzPct val="68000"/>
              <a:defRPr/>
            </a:pPr>
            <a:r>
              <a:rPr lang="en-ZW" sz="1800" dirty="0" smtClean="0">
                <a:latin typeface="Times New Roman" pitchFamily="18" charset="0"/>
                <a:cs typeface="Times New Roman" pitchFamily="18" charset="0"/>
              </a:rPr>
              <a:t>Council has a Disaster </a:t>
            </a:r>
            <a:r>
              <a:rPr lang="en-ZW" sz="1800" dirty="0">
                <a:latin typeface="Times New Roman" pitchFamily="18" charset="0"/>
                <a:cs typeface="Times New Roman" pitchFamily="18" charset="0"/>
              </a:rPr>
              <a:t>Resilience Framework which was adopted by Council in 2020</a:t>
            </a:r>
          </a:p>
          <a:p>
            <a:pPr marL="365760" indent="-256032">
              <a:spcBef>
                <a:spcPts val="400"/>
              </a:spcBef>
              <a:buSzPct val="68000"/>
              <a:defRPr/>
            </a:pPr>
            <a:r>
              <a:rPr lang="en-ZW" sz="1800" dirty="0">
                <a:latin typeface="Times New Roman" pitchFamily="18" charset="0"/>
                <a:cs typeface="Times New Roman" pitchFamily="18" charset="0"/>
              </a:rPr>
              <a:t>From 2 </a:t>
            </a:r>
            <a:r>
              <a:rPr lang="en-ZW" sz="1800" dirty="0" smtClean="0">
                <a:latin typeface="Times New Roman" pitchFamily="18" charset="0"/>
                <a:cs typeface="Times New Roman" pitchFamily="18" charset="0"/>
              </a:rPr>
              <a:t>390 </a:t>
            </a:r>
            <a:r>
              <a:rPr lang="en-ZW" sz="1800" dirty="0">
                <a:latin typeface="Times New Roman" pitchFamily="18" charset="0"/>
                <a:cs typeface="Times New Roman" pitchFamily="18" charset="0"/>
              </a:rPr>
              <a:t>tonnes of solid waste generated per month, Council collects </a:t>
            </a:r>
            <a:r>
              <a:rPr lang="en-ZW" sz="1800" dirty="0" smtClean="0">
                <a:latin typeface="Times New Roman" pitchFamily="18" charset="0"/>
                <a:cs typeface="Times New Roman" pitchFamily="18" charset="0"/>
              </a:rPr>
              <a:t>2280 </a:t>
            </a:r>
            <a:r>
              <a:rPr lang="en-ZW" sz="1800" dirty="0">
                <a:latin typeface="Times New Roman" pitchFamily="18" charset="0"/>
                <a:cs typeface="Times New Roman" pitchFamily="18" charset="0"/>
              </a:rPr>
              <a:t>tonnes </a:t>
            </a:r>
            <a:r>
              <a:rPr lang="en-ZW" sz="1800" dirty="0" smtClean="0">
                <a:latin typeface="Times New Roman" pitchFamily="18" charset="0"/>
                <a:cs typeface="Times New Roman" pitchFamily="18" charset="0"/>
              </a:rPr>
              <a:t>(95% collection efficiency) </a:t>
            </a:r>
            <a:endParaRPr lang="en-ZW" sz="1800" dirty="0">
              <a:latin typeface="Times New Roman" pitchFamily="18" charset="0"/>
              <a:cs typeface="Times New Roman" pitchFamily="18" charset="0"/>
            </a:endParaRPr>
          </a:p>
          <a:p>
            <a:pPr marL="365760" indent="-256032">
              <a:spcBef>
                <a:spcPts val="400"/>
              </a:spcBef>
              <a:buSzPct val="68000"/>
              <a:defRPr/>
            </a:pPr>
            <a:r>
              <a:rPr lang="en-ZW" sz="1800" dirty="0" smtClean="0">
                <a:latin typeface="Times New Roman" pitchFamily="18" charset="0"/>
                <a:cs typeface="Times New Roman" pitchFamily="18" charset="0"/>
              </a:rPr>
              <a:t>Council has 14 out of the required compliment of 12 refuse removal trucks and its refuse collection frequency is at 100%</a:t>
            </a:r>
            <a:endParaRPr lang="en-ZW" sz="1800" dirty="0">
              <a:latin typeface="Times New Roman" pitchFamily="18" charset="0"/>
              <a:cs typeface="Times New Roman" pitchFamily="18" charset="0"/>
            </a:endParaRPr>
          </a:p>
          <a:p>
            <a:pPr marL="365760" indent="-256032">
              <a:spcBef>
                <a:spcPts val="400"/>
              </a:spcBef>
              <a:buSzPct val="68000"/>
              <a:defRPr/>
            </a:pPr>
            <a:r>
              <a:rPr lang="en-ZW" sz="1800" dirty="0" smtClean="0">
                <a:latin typeface="Times New Roman" pitchFamily="18" charset="0"/>
                <a:cs typeface="Times New Roman" pitchFamily="18" charset="0"/>
              </a:rPr>
              <a:t>Women </a:t>
            </a:r>
            <a:r>
              <a:rPr lang="en-ZW" sz="1800" dirty="0">
                <a:latin typeface="Times New Roman" pitchFamily="18" charset="0"/>
                <a:cs typeface="Times New Roman" pitchFamily="18" charset="0"/>
              </a:rPr>
              <a:t>Community Based Organisations engaged for street sweeping in all wards (20 people per ward)- </a:t>
            </a:r>
            <a:r>
              <a:rPr lang="en-ZW" sz="1800" i="1" dirty="0">
                <a:latin typeface="Times New Roman" pitchFamily="18" charset="0"/>
                <a:cs typeface="Times New Roman" pitchFamily="18" charset="0"/>
              </a:rPr>
              <a:t>refer to Evidence file. </a:t>
            </a:r>
          </a:p>
          <a:p>
            <a:pPr marL="365760" indent="-256032">
              <a:spcBef>
                <a:spcPts val="400"/>
              </a:spcBef>
              <a:buSzPct val="68000"/>
              <a:defRPr/>
            </a:pPr>
            <a:r>
              <a:rPr lang="en-US" sz="1800" dirty="0">
                <a:latin typeface="Times New Roman" pitchFamily="18" charset="0"/>
                <a:cs typeface="Times New Roman" pitchFamily="18" charset="0"/>
              </a:rPr>
              <a:t>Various Clean Up campaigns held with </a:t>
            </a:r>
            <a:r>
              <a:rPr lang="en-US" sz="1800" dirty="0" smtClean="0">
                <a:latin typeface="Times New Roman" pitchFamily="18" charset="0"/>
                <a:cs typeface="Times New Roman" pitchFamily="18" charset="0"/>
              </a:rPr>
              <a:t>stakeholders in line with the presidential call</a:t>
            </a:r>
            <a:endParaRPr lang="en-US" sz="1800" dirty="0">
              <a:latin typeface="Times New Roman" pitchFamily="18" charset="0"/>
              <a:cs typeface="Times New Roman" pitchFamily="18" charset="0"/>
            </a:endParaRPr>
          </a:p>
          <a:p>
            <a:pPr marL="365760" indent="-256032">
              <a:spcBef>
                <a:spcPts val="400"/>
              </a:spcBef>
              <a:buSzPct val="68000"/>
              <a:defRPr/>
            </a:pPr>
            <a:r>
              <a:rPr lang="en-US" sz="1800" dirty="0">
                <a:latin typeface="Times New Roman" pitchFamily="18" charset="0"/>
                <a:cs typeface="Times New Roman" pitchFamily="18" charset="0"/>
              </a:rPr>
              <a:t>Tree Planting in various Wards- Partnership with </a:t>
            </a:r>
            <a:r>
              <a:rPr lang="en-US" sz="1800" dirty="0" err="1">
                <a:latin typeface="Times New Roman" pitchFamily="18" charset="0"/>
                <a:cs typeface="Times New Roman" pitchFamily="18" charset="0"/>
              </a:rPr>
              <a:t>Nyaradzo</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MaryMount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Trs</a:t>
            </a:r>
            <a:r>
              <a:rPr lang="en-US" sz="1800" dirty="0">
                <a:latin typeface="Times New Roman" pitchFamily="18" charset="0"/>
                <a:cs typeface="Times New Roman" pitchFamily="18" charset="0"/>
              </a:rPr>
              <a:t> </a:t>
            </a:r>
            <a:r>
              <a:rPr lang="en-US" sz="1800" dirty="0" smtClean="0">
                <a:latin typeface="Times New Roman" pitchFamily="18" charset="0"/>
                <a:cs typeface="Times New Roman" pitchFamily="18" charset="0"/>
              </a:rPr>
              <a:t>College and Mega Market (Councillors planted at least 10 trees in their wards) </a:t>
            </a:r>
            <a:r>
              <a:rPr lang="en-US" sz="1800" dirty="0">
                <a:latin typeface="Times New Roman" pitchFamily="18" charset="0"/>
                <a:cs typeface="Times New Roman" pitchFamily="18" charset="0"/>
              </a:rPr>
              <a:t>(</a:t>
            </a:r>
            <a:r>
              <a:rPr lang="en-US" sz="1800" i="1" dirty="0">
                <a:latin typeface="Times New Roman" pitchFamily="18" charset="0"/>
                <a:cs typeface="Times New Roman" pitchFamily="18" charset="0"/>
              </a:rPr>
              <a:t>refer to evidence File</a:t>
            </a:r>
            <a:r>
              <a:rPr lang="en-US" sz="1800" dirty="0">
                <a:latin typeface="Times New Roman" pitchFamily="18" charset="0"/>
                <a:cs typeface="Times New Roman" pitchFamily="18" charset="0"/>
              </a:rPr>
              <a:t>). </a:t>
            </a:r>
          </a:p>
          <a:p>
            <a:pPr marL="365760" indent="-256032">
              <a:spcBef>
                <a:spcPts val="400"/>
              </a:spcBef>
              <a:buSzPct val="68000"/>
              <a:defRPr/>
            </a:pPr>
            <a:r>
              <a:rPr lang="en-US" sz="1800" dirty="0">
                <a:latin typeface="Times New Roman" pitchFamily="18" charset="0"/>
                <a:cs typeface="Times New Roman" pitchFamily="18" charset="0"/>
              </a:rPr>
              <a:t>Council </a:t>
            </a:r>
            <a:r>
              <a:rPr lang="en-US" sz="1800" dirty="0" smtClean="0">
                <a:latin typeface="Times New Roman" pitchFamily="18" charset="0"/>
                <a:cs typeface="Times New Roman" pitchFamily="18" charset="0"/>
              </a:rPr>
              <a:t>in 2023 planted about 3 hectares of </a:t>
            </a:r>
            <a:r>
              <a:rPr lang="en-US" sz="1800" dirty="0">
                <a:latin typeface="Times New Roman" pitchFamily="18" charset="0"/>
                <a:cs typeface="Times New Roman" pitchFamily="18" charset="0"/>
              </a:rPr>
              <a:t>trees in Council Schools (</a:t>
            </a:r>
            <a:r>
              <a:rPr lang="en-US" sz="1800" i="1" dirty="0">
                <a:latin typeface="Times New Roman" pitchFamily="18" charset="0"/>
                <a:cs typeface="Times New Roman" pitchFamily="18" charset="0"/>
              </a:rPr>
              <a:t>Refer to evidence file</a:t>
            </a:r>
            <a:r>
              <a:rPr lang="en-US" sz="1800" dirty="0">
                <a:latin typeface="Times New Roman" pitchFamily="18" charset="0"/>
                <a:cs typeface="Times New Roman" pitchFamily="18" charset="0"/>
              </a:rPr>
              <a:t>). Target </a:t>
            </a:r>
            <a:r>
              <a:rPr lang="en-US" sz="1800" dirty="0" smtClean="0">
                <a:latin typeface="Times New Roman" pitchFamily="18" charset="0"/>
                <a:cs typeface="Times New Roman" pitchFamily="18" charset="0"/>
              </a:rPr>
              <a:t>was 5ha of trees </a:t>
            </a:r>
            <a:r>
              <a:rPr lang="en-US" sz="1800" dirty="0">
                <a:latin typeface="Times New Roman" pitchFamily="18" charset="0"/>
                <a:cs typeface="Times New Roman" pitchFamily="18" charset="0"/>
              </a:rPr>
              <a:t>per year as per the Council Strategic Plan.</a:t>
            </a:r>
          </a:p>
          <a:p>
            <a:pPr marL="365760" indent="-256032">
              <a:spcBef>
                <a:spcPts val="400"/>
              </a:spcBef>
              <a:buSzPct val="68000"/>
              <a:defRPr/>
            </a:pPr>
            <a:r>
              <a:rPr lang="en-US" sz="1800" dirty="0">
                <a:latin typeface="Times New Roman" pitchFamily="18" charset="0"/>
                <a:cs typeface="Times New Roman" pitchFamily="18" charset="0"/>
              </a:rPr>
              <a:t>Anti- Malaria Section responsible for cleaning and clearing mosquito breeding </a:t>
            </a:r>
            <a:r>
              <a:rPr lang="en-US" sz="1800" dirty="0" smtClean="0">
                <a:latin typeface="Times New Roman" pitchFamily="18" charset="0"/>
                <a:cs typeface="Times New Roman" pitchFamily="18" charset="0"/>
              </a:rPr>
              <a:t>areas</a:t>
            </a:r>
          </a:p>
          <a:p>
            <a:pPr marL="365760" indent="-256032">
              <a:spcBef>
                <a:spcPts val="400"/>
              </a:spcBef>
              <a:buSzPct val="68000"/>
              <a:defRPr/>
            </a:pPr>
            <a:r>
              <a:rPr lang="en-US" sz="1800" dirty="0" smtClean="0">
                <a:latin typeface="Times New Roman" pitchFamily="18" charset="0"/>
                <a:cs typeface="Times New Roman" pitchFamily="18" charset="0"/>
              </a:rPr>
              <a:t>Council came up with a Climate Resilience Water Supply and Sanitation Safety Plan  for the period 2025-2075. It was developed in 2023 and 2024</a:t>
            </a:r>
            <a:endParaRPr lang="en-US" sz="1800" dirty="0">
              <a:latin typeface="Times New Roman" pitchFamily="18" charset="0"/>
              <a:cs typeface="Times New Roman" pitchFamily="18" charset="0"/>
            </a:endParaRPr>
          </a:p>
        </p:txBody>
      </p:sp>
      <p:sp>
        <p:nvSpPr>
          <p:cNvPr id="8" name="Content Placeholder 7"/>
          <p:cNvSpPr>
            <a:spLocks noGrp="1"/>
          </p:cNvSpPr>
          <p:nvPr>
            <p:ph sz="half" idx="2"/>
          </p:nvPr>
        </p:nvSpPr>
        <p:spPr>
          <a:ln>
            <a:solidFill>
              <a:schemeClr val="tx1"/>
            </a:solidFill>
          </a:ln>
        </p:spPr>
        <p:txBody>
          <a:bodyPr>
            <a:normAutofit fontScale="62500" lnSpcReduction="20000"/>
          </a:bodyPr>
          <a:lstStyle/>
          <a:p>
            <a:pPr marL="0" indent="0">
              <a:buNone/>
            </a:pPr>
            <a:r>
              <a:rPr lang="en-ZA" sz="1400" i="1" dirty="0" smtClean="0"/>
              <a:t>Refuse collection schedule</a:t>
            </a:r>
            <a:endParaRPr lang="en-ZA" sz="1400" i="1" dirty="0"/>
          </a:p>
          <a:p>
            <a:pPr marL="0" indent="0">
              <a:buNone/>
            </a:pPr>
            <a:r>
              <a:rPr lang="en-ZA" sz="1400" i="1" dirty="0" smtClean="0"/>
              <a:t>			Refuse Trucks</a:t>
            </a:r>
          </a:p>
          <a:p>
            <a:pPr marL="0" indent="0">
              <a:buNone/>
            </a:pPr>
            <a:endParaRPr lang="en-ZA" sz="1400" i="1" dirty="0"/>
          </a:p>
          <a:p>
            <a:pPr marL="0" indent="0">
              <a:buNone/>
            </a:pPr>
            <a:endParaRPr lang="en-ZA" sz="1400" i="1" dirty="0" smtClean="0"/>
          </a:p>
          <a:p>
            <a:pPr marL="0" indent="0">
              <a:buNone/>
            </a:pPr>
            <a:endParaRPr lang="en-ZA" sz="1400" i="1" dirty="0"/>
          </a:p>
          <a:p>
            <a:pPr marL="0" indent="0">
              <a:buNone/>
            </a:pPr>
            <a:endParaRPr lang="en-ZA" sz="1400" i="1" dirty="0" smtClean="0"/>
          </a:p>
          <a:p>
            <a:pPr marL="0" indent="0">
              <a:buNone/>
            </a:pPr>
            <a:endParaRPr lang="en-ZA" sz="1400" i="1" dirty="0"/>
          </a:p>
          <a:p>
            <a:pPr marL="0" indent="0">
              <a:buNone/>
            </a:pPr>
            <a:endParaRPr lang="en-ZA" sz="1400" i="1" dirty="0" smtClean="0"/>
          </a:p>
          <a:p>
            <a:pPr marL="0" indent="0">
              <a:buNone/>
            </a:pPr>
            <a:endParaRPr lang="en-ZA" sz="1400" i="1" dirty="0"/>
          </a:p>
          <a:p>
            <a:pPr marL="0" indent="0">
              <a:buNone/>
            </a:pPr>
            <a:endParaRPr lang="en-ZA" sz="1400" i="1" dirty="0" smtClean="0"/>
          </a:p>
          <a:p>
            <a:pPr marL="0" indent="0">
              <a:buNone/>
            </a:pPr>
            <a:endParaRPr lang="en-ZA" sz="1400" i="1" dirty="0"/>
          </a:p>
          <a:p>
            <a:pPr marL="0" indent="0">
              <a:buNone/>
            </a:pPr>
            <a:endParaRPr lang="en-ZA" sz="1400" i="1" dirty="0" smtClean="0"/>
          </a:p>
          <a:p>
            <a:pPr marL="0" indent="0">
              <a:buNone/>
            </a:pPr>
            <a:endParaRPr lang="en-ZA" sz="1400" i="1" dirty="0"/>
          </a:p>
          <a:p>
            <a:pPr marL="0" indent="0">
              <a:buNone/>
            </a:pPr>
            <a:endParaRPr lang="en-ZA" sz="1400" i="1" dirty="0" smtClean="0"/>
          </a:p>
          <a:p>
            <a:pPr marL="0" indent="0">
              <a:buNone/>
            </a:pPr>
            <a:endParaRPr lang="en-ZA" sz="1400" i="1" dirty="0"/>
          </a:p>
          <a:p>
            <a:pPr marL="0" indent="0">
              <a:buNone/>
            </a:pPr>
            <a:endParaRPr lang="en-ZA" sz="1400" i="1" dirty="0" smtClean="0"/>
          </a:p>
          <a:p>
            <a:pPr marL="0" indent="0">
              <a:buNone/>
            </a:pPr>
            <a:endParaRPr lang="en-ZA" sz="1400" i="1" dirty="0"/>
          </a:p>
          <a:p>
            <a:pPr marL="0" indent="0">
              <a:buNone/>
            </a:pPr>
            <a:r>
              <a:rPr lang="en-ZA" sz="1400" i="1" dirty="0" smtClean="0"/>
              <a:t>Ward Based Tree Planting</a:t>
            </a:r>
          </a:p>
          <a:p>
            <a:pPr marL="0" indent="0">
              <a:buNone/>
            </a:pPr>
            <a:endParaRPr lang="en-ZA" sz="1400" i="1" dirty="0"/>
          </a:p>
          <a:p>
            <a:pPr marL="0" indent="0">
              <a:buNone/>
            </a:pPr>
            <a:endParaRPr lang="en-ZA" sz="1400" i="1" dirty="0"/>
          </a:p>
        </p:txBody>
      </p:sp>
      <p:sp>
        <p:nvSpPr>
          <p:cNvPr id="6" name="TextBox 5"/>
          <p:cNvSpPr txBox="1"/>
          <p:nvPr/>
        </p:nvSpPr>
        <p:spPr>
          <a:xfrm>
            <a:off x="0" y="6398786"/>
            <a:ext cx="91440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r>
              <a:rPr lang="en-GB" sz="2400" i="1" dirty="0"/>
              <a:t> </a:t>
            </a:r>
            <a:endParaRPr lang="en-ZW"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4114800"/>
            <a:ext cx="2667000" cy="20002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1" y="1828801"/>
            <a:ext cx="1424348" cy="2013376"/>
          </a:xfrm>
          <a:prstGeom prst="rect">
            <a:avLst/>
          </a:prstGeom>
        </p:spPr>
      </p:pic>
      <p:sp>
        <p:nvSpPr>
          <p:cNvPr id="7" name="AutoShape 2" descr="blob:https://web.whatsapp.com/04f8a117-f90e-44d8-aefa-5bbd0d4d75d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9827" y="2050521"/>
            <a:ext cx="2299513" cy="1530879"/>
          </a:xfrm>
          <a:prstGeom prst="rect">
            <a:avLst/>
          </a:prstGeom>
        </p:spPr>
      </p:pic>
    </p:spTree>
    <p:extLst>
      <p:ext uri="{BB962C8B-B14F-4D97-AF65-F5344CB8AC3E}">
        <p14:creationId xmlns:p14="http://schemas.microsoft.com/office/powerpoint/2010/main" val="4268981048"/>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800" b="1" dirty="0">
                <a:solidFill>
                  <a:prstClr val="black"/>
                </a:solidFill>
                <a:ea typeface="+mn-ea"/>
                <a:cs typeface="+mn-cs"/>
              </a:rPr>
              <a:t>IX. GENDER MANAGEMENT SYSTEM </a:t>
            </a:r>
            <a:endParaRPr lang="en-ZA" sz="2800" dirty="0"/>
          </a:p>
        </p:txBody>
      </p:sp>
      <p:sp>
        <p:nvSpPr>
          <p:cNvPr id="3" name="Content Placeholder 2"/>
          <p:cNvSpPr>
            <a:spLocks noGrp="1"/>
          </p:cNvSpPr>
          <p:nvPr>
            <p:ph idx="1"/>
          </p:nvPr>
        </p:nvSpPr>
        <p:spPr>
          <a:ln>
            <a:solidFill>
              <a:schemeClr val="tx1"/>
            </a:solidFill>
          </a:ln>
        </p:spPr>
        <p:txBody>
          <a:bodyPr>
            <a:normAutofit fontScale="92500" lnSpcReduction="10000"/>
          </a:bodyPr>
          <a:lstStyle/>
          <a:p>
            <a:r>
              <a:rPr lang="en-US" sz="2400" dirty="0">
                <a:latin typeface="Times New Roman" pitchFamily="18" charset="0"/>
                <a:cs typeface="Times New Roman" pitchFamily="18" charset="0"/>
              </a:rPr>
              <a:t>Council has a Gender Desk Sub Committee comprising of Departmental Focal Persons from Council’s 6 Departments</a:t>
            </a:r>
          </a:p>
          <a:p>
            <a:r>
              <a:rPr lang="en-US" sz="2400" dirty="0">
                <a:latin typeface="Times New Roman" pitchFamily="18" charset="0"/>
                <a:cs typeface="Times New Roman" pitchFamily="18" charset="0"/>
              </a:rPr>
              <a:t>The Gender Desk Sub Committee  reports to a Gender Management Team which is made up of Departmental Heads.  </a:t>
            </a:r>
          </a:p>
          <a:p>
            <a:r>
              <a:rPr lang="en-US" sz="2400" dirty="0">
                <a:latin typeface="Times New Roman" pitchFamily="18" charset="0"/>
                <a:cs typeface="Times New Roman" pitchFamily="18" charset="0"/>
              </a:rPr>
              <a:t>Council has a </a:t>
            </a:r>
            <a:r>
              <a:rPr lang="en-US" sz="2400" dirty="0" smtClean="0">
                <a:latin typeface="Times New Roman" pitchFamily="18" charset="0"/>
                <a:cs typeface="Times New Roman" pitchFamily="18" charset="0"/>
              </a:rPr>
              <a:t>made a deliberate decision that all Councillors and Staff are Gender Champions and are responsible for spearheading the gender agenda</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The Gender Management Team provides the direction in the formulation of policies, development of indicators of effectiveness and time frames for implementation and monitors the performance of the Gender Desk Sub Committee.</a:t>
            </a:r>
          </a:p>
          <a:p>
            <a:r>
              <a:rPr lang="en-US" sz="2400" dirty="0">
                <a:latin typeface="Times New Roman" pitchFamily="18" charset="0"/>
                <a:cs typeface="Times New Roman" pitchFamily="18" charset="0"/>
              </a:rPr>
              <a:t>The Council Gender Action Plan is aligned to the Council strategic plan as well as the Council budget </a:t>
            </a:r>
            <a:r>
              <a:rPr lang="en-US" sz="2400" i="1" dirty="0">
                <a:latin typeface="Times New Roman" pitchFamily="18" charset="0"/>
                <a:cs typeface="Times New Roman" pitchFamily="18" charset="0"/>
              </a:rPr>
              <a:t>(See evidence file)</a:t>
            </a:r>
            <a:r>
              <a:rPr lang="en-US" sz="2400" dirty="0">
                <a:latin typeface="Times New Roman" pitchFamily="18" charset="0"/>
                <a:cs typeface="Times New Roman" pitchFamily="18" charset="0"/>
              </a:rPr>
              <a:t> </a:t>
            </a:r>
          </a:p>
          <a:p>
            <a:pPr marL="0" lvl="0" indent="0">
              <a:spcBef>
                <a:spcPts val="0"/>
              </a:spcBef>
              <a:buNone/>
            </a:pPr>
            <a:endParaRPr lang="en-US" sz="2400" dirty="0">
              <a:solidFill>
                <a:srgbClr val="FF0000"/>
              </a:solidFill>
            </a:endParaRPr>
          </a:p>
          <a:p>
            <a:pPr marL="514350" lvl="0" indent="-514350">
              <a:spcBef>
                <a:spcPts val="0"/>
              </a:spcBef>
              <a:buAutoNum type="arabicPeriod"/>
            </a:pPr>
            <a:endParaRPr lang="en-ZW" sz="2400" dirty="0">
              <a:solidFill>
                <a:srgbClr val="FF0000"/>
              </a:solidFill>
            </a:endParaRPr>
          </a:p>
        </p:txBody>
      </p:sp>
      <p:sp>
        <p:nvSpPr>
          <p:cNvPr id="6" name="TextBox 5"/>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spTree>
    <p:extLst>
      <p:ext uri="{BB962C8B-B14F-4D97-AF65-F5344CB8AC3E}">
        <p14:creationId xmlns:p14="http://schemas.microsoft.com/office/powerpoint/2010/main" val="81383160"/>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800" b="1" dirty="0" smtClean="0">
                <a:solidFill>
                  <a:prstClr val="black"/>
                </a:solidFill>
                <a:ea typeface="+mn-ea"/>
                <a:cs typeface="+mn-cs"/>
              </a:rPr>
              <a:t>X</a:t>
            </a:r>
            <a:r>
              <a:rPr lang="en-ZA" sz="2800" b="1" dirty="0">
                <a:solidFill>
                  <a:prstClr val="black"/>
                </a:solidFill>
                <a:ea typeface="+mn-ea"/>
                <a:cs typeface="+mn-cs"/>
              </a:rPr>
              <a:t>. GENDER </a:t>
            </a:r>
            <a:r>
              <a:rPr lang="en-ZA" sz="2800" b="1" dirty="0" smtClean="0">
                <a:solidFill>
                  <a:prstClr val="black"/>
                </a:solidFill>
                <a:ea typeface="+mn-ea"/>
                <a:cs typeface="+mn-cs"/>
              </a:rPr>
              <a:t>RESPONSIVE </a:t>
            </a:r>
            <a:r>
              <a:rPr lang="en-ZA" sz="2800" b="1" dirty="0" smtClean="0">
                <a:solidFill>
                  <a:prstClr val="black"/>
                </a:solidFill>
                <a:ea typeface="+mn-ea"/>
                <a:cs typeface="+mn-cs"/>
              </a:rPr>
              <a:t>BUDGETING </a:t>
            </a:r>
            <a:endParaRPr lang="en-ZA" sz="2800" dirty="0"/>
          </a:p>
        </p:txBody>
      </p:sp>
      <p:sp>
        <p:nvSpPr>
          <p:cNvPr id="3" name="Content Placeholder 2"/>
          <p:cNvSpPr>
            <a:spLocks noGrp="1"/>
          </p:cNvSpPr>
          <p:nvPr>
            <p:ph idx="1"/>
          </p:nvPr>
        </p:nvSpPr>
        <p:spPr>
          <a:xfrm>
            <a:off x="228600" y="1371600"/>
            <a:ext cx="4038600" cy="4525963"/>
          </a:xfrm>
          <a:ln>
            <a:solidFill>
              <a:schemeClr val="tx1"/>
            </a:solidFill>
          </a:ln>
        </p:spPr>
        <p:txBody>
          <a:bodyPr>
            <a:normAutofit fontScale="47500" lnSpcReduction="20000"/>
          </a:bodyPr>
          <a:lstStyle/>
          <a:p>
            <a:r>
              <a:rPr lang="en-ZW" sz="2400" dirty="0"/>
              <a:t>Council submitted an entry in the GRB category</a:t>
            </a:r>
          </a:p>
          <a:p>
            <a:r>
              <a:rPr lang="en-ZW" sz="2400" dirty="0"/>
              <a:t>Council also drew up a GRB statement as per Ministry guidelines </a:t>
            </a:r>
            <a:r>
              <a:rPr lang="en-ZW" sz="2400" i="1" dirty="0"/>
              <a:t>(see evidence file</a:t>
            </a:r>
            <a:r>
              <a:rPr lang="en-ZW" sz="2400" i="1" dirty="0" smtClean="0"/>
              <a:t>)</a:t>
            </a:r>
          </a:p>
          <a:p>
            <a:r>
              <a:rPr lang="en-US" sz="2400" dirty="0" smtClean="0"/>
              <a:t>To </a:t>
            </a:r>
            <a:r>
              <a:rPr lang="en-US" sz="2400" dirty="0"/>
              <a:t>address gender equality concerns Council appointed a </a:t>
            </a:r>
            <a:r>
              <a:rPr lang="en-US" sz="2400" dirty="0" smtClean="0"/>
              <a:t>25 member budget </a:t>
            </a:r>
            <a:r>
              <a:rPr lang="en-US" sz="2400" dirty="0"/>
              <a:t>committee in which all stakeholders are included which include the Youth, Women groups and People with disabilities</a:t>
            </a:r>
            <a:r>
              <a:rPr lang="en-US" sz="2400" dirty="0" smtClean="0"/>
              <a:t>.</a:t>
            </a:r>
          </a:p>
          <a:p>
            <a:r>
              <a:rPr lang="en-US" sz="2400" dirty="0" smtClean="0"/>
              <a:t> </a:t>
            </a:r>
            <a:r>
              <a:rPr lang="en-US" sz="2400" dirty="0"/>
              <a:t>Consultations through various </a:t>
            </a:r>
            <a:r>
              <a:rPr lang="en-US" sz="2400" dirty="0" smtClean="0"/>
              <a:t>methods such </a:t>
            </a:r>
            <a:r>
              <a:rPr lang="en-US" sz="2400" dirty="0"/>
              <a:t>as </a:t>
            </a:r>
            <a:r>
              <a:rPr lang="en-US" sz="2400" dirty="0" smtClean="0"/>
              <a:t>Whatsapp Chabot, </a:t>
            </a:r>
            <a:r>
              <a:rPr lang="en-US" sz="2400" dirty="0"/>
              <a:t>google </a:t>
            </a:r>
            <a:r>
              <a:rPr lang="en-US" sz="2400" dirty="0" smtClean="0"/>
              <a:t>forms</a:t>
            </a:r>
          </a:p>
          <a:p>
            <a:pPr marL="0" indent="0">
              <a:buNone/>
            </a:pPr>
            <a:r>
              <a:rPr lang="en-US" sz="2400" dirty="0" smtClean="0"/>
              <a:t> </a:t>
            </a:r>
          </a:p>
          <a:p>
            <a:pPr marL="0" indent="0">
              <a:buNone/>
            </a:pPr>
            <a:r>
              <a:rPr lang="en-US" sz="2400" dirty="0" smtClean="0">
                <a:hlinkClick r:id="rId4"/>
              </a:rPr>
              <a:t>https</a:t>
            </a:r>
            <a:r>
              <a:rPr lang="en-US" sz="2400" dirty="0">
                <a:hlinkClick r:id="rId4"/>
              </a:rPr>
              <a:t>://</a:t>
            </a:r>
            <a:r>
              <a:rPr lang="en-US" sz="2400" dirty="0" smtClean="0">
                <a:hlinkClick r:id="rId4"/>
              </a:rPr>
              <a:t>docs.google.com/forms/d/e/1FAIpQLSexMXtfNA0w_otD4Acsl67kcSnsQgKhz3OMhMPc79XTYmijwg/viewform</a:t>
            </a:r>
            <a:endParaRPr lang="en-US" sz="2400" dirty="0" smtClean="0"/>
          </a:p>
          <a:p>
            <a:pPr marL="0" indent="0">
              <a:buNone/>
            </a:pPr>
            <a:endParaRPr lang="en-US" sz="2400" dirty="0" smtClean="0"/>
          </a:p>
          <a:p>
            <a:r>
              <a:rPr lang="en-US" sz="2400" dirty="0" smtClean="0"/>
              <a:t>Council </a:t>
            </a:r>
            <a:r>
              <a:rPr lang="en-US" sz="2400" dirty="0"/>
              <a:t>has also deliberately set up a Gender Specific Budget in the </a:t>
            </a:r>
            <a:r>
              <a:rPr lang="en-US" sz="2400" dirty="0" smtClean="0"/>
              <a:t>2024 </a:t>
            </a:r>
            <a:r>
              <a:rPr lang="en-US" sz="2400" dirty="0"/>
              <a:t>which </a:t>
            </a:r>
            <a:r>
              <a:rPr lang="en-US" sz="2400" dirty="0" smtClean="0"/>
              <a:t>was at 4 </a:t>
            </a:r>
            <a:r>
              <a:rPr lang="en-US" sz="2400" dirty="0"/>
              <a:t>% of the total budget. Programmes such as commemorations, Sexual Reproductive health campaigns, Junior Council, Women in Local Economic Development projects fall under this </a:t>
            </a:r>
            <a:r>
              <a:rPr lang="en-US" sz="2400" dirty="0" smtClean="0"/>
              <a:t>budget.</a:t>
            </a:r>
          </a:p>
          <a:p>
            <a:endParaRPr lang="en-US" sz="2400" dirty="0"/>
          </a:p>
          <a:p>
            <a:r>
              <a:rPr lang="en-US" sz="2400" dirty="0"/>
              <a:t>Projects within the </a:t>
            </a:r>
            <a:r>
              <a:rPr lang="en-US" sz="2400" dirty="0" smtClean="0"/>
              <a:t>2024 </a:t>
            </a:r>
            <a:r>
              <a:rPr lang="en-US" sz="2400" dirty="0"/>
              <a:t>budget such as the city </a:t>
            </a:r>
            <a:r>
              <a:rPr lang="en-US" sz="2400" dirty="0" smtClean="0"/>
              <a:t>Gimboki water project, Construction of Gimboki and Chikanga Primary Schools, construction of a bigger Hobhouse Clinic with a maternity wing, </a:t>
            </a:r>
            <a:r>
              <a:rPr lang="en-US" sz="2400" dirty="0"/>
              <a:t>city wide public lighting, construction of the Gimboki Primary School, and the Hobhouse clinic were included in the </a:t>
            </a:r>
            <a:r>
              <a:rPr lang="en-US" sz="2400" dirty="0" smtClean="0"/>
              <a:t>2024 </a:t>
            </a:r>
            <a:r>
              <a:rPr lang="en-US" sz="2400" dirty="0"/>
              <a:t>budget to specifically cater for social inclusion and as part of Council’s Gender Related budget. The projects will minimize the violation of women, the youth and people with disabilities</a:t>
            </a:r>
            <a:endParaRPr lang="en-ZW" sz="2400" dirty="0"/>
          </a:p>
          <a:p>
            <a:pPr marL="514350" lvl="0" indent="-514350">
              <a:spcBef>
                <a:spcPts val="0"/>
              </a:spcBef>
              <a:buAutoNum type="arabicPeriod"/>
            </a:pPr>
            <a:endParaRPr lang="en-ZW" sz="2400" dirty="0">
              <a:solidFill>
                <a:srgbClr val="FF0000"/>
              </a:solidFill>
            </a:endParaRPr>
          </a:p>
        </p:txBody>
      </p:sp>
      <p:sp>
        <p:nvSpPr>
          <p:cNvPr id="5" name="Content Placeholder 4"/>
          <p:cNvSpPr txBox="1">
            <a:spLocks/>
          </p:cNvSpPr>
          <p:nvPr/>
        </p:nvSpPr>
        <p:spPr>
          <a:xfrm>
            <a:off x="4648200" y="1219200"/>
            <a:ext cx="4038600" cy="4525963"/>
          </a:xfrm>
          <a:prstGeom prst="rect">
            <a:avLst/>
          </a:prstGeom>
          <a:ln>
            <a:solidFill>
              <a:schemeClr val="tx1"/>
            </a:solidFill>
          </a:ln>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ZA" sz="1200" i="1" dirty="0" smtClean="0">
                <a:latin typeface="Times New Roman" panose="02020603050405020304" pitchFamily="18" charset="0"/>
                <a:cs typeface="Times New Roman" panose="02020603050405020304" pitchFamily="18" charset="0"/>
              </a:rPr>
              <a:t>Inclusion of PWDs during Consultations</a:t>
            </a:r>
            <a:endParaRPr lang="en-ZA" sz="1200"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4" name="Interpretation for the deaf at a consultative meet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46625" y="1493639"/>
            <a:ext cx="3711575" cy="208776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6624" y="3810000"/>
            <a:ext cx="3330575" cy="1873449"/>
          </a:xfrm>
          <a:prstGeom prst="rect">
            <a:avLst/>
          </a:prstGeom>
        </p:spPr>
      </p:pic>
    </p:spTree>
    <p:extLst>
      <p:ext uri="{BB962C8B-B14F-4D97-AF65-F5344CB8AC3E}">
        <p14:creationId xmlns:p14="http://schemas.microsoft.com/office/powerpoint/2010/main" val="184560018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W" b="1" dirty="0"/>
              <a:t>CHALLENGES</a:t>
            </a:r>
            <a:endParaRPr lang="en-ZW" dirty="0"/>
          </a:p>
        </p:txBody>
      </p:sp>
      <p:sp>
        <p:nvSpPr>
          <p:cNvPr id="3" name="Content Placeholder 2"/>
          <p:cNvSpPr>
            <a:spLocks noGrp="1"/>
          </p:cNvSpPr>
          <p:nvPr>
            <p:ph idx="1"/>
          </p:nvPr>
        </p:nvSpPr>
        <p:spPr/>
        <p:txBody>
          <a:bodyPr>
            <a:normAutofit/>
          </a:bodyPr>
          <a:lstStyle/>
          <a:p>
            <a:pPr marL="0" indent="0">
              <a:lnSpc>
                <a:spcPct val="150000"/>
              </a:lnSpc>
            </a:pPr>
            <a:r>
              <a:rPr lang="en-ZW" sz="2800" dirty="0">
                <a:latin typeface="Times New Roman" pitchFamily="18" charset="0"/>
                <a:cs typeface="Times New Roman" pitchFamily="18" charset="0"/>
              </a:rPr>
              <a:t>No control over </a:t>
            </a:r>
            <a:r>
              <a:rPr lang="en-ZW" sz="2800" dirty="0" smtClean="0">
                <a:latin typeface="Times New Roman" pitchFamily="18" charset="0"/>
                <a:cs typeface="Times New Roman" pitchFamily="18" charset="0"/>
              </a:rPr>
              <a:t>political parties fielding women to be elected as </a:t>
            </a:r>
            <a:r>
              <a:rPr lang="en-ZW" sz="2800" dirty="0">
                <a:latin typeface="Times New Roman" pitchFamily="18" charset="0"/>
                <a:cs typeface="Times New Roman" pitchFamily="18" charset="0"/>
              </a:rPr>
              <a:t>Councillors </a:t>
            </a:r>
            <a:r>
              <a:rPr lang="en-ZW" sz="2800" dirty="0" smtClean="0">
                <a:latin typeface="Times New Roman" pitchFamily="18" charset="0"/>
                <a:cs typeface="Times New Roman" pitchFamily="18" charset="0"/>
              </a:rPr>
              <a:t>given the 30</a:t>
            </a:r>
            <a:r>
              <a:rPr lang="en-ZW" sz="2800" dirty="0">
                <a:latin typeface="Times New Roman" pitchFamily="18" charset="0"/>
                <a:cs typeface="Times New Roman" pitchFamily="18" charset="0"/>
              </a:rPr>
              <a:t>% quota</a:t>
            </a:r>
          </a:p>
          <a:p>
            <a:pPr marL="0" indent="0">
              <a:lnSpc>
                <a:spcPct val="150000"/>
              </a:lnSpc>
            </a:pPr>
            <a:r>
              <a:rPr lang="en-ZW" sz="2800" dirty="0" smtClean="0">
                <a:latin typeface="Times New Roman" pitchFamily="18" charset="0"/>
                <a:cs typeface="Times New Roman" pitchFamily="18" charset="0"/>
              </a:rPr>
              <a:t>Non Revenue Water (63.5%)</a:t>
            </a:r>
          </a:p>
          <a:p>
            <a:pPr marL="0" indent="0">
              <a:lnSpc>
                <a:spcPct val="150000"/>
              </a:lnSpc>
            </a:pPr>
            <a:r>
              <a:rPr lang="en-ZW" sz="2800" dirty="0" smtClean="0">
                <a:latin typeface="Times New Roman" pitchFamily="18" charset="0"/>
                <a:cs typeface="Times New Roman" pitchFamily="18" charset="0"/>
              </a:rPr>
              <a:t> Illegal </a:t>
            </a:r>
            <a:r>
              <a:rPr lang="en-ZW" sz="2800" dirty="0">
                <a:latin typeface="Times New Roman" pitchFamily="18" charset="0"/>
                <a:cs typeface="Times New Roman" pitchFamily="18" charset="0"/>
              </a:rPr>
              <a:t>Vendors – Informal market</a:t>
            </a:r>
            <a:endParaRPr lang="en-ZW" sz="2800" b="1" dirty="0">
              <a:latin typeface="Times New Roman" pitchFamily="18" charset="0"/>
              <a:cs typeface="Times New Roman" pitchFamily="18" charset="0"/>
            </a:endParaRPr>
          </a:p>
          <a:p>
            <a:pPr marL="0" indent="0">
              <a:buNone/>
            </a:pPr>
            <a:endParaRPr lang="en-ZW" dirty="0"/>
          </a:p>
        </p:txBody>
      </p:sp>
      <p:sp>
        <p:nvSpPr>
          <p:cNvPr id="6" name="TextBox 5"/>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spTree>
    <p:extLst>
      <p:ext uri="{BB962C8B-B14F-4D97-AF65-F5344CB8AC3E}">
        <p14:creationId xmlns:p14="http://schemas.microsoft.com/office/powerpoint/2010/main" val="2640745785"/>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b="1" dirty="0"/>
              <a:t>LESSON LEARNED AND INNOVATION </a:t>
            </a:r>
            <a:endParaRPr lang="en-ZA" dirty="0"/>
          </a:p>
        </p:txBody>
      </p:sp>
      <p:sp>
        <p:nvSpPr>
          <p:cNvPr id="3" name="Content Placeholder 2"/>
          <p:cNvSpPr>
            <a:spLocks noGrp="1"/>
          </p:cNvSpPr>
          <p:nvPr>
            <p:ph idx="1"/>
          </p:nvPr>
        </p:nvSpPr>
        <p:spPr/>
        <p:txBody>
          <a:bodyPr>
            <a:normAutofit fontScale="92500" lnSpcReduction="10000"/>
          </a:bodyPr>
          <a:lstStyle/>
          <a:p>
            <a:pPr>
              <a:lnSpc>
                <a:spcPct val="150000"/>
              </a:lnSpc>
            </a:pPr>
            <a:r>
              <a:rPr lang="en-ZA" sz="2800" dirty="0">
                <a:latin typeface="Times New Roman" pitchFamily="18" charset="0"/>
                <a:cs typeface="Times New Roman" pitchFamily="18" charset="0"/>
              </a:rPr>
              <a:t>Collaboration with different Stakeholders for easy implementation of programmes</a:t>
            </a:r>
          </a:p>
          <a:p>
            <a:pPr>
              <a:lnSpc>
                <a:spcPct val="150000"/>
              </a:lnSpc>
            </a:pPr>
            <a:r>
              <a:rPr lang="en-ZA" sz="2800" dirty="0">
                <a:latin typeface="Times New Roman" pitchFamily="18" charset="0"/>
                <a:cs typeface="Times New Roman" pitchFamily="18" charset="0"/>
              </a:rPr>
              <a:t>Training of stakeholders on COE processes </a:t>
            </a:r>
          </a:p>
          <a:p>
            <a:pPr>
              <a:lnSpc>
                <a:spcPct val="150000"/>
              </a:lnSpc>
            </a:pPr>
            <a:r>
              <a:rPr lang="en-ZA" sz="2800" dirty="0">
                <a:latin typeface="Times New Roman" pitchFamily="18" charset="0"/>
                <a:cs typeface="Times New Roman" pitchFamily="18" charset="0"/>
              </a:rPr>
              <a:t>Adequate budget for gender specific activities </a:t>
            </a:r>
          </a:p>
          <a:p>
            <a:pPr>
              <a:lnSpc>
                <a:spcPct val="150000"/>
              </a:lnSpc>
            </a:pPr>
            <a:r>
              <a:rPr lang="en-ZA" sz="2800" dirty="0">
                <a:latin typeface="Times New Roman" pitchFamily="18" charset="0"/>
                <a:cs typeface="Times New Roman" pitchFamily="18" charset="0"/>
              </a:rPr>
              <a:t>Record keeping and documentation of events</a:t>
            </a:r>
          </a:p>
          <a:p>
            <a:pPr>
              <a:lnSpc>
                <a:spcPct val="150000"/>
              </a:lnSpc>
            </a:pPr>
            <a:r>
              <a:rPr lang="en-ZA" sz="2800" dirty="0">
                <a:latin typeface="Times New Roman" pitchFamily="18" charset="0"/>
                <a:cs typeface="Times New Roman" pitchFamily="18" charset="0"/>
              </a:rPr>
              <a:t>Continuous training for Council employees and Councillors</a:t>
            </a:r>
          </a:p>
          <a:p>
            <a:pPr marL="0" indent="0">
              <a:buNone/>
            </a:pPr>
            <a:endParaRPr lang="en-ZA" sz="2000" dirty="0"/>
          </a:p>
        </p:txBody>
      </p:sp>
      <p:sp>
        <p:nvSpPr>
          <p:cNvPr id="6" name="TextBox 5"/>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spTree>
    <p:extLst>
      <p:ext uri="{BB962C8B-B14F-4D97-AF65-F5344CB8AC3E}">
        <p14:creationId xmlns:p14="http://schemas.microsoft.com/office/powerpoint/2010/main" val="3651572192"/>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b="1" dirty="0"/>
              <a:t>SUSTAINABILITY AND REPLICATION</a:t>
            </a:r>
            <a:endParaRPr lang="en-ZA" dirty="0"/>
          </a:p>
        </p:txBody>
      </p:sp>
      <p:sp>
        <p:nvSpPr>
          <p:cNvPr id="3" name="Content Placeholder 2"/>
          <p:cNvSpPr>
            <a:spLocks noGrp="1"/>
          </p:cNvSpPr>
          <p:nvPr>
            <p:ph idx="1"/>
          </p:nvPr>
        </p:nvSpPr>
        <p:spPr/>
        <p:txBody>
          <a:bodyPr>
            <a:normAutofit fontScale="77500" lnSpcReduction="20000"/>
          </a:bodyPr>
          <a:lstStyle/>
          <a:p>
            <a:pPr>
              <a:lnSpc>
                <a:spcPct val="150000"/>
              </a:lnSpc>
            </a:pPr>
            <a:r>
              <a:rPr lang="en-ZA" sz="2800" dirty="0">
                <a:latin typeface="Times New Roman" pitchFamily="18" charset="0"/>
                <a:cs typeface="Times New Roman" pitchFamily="18" charset="0"/>
              </a:rPr>
              <a:t>Accountability and ownership by Departmental Heads for effective mainstreaming. </a:t>
            </a:r>
          </a:p>
          <a:p>
            <a:pPr>
              <a:lnSpc>
                <a:spcPct val="150000"/>
              </a:lnSpc>
            </a:pPr>
            <a:r>
              <a:rPr lang="en-ZA" sz="2800" dirty="0">
                <a:latin typeface="Times New Roman" pitchFamily="18" charset="0"/>
                <a:cs typeface="Times New Roman" pitchFamily="18" charset="0"/>
              </a:rPr>
              <a:t>Reviewing of policies and procedures to ensure compliance with national policies on gender issues</a:t>
            </a:r>
          </a:p>
          <a:p>
            <a:pPr>
              <a:lnSpc>
                <a:spcPct val="150000"/>
              </a:lnSpc>
            </a:pPr>
            <a:r>
              <a:rPr lang="en-ZA" sz="2800" dirty="0">
                <a:latin typeface="Times New Roman" pitchFamily="18" charset="0"/>
                <a:cs typeface="Times New Roman" pitchFamily="18" charset="0"/>
              </a:rPr>
              <a:t>Upward review of the gender </a:t>
            </a:r>
            <a:r>
              <a:rPr lang="en-ZA" sz="2800" dirty="0" smtClean="0">
                <a:latin typeface="Times New Roman" pitchFamily="18" charset="0"/>
                <a:cs typeface="Times New Roman" pitchFamily="18" charset="0"/>
              </a:rPr>
              <a:t>budget from 1.4% in 2023 to 4% in 2024</a:t>
            </a:r>
            <a:endParaRPr lang="en-ZA" sz="2800" dirty="0">
              <a:latin typeface="Times New Roman" pitchFamily="18" charset="0"/>
              <a:cs typeface="Times New Roman" pitchFamily="18" charset="0"/>
            </a:endParaRPr>
          </a:p>
          <a:p>
            <a:pPr>
              <a:lnSpc>
                <a:spcPct val="150000"/>
              </a:lnSpc>
            </a:pPr>
            <a:r>
              <a:rPr lang="en-ZA" sz="2800" dirty="0" smtClean="0">
                <a:latin typeface="Times New Roman" pitchFamily="18" charset="0"/>
                <a:cs typeface="Times New Roman" pitchFamily="18" charset="0"/>
              </a:rPr>
              <a:t>Institutionalisation of Gender (Everyone is a Gender Champion)</a:t>
            </a:r>
            <a:endParaRPr lang="en-ZA" sz="2800" dirty="0">
              <a:latin typeface="Times New Roman" pitchFamily="18" charset="0"/>
              <a:cs typeface="Times New Roman" pitchFamily="18" charset="0"/>
            </a:endParaRPr>
          </a:p>
          <a:p>
            <a:pPr>
              <a:lnSpc>
                <a:spcPct val="150000"/>
              </a:lnSpc>
            </a:pPr>
            <a:r>
              <a:rPr lang="en-ZA" sz="2800" dirty="0">
                <a:latin typeface="Times New Roman" pitchFamily="18" charset="0"/>
                <a:cs typeface="Times New Roman" pitchFamily="18" charset="0"/>
              </a:rPr>
              <a:t>Twinning with local authorities in the province</a:t>
            </a:r>
          </a:p>
          <a:p>
            <a:pPr>
              <a:lnSpc>
                <a:spcPct val="150000"/>
              </a:lnSpc>
            </a:pPr>
            <a:r>
              <a:rPr lang="en-ZA" sz="2800" dirty="0">
                <a:latin typeface="Times New Roman" pitchFamily="18" charset="0"/>
                <a:cs typeface="Times New Roman" pitchFamily="18" charset="0"/>
              </a:rPr>
              <a:t>Learning and sharing with other local authorities</a:t>
            </a:r>
          </a:p>
          <a:p>
            <a:pPr marL="0" indent="0">
              <a:buNone/>
            </a:pPr>
            <a:endParaRPr lang="en-ZW" dirty="0"/>
          </a:p>
        </p:txBody>
      </p:sp>
      <p:sp>
        <p:nvSpPr>
          <p:cNvPr id="6" name="TextBox 5"/>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spTree>
    <p:extLst>
      <p:ext uri="{BB962C8B-B14F-4D97-AF65-F5344CB8AC3E}">
        <p14:creationId xmlns:p14="http://schemas.microsoft.com/office/powerpoint/2010/main" val="1661366768"/>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pPr marL="0" indent="0" algn="just">
              <a:buNone/>
            </a:pPr>
            <a:r>
              <a:rPr lang="en-US" dirty="0"/>
              <a:t>Gender equality is more than a goal in itself. It is a precondition for meeting the challenge of reducing poverty, promoting sustainable development and building good governance (</a:t>
            </a:r>
            <a:r>
              <a:rPr lang="en-US" dirty="0" err="1"/>
              <a:t>Koffi</a:t>
            </a:r>
            <a:r>
              <a:rPr lang="en-US" dirty="0"/>
              <a:t> Annan)</a:t>
            </a:r>
          </a:p>
        </p:txBody>
      </p:sp>
    </p:spTree>
    <p:extLst>
      <p:ext uri="{BB962C8B-B14F-4D97-AF65-F5344CB8AC3E}">
        <p14:creationId xmlns:p14="http://schemas.microsoft.com/office/powerpoint/2010/main" val="26255495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457200" marR="191135" lvl="1">
              <a:lnSpc>
                <a:spcPct val="115000"/>
              </a:lnSpc>
              <a:spcAft>
                <a:spcPts val="0"/>
              </a:spcAft>
            </a:pPr>
            <a:r>
              <a:rPr lang="en-ZW" b="1" dirty="0"/>
              <a:t/>
            </a:r>
            <a:br>
              <a:rPr lang="en-ZW" b="1" dirty="0"/>
            </a:br>
            <a:r>
              <a:rPr lang="en-ZA" sz="310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I. </a:t>
            </a:r>
            <a:r>
              <a:rPr kumimoji="0" lang="en-ZA" sz="3100" b="1" i="0" u="none" strike="noStrike" kern="1200" cap="none" spc="0" normalizeH="0" baseline="0" noProof="0" dirty="0">
                <a:ln>
                  <a:noFill/>
                </a:ln>
                <a:solidFill>
                  <a:srgbClr val="000000"/>
                </a:solidFill>
                <a:effectLst/>
                <a:uLnTx/>
                <a:uFillTx/>
                <a:latin typeface="Tahoma" panose="020B0604030504040204" pitchFamily="34" charset="0"/>
                <a:ea typeface="Times New Roman" panose="02020603050405020304" pitchFamily="18" charset="0"/>
                <a:cs typeface="Times New Roman" panose="02020603050405020304" pitchFamily="18" charset="0"/>
              </a:rPr>
              <a:t>G</a:t>
            </a:r>
            <a:r>
              <a:rPr lang="en-ZA" sz="310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ENDER POLICY, ACTION PLAN, HUB AND SPOKE</a:t>
            </a:r>
            <a:r>
              <a:rPr lang="en-ZA" dirty="0">
                <a:effectLst/>
                <a:latin typeface="Calibri" panose="020F0502020204030204" pitchFamily="34" charset="0"/>
                <a:ea typeface="Calibri" panose="020F0502020204030204" pitchFamily="34" charset="0"/>
                <a:cs typeface="Times New Roman" panose="02020603050405020304" pitchFamily="18" charset="0"/>
              </a:rPr>
              <a:t/>
            </a:r>
            <a:br>
              <a:rPr lang="en-ZA" dirty="0">
                <a:effectLst/>
                <a:latin typeface="Calibri" panose="020F0502020204030204" pitchFamily="34" charset="0"/>
                <a:ea typeface="Calibri" panose="020F0502020204030204" pitchFamily="34" charset="0"/>
                <a:cs typeface="Times New Roman" panose="02020603050405020304" pitchFamily="18" charset="0"/>
              </a:rPr>
            </a:br>
            <a:r>
              <a:rPr lang="en-ZW" b="1" dirty="0"/>
              <a:t/>
            </a:r>
            <a:br>
              <a:rPr lang="en-ZW" b="1" dirty="0"/>
            </a:br>
            <a:endParaRPr lang="en-ZW" b="1" dirty="0"/>
          </a:p>
        </p:txBody>
      </p:sp>
      <p:sp>
        <p:nvSpPr>
          <p:cNvPr id="3" name="Content Placeholder 2"/>
          <p:cNvSpPr>
            <a:spLocks noGrp="1"/>
          </p:cNvSpPr>
          <p:nvPr>
            <p:ph sz="half" idx="1"/>
          </p:nvPr>
        </p:nvSpPr>
        <p:spPr>
          <a:ln>
            <a:solidFill>
              <a:schemeClr val="tx1"/>
            </a:solidFill>
          </a:ln>
        </p:spPr>
        <p:txBody>
          <a:bodyPr>
            <a:noAutofit/>
          </a:bodyPr>
          <a:lstStyle/>
          <a:p>
            <a:r>
              <a:rPr lang="en-ZW" sz="1200" dirty="0">
                <a:latin typeface="Times New Roman" pitchFamily="18" charset="0"/>
                <a:cs typeface="Times New Roman" pitchFamily="18" charset="0"/>
              </a:rPr>
              <a:t>Council has a Gender  Policy in place that was first adopted by Council on 20 November 2015. It was then reviewed and adopted in 2020. </a:t>
            </a:r>
            <a:r>
              <a:rPr lang="en-ZW" sz="1200" dirty="0" smtClean="0">
                <a:latin typeface="Times New Roman" pitchFamily="18" charset="0"/>
                <a:cs typeface="Times New Roman" pitchFamily="18" charset="0"/>
              </a:rPr>
              <a:t>The Gender policy is also in the process of being reviewed and will be adopted by December 2024.</a:t>
            </a:r>
            <a:endParaRPr lang="en-ZW" sz="1200" dirty="0">
              <a:latin typeface="Times New Roman" pitchFamily="18" charset="0"/>
              <a:cs typeface="Times New Roman" pitchFamily="18" charset="0"/>
            </a:endParaRPr>
          </a:p>
          <a:p>
            <a:r>
              <a:rPr lang="en-ZW" sz="1200" dirty="0">
                <a:latin typeface="Times New Roman" pitchFamily="18" charset="0"/>
                <a:cs typeface="Times New Roman" pitchFamily="18" charset="0"/>
              </a:rPr>
              <a:t>Council also has a reviewed Gender Action Plan that incorporates the Post 2015 SADC Gender Protocol, SDGs and other national policies such as the Constitution of Zimbabwe and the National Gender Policy</a:t>
            </a:r>
          </a:p>
          <a:p>
            <a:r>
              <a:rPr lang="en-ZW" sz="1200" dirty="0">
                <a:latin typeface="Times New Roman" pitchFamily="18" charset="0"/>
                <a:cs typeface="Times New Roman" pitchFamily="18" charset="0"/>
              </a:rPr>
              <a:t>Council is also implementing a Gender Based Violence Action Plan</a:t>
            </a:r>
          </a:p>
          <a:p>
            <a:r>
              <a:rPr lang="en-ZW" sz="1200" dirty="0">
                <a:latin typeface="Times New Roman" pitchFamily="18" charset="0"/>
                <a:cs typeface="Times New Roman" pitchFamily="18" charset="0"/>
              </a:rPr>
              <a:t>Council has an SRHR Action Plan which has also been adopted by Council</a:t>
            </a:r>
          </a:p>
          <a:p>
            <a:pPr lvl="0">
              <a:buFont typeface="Calibri" panose="020F0502020204030204" pitchFamily="34" charset="0"/>
              <a:buChar char="•"/>
            </a:pPr>
            <a:r>
              <a:rPr lang="en-US" sz="1200" dirty="0">
                <a:latin typeface="Times New Roman" pitchFamily="18" charset="0"/>
                <a:cs typeface="Times New Roman" pitchFamily="18" charset="0"/>
              </a:rPr>
              <a:t>Council has </a:t>
            </a:r>
            <a:r>
              <a:rPr lang="en-US" sz="1200" dirty="0" smtClean="0">
                <a:latin typeface="Times New Roman" pitchFamily="18" charset="0"/>
                <a:cs typeface="Times New Roman" pitchFamily="18" charset="0"/>
              </a:rPr>
              <a:t>resolved that all Councillors and Council employees should champion gender in all spheres. This means that the gender agenda becomes a personal matter at City of Mutare for everyone. </a:t>
            </a:r>
            <a:endParaRPr lang="en-US" sz="1200" dirty="0">
              <a:latin typeface="Times New Roman" pitchFamily="18" charset="0"/>
              <a:cs typeface="Times New Roman" pitchFamily="18" charset="0"/>
            </a:endParaRPr>
          </a:p>
          <a:p>
            <a:pPr marL="0" lvl="0" indent="0">
              <a:buNone/>
            </a:pPr>
            <a:endParaRPr lang="en-ZW" sz="2400" dirty="0"/>
          </a:p>
        </p:txBody>
      </p:sp>
      <p:sp>
        <p:nvSpPr>
          <p:cNvPr id="6" name="TextBox 5"/>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7"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53000" y="1671211"/>
            <a:ext cx="2818150" cy="1296848"/>
          </a:xfrm>
          <a:ln>
            <a:solidFill>
              <a:schemeClr val="tx1"/>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7250" y="2987109"/>
            <a:ext cx="3707493" cy="1524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4419599"/>
            <a:ext cx="4572000" cy="1706563"/>
          </a:xfrm>
          <a:prstGeom prst="rect">
            <a:avLst/>
          </a:prstGeom>
        </p:spPr>
      </p:pic>
    </p:spTree>
    <p:extLst>
      <p:ext uri="{BB962C8B-B14F-4D97-AF65-F5344CB8AC3E}">
        <p14:creationId xmlns:p14="http://schemas.microsoft.com/office/powerpoint/2010/main" val="1224357605"/>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457200" marR="191135" lvl="1">
              <a:lnSpc>
                <a:spcPct val="115000"/>
              </a:lnSpc>
              <a:spcAft>
                <a:spcPts val="0"/>
              </a:spcAft>
            </a:pPr>
            <a:r>
              <a:rPr lang="en-ZW" b="1" dirty="0"/>
              <a:t/>
            </a:r>
            <a:br>
              <a:rPr lang="en-ZW" b="1" dirty="0"/>
            </a:br>
            <a:r>
              <a:rPr lang="en-ZA" sz="310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I. </a:t>
            </a:r>
            <a:r>
              <a:rPr kumimoji="0" lang="en-ZA" sz="3100" b="1" i="0" u="none" strike="noStrike" kern="1200" cap="none" spc="0" normalizeH="0" baseline="0" noProof="0" dirty="0">
                <a:ln>
                  <a:noFill/>
                </a:ln>
                <a:solidFill>
                  <a:srgbClr val="000000"/>
                </a:solidFill>
                <a:effectLst/>
                <a:uLnTx/>
                <a:uFillTx/>
                <a:latin typeface="Tahoma" panose="020B0604030504040204" pitchFamily="34" charset="0"/>
                <a:ea typeface="Times New Roman" panose="02020603050405020304" pitchFamily="18" charset="0"/>
                <a:cs typeface="Times New Roman" panose="02020603050405020304" pitchFamily="18" charset="0"/>
              </a:rPr>
              <a:t>G</a:t>
            </a:r>
            <a:r>
              <a:rPr lang="en-ZA" sz="310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ENDER POLICY, ACTION PLAN, HUB AND SPOKE</a:t>
            </a:r>
            <a:r>
              <a:rPr lang="en-ZA" dirty="0">
                <a:effectLst/>
                <a:latin typeface="Calibri" panose="020F0502020204030204" pitchFamily="34" charset="0"/>
                <a:ea typeface="Calibri" panose="020F0502020204030204" pitchFamily="34" charset="0"/>
                <a:cs typeface="Times New Roman" panose="02020603050405020304" pitchFamily="18" charset="0"/>
              </a:rPr>
              <a:t/>
            </a:r>
            <a:br>
              <a:rPr lang="en-ZA" dirty="0">
                <a:effectLst/>
                <a:latin typeface="Calibri" panose="020F0502020204030204" pitchFamily="34" charset="0"/>
                <a:ea typeface="Calibri" panose="020F0502020204030204" pitchFamily="34" charset="0"/>
                <a:cs typeface="Times New Roman" panose="02020603050405020304" pitchFamily="18" charset="0"/>
              </a:rPr>
            </a:br>
            <a:r>
              <a:rPr lang="en-ZW" b="1" dirty="0"/>
              <a:t/>
            </a:r>
            <a:br>
              <a:rPr lang="en-ZW" b="1" dirty="0"/>
            </a:br>
            <a:endParaRPr lang="en-ZW" b="1" dirty="0"/>
          </a:p>
        </p:txBody>
      </p:sp>
      <p:sp>
        <p:nvSpPr>
          <p:cNvPr id="3" name="Content Placeholder 2"/>
          <p:cNvSpPr>
            <a:spLocks noGrp="1"/>
          </p:cNvSpPr>
          <p:nvPr>
            <p:ph sz="half" idx="1"/>
          </p:nvPr>
        </p:nvSpPr>
        <p:spPr>
          <a:ln>
            <a:solidFill>
              <a:schemeClr val="tx1"/>
            </a:solidFill>
          </a:ln>
        </p:spPr>
        <p:txBody>
          <a:bodyPr>
            <a:noAutofit/>
          </a:bodyPr>
          <a:lstStyle/>
          <a:p>
            <a:r>
              <a:rPr lang="en-US" sz="2400" dirty="0"/>
              <a:t>Council adopted the Hub and Spoke project through a Council resolution which makes it easier to budget for the same (See resolution in evidence file)</a:t>
            </a:r>
          </a:p>
          <a:p>
            <a:r>
              <a:rPr lang="en-US" sz="2400" dirty="0" err="1" smtClean="0"/>
              <a:t>Coodination</a:t>
            </a:r>
            <a:r>
              <a:rPr lang="en-US" sz="2400" dirty="0" smtClean="0"/>
              <a:t> </a:t>
            </a:r>
            <a:r>
              <a:rPr lang="en-US" sz="2400" dirty="0"/>
              <a:t>of activities with spoke Council. It has been hard to meet but coordination is at times done online or via telephone</a:t>
            </a:r>
          </a:p>
          <a:p>
            <a:endParaRPr lang="en-US" sz="2400" dirty="0">
              <a:solidFill>
                <a:srgbClr val="FF0000"/>
              </a:solidFill>
            </a:endParaRPr>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rot="5400000">
            <a:off x="4403725" y="2165152"/>
            <a:ext cx="4525963" cy="3394472"/>
          </a:xfrm>
          <a:ln>
            <a:solidFill>
              <a:schemeClr val="tx1"/>
            </a:solidFill>
          </a:ln>
        </p:spPr>
      </p:pic>
      <p:sp>
        <p:nvSpPr>
          <p:cNvPr id="6" name="TextBox 5"/>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spTree>
    <p:extLst>
      <p:ext uri="{BB962C8B-B14F-4D97-AF65-F5344CB8AC3E}">
        <p14:creationId xmlns:p14="http://schemas.microsoft.com/office/powerpoint/2010/main" val="2526317536"/>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a:t>II. GOVERNANCE  </a:t>
            </a:r>
            <a:endParaRPr lang="en-ZA" dirty="0"/>
          </a:p>
        </p:txBody>
      </p:sp>
      <p:sp>
        <p:nvSpPr>
          <p:cNvPr id="5" name="Text Placeholder 4"/>
          <p:cNvSpPr>
            <a:spLocks noGrp="1"/>
          </p:cNvSpPr>
          <p:nvPr>
            <p:ph type="body" idx="1"/>
          </p:nvPr>
        </p:nvSpPr>
        <p:spPr/>
        <p:txBody>
          <a:bodyPr/>
          <a:lstStyle/>
          <a:p>
            <a:r>
              <a:rPr lang="en-ZA" dirty="0"/>
              <a:t>Detail</a:t>
            </a:r>
          </a:p>
        </p:txBody>
      </p:sp>
      <p:sp>
        <p:nvSpPr>
          <p:cNvPr id="7" name="Content Placeholder 6"/>
          <p:cNvSpPr>
            <a:spLocks noGrp="1"/>
          </p:cNvSpPr>
          <p:nvPr>
            <p:ph sz="half" idx="2"/>
          </p:nvPr>
        </p:nvSpPr>
        <p:spPr>
          <a:ln>
            <a:solidFill>
              <a:schemeClr val="tx1"/>
            </a:solidFill>
          </a:ln>
        </p:spPr>
        <p:txBody>
          <a:bodyPr>
            <a:normAutofit fontScale="40000" lnSpcReduction="20000"/>
          </a:bodyPr>
          <a:lstStyle/>
          <a:p>
            <a:pPr marL="292100" indent="-292100">
              <a:lnSpc>
                <a:spcPct val="170000"/>
              </a:lnSpc>
            </a:pPr>
            <a:r>
              <a:rPr lang="en-ZA" dirty="0" smtClean="0">
                <a:latin typeface="Times New Roman" pitchFamily="18" charset="0"/>
                <a:cs typeface="Times New Roman" pitchFamily="18" charset="0"/>
              </a:rPr>
              <a:t>25% </a:t>
            </a:r>
            <a:r>
              <a:rPr lang="en-ZA" dirty="0">
                <a:latin typeface="Times New Roman" pitchFamily="18" charset="0"/>
                <a:cs typeface="Times New Roman" pitchFamily="18" charset="0"/>
              </a:rPr>
              <a:t>female Councillors and  </a:t>
            </a:r>
            <a:r>
              <a:rPr lang="en-ZA" dirty="0" smtClean="0">
                <a:latin typeface="Times New Roman" pitchFamily="18" charset="0"/>
                <a:cs typeface="Times New Roman" pitchFamily="18" charset="0"/>
              </a:rPr>
              <a:t>75% </a:t>
            </a:r>
            <a:r>
              <a:rPr lang="en-ZA" dirty="0">
                <a:latin typeface="Times New Roman" pitchFamily="18" charset="0"/>
                <a:cs typeface="Times New Roman" pitchFamily="18" charset="0"/>
              </a:rPr>
              <a:t>male </a:t>
            </a:r>
            <a:r>
              <a:rPr lang="en-ZA" dirty="0" smtClean="0">
                <a:latin typeface="Times New Roman" pitchFamily="18" charset="0"/>
                <a:cs typeface="Times New Roman" pitchFamily="18" charset="0"/>
              </a:rPr>
              <a:t>councillors. 6 out of 7 Councillors are from the 30% quota and 1 was elected.</a:t>
            </a:r>
            <a:endParaRPr lang="en-ZA" dirty="0">
              <a:latin typeface="Times New Roman" pitchFamily="18" charset="0"/>
              <a:cs typeface="Times New Roman" pitchFamily="18" charset="0"/>
            </a:endParaRPr>
          </a:p>
          <a:p>
            <a:pPr marL="292100" indent="-292100">
              <a:lnSpc>
                <a:spcPct val="170000"/>
              </a:lnSpc>
            </a:pPr>
            <a:r>
              <a:rPr lang="en-ZA" dirty="0">
                <a:latin typeface="Times New Roman" pitchFamily="18" charset="0"/>
                <a:cs typeface="Times New Roman" pitchFamily="18" charset="0"/>
              </a:rPr>
              <a:t>Female Chairpersons -: 2 (Chairing the Public Works and Town Lands Committee as well as the </a:t>
            </a:r>
            <a:r>
              <a:rPr lang="en-ZA" dirty="0" smtClean="0">
                <a:latin typeface="Times New Roman" pitchFamily="18" charset="0"/>
                <a:cs typeface="Times New Roman" pitchFamily="18" charset="0"/>
              </a:rPr>
              <a:t>Environmental Management Committee</a:t>
            </a:r>
            <a:r>
              <a:rPr lang="en-ZA" dirty="0">
                <a:latin typeface="Times New Roman" pitchFamily="18" charset="0"/>
                <a:cs typeface="Times New Roman" pitchFamily="18" charset="0"/>
              </a:rPr>
              <a:t>.)</a:t>
            </a:r>
          </a:p>
          <a:p>
            <a:pPr marL="292100" indent="-292100">
              <a:lnSpc>
                <a:spcPct val="170000"/>
              </a:lnSpc>
            </a:pPr>
            <a:r>
              <a:rPr lang="en-ZA" dirty="0">
                <a:latin typeface="Times New Roman" pitchFamily="18" charset="0"/>
                <a:cs typeface="Times New Roman" pitchFamily="18" charset="0"/>
              </a:rPr>
              <a:t>Number of women in management is </a:t>
            </a:r>
            <a:r>
              <a:rPr lang="en-ZA" dirty="0" smtClean="0">
                <a:latin typeface="Times New Roman" pitchFamily="18" charset="0"/>
                <a:cs typeface="Times New Roman" pitchFamily="18" charset="0"/>
              </a:rPr>
              <a:t>7 ( ICT Manager </a:t>
            </a:r>
            <a:r>
              <a:rPr lang="en-ZA" dirty="0">
                <a:latin typeface="Times New Roman" pitchFamily="18" charset="0"/>
                <a:cs typeface="Times New Roman" pitchFamily="18" charset="0"/>
              </a:rPr>
              <a:t>Human Resources Manager, Director, Health Services,  Director, Housing and Community Services, Deputy Director, Engineering and Technical Services, Chief Committee and Admin Officer, Assistant Finance Director, </a:t>
            </a:r>
          </a:p>
          <a:p>
            <a:pPr marL="292100" indent="-292100">
              <a:lnSpc>
                <a:spcPct val="170000"/>
              </a:lnSpc>
            </a:pPr>
            <a:r>
              <a:rPr lang="en-ZA" dirty="0">
                <a:latin typeface="Times New Roman" pitchFamily="18" charset="0"/>
                <a:cs typeface="Times New Roman" pitchFamily="18" charset="0"/>
              </a:rPr>
              <a:t>Number of men in management :- </a:t>
            </a:r>
            <a:r>
              <a:rPr lang="en-ZA" dirty="0" smtClean="0">
                <a:latin typeface="Times New Roman" pitchFamily="18" charset="0"/>
                <a:cs typeface="Times New Roman" pitchFamily="18" charset="0"/>
              </a:rPr>
              <a:t>9</a:t>
            </a:r>
            <a:endParaRPr lang="en-ZA" dirty="0">
              <a:latin typeface="Times New Roman" pitchFamily="18" charset="0"/>
              <a:cs typeface="Times New Roman" pitchFamily="18" charset="0"/>
            </a:endParaRPr>
          </a:p>
          <a:p>
            <a:pPr marL="292100" indent="-292100">
              <a:lnSpc>
                <a:spcPct val="170000"/>
              </a:lnSpc>
            </a:pPr>
            <a:r>
              <a:rPr lang="en-ZA" dirty="0">
                <a:latin typeface="Times New Roman" pitchFamily="18" charset="0"/>
                <a:cs typeface="Times New Roman" pitchFamily="18" charset="0"/>
              </a:rPr>
              <a:t>The Management Team is also very youthful with some of the Assistant Directors being  less than 35 </a:t>
            </a:r>
            <a:r>
              <a:rPr lang="en-ZA" dirty="0" smtClean="0">
                <a:latin typeface="Times New Roman" pitchFamily="18" charset="0"/>
                <a:cs typeface="Times New Roman" pitchFamily="18" charset="0"/>
              </a:rPr>
              <a:t>years</a:t>
            </a:r>
          </a:p>
          <a:p>
            <a:pPr marL="292100" indent="-292100">
              <a:lnSpc>
                <a:spcPct val="170000"/>
              </a:lnSpc>
            </a:pPr>
            <a:r>
              <a:rPr lang="en-ZA" dirty="0" smtClean="0">
                <a:latin typeface="Times New Roman" pitchFamily="18" charset="0"/>
                <a:cs typeface="Times New Roman" pitchFamily="18" charset="0"/>
              </a:rPr>
              <a:t>In terms of consultations, women, youths, PWD are consulted separately during planning, review and consultative meetings</a:t>
            </a:r>
            <a:endParaRPr lang="en-ZA" dirty="0">
              <a:latin typeface="Times New Roman" pitchFamily="18" charset="0"/>
              <a:cs typeface="Times New Roman" pitchFamily="18" charset="0"/>
            </a:endParaRPr>
          </a:p>
        </p:txBody>
      </p:sp>
      <p:sp>
        <p:nvSpPr>
          <p:cNvPr id="8" name="Text Placeholder 7"/>
          <p:cNvSpPr>
            <a:spLocks noGrp="1"/>
          </p:cNvSpPr>
          <p:nvPr>
            <p:ph type="body" sz="quarter" idx="3"/>
          </p:nvPr>
        </p:nvSpPr>
        <p:spPr/>
        <p:txBody>
          <a:bodyPr/>
          <a:lstStyle/>
          <a:p>
            <a:r>
              <a:rPr lang="en-ZA" dirty="0"/>
              <a:t>Evidence</a:t>
            </a:r>
          </a:p>
        </p:txBody>
      </p:sp>
      <p:sp>
        <p:nvSpPr>
          <p:cNvPr id="9" name="Content Placeholder 8"/>
          <p:cNvSpPr>
            <a:spLocks noGrp="1"/>
          </p:cNvSpPr>
          <p:nvPr>
            <p:ph sz="quarter" idx="4"/>
          </p:nvPr>
        </p:nvSpPr>
        <p:spPr>
          <a:ln>
            <a:solidFill>
              <a:schemeClr val="tx1"/>
            </a:solidFill>
          </a:ln>
        </p:spPr>
        <p:txBody>
          <a:bodyPr>
            <a:normAutofit/>
          </a:bodyPr>
          <a:lstStyle/>
          <a:p>
            <a:pPr marL="0" indent="0">
              <a:buNone/>
            </a:pPr>
            <a:r>
              <a:rPr lang="en-ZA" sz="1200" i="1" dirty="0" smtClean="0"/>
              <a:t>Councillors, including 5 of the female Cllrs in Council waiting to sign Integrity Pledges against corruption led by ZACC</a:t>
            </a:r>
          </a:p>
          <a:p>
            <a:pPr marL="0" indent="0">
              <a:buNone/>
            </a:pPr>
            <a:endParaRPr lang="en-ZA" sz="1200" i="1" dirty="0"/>
          </a:p>
          <a:p>
            <a:pPr marL="0" indent="0">
              <a:buNone/>
            </a:pPr>
            <a:endParaRPr lang="en-ZA" sz="1200" i="1" dirty="0" smtClean="0"/>
          </a:p>
          <a:p>
            <a:pPr marL="0" indent="0">
              <a:buNone/>
            </a:pPr>
            <a:endParaRPr lang="en-ZA" sz="1200" i="1" dirty="0"/>
          </a:p>
          <a:p>
            <a:pPr marL="0" indent="0">
              <a:buNone/>
            </a:pPr>
            <a:endParaRPr lang="en-ZA" sz="1200" i="1" dirty="0" smtClean="0"/>
          </a:p>
          <a:p>
            <a:pPr marL="0" indent="0">
              <a:buNone/>
            </a:pPr>
            <a:endParaRPr lang="en-ZA" sz="1200" i="1" dirty="0"/>
          </a:p>
          <a:p>
            <a:pPr marL="0" indent="0">
              <a:buNone/>
            </a:pPr>
            <a:endParaRPr lang="en-ZA" sz="1200" i="1" dirty="0" smtClean="0"/>
          </a:p>
          <a:p>
            <a:pPr marL="0" indent="0">
              <a:buNone/>
            </a:pPr>
            <a:endParaRPr lang="en-ZA" sz="1200" i="1" dirty="0"/>
          </a:p>
          <a:p>
            <a:pPr marL="0" indent="0">
              <a:buNone/>
            </a:pPr>
            <a:endParaRPr lang="en-ZA" sz="1200" i="1" dirty="0" smtClean="0"/>
          </a:p>
          <a:p>
            <a:pPr marL="0" indent="0">
              <a:buNone/>
            </a:pPr>
            <a:endParaRPr lang="en-ZA" sz="1200" i="1" dirty="0"/>
          </a:p>
          <a:p>
            <a:pPr marL="0" indent="0">
              <a:buNone/>
            </a:pPr>
            <a:r>
              <a:rPr lang="en-ZA" sz="1200" i="1" dirty="0" smtClean="0"/>
              <a:t>Junior Council</a:t>
            </a:r>
          </a:p>
          <a:p>
            <a:pPr marL="0" indent="0">
              <a:buNone/>
            </a:pPr>
            <a:endParaRPr lang="en-ZA" sz="1200" i="1" dirty="0" smtClean="0"/>
          </a:p>
          <a:p>
            <a:pPr marL="0" indent="0">
              <a:buNone/>
            </a:pPr>
            <a:endParaRPr lang="en-ZA" sz="1200" i="1" dirty="0" smtClean="0"/>
          </a:p>
          <a:p>
            <a:pPr marL="0" indent="0">
              <a:buNone/>
            </a:pPr>
            <a:endParaRPr lang="en-ZA" sz="1200" i="1" dirty="0"/>
          </a:p>
          <a:p>
            <a:pPr marL="0" indent="0">
              <a:buNone/>
            </a:pPr>
            <a:endParaRPr lang="en-ZA" sz="1200" i="1" dirty="0"/>
          </a:p>
        </p:txBody>
      </p:sp>
      <p:sp>
        <p:nvSpPr>
          <p:cNvPr id="10" name="TextBox 9"/>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5275" y="2814637"/>
            <a:ext cx="2235126" cy="1488015"/>
          </a:xfrm>
          <a:prstGeom prst="rect">
            <a:avLst/>
          </a:prstGeom>
        </p:spPr>
      </p:pic>
      <p:pic>
        <p:nvPicPr>
          <p:cNvPr id="11" name="Content Placeholder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4325667"/>
            <a:ext cx="2645779" cy="1723675"/>
          </a:xfrm>
          <a:prstGeom prst="rect">
            <a:avLst/>
          </a:prstGeom>
        </p:spPr>
      </p:pic>
    </p:spTree>
    <p:extLst>
      <p:ext uri="{BB962C8B-B14F-4D97-AF65-F5344CB8AC3E}">
        <p14:creationId xmlns:p14="http://schemas.microsoft.com/office/powerpoint/2010/main" val="2158104489"/>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Bef>
                <a:spcPct val="20000"/>
              </a:spcBef>
            </a:pPr>
            <a:r>
              <a:rPr lang="en-ZA" sz="3200" b="1" dirty="0">
                <a:solidFill>
                  <a:prstClr val="black"/>
                </a:solidFill>
                <a:ea typeface="+mn-ea"/>
                <a:cs typeface="+mn-cs"/>
              </a:rPr>
              <a:t>III. WORK PLACE POLICY AND PRACTICE </a:t>
            </a:r>
            <a:endParaRPr lang="en-ZW" sz="3200" dirty="0">
              <a:solidFill>
                <a:prstClr val="black"/>
              </a:solidFill>
              <a:ea typeface="+mn-ea"/>
              <a:cs typeface="+mn-cs"/>
            </a:endParaRPr>
          </a:p>
        </p:txBody>
      </p:sp>
      <p:sp>
        <p:nvSpPr>
          <p:cNvPr id="3" name="Content Placeholder 2"/>
          <p:cNvSpPr>
            <a:spLocks noGrp="1"/>
          </p:cNvSpPr>
          <p:nvPr>
            <p:ph sz="half" idx="1"/>
          </p:nvPr>
        </p:nvSpPr>
        <p:spPr>
          <a:ln>
            <a:solidFill>
              <a:schemeClr val="tx1"/>
            </a:solidFill>
          </a:ln>
        </p:spPr>
        <p:txBody>
          <a:bodyPr>
            <a:normAutofit fontScale="47500" lnSpcReduction="20000"/>
          </a:bodyPr>
          <a:lstStyle/>
          <a:p>
            <a:r>
              <a:rPr lang="en-ZA" sz="2400" dirty="0" smtClean="0">
                <a:solidFill>
                  <a:prstClr val="black"/>
                </a:solidFill>
                <a:latin typeface="Times New Roman" pitchFamily="18" charset="0"/>
                <a:cs typeface="Times New Roman" pitchFamily="18" charset="0"/>
              </a:rPr>
              <a:t>Women </a:t>
            </a:r>
            <a:r>
              <a:rPr lang="en-ZA" sz="2400" dirty="0">
                <a:solidFill>
                  <a:prstClr val="black"/>
                </a:solidFill>
                <a:latin typeface="Times New Roman" pitchFamily="18" charset="0"/>
                <a:cs typeface="Times New Roman" pitchFamily="18" charset="0"/>
              </a:rPr>
              <a:t>make up </a:t>
            </a:r>
            <a:r>
              <a:rPr lang="en-ZA" sz="2400" dirty="0" smtClean="0">
                <a:solidFill>
                  <a:prstClr val="black"/>
                </a:solidFill>
                <a:latin typeface="Times New Roman" pitchFamily="18" charset="0"/>
                <a:cs typeface="Times New Roman" pitchFamily="18" charset="0"/>
              </a:rPr>
              <a:t>33% </a:t>
            </a:r>
            <a:r>
              <a:rPr lang="en-ZA" sz="2400" dirty="0">
                <a:solidFill>
                  <a:prstClr val="black"/>
                </a:solidFill>
                <a:latin typeface="Times New Roman" pitchFamily="18" charset="0"/>
                <a:cs typeface="Times New Roman" pitchFamily="18" charset="0"/>
              </a:rPr>
              <a:t>of the total workforce for City of Mutare</a:t>
            </a:r>
          </a:p>
          <a:p>
            <a:r>
              <a:rPr lang="en-ZA" sz="2400" dirty="0" smtClean="0">
                <a:solidFill>
                  <a:prstClr val="black"/>
                </a:solidFill>
                <a:latin typeface="Times New Roman" pitchFamily="18" charset="0"/>
                <a:cs typeface="Times New Roman" pitchFamily="18" charset="0"/>
              </a:rPr>
              <a:t>27% </a:t>
            </a:r>
            <a:r>
              <a:rPr lang="en-ZA" sz="2400" dirty="0">
                <a:solidFill>
                  <a:prstClr val="black"/>
                </a:solidFill>
                <a:latin typeface="Times New Roman" pitchFamily="18" charset="0"/>
                <a:cs typeface="Times New Roman" pitchFamily="18" charset="0"/>
              </a:rPr>
              <a:t>of the workforce are </a:t>
            </a:r>
            <a:r>
              <a:rPr lang="en-ZA" sz="2400" dirty="0" smtClean="0">
                <a:solidFill>
                  <a:prstClr val="black"/>
                </a:solidFill>
                <a:latin typeface="Times New Roman" pitchFamily="18" charset="0"/>
                <a:cs typeface="Times New Roman" pitchFamily="18" charset="0"/>
              </a:rPr>
              <a:t>youths </a:t>
            </a:r>
            <a:r>
              <a:rPr lang="en-ZA" sz="2400" dirty="0">
                <a:solidFill>
                  <a:prstClr val="black"/>
                </a:solidFill>
                <a:latin typeface="Times New Roman" pitchFamily="18" charset="0"/>
                <a:cs typeface="Times New Roman" pitchFamily="18" charset="0"/>
              </a:rPr>
              <a:t>below the age of </a:t>
            </a:r>
            <a:r>
              <a:rPr lang="en-ZA" sz="2400" dirty="0" smtClean="0">
                <a:solidFill>
                  <a:prstClr val="black"/>
                </a:solidFill>
                <a:latin typeface="Times New Roman" pitchFamily="18" charset="0"/>
                <a:cs typeface="Times New Roman" pitchFamily="18" charset="0"/>
              </a:rPr>
              <a:t>35 </a:t>
            </a:r>
            <a:r>
              <a:rPr lang="en-ZA" sz="2400" dirty="0">
                <a:solidFill>
                  <a:prstClr val="black"/>
                </a:solidFill>
                <a:latin typeface="Times New Roman" pitchFamily="18" charset="0"/>
                <a:cs typeface="Times New Roman" pitchFamily="18" charset="0"/>
              </a:rPr>
              <a:t>while PWD make up lass than 1% of the workforce</a:t>
            </a:r>
          </a:p>
          <a:p>
            <a:pPr marL="0" indent="0">
              <a:buNone/>
            </a:pPr>
            <a:endParaRPr lang="en-ZA" sz="2400" dirty="0">
              <a:solidFill>
                <a:prstClr val="black"/>
              </a:solidFill>
              <a:latin typeface="Times New Roman" pitchFamily="18" charset="0"/>
              <a:cs typeface="Times New Roman" pitchFamily="18" charset="0"/>
            </a:endParaRPr>
          </a:p>
          <a:p>
            <a:r>
              <a:rPr lang="en-ZA" sz="2400" dirty="0">
                <a:solidFill>
                  <a:prstClr val="black"/>
                </a:solidFill>
                <a:latin typeface="Times New Roman" pitchFamily="18" charset="0"/>
                <a:cs typeface="Times New Roman" pitchFamily="18" charset="0"/>
              </a:rPr>
              <a:t>Council has the following policies which seek to make the work place Gender sensitive</a:t>
            </a:r>
          </a:p>
          <a:p>
            <a:pPr marL="0" indent="0">
              <a:buNone/>
            </a:pPr>
            <a:endParaRPr lang="en-ZA" sz="2400" dirty="0">
              <a:solidFill>
                <a:prstClr val="black"/>
              </a:solidFill>
            </a:endParaRPr>
          </a:p>
          <a:p>
            <a:pPr marL="0" indent="0"/>
            <a:r>
              <a:rPr lang="en-ZA" sz="2400" dirty="0">
                <a:solidFill>
                  <a:prstClr val="black"/>
                </a:solidFill>
                <a:latin typeface="Times New Roman" pitchFamily="18" charset="0"/>
                <a:cs typeface="Times New Roman" pitchFamily="18" charset="0"/>
              </a:rPr>
              <a:t>Conditions of service, Code of Conduct and Employment Council Constitution in draft form </a:t>
            </a:r>
          </a:p>
          <a:p>
            <a:pPr marL="0" indent="0"/>
            <a:r>
              <a:rPr lang="en-ZA" sz="2400" dirty="0">
                <a:solidFill>
                  <a:prstClr val="black"/>
                </a:solidFill>
                <a:latin typeface="Times New Roman" pitchFamily="18" charset="0"/>
                <a:cs typeface="Times New Roman" pitchFamily="18" charset="0"/>
              </a:rPr>
              <a:t>Safety and Health</a:t>
            </a:r>
          </a:p>
          <a:p>
            <a:pPr marL="0" indent="0"/>
            <a:r>
              <a:rPr lang="en-ZA" sz="2400" dirty="0">
                <a:solidFill>
                  <a:prstClr val="black"/>
                </a:solidFill>
                <a:latin typeface="Times New Roman" pitchFamily="18" charset="0"/>
                <a:cs typeface="Times New Roman" pitchFamily="18" charset="0"/>
              </a:rPr>
              <a:t>Internship policy</a:t>
            </a:r>
          </a:p>
          <a:p>
            <a:pPr marL="0" indent="0"/>
            <a:r>
              <a:rPr lang="en-ZA" sz="2400" dirty="0">
                <a:solidFill>
                  <a:prstClr val="black"/>
                </a:solidFill>
                <a:latin typeface="Times New Roman" pitchFamily="18" charset="0"/>
                <a:cs typeface="Times New Roman" pitchFamily="18" charset="0"/>
              </a:rPr>
              <a:t>Sexual Harassment </a:t>
            </a:r>
            <a:r>
              <a:rPr lang="en-ZA" sz="2400" dirty="0" smtClean="0">
                <a:solidFill>
                  <a:prstClr val="black"/>
                </a:solidFill>
                <a:latin typeface="Times New Roman" pitchFamily="18" charset="0"/>
                <a:cs typeface="Times New Roman" pitchFamily="18" charset="0"/>
              </a:rPr>
              <a:t>Policy (under review)</a:t>
            </a:r>
            <a:endParaRPr lang="en-ZA" sz="2400" dirty="0">
              <a:solidFill>
                <a:prstClr val="black"/>
              </a:solidFill>
              <a:latin typeface="Times New Roman" pitchFamily="18" charset="0"/>
              <a:cs typeface="Times New Roman" pitchFamily="18" charset="0"/>
            </a:endParaRPr>
          </a:p>
          <a:p>
            <a:pPr marL="0" indent="0"/>
            <a:r>
              <a:rPr lang="en-ZA" sz="2400" dirty="0">
                <a:solidFill>
                  <a:prstClr val="black"/>
                </a:solidFill>
                <a:latin typeface="Times New Roman" pitchFamily="18" charset="0"/>
                <a:cs typeface="Times New Roman" pitchFamily="18" charset="0"/>
              </a:rPr>
              <a:t>Dress code policy</a:t>
            </a:r>
          </a:p>
          <a:p>
            <a:pPr marL="0" indent="0"/>
            <a:r>
              <a:rPr lang="en-ZA" sz="2400" dirty="0">
                <a:solidFill>
                  <a:prstClr val="black"/>
                </a:solidFill>
                <a:latin typeface="Times New Roman" pitchFamily="18" charset="0"/>
                <a:cs typeface="Times New Roman" pitchFamily="18" charset="0"/>
              </a:rPr>
              <a:t>Recruitment Policy - Equal opportunity employment offered- (Advert cutting in evidence file)</a:t>
            </a:r>
          </a:p>
          <a:p>
            <a:pPr marL="0" indent="0"/>
            <a:r>
              <a:rPr lang="en-ZA" sz="2400" dirty="0">
                <a:solidFill>
                  <a:prstClr val="black"/>
                </a:solidFill>
                <a:latin typeface="Times New Roman" pitchFamily="18" charset="0"/>
                <a:cs typeface="Times New Roman" pitchFamily="18" charset="0"/>
              </a:rPr>
              <a:t> Code of Conduct for Councillors</a:t>
            </a:r>
          </a:p>
          <a:p>
            <a:pPr marL="0" indent="0"/>
            <a:r>
              <a:rPr lang="en-ZA" sz="2400" dirty="0">
                <a:solidFill>
                  <a:prstClr val="black"/>
                </a:solidFill>
                <a:latin typeface="Times New Roman" pitchFamily="18" charset="0"/>
                <a:cs typeface="Times New Roman" pitchFamily="18" charset="0"/>
              </a:rPr>
              <a:t> Sick Leave Regulation and Medical Board Procedures</a:t>
            </a:r>
          </a:p>
          <a:p>
            <a:pPr marL="0" indent="0"/>
            <a:r>
              <a:rPr lang="en-ZA" sz="2400" dirty="0">
                <a:solidFill>
                  <a:prstClr val="black"/>
                </a:solidFill>
                <a:latin typeface="Times New Roman" pitchFamily="18" charset="0"/>
                <a:cs typeface="Times New Roman" pitchFamily="18" charset="0"/>
              </a:rPr>
              <a:t>Training and Development Policy (Internal training as well as funding)</a:t>
            </a:r>
          </a:p>
          <a:p>
            <a:pPr marL="0" indent="0"/>
            <a:r>
              <a:rPr lang="en-ZA" sz="2400" dirty="0">
                <a:solidFill>
                  <a:prstClr val="black"/>
                </a:solidFill>
                <a:latin typeface="Times New Roman" pitchFamily="18" charset="0"/>
                <a:cs typeface="Times New Roman" pitchFamily="18" charset="0"/>
              </a:rPr>
              <a:t>Employee Wellness </a:t>
            </a:r>
            <a:r>
              <a:rPr lang="en-ZA" sz="2400" dirty="0" smtClean="0">
                <a:solidFill>
                  <a:prstClr val="black"/>
                </a:solidFill>
                <a:latin typeface="Times New Roman" pitchFamily="18" charset="0"/>
                <a:cs typeface="Times New Roman" pitchFamily="18" charset="0"/>
              </a:rPr>
              <a:t>Policy and program </a:t>
            </a:r>
            <a:r>
              <a:rPr lang="en-ZA" sz="2400" dirty="0">
                <a:solidFill>
                  <a:prstClr val="black"/>
                </a:solidFill>
                <a:latin typeface="Times New Roman" pitchFamily="18" charset="0"/>
                <a:cs typeface="Times New Roman" pitchFamily="18" charset="0"/>
              </a:rPr>
              <a:t>(Health, Nutrition, funeral procedures, Counselling of Council employees</a:t>
            </a:r>
          </a:p>
          <a:p>
            <a:pPr marL="0" indent="0"/>
            <a:r>
              <a:rPr lang="en-ZA" sz="2400" dirty="0">
                <a:solidFill>
                  <a:prstClr val="black"/>
                </a:solidFill>
                <a:latin typeface="Times New Roman" pitchFamily="18" charset="0"/>
                <a:cs typeface="Times New Roman" pitchFamily="18" charset="0"/>
              </a:rPr>
              <a:t>Standing Orders for Committee and Council meetings – to include a closure on the election of female Councillors</a:t>
            </a:r>
          </a:p>
          <a:p>
            <a:pPr marL="0" indent="0"/>
            <a:r>
              <a:rPr lang="en-ZA" sz="2400" dirty="0" smtClean="0">
                <a:solidFill>
                  <a:prstClr val="black"/>
                </a:solidFill>
                <a:latin typeface="Times New Roman" pitchFamily="18" charset="0"/>
                <a:cs typeface="Times New Roman" pitchFamily="18" charset="0"/>
              </a:rPr>
              <a:t>Grievance Resolution Policy</a:t>
            </a:r>
            <a:endParaRPr lang="en-ZA" sz="2400" b="1" i="1" dirty="0">
              <a:solidFill>
                <a:prstClr val="black"/>
              </a:solidFill>
              <a:latin typeface="Times New Roman" pitchFamily="18" charset="0"/>
              <a:cs typeface="Times New Roman" pitchFamily="18" charset="0"/>
            </a:endParaRPr>
          </a:p>
          <a:p>
            <a:pPr marL="0" indent="0">
              <a:buNone/>
            </a:pPr>
            <a:r>
              <a:rPr lang="en-ZA" sz="2400" b="1" i="1" dirty="0">
                <a:solidFill>
                  <a:prstClr val="black"/>
                </a:solidFill>
                <a:latin typeface="Times New Roman" pitchFamily="18" charset="0"/>
                <a:cs typeface="Times New Roman" pitchFamily="18" charset="0"/>
              </a:rPr>
              <a:t>(Refer to evidence file Policies and Reports )</a:t>
            </a:r>
          </a:p>
          <a:p>
            <a:endParaRPr lang="en-ZW" sz="1800" dirty="0">
              <a:solidFill>
                <a:srgbClr val="FF0000"/>
              </a:solidFill>
            </a:endParaRPr>
          </a:p>
        </p:txBody>
      </p:sp>
      <p:sp>
        <p:nvSpPr>
          <p:cNvPr id="6" name="TextBox 5"/>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sp>
        <p:nvSpPr>
          <p:cNvPr id="5" name="Content Placeholder 4"/>
          <p:cNvSpPr>
            <a:spLocks noGrp="1"/>
          </p:cNvSpPr>
          <p:nvPr>
            <p:ph sz="half" idx="2"/>
          </p:nvPr>
        </p:nvSpPr>
        <p:spPr/>
        <p:txBody>
          <a:bodyPr>
            <a:normAutofit/>
          </a:bodyPr>
          <a:lstStyle/>
          <a:p>
            <a:pPr marL="0" indent="0">
              <a:buNone/>
            </a:pPr>
            <a:r>
              <a:rPr lang="en-US" sz="1200" i="1" dirty="0" smtClean="0"/>
              <a:t>MMP </a:t>
            </a:r>
            <a:r>
              <a:rPr lang="en-US" sz="1200" i="1" dirty="0" err="1" smtClean="0"/>
              <a:t>Passout</a:t>
            </a:r>
            <a:r>
              <a:rPr lang="en-US" sz="1200" i="1" dirty="0" smtClean="0"/>
              <a:t> Parade</a:t>
            </a:r>
          </a:p>
          <a:p>
            <a:pPr marL="0" indent="0">
              <a:buNone/>
            </a:pPr>
            <a:endParaRPr lang="en-US" sz="1200" i="1" dirty="0"/>
          </a:p>
          <a:p>
            <a:pPr marL="0" indent="0">
              <a:buNone/>
            </a:pPr>
            <a:endParaRPr lang="en-US" sz="1200" i="1" dirty="0" smtClean="0"/>
          </a:p>
          <a:p>
            <a:pPr marL="0" indent="0">
              <a:buNone/>
            </a:pPr>
            <a:endParaRPr lang="en-US" sz="1200" i="1" dirty="0"/>
          </a:p>
          <a:p>
            <a:pPr marL="0" indent="0">
              <a:buNone/>
            </a:pPr>
            <a:endParaRPr lang="en-US" sz="1200" i="1" dirty="0" smtClean="0"/>
          </a:p>
          <a:p>
            <a:pPr marL="0" indent="0">
              <a:buNone/>
            </a:pPr>
            <a:endParaRPr lang="en-US" sz="1200" i="1" dirty="0"/>
          </a:p>
          <a:p>
            <a:pPr marL="0" indent="0">
              <a:buNone/>
            </a:pPr>
            <a:endParaRPr lang="en-US" sz="1200" i="1" dirty="0" smtClean="0"/>
          </a:p>
          <a:p>
            <a:pPr marL="0" indent="0">
              <a:buNone/>
            </a:pPr>
            <a:endParaRPr lang="en-US" sz="1200" i="1" dirty="0"/>
          </a:p>
          <a:p>
            <a:pPr marL="0" indent="0">
              <a:buNone/>
            </a:pPr>
            <a:endParaRPr lang="en-US" sz="1200" i="1" dirty="0" smtClean="0"/>
          </a:p>
          <a:p>
            <a:pPr marL="0" indent="0">
              <a:buNone/>
            </a:pPr>
            <a:endParaRPr lang="en-US" sz="1200" i="1" dirty="0"/>
          </a:p>
          <a:p>
            <a:pPr marL="0" indent="0">
              <a:buNone/>
            </a:pPr>
            <a:endParaRPr lang="en-US" sz="1200" i="1" dirty="0" smtClean="0"/>
          </a:p>
          <a:p>
            <a:pPr marL="0" indent="0">
              <a:buNone/>
            </a:pPr>
            <a:r>
              <a:rPr lang="en-US" sz="1200" i="1" dirty="0" smtClean="0"/>
              <a:t>City of Mutare Wellness Day</a:t>
            </a:r>
          </a:p>
          <a:p>
            <a:pPr marL="0" indent="0">
              <a:buNone/>
            </a:pPr>
            <a:endParaRPr lang="en-US" sz="1200" i="1"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7250" y="1828800"/>
            <a:ext cx="3319311" cy="22098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8675" y="4267201"/>
            <a:ext cx="2981325" cy="1982698"/>
          </a:xfrm>
          <a:prstGeom prst="rect">
            <a:avLst/>
          </a:prstGeom>
        </p:spPr>
      </p:pic>
    </p:spTree>
    <p:extLst>
      <p:ext uri="{BB962C8B-B14F-4D97-AF65-F5344CB8AC3E}">
        <p14:creationId xmlns:p14="http://schemas.microsoft.com/office/powerpoint/2010/main" val="202242207"/>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3600" b="1" dirty="0">
                <a:solidFill>
                  <a:prstClr val="black"/>
                </a:solidFill>
                <a:ea typeface="+mn-ea"/>
                <a:cs typeface="+mn-cs"/>
              </a:rPr>
              <a:t>IV. LOCAL ECONOMIC DEVELOPMENT</a:t>
            </a:r>
            <a:endParaRPr lang="en-ZA" sz="3600" dirty="0"/>
          </a:p>
        </p:txBody>
      </p:sp>
      <p:sp>
        <p:nvSpPr>
          <p:cNvPr id="3" name="Content Placeholder 2"/>
          <p:cNvSpPr>
            <a:spLocks noGrp="1"/>
          </p:cNvSpPr>
          <p:nvPr>
            <p:ph sz="half" idx="1"/>
          </p:nvPr>
        </p:nvSpPr>
        <p:spPr>
          <a:xfrm>
            <a:off x="457200" y="1417638"/>
            <a:ext cx="4495800" cy="4906962"/>
          </a:xfrm>
          <a:ln>
            <a:solidFill>
              <a:schemeClr val="tx1"/>
            </a:solidFill>
          </a:ln>
        </p:spPr>
        <p:txBody>
          <a:bodyPr>
            <a:noAutofit/>
          </a:bodyPr>
          <a:lstStyle/>
          <a:p>
            <a:pPr marR="191135">
              <a:lnSpc>
                <a:spcPct val="115000"/>
              </a:lnSpc>
            </a:pPr>
            <a:r>
              <a:rPr lang="en-ZA" sz="1200" dirty="0">
                <a:solidFill>
                  <a:srgbClr val="000000"/>
                </a:solidFill>
                <a:latin typeface="Times New Roman" pitchFamily="18" charset="0"/>
                <a:ea typeface="Times New Roman" panose="02020603050405020304" pitchFamily="18" charset="0"/>
                <a:cs typeface="Times New Roman" pitchFamily="18" charset="0"/>
              </a:rPr>
              <a:t>Council has a </a:t>
            </a:r>
            <a:r>
              <a:rPr lang="en-ZA" sz="1200" dirty="0" smtClean="0">
                <a:solidFill>
                  <a:srgbClr val="000000"/>
                </a:solidFill>
                <a:latin typeface="Times New Roman" pitchFamily="18" charset="0"/>
                <a:ea typeface="Times New Roman" panose="02020603050405020304" pitchFamily="18" charset="0"/>
                <a:cs typeface="Times New Roman" pitchFamily="18" charset="0"/>
              </a:rPr>
              <a:t>Local </a:t>
            </a:r>
            <a:r>
              <a:rPr lang="en-ZA" sz="1200" dirty="0">
                <a:solidFill>
                  <a:srgbClr val="000000"/>
                </a:solidFill>
                <a:latin typeface="Times New Roman" pitchFamily="18" charset="0"/>
                <a:ea typeface="Times New Roman" panose="02020603050405020304" pitchFamily="18" charset="0"/>
                <a:cs typeface="Times New Roman" pitchFamily="18" charset="0"/>
              </a:rPr>
              <a:t>Economic Development </a:t>
            </a:r>
            <a:r>
              <a:rPr lang="en-ZA" sz="1200" dirty="0" smtClean="0">
                <a:solidFill>
                  <a:srgbClr val="000000"/>
                </a:solidFill>
                <a:latin typeface="Times New Roman" pitchFamily="18" charset="0"/>
                <a:ea typeface="Times New Roman" panose="02020603050405020304" pitchFamily="18" charset="0"/>
                <a:cs typeface="Times New Roman" pitchFamily="18" charset="0"/>
              </a:rPr>
              <a:t>Policy in place </a:t>
            </a:r>
            <a:r>
              <a:rPr lang="en-ZA" sz="1200" i="1" dirty="0" smtClean="0">
                <a:solidFill>
                  <a:srgbClr val="000000"/>
                </a:solidFill>
                <a:latin typeface="Times New Roman" pitchFamily="18" charset="0"/>
                <a:ea typeface="Times New Roman" panose="02020603050405020304" pitchFamily="18" charset="0"/>
                <a:cs typeface="Times New Roman" pitchFamily="18" charset="0"/>
              </a:rPr>
              <a:t>(Refer </a:t>
            </a:r>
            <a:r>
              <a:rPr lang="en-ZA" sz="1200" i="1" dirty="0">
                <a:solidFill>
                  <a:srgbClr val="000000"/>
                </a:solidFill>
                <a:latin typeface="Times New Roman" pitchFamily="18" charset="0"/>
                <a:ea typeface="Times New Roman" panose="02020603050405020304" pitchFamily="18" charset="0"/>
                <a:cs typeface="Times New Roman" pitchFamily="18" charset="0"/>
              </a:rPr>
              <a:t>to evidence file)</a:t>
            </a:r>
          </a:p>
          <a:p>
            <a:pPr marR="191135">
              <a:lnSpc>
                <a:spcPct val="115000"/>
              </a:lnSpc>
            </a:pPr>
            <a:r>
              <a:rPr lang="en-ZA" sz="1200" dirty="0">
                <a:solidFill>
                  <a:srgbClr val="000000"/>
                </a:solidFill>
                <a:latin typeface="Times New Roman" pitchFamily="18" charset="0"/>
                <a:ea typeface="Times New Roman" panose="02020603050405020304" pitchFamily="18" charset="0"/>
                <a:cs typeface="Times New Roman" pitchFamily="18" charset="0"/>
              </a:rPr>
              <a:t>It has a number of programmes for Women in Local Economic Development and sets aside a budget annually for implementation of these </a:t>
            </a:r>
            <a:r>
              <a:rPr lang="en-ZA" sz="1200" dirty="0" smtClean="0">
                <a:solidFill>
                  <a:srgbClr val="000000"/>
                </a:solidFill>
                <a:latin typeface="Times New Roman" pitchFamily="18" charset="0"/>
                <a:ea typeface="Times New Roman" panose="02020603050405020304" pitchFamily="18" charset="0"/>
                <a:cs typeface="Times New Roman" pitchFamily="18" charset="0"/>
              </a:rPr>
              <a:t>programmes. Council is also part of the 12 local authorities under the “Promoting Gender Inclusive Local Economic Development” funded by Gender Links with support form the Ministry of Local Government and the Swedish Embassy</a:t>
            </a:r>
            <a:endParaRPr lang="en-ZA" sz="1200" dirty="0">
              <a:solidFill>
                <a:srgbClr val="000000"/>
              </a:solidFill>
              <a:latin typeface="Times New Roman" pitchFamily="18" charset="0"/>
              <a:ea typeface="Times New Roman" panose="02020603050405020304" pitchFamily="18" charset="0"/>
              <a:cs typeface="Times New Roman" pitchFamily="18" charset="0"/>
            </a:endParaRPr>
          </a:p>
          <a:p>
            <a:pPr marR="191135">
              <a:lnSpc>
                <a:spcPct val="115000"/>
              </a:lnSpc>
            </a:pPr>
            <a:r>
              <a:rPr lang="en-ZA" sz="1200" dirty="0">
                <a:solidFill>
                  <a:srgbClr val="000000"/>
                </a:solidFill>
                <a:latin typeface="Times New Roman" pitchFamily="18" charset="0"/>
                <a:ea typeface="Times New Roman" panose="02020603050405020304" pitchFamily="18" charset="0"/>
                <a:cs typeface="Times New Roman" pitchFamily="18" charset="0"/>
              </a:rPr>
              <a:t>Allocation of flea markets and vending marts has been digitalized and are allocated through LADS as per the Informal Sector Policy. This has reduced abuse by men who used to take up to 4/5 flea markets and sublet to weaker groups at a higher </a:t>
            </a:r>
            <a:r>
              <a:rPr lang="en-ZA" sz="1200" dirty="0" smtClean="0">
                <a:solidFill>
                  <a:srgbClr val="000000"/>
                </a:solidFill>
                <a:latin typeface="Times New Roman" pitchFamily="18" charset="0"/>
                <a:ea typeface="Times New Roman" panose="02020603050405020304" pitchFamily="18" charset="0"/>
                <a:cs typeface="Times New Roman" pitchFamily="18" charset="0"/>
              </a:rPr>
              <a:t>price</a:t>
            </a:r>
          </a:p>
          <a:p>
            <a:pPr marR="191135">
              <a:lnSpc>
                <a:spcPct val="115000"/>
              </a:lnSpc>
            </a:pPr>
            <a:r>
              <a:rPr lang="en-ZA" sz="1200" dirty="0" smtClean="0">
                <a:solidFill>
                  <a:srgbClr val="000000"/>
                </a:solidFill>
                <a:latin typeface="Times New Roman" pitchFamily="18" charset="0"/>
                <a:ea typeface="Times New Roman" panose="02020603050405020304" pitchFamily="18" charset="0"/>
                <a:cs typeface="Times New Roman" pitchFamily="18" charset="0"/>
              </a:rPr>
              <a:t>Mwamuka Produce market newly refurbished with a capacity of 1705 farmers (6-11am)</a:t>
            </a:r>
            <a:endParaRPr lang="en-ZA" sz="1200" dirty="0">
              <a:solidFill>
                <a:srgbClr val="000000"/>
              </a:solidFill>
              <a:latin typeface="Times New Roman" pitchFamily="18" charset="0"/>
              <a:ea typeface="Times New Roman" panose="02020603050405020304" pitchFamily="18" charset="0"/>
              <a:cs typeface="Times New Roman" pitchFamily="18" charset="0"/>
            </a:endParaRPr>
          </a:p>
          <a:p>
            <a:pPr marR="191135">
              <a:lnSpc>
                <a:spcPct val="115000"/>
              </a:lnSpc>
              <a:buFont typeface="Tahoma" panose="020B0604030504040204" pitchFamily="34" charset="0"/>
              <a:buChar char="•"/>
            </a:pPr>
            <a:r>
              <a:rPr lang="en-ZA" sz="1200" dirty="0">
                <a:latin typeface="Times New Roman" pitchFamily="18" charset="0"/>
                <a:cs typeface="Times New Roman" pitchFamily="18" charset="0"/>
              </a:rPr>
              <a:t>Informal Sector Policy (</a:t>
            </a:r>
            <a:r>
              <a:rPr lang="en-ZA" sz="1200" i="1" dirty="0">
                <a:latin typeface="Times New Roman" pitchFamily="18" charset="0"/>
                <a:cs typeface="Times New Roman" pitchFamily="18" charset="0"/>
              </a:rPr>
              <a:t>Refer to evidence file)</a:t>
            </a:r>
            <a:endParaRPr lang="en-ZA" sz="1200" dirty="0">
              <a:latin typeface="Times New Roman" pitchFamily="18" charset="0"/>
              <a:cs typeface="Times New Roman" pitchFamily="18" charset="0"/>
            </a:endParaRPr>
          </a:p>
          <a:p>
            <a:pPr marR="191135">
              <a:lnSpc>
                <a:spcPct val="115000"/>
              </a:lnSpc>
              <a:buFont typeface="Tahoma" panose="020B0604030504040204" pitchFamily="34" charset="0"/>
              <a:buChar char="•"/>
            </a:pPr>
            <a:r>
              <a:rPr lang="en-ZW" sz="1200" dirty="0">
                <a:latin typeface="Times New Roman" pitchFamily="18" charset="0"/>
                <a:cs typeface="Times New Roman" pitchFamily="18" charset="0"/>
              </a:rPr>
              <a:t>Financially empowering the local people especially women – CBOs engaged to manage various Council toilets (</a:t>
            </a:r>
            <a:r>
              <a:rPr lang="en-ZW" sz="1200" i="1" dirty="0">
                <a:latin typeface="Times New Roman" pitchFamily="18" charset="0"/>
                <a:cs typeface="Times New Roman" pitchFamily="18" charset="0"/>
              </a:rPr>
              <a:t>Refer to evidence file)</a:t>
            </a:r>
          </a:p>
          <a:p>
            <a:pPr marR="191135">
              <a:lnSpc>
                <a:spcPct val="115000"/>
              </a:lnSpc>
              <a:buFont typeface="Tahoma" panose="020B0604030504040204" pitchFamily="34" charset="0"/>
              <a:buChar char="•"/>
            </a:pPr>
            <a:r>
              <a:rPr lang="en-US" sz="1200" dirty="0" smtClean="0">
                <a:solidFill>
                  <a:prstClr val="black"/>
                </a:solidFill>
                <a:latin typeface="Times New Roman" panose="02020603050405020304" pitchFamily="18" charset="0"/>
                <a:cs typeface="Times New Roman" panose="02020603050405020304" pitchFamily="18" charset="0"/>
              </a:rPr>
              <a:t>Training of WLED by PRAZ and SAZ</a:t>
            </a:r>
            <a:endParaRPr lang="en-ZW" sz="1200" i="1" dirty="0">
              <a:latin typeface="Times New Roman" pitchFamily="18" charset="0"/>
              <a:cs typeface="Times New Roman" pitchFamily="18" charset="0"/>
            </a:endParaRPr>
          </a:p>
          <a:p>
            <a:pPr marR="191135">
              <a:lnSpc>
                <a:spcPct val="115000"/>
              </a:lnSpc>
              <a:buFont typeface="Tahoma" panose="020B0604030504040204" pitchFamily="34" charset="0"/>
              <a:buChar char="•"/>
            </a:pPr>
            <a:r>
              <a:rPr lang="en-ZW" sz="1200" dirty="0">
                <a:latin typeface="Times New Roman" pitchFamily="18" charset="0"/>
                <a:cs typeface="Times New Roman" pitchFamily="18" charset="0"/>
              </a:rPr>
              <a:t>Out of the </a:t>
            </a:r>
            <a:r>
              <a:rPr lang="en-ZW" sz="1200" dirty="0" smtClean="0">
                <a:latin typeface="Times New Roman" pitchFamily="18" charset="0"/>
                <a:cs typeface="Times New Roman" pitchFamily="18" charset="0"/>
              </a:rPr>
              <a:t>11 </a:t>
            </a:r>
            <a:r>
              <a:rPr lang="en-ZW" sz="1200" dirty="0">
                <a:latin typeface="Times New Roman" pitchFamily="18" charset="0"/>
                <a:cs typeface="Times New Roman" pitchFamily="18" charset="0"/>
              </a:rPr>
              <a:t>tenders allocated, </a:t>
            </a:r>
            <a:r>
              <a:rPr lang="en-ZW" sz="1200" dirty="0" smtClean="0">
                <a:latin typeface="Times New Roman" pitchFamily="18" charset="0"/>
                <a:cs typeface="Times New Roman" pitchFamily="18" charset="0"/>
              </a:rPr>
              <a:t>5 </a:t>
            </a:r>
            <a:r>
              <a:rPr lang="en-ZW" sz="1200" dirty="0">
                <a:latin typeface="Times New Roman" pitchFamily="18" charset="0"/>
                <a:cs typeface="Times New Roman" pitchFamily="18" charset="0"/>
              </a:rPr>
              <a:t>were allocated to </a:t>
            </a:r>
            <a:r>
              <a:rPr lang="en-ZW" sz="1200" dirty="0" smtClean="0">
                <a:latin typeface="Times New Roman" pitchFamily="18" charset="0"/>
                <a:cs typeface="Times New Roman" pitchFamily="18" charset="0"/>
              </a:rPr>
              <a:t>women constituting about 45% of the tenders.</a:t>
            </a:r>
          </a:p>
          <a:p>
            <a:pPr marR="191135">
              <a:lnSpc>
                <a:spcPct val="115000"/>
              </a:lnSpc>
              <a:buFont typeface="Tahoma" panose="020B0604030504040204" pitchFamily="34" charset="0"/>
              <a:buChar char="•"/>
            </a:pPr>
            <a:endParaRPr lang="en-ZW" sz="1200" dirty="0">
              <a:latin typeface="Times New Roman" pitchFamily="18" charset="0"/>
              <a:cs typeface="Times New Roman" pitchFamily="18" charset="0"/>
            </a:endParaRPr>
          </a:p>
        </p:txBody>
      </p:sp>
      <p:graphicFrame>
        <p:nvGraphicFramePr>
          <p:cNvPr id="4" name="Content Placeholder 3"/>
          <p:cNvGraphicFramePr>
            <a:graphicFrameLocks noGrp="1"/>
          </p:cNvGraphicFramePr>
          <p:nvPr>
            <p:ph sz="half" idx="2"/>
            <p:extLst>
              <p:ext uri="{D42A27DB-BD31-4B8C-83A1-F6EECF244321}">
                <p14:modId xmlns:p14="http://schemas.microsoft.com/office/powerpoint/2010/main" val="1258546808"/>
              </p:ext>
            </p:extLst>
          </p:nvPr>
        </p:nvGraphicFramePr>
        <p:xfrm>
          <a:off x="5181600" y="1491824"/>
          <a:ext cx="2568575" cy="1028700"/>
        </p:xfrm>
        <a:graphic>
          <a:graphicData uri="http://schemas.openxmlformats.org/drawingml/2006/table">
            <a:tbl>
              <a:tblPr firstRow="1" firstCol="1" bandRow="1">
                <a:tableStyleId>{5C22544A-7EE6-4342-B048-85BDC9FD1C3A}</a:tableStyleId>
              </a:tblPr>
              <a:tblGrid>
                <a:gridCol w="796925"/>
                <a:gridCol w="800100"/>
                <a:gridCol w="971550"/>
              </a:tblGrid>
              <a:tr h="42864">
                <a:tc>
                  <a:txBody>
                    <a:bodyPr/>
                    <a:lstStyle/>
                    <a:p>
                      <a:pPr marL="0" marR="0">
                        <a:lnSpc>
                          <a:spcPct val="107000"/>
                        </a:lnSpc>
                        <a:spcBef>
                          <a:spcPts val="0"/>
                        </a:spcBef>
                        <a:spcAft>
                          <a:spcPts val="0"/>
                        </a:spcAft>
                      </a:pPr>
                      <a:r>
                        <a:rPr lang="en-US" sz="1100">
                          <a:effectLst/>
                        </a:rPr>
                        <a:t>Group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Total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dirty="0">
                          <a:effectLst/>
                        </a:rPr>
                        <a:t>Proportion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07000"/>
                        </a:lnSpc>
                        <a:spcBef>
                          <a:spcPts val="0"/>
                        </a:spcBef>
                        <a:spcAft>
                          <a:spcPts val="0"/>
                        </a:spcAft>
                      </a:pPr>
                      <a:r>
                        <a:rPr lang="en-US" sz="1100">
                          <a:effectLst/>
                        </a:rPr>
                        <a:t>Women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2514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68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07000"/>
                        </a:lnSpc>
                        <a:spcBef>
                          <a:spcPts val="0"/>
                        </a:spcBef>
                        <a:spcAft>
                          <a:spcPts val="0"/>
                        </a:spcAft>
                      </a:pPr>
                      <a:r>
                        <a:rPr lang="en-US" sz="1100">
                          <a:effectLst/>
                        </a:rPr>
                        <a:t>Men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1169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32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07000"/>
                        </a:lnSpc>
                        <a:spcBef>
                          <a:spcPts val="0"/>
                        </a:spcBef>
                        <a:spcAft>
                          <a:spcPts val="0"/>
                        </a:spcAft>
                      </a:pPr>
                      <a:r>
                        <a:rPr lang="en-US" sz="1100">
                          <a:effectLst/>
                        </a:rPr>
                        <a:t>Youth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07000"/>
                        </a:lnSpc>
                        <a:spcBef>
                          <a:spcPts val="0"/>
                        </a:spcBef>
                        <a:spcAft>
                          <a:spcPts val="0"/>
                        </a:spcAft>
                      </a:pPr>
                      <a:r>
                        <a:rPr lang="en-US" sz="1100">
                          <a:effectLst/>
                        </a:rPr>
                        <a:t>PWDs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marL="0" marR="0">
                        <a:lnSpc>
                          <a:spcPct val="107000"/>
                        </a:lnSpc>
                        <a:spcBef>
                          <a:spcPts val="0"/>
                        </a:spcBef>
                        <a:spcAft>
                          <a:spcPts val="0"/>
                        </a:spcAft>
                      </a:pPr>
                      <a:r>
                        <a:rPr lang="en-US" sz="1100">
                          <a:effectLst/>
                        </a:rPr>
                        <a:t>Total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3683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dirty="0">
                          <a:effectLst/>
                        </a:rPr>
                        <a:t>100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TextBox 5"/>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0" y="2667000"/>
            <a:ext cx="2381603" cy="3276600"/>
          </a:xfrm>
          <a:prstGeom prst="rect">
            <a:avLst/>
          </a:prstGeom>
        </p:spPr>
      </p:pic>
    </p:spTree>
    <p:extLst>
      <p:ext uri="{BB962C8B-B14F-4D97-AF65-F5344CB8AC3E}">
        <p14:creationId xmlns:p14="http://schemas.microsoft.com/office/powerpoint/2010/main" val="1451996036"/>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b="1" dirty="0">
                <a:solidFill>
                  <a:prstClr val="black"/>
                </a:solidFill>
              </a:rPr>
              <a:t>IV. LOCAL ECONOMIC DEVELOPMENT</a:t>
            </a:r>
            <a:endParaRPr lang="en-US" dirty="0"/>
          </a:p>
        </p:txBody>
      </p:sp>
      <p:sp>
        <p:nvSpPr>
          <p:cNvPr id="3" name="Content Placeholder 2"/>
          <p:cNvSpPr>
            <a:spLocks noGrp="1"/>
          </p:cNvSpPr>
          <p:nvPr>
            <p:ph sz="half" idx="1"/>
          </p:nvPr>
        </p:nvSpPr>
        <p:spPr/>
        <p:txBody>
          <a:bodyPr>
            <a:normAutofit/>
          </a:bodyPr>
          <a:lstStyle/>
          <a:p>
            <a:pPr marL="0" indent="0">
              <a:buNone/>
            </a:pPr>
            <a:r>
              <a:rPr lang="en-US" sz="1200" i="1" dirty="0" smtClean="0"/>
              <a:t>Mwamuka Produce market</a:t>
            </a:r>
          </a:p>
          <a:p>
            <a:pPr marL="0" indent="0">
              <a:buNone/>
            </a:pPr>
            <a:endParaRPr lang="en-US" sz="1200" i="1" dirty="0"/>
          </a:p>
          <a:p>
            <a:pPr marL="0" indent="0">
              <a:buNone/>
            </a:pPr>
            <a:endParaRPr lang="en-US" sz="1200" i="1" dirty="0" smtClean="0"/>
          </a:p>
          <a:p>
            <a:pPr marL="0" indent="0">
              <a:buNone/>
            </a:pPr>
            <a:endParaRPr lang="en-US" sz="1200" i="1" dirty="0"/>
          </a:p>
          <a:p>
            <a:pPr marL="0" indent="0">
              <a:buNone/>
            </a:pPr>
            <a:endParaRPr lang="en-US" sz="1200" i="1" dirty="0" smtClean="0"/>
          </a:p>
          <a:p>
            <a:pPr marL="0" indent="0">
              <a:buNone/>
            </a:pPr>
            <a:endParaRPr lang="en-US" sz="1200" i="1" dirty="0"/>
          </a:p>
          <a:p>
            <a:pPr marL="0" indent="0">
              <a:buNone/>
            </a:pPr>
            <a:endParaRPr lang="en-US" sz="1200" i="1" dirty="0" smtClean="0"/>
          </a:p>
          <a:p>
            <a:pPr marL="0" indent="0">
              <a:buNone/>
            </a:pPr>
            <a:endParaRPr lang="en-US" sz="1200" i="1" dirty="0"/>
          </a:p>
          <a:p>
            <a:pPr marL="0" indent="0">
              <a:buNone/>
            </a:pPr>
            <a:endParaRPr lang="en-US" sz="1200" i="1" dirty="0" smtClean="0"/>
          </a:p>
          <a:p>
            <a:pPr marL="0" indent="0">
              <a:buNone/>
            </a:pPr>
            <a:endParaRPr lang="en-US" sz="1200" i="1" dirty="0"/>
          </a:p>
          <a:p>
            <a:pPr marL="0" indent="0">
              <a:buNone/>
            </a:pPr>
            <a:endParaRPr lang="en-US" sz="1200" i="1" dirty="0" smtClean="0"/>
          </a:p>
          <a:p>
            <a:pPr marL="0" indent="0">
              <a:buNone/>
            </a:pPr>
            <a:r>
              <a:rPr lang="en-US" sz="1200" i="1" dirty="0" smtClean="0"/>
              <a:t>Exhibitions/Internal Tradeshows</a:t>
            </a:r>
          </a:p>
          <a:p>
            <a:pPr marL="0" indent="0">
              <a:buNone/>
            </a:pPr>
            <a:endParaRPr lang="en-US" sz="1200" i="1" dirty="0"/>
          </a:p>
          <a:p>
            <a:pPr marL="0" indent="0">
              <a:buNone/>
            </a:pPr>
            <a:endParaRPr lang="en-US" sz="1200" i="1" dirty="0" smtClean="0"/>
          </a:p>
          <a:p>
            <a:pPr marL="0" indent="0">
              <a:buNone/>
            </a:pPr>
            <a:endParaRPr lang="en-US" sz="1200" i="1" dirty="0"/>
          </a:p>
          <a:p>
            <a:pPr marL="0" indent="0">
              <a:buNone/>
            </a:pPr>
            <a:endParaRPr lang="en-US" sz="1200" i="1" dirty="0" smtClean="0"/>
          </a:p>
          <a:p>
            <a:pPr marL="0" indent="0">
              <a:buNone/>
            </a:pPr>
            <a:endParaRPr lang="en-US" sz="1200" i="1" dirty="0"/>
          </a:p>
          <a:p>
            <a:pPr marL="0" indent="0">
              <a:buNone/>
            </a:pPr>
            <a:endParaRPr lang="en-US" sz="1200" i="1" dirty="0" smtClean="0"/>
          </a:p>
          <a:p>
            <a:pPr marL="0" indent="0">
              <a:buNone/>
            </a:pPr>
            <a:endParaRPr lang="en-US" sz="1200" i="1" dirty="0"/>
          </a:p>
          <a:p>
            <a:pPr marL="0" indent="0">
              <a:buNone/>
            </a:pPr>
            <a:endParaRPr lang="en-US" sz="1200" i="1" dirty="0" smtClean="0"/>
          </a:p>
          <a:p>
            <a:pPr marL="0" indent="0">
              <a:buNone/>
            </a:pPr>
            <a:endParaRPr lang="en-US" sz="1200" i="1" dirty="0"/>
          </a:p>
          <a:p>
            <a:pPr marL="0" indent="0">
              <a:buNone/>
            </a:pPr>
            <a:endParaRPr lang="en-US" sz="1200" i="1" dirty="0" smtClean="0"/>
          </a:p>
          <a:p>
            <a:pPr marL="0" indent="0">
              <a:buNone/>
            </a:pPr>
            <a:endParaRPr lang="en-US" sz="1200" i="1" dirty="0"/>
          </a:p>
          <a:p>
            <a:pPr marL="0" indent="0">
              <a:buNone/>
            </a:pPr>
            <a:endParaRPr lang="en-US" sz="1200" i="1" dirty="0"/>
          </a:p>
          <a:p>
            <a:pPr marL="0" indent="0">
              <a:buNone/>
            </a:pPr>
            <a:endParaRPr lang="en-US" sz="1200" i="1" dirty="0" smtClean="0"/>
          </a:p>
          <a:p>
            <a:pPr marL="0" indent="0">
              <a:buNone/>
            </a:pPr>
            <a:endParaRPr lang="en-US" sz="1200" i="1"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5300" y="1905000"/>
            <a:ext cx="2933700" cy="2055019"/>
          </a:xfrm>
        </p:spPr>
      </p:pic>
      <p:sp>
        <p:nvSpPr>
          <p:cNvPr id="5" name="AutoShape 2" descr="blob:https://web.whatsapp.com/ed3d414c-4907-4060-9e5c-4f559e74662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blob:https://web.whatsapp.com/ed3d414c-4907-4060-9e5c-4f559e74662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blob:https://web.whatsapp.com/ed3d414c-4907-4060-9e5c-4f559e74662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4343400"/>
            <a:ext cx="3883025" cy="258508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1417638"/>
            <a:ext cx="4191000" cy="279011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4343400"/>
            <a:ext cx="3200400" cy="2400300"/>
          </a:xfrm>
          <a:prstGeom prst="rect">
            <a:avLst/>
          </a:prstGeom>
        </p:spPr>
      </p:pic>
    </p:spTree>
    <p:extLst>
      <p:ext uri="{BB962C8B-B14F-4D97-AF65-F5344CB8AC3E}">
        <p14:creationId xmlns:p14="http://schemas.microsoft.com/office/powerpoint/2010/main" val="13413855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800" b="1" dirty="0">
                <a:solidFill>
                  <a:prstClr val="black"/>
                </a:solidFill>
                <a:ea typeface="+mn-ea"/>
                <a:cs typeface="+mn-cs"/>
              </a:rPr>
              <a:t>V. INFRASTRUCTURE AND SOCIAL DEVELOPMENT</a:t>
            </a:r>
            <a:endParaRPr lang="en-ZA" dirty="0"/>
          </a:p>
        </p:txBody>
      </p:sp>
      <p:sp>
        <p:nvSpPr>
          <p:cNvPr id="3" name="Content Placeholder 2"/>
          <p:cNvSpPr>
            <a:spLocks noGrp="1"/>
          </p:cNvSpPr>
          <p:nvPr>
            <p:ph sz="half" idx="1"/>
          </p:nvPr>
        </p:nvSpPr>
        <p:spPr>
          <a:xfrm>
            <a:off x="128337" y="1567526"/>
            <a:ext cx="4215063" cy="4452274"/>
          </a:xfrm>
          <a:ln>
            <a:solidFill>
              <a:schemeClr val="tx1"/>
            </a:solidFill>
          </a:ln>
        </p:spPr>
        <p:txBody>
          <a:bodyPr>
            <a:normAutofit fontScale="85000" lnSpcReduction="20000"/>
          </a:bodyPr>
          <a:lstStyle/>
          <a:p>
            <a:pPr marL="0" lvl="0" indent="0">
              <a:buNone/>
            </a:pPr>
            <a:r>
              <a:rPr lang="en-ZA" sz="2000" b="1" dirty="0" smtClean="0">
                <a:solidFill>
                  <a:prstClr val="black"/>
                </a:solidFill>
                <a:latin typeface="Times New Roman" panose="02020603050405020304" pitchFamily="18" charset="0"/>
                <a:cs typeface="Times New Roman" panose="02020603050405020304" pitchFamily="18" charset="0"/>
              </a:rPr>
              <a:t>Land </a:t>
            </a:r>
            <a:r>
              <a:rPr lang="en-ZA" sz="2000" b="1" dirty="0">
                <a:solidFill>
                  <a:prstClr val="black"/>
                </a:solidFill>
                <a:latin typeface="Times New Roman" panose="02020603050405020304" pitchFamily="18" charset="0"/>
                <a:cs typeface="Times New Roman" panose="02020603050405020304" pitchFamily="18" charset="0"/>
              </a:rPr>
              <a:t>and housing </a:t>
            </a:r>
          </a:p>
          <a:p>
            <a:r>
              <a:rPr lang="en-ZA" sz="2000" dirty="0">
                <a:solidFill>
                  <a:prstClr val="black"/>
                </a:solidFill>
                <a:latin typeface="Times New Roman" panose="02020603050405020304" pitchFamily="18" charset="0"/>
                <a:cs typeface="Times New Roman" panose="02020603050405020304" pitchFamily="18" charset="0"/>
              </a:rPr>
              <a:t>Council keeps sex disaggregated data for both stands and housing allocations</a:t>
            </a:r>
          </a:p>
          <a:p>
            <a:r>
              <a:rPr lang="en-ZA" sz="2000" dirty="0">
                <a:solidFill>
                  <a:prstClr val="black"/>
                </a:solidFill>
                <a:latin typeface="Times New Roman" panose="02020603050405020304" pitchFamily="18" charset="0"/>
                <a:cs typeface="Times New Roman" panose="02020603050405020304" pitchFamily="18" charset="0"/>
              </a:rPr>
              <a:t>Stands are allocated in terms of </a:t>
            </a:r>
            <a:r>
              <a:rPr lang="en-ZA" sz="2000" dirty="0" smtClean="0">
                <a:solidFill>
                  <a:prstClr val="black"/>
                </a:solidFill>
                <a:latin typeface="Times New Roman" panose="02020603050405020304" pitchFamily="18" charset="0"/>
                <a:cs typeface="Times New Roman" panose="02020603050405020304" pitchFamily="18" charset="0"/>
              </a:rPr>
              <a:t>the </a:t>
            </a:r>
            <a:r>
              <a:rPr lang="en-ZA" sz="2000" dirty="0">
                <a:solidFill>
                  <a:prstClr val="black"/>
                </a:solidFill>
                <a:latin typeface="Times New Roman" panose="02020603050405020304" pitchFamily="18" charset="0"/>
                <a:cs typeface="Times New Roman" panose="02020603050405020304" pitchFamily="18" charset="0"/>
              </a:rPr>
              <a:t>Housing Policy which has a quota for women, youths and PWD</a:t>
            </a:r>
          </a:p>
          <a:p>
            <a:r>
              <a:rPr lang="en-ZA" sz="2000" dirty="0">
                <a:solidFill>
                  <a:prstClr val="black"/>
                </a:solidFill>
                <a:latin typeface="Times New Roman" panose="02020603050405020304" pitchFamily="18" charset="0"/>
                <a:cs typeface="Times New Roman" panose="02020603050405020304" pitchFamily="18" charset="0"/>
              </a:rPr>
              <a:t>Modules on LADS that ensure accurate data and multiple ownership of houses especially and then subletting at higher prices </a:t>
            </a:r>
            <a:r>
              <a:rPr lang="en-ZA" sz="2000" dirty="0" err="1">
                <a:solidFill>
                  <a:prstClr val="black"/>
                </a:solidFill>
                <a:latin typeface="Times New Roman" panose="02020603050405020304" pitchFamily="18" charset="0"/>
                <a:cs typeface="Times New Roman" panose="02020603050405020304" pitchFamily="18" charset="0"/>
              </a:rPr>
              <a:t>e.g</a:t>
            </a:r>
            <a:r>
              <a:rPr lang="en-ZA" sz="2000" dirty="0">
                <a:solidFill>
                  <a:prstClr val="black"/>
                </a:solidFill>
                <a:latin typeface="Times New Roman" panose="02020603050405020304" pitchFamily="18" charset="0"/>
                <a:cs typeface="Times New Roman" panose="02020603050405020304" pitchFamily="18" charset="0"/>
              </a:rPr>
              <a:t> Waiting list module, Housing and Stands allocation</a:t>
            </a:r>
          </a:p>
          <a:p>
            <a:r>
              <a:rPr lang="en-ZA" sz="2000" dirty="0" smtClean="0">
                <a:solidFill>
                  <a:prstClr val="black"/>
                </a:solidFill>
                <a:latin typeface="Times New Roman" panose="02020603050405020304" pitchFamily="18" charset="0"/>
                <a:cs typeface="Times New Roman" panose="02020603050405020304" pitchFamily="18" charset="0"/>
              </a:rPr>
              <a:t>Home Ownership </a:t>
            </a:r>
            <a:r>
              <a:rPr lang="en-ZA" sz="2000" dirty="0">
                <a:solidFill>
                  <a:prstClr val="black"/>
                </a:solidFill>
                <a:latin typeface="Times New Roman" panose="02020603050405020304" pitchFamily="18" charset="0"/>
                <a:cs typeface="Times New Roman" panose="02020603050405020304" pitchFamily="18" charset="0"/>
              </a:rPr>
              <a:t>program at advanced </a:t>
            </a:r>
            <a:r>
              <a:rPr lang="en-ZA" sz="2000" dirty="0" smtClean="0">
                <a:solidFill>
                  <a:prstClr val="black"/>
                </a:solidFill>
                <a:latin typeface="Times New Roman" panose="02020603050405020304" pitchFamily="18" charset="0"/>
                <a:cs typeface="Times New Roman" panose="02020603050405020304" pitchFamily="18" charset="0"/>
              </a:rPr>
              <a:t>stage</a:t>
            </a:r>
            <a:endParaRPr lang="en-ZA" sz="2000" dirty="0">
              <a:solidFill>
                <a:prstClr val="black"/>
              </a:solidFill>
              <a:latin typeface="Times New Roman" panose="02020603050405020304" pitchFamily="18" charset="0"/>
              <a:cs typeface="Times New Roman" panose="02020603050405020304" pitchFamily="18" charset="0"/>
            </a:endParaRPr>
          </a:p>
          <a:p>
            <a:r>
              <a:rPr lang="en-ZA" sz="2000" dirty="0">
                <a:solidFill>
                  <a:prstClr val="black"/>
                </a:solidFill>
                <a:latin typeface="Times New Roman" panose="02020603050405020304" pitchFamily="18" charset="0"/>
                <a:cs typeface="Times New Roman" panose="02020603050405020304" pitchFamily="18" charset="0"/>
              </a:rPr>
              <a:t>Disability Policy </a:t>
            </a:r>
            <a:endParaRPr lang="en-ZA" sz="2000" dirty="0" smtClean="0">
              <a:solidFill>
                <a:prstClr val="black"/>
              </a:solidFill>
              <a:latin typeface="Times New Roman" panose="02020603050405020304" pitchFamily="18" charset="0"/>
              <a:cs typeface="Times New Roman" panose="02020603050405020304" pitchFamily="18" charset="0"/>
            </a:endParaRPr>
          </a:p>
          <a:p>
            <a:r>
              <a:rPr lang="en-ZA"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Sex </a:t>
            </a:r>
            <a:r>
              <a:rPr lang="en-ZA"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disaggregated data of land allocations for council &amp; community beneficiaries.</a:t>
            </a:r>
          </a:p>
          <a:p>
            <a:pPr lvl="0"/>
            <a:r>
              <a:rPr lang="en-ZA"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Sex disaggregated data for housing allocations</a:t>
            </a:r>
          </a:p>
          <a:p>
            <a:pPr marR="191135" lvl="0">
              <a:lnSpc>
                <a:spcPct val="115000"/>
              </a:lnSpc>
              <a:buFont typeface="Tahoma" panose="020B0604030504040204" pitchFamily="34" charset="0"/>
              <a:buChar char="•"/>
            </a:pPr>
            <a:endParaRPr lang="en-ZA" sz="2000" dirty="0">
              <a:solidFill>
                <a:srgbClr val="000000"/>
              </a:solidFill>
              <a:latin typeface="Tahoma" panose="020B0604030504040204" pitchFamily="34" charset="0"/>
              <a:ea typeface="Times New Roman" panose="02020603050405020304" pitchFamily="18" charset="0"/>
              <a:cs typeface="Times New Roman" panose="02020603050405020304" pitchFamily="18" charset="0"/>
            </a:endParaRPr>
          </a:p>
          <a:p>
            <a:pPr marR="191135" lvl="0">
              <a:lnSpc>
                <a:spcPct val="115000"/>
              </a:lnSpc>
              <a:buFont typeface="Tahoma" panose="020B0604030504040204" pitchFamily="34" charset="0"/>
              <a:buChar char="•"/>
            </a:pPr>
            <a:endParaRPr lang="en-ZA" sz="2400"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ZW" dirty="0"/>
          </a:p>
        </p:txBody>
      </p:sp>
      <p:sp>
        <p:nvSpPr>
          <p:cNvPr id="6" name="Content Placeholder 5"/>
          <p:cNvSpPr>
            <a:spLocks noGrp="1"/>
          </p:cNvSpPr>
          <p:nvPr>
            <p:ph sz="half" idx="2"/>
          </p:nvPr>
        </p:nvSpPr>
        <p:spPr>
          <a:ln>
            <a:solidFill>
              <a:schemeClr val="tx1"/>
            </a:solidFill>
          </a:ln>
        </p:spPr>
        <p:txBody>
          <a:bodyPr>
            <a:normAutofit fontScale="85000" lnSpcReduction="20000"/>
          </a:bodyPr>
          <a:lstStyle/>
          <a:p>
            <a:pPr marL="0" indent="0">
              <a:buNone/>
            </a:pPr>
            <a:r>
              <a:rPr lang="en-ZA" dirty="0">
                <a:solidFill>
                  <a:srgbClr val="FF0000"/>
                </a:solidFill>
              </a:rPr>
              <a:t>.</a:t>
            </a:r>
          </a:p>
        </p:txBody>
      </p:sp>
      <p:sp>
        <p:nvSpPr>
          <p:cNvPr id="7" name="TextBox 6"/>
          <p:cNvSpPr txBox="1"/>
          <p:nvPr/>
        </p:nvSpPr>
        <p:spPr>
          <a:xfrm>
            <a:off x="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spcAft>
                <a:spcPts val="0"/>
              </a:spcAft>
            </a:pPr>
            <a:endParaRPr lang="en-ZW" sz="2400" dirty="0"/>
          </a:p>
        </p:txBody>
      </p:sp>
      <p:graphicFrame>
        <p:nvGraphicFramePr>
          <p:cNvPr id="11" name="Table 11">
            <a:extLst>
              <a:ext uri="{FF2B5EF4-FFF2-40B4-BE49-F238E27FC236}">
                <a16:creationId xmlns="" xmlns:a16="http://schemas.microsoft.com/office/drawing/2014/main" id="{310A8E5D-8951-3E8E-280B-30CD122D7B82}"/>
              </a:ext>
            </a:extLst>
          </p:cNvPr>
          <p:cNvGraphicFramePr>
            <a:graphicFrameLocks noGrp="1"/>
          </p:cNvGraphicFramePr>
          <p:nvPr>
            <p:extLst>
              <p:ext uri="{D42A27DB-BD31-4B8C-83A1-F6EECF244321}">
                <p14:modId xmlns:p14="http://schemas.microsoft.com/office/powerpoint/2010/main" val="3530484314"/>
              </p:ext>
            </p:extLst>
          </p:nvPr>
        </p:nvGraphicFramePr>
        <p:xfrm>
          <a:off x="4711590" y="1690261"/>
          <a:ext cx="3995901" cy="1676400"/>
        </p:xfrm>
        <a:graphic>
          <a:graphicData uri="http://schemas.openxmlformats.org/drawingml/2006/table">
            <a:tbl>
              <a:tblPr firstRow="1" bandRow="1">
                <a:tableStyleId>{93296810-A885-4BE3-A3E7-6D5BEEA58F35}</a:tableStyleId>
              </a:tblPr>
              <a:tblGrid>
                <a:gridCol w="1331967">
                  <a:extLst>
                    <a:ext uri="{9D8B030D-6E8A-4147-A177-3AD203B41FA5}">
                      <a16:colId xmlns="" xmlns:a16="http://schemas.microsoft.com/office/drawing/2014/main" val="3828513353"/>
                    </a:ext>
                  </a:extLst>
                </a:gridCol>
                <a:gridCol w="1331967">
                  <a:extLst>
                    <a:ext uri="{9D8B030D-6E8A-4147-A177-3AD203B41FA5}">
                      <a16:colId xmlns="" xmlns:a16="http://schemas.microsoft.com/office/drawing/2014/main" val="3689454793"/>
                    </a:ext>
                  </a:extLst>
                </a:gridCol>
                <a:gridCol w="1331967">
                  <a:extLst>
                    <a:ext uri="{9D8B030D-6E8A-4147-A177-3AD203B41FA5}">
                      <a16:colId xmlns="" xmlns:a16="http://schemas.microsoft.com/office/drawing/2014/main" val="154703483"/>
                    </a:ext>
                  </a:extLst>
                </a:gridCol>
              </a:tblGrid>
              <a:tr h="307319">
                <a:tc>
                  <a:txBody>
                    <a:bodyPr/>
                    <a:lstStyle/>
                    <a:p>
                      <a:r>
                        <a:rPr lang="en-US" sz="1600" dirty="0">
                          <a:solidFill>
                            <a:schemeClr val="tx1"/>
                          </a:solidFill>
                        </a:rPr>
                        <a:t>Housing Allocations</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1600" dirty="0">
                          <a:solidFill>
                            <a:schemeClr val="tx1"/>
                          </a:solidFill>
                        </a:rPr>
                        <a:t>Number</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r>
                        <a:rPr lang="en-US" sz="1600" dirty="0">
                          <a:solidFill>
                            <a:schemeClr val="tx1"/>
                          </a:solidFill>
                        </a:rPr>
                        <a:t>Proportion (%)</a:t>
                      </a:r>
                      <a:endParaRPr lang="en-GB" sz="16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 xmlns:a16="http://schemas.microsoft.com/office/drawing/2014/main" val="2173356789"/>
                  </a:ext>
                </a:extLst>
              </a:tr>
              <a:tr h="307319">
                <a:tc>
                  <a:txBody>
                    <a:bodyPr/>
                    <a:lstStyle/>
                    <a:p>
                      <a:r>
                        <a:rPr lang="en-US" b="1" dirty="0"/>
                        <a:t>Women</a:t>
                      </a:r>
                      <a:endParaRPr lang="en-GB" b="1" dirty="0"/>
                    </a:p>
                  </a:txBody>
                  <a:tcPr/>
                </a:tc>
                <a:tc>
                  <a:txBody>
                    <a:bodyPr/>
                    <a:lstStyle/>
                    <a:p>
                      <a:r>
                        <a:rPr lang="en-GB" dirty="0" smtClean="0"/>
                        <a:t>40</a:t>
                      </a:r>
                      <a:endParaRPr lang="en-GB" dirty="0"/>
                    </a:p>
                  </a:txBody>
                  <a:tcPr/>
                </a:tc>
                <a:tc>
                  <a:txBody>
                    <a:bodyPr/>
                    <a:lstStyle/>
                    <a:p>
                      <a:r>
                        <a:rPr lang="en-GB" dirty="0" smtClean="0"/>
                        <a:t>25</a:t>
                      </a:r>
                      <a:endParaRPr lang="en-GB" dirty="0"/>
                    </a:p>
                  </a:txBody>
                  <a:tcPr/>
                </a:tc>
                <a:extLst>
                  <a:ext uri="{0D108BD9-81ED-4DB2-BD59-A6C34878D82A}">
                    <a16:rowId xmlns="" xmlns:a16="http://schemas.microsoft.com/office/drawing/2014/main" val="2427803244"/>
                  </a:ext>
                </a:extLst>
              </a:tr>
              <a:tr h="307319">
                <a:tc>
                  <a:txBody>
                    <a:bodyPr/>
                    <a:lstStyle/>
                    <a:p>
                      <a:r>
                        <a:rPr lang="en-US" b="1" dirty="0"/>
                        <a:t>Men</a:t>
                      </a:r>
                      <a:endParaRPr lang="en-GB" b="1" dirty="0"/>
                    </a:p>
                  </a:txBody>
                  <a:tcPr/>
                </a:tc>
                <a:tc>
                  <a:txBody>
                    <a:bodyPr/>
                    <a:lstStyle/>
                    <a:p>
                      <a:r>
                        <a:rPr lang="en-GB" dirty="0" smtClean="0"/>
                        <a:t>120</a:t>
                      </a:r>
                      <a:endParaRPr lang="en-GB" dirty="0"/>
                    </a:p>
                  </a:txBody>
                  <a:tcPr/>
                </a:tc>
                <a:tc>
                  <a:txBody>
                    <a:bodyPr/>
                    <a:lstStyle/>
                    <a:p>
                      <a:r>
                        <a:rPr lang="en-GB" dirty="0" smtClean="0"/>
                        <a:t>75</a:t>
                      </a:r>
                      <a:endParaRPr lang="en-GB" dirty="0"/>
                    </a:p>
                  </a:txBody>
                  <a:tcPr/>
                </a:tc>
                <a:extLst>
                  <a:ext uri="{0D108BD9-81ED-4DB2-BD59-A6C34878D82A}">
                    <a16:rowId xmlns="" xmlns:a16="http://schemas.microsoft.com/office/drawing/2014/main" val="1057078895"/>
                  </a:ext>
                </a:extLst>
              </a:tr>
              <a:tr h="307319">
                <a:tc>
                  <a:txBody>
                    <a:bodyPr/>
                    <a:lstStyle/>
                    <a:p>
                      <a:r>
                        <a:rPr lang="en-US" b="1" dirty="0"/>
                        <a:t>Total</a:t>
                      </a:r>
                      <a:endParaRPr lang="en-GB" b="1" dirty="0"/>
                    </a:p>
                  </a:txBody>
                  <a:tcPr/>
                </a:tc>
                <a:tc>
                  <a:txBody>
                    <a:bodyPr/>
                    <a:lstStyle/>
                    <a:p>
                      <a:r>
                        <a:rPr lang="en-GB" dirty="0" smtClean="0"/>
                        <a:t>160</a:t>
                      </a:r>
                      <a:endParaRPr lang="en-GB" dirty="0"/>
                    </a:p>
                  </a:txBody>
                  <a:tcPr/>
                </a:tc>
                <a:tc>
                  <a:txBody>
                    <a:bodyPr/>
                    <a:lstStyle/>
                    <a:p>
                      <a:r>
                        <a:rPr lang="en-GB" dirty="0" smtClean="0"/>
                        <a:t>100</a:t>
                      </a:r>
                      <a:endParaRPr lang="en-GB" dirty="0"/>
                    </a:p>
                  </a:txBody>
                  <a:tcPr/>
                </a:tc>
                <a:extLst>
                  <a:ext uri="{0D108BD9-81ED-4DB2-BD59-A6C34878D82A}">
                    <a16:rowId xmlns="" xmlns:a16="http://schemas.microsoft.com/office/drawing/2014/main" val="2491303022"/>
                  </a:ext>
                </a:extLst>
              </a:tr>
            </a:tbl>
          </a:graphicData>
        </a:graphic>
      </p:graphicFrame>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7401" y="3396384"/>
            <a:ext cx="3989400" cy="2623416"/>
          </a:xfrm>
          <a:prstGeom prst="rect">
            <a:avLst/>
          </a:prstGeom>
        </p:spPr>
      </p:pic>
    </p:spTree>
    <p:extLst>
      <p:ext uri="{BB962C8B-B14F-4D97-AF65-F5344CB8AC3E}">
        <p14:creationId xmlns:p14="http://schemas.microsoft.com/office/powerpoint/2010/main" val="4268981048"/>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83D288F9C0D742B1C572EE9F15CFEC" ma:contentTypeVersion="21" ma:contentTypeDescription="Create a new document." ma:contentTypeScope="" ma:versionID="053a5ec0831317e823422aaa8b6e0f06">
  <xsd:schema xmlns:xsd="http://www.w3.org/2001/XMLSchema" xmlns:xs="http://www.w3.org/2001/XMLSchema" xmlns:p="http://schemas.microsoft.com/office/2006/metadata/properties" xmlns:ns2="5c72703c-1067-4fa7-89cc-ef245258de7b" xmlns:ns3="baaa1e52-d096-4578-884f-544177159c31" targetNamespace="http://schemas.microsoft.com/office/2006/metadata/properties" ma:root="true" ma:fieldsID="22a11a410b86899d8171017e0a53600f" ns2:_="" ns3:_="">
    <xsd:import namespace="5c72703c-1067-4fa7-89cc-ef245258de7b"/>
    <xsd:import namespace="baaa1e52-d096-4578-884f-544177159c31"/>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lcf76f155ced4ddcb4097134ff3c332f" minOccurs="0"/>
                <xsd:element ref="ns2:TaxCatchAll" minOccurs="0"/>
                <xsd:element ref="ns3:MediaServiceObjectDetectorVersions" minOccurs="0"/>
                <xsd:element ref="ns3:URLLink" minOccurs="0"/>
                <xsd:element ref="ns3:MediaServiceSearchPropertie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aaa1e52-d096-4578-884f-544177159c3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URLLink" ma:index="24" nillable="true" ma:displayName="URL Link" ma:format="Hyperlink" ma:internalName="URL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Location" ma:index="26" nillable="true" ma:displayName="Location" ma:indexed="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URLLink xmlns="baaa1e52-d096-4578-884f-544177159c31">
      <Url xsi:nil="true"/>
      <Description xsi:nil="true"/>
    </URLLink>
    <TaxCatchAll xmlns="5c72703c-1067-4fa7-89cc-ef245258de7b" xsi:nil="true"/>
    <lcf76f155ced4ddcb4097134ff3c332f xmlns="baaa1e52-d096-4578-884f-544177159c3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5DC7F9-2803-4D44-8536-F120FF20AF4C}"/>
</file>

<file path=customXml/itemProps2.xml><?xml version="1.0" encoding="utf-8"?>
<ds:datastoreItem xmlns:ds="http://schemas.openxmlformats.org/officeDocument/2006/customXml" ds:itemID="{C55E51EE-2B4A-4D72-8861-9CB0C1EED28F}">
  <ds:schemaRefs>
    <ds:schemaRef ds:uri="http://purl.org/dc/elements/1.1/"/>
    <ds:schemaRef ds:uri="http://schemas.microsoft.com/office/2006/metadata/properties"/>
    <ds:schemaRef ds:uri="5c72703c-1067-4fa7-89cc-ef245258de7b"/>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0d0128bf-0240-4a00-b00a-ea9f2cdab004"/>
    <ds:schemaRef ds:uri="http://www.w3.org/XML/1998/namespace"/>
    <ds:schemaRef ds:uri="http://purl.org/dc/dcmitype/"/>
  </ds:schemaRefs>
</ds:datastoreItem>
</file>

<file path=customXml/itemProps3.xml><?xml version="1.0" encoding="utf-8"?>
<ds:datastoreItem xmlns:ds="http://schemas.openxmlformats.org/officeDocument/2006/customXml" ds:itemID="{64B9AA27-9761-4E4B-B6EF-22624EC191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7787</TotalTime>
  <Words>2706</Words>
  <Application>Microsoft Office PowerPoint</Application>
  <PresentationFormat>On-screen Show (4:3)</PresentationFormat>
  <Paragraphs>386</Paragraphs>
  <Slides>26</Slides>
  <Notes>5</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Tahoma</vt:lpstr>
      <vt:lpstr>Times New Roman</vt:lpstr>
      <vt:lpstr>Office Theme</vt:lpstr>
      <vt:lpstr>PowerPoint Presentation</vt:lpstr>
      <vt:lpstr>OVERVIEW </vt:lpstr>
      <vt:lpstr> I. GENDER POLICY, ACTION PLAN, HUB AND SPOKE  </vt:lpstr>
      <vt:lpstr> I. GENDER POLICY, ACTION PLAN, HUB AND SPOKE  </vt:lpstr>
      <vt:lpstr>II. GOVERNANCE  </vt:lpstr>
      <vt:lpstr>III. WORK PLACE POLICY AND PRACTICE </vt:lpstr>
      <vt:lpstr>IV. LOCAL ECONOMIC DEVELOPMENT</vt:lpstr>
      <vt:lpstr>IV. LOCAL ECONOMIC DEVELOPMENT</vt:lpstr>
      <vt:lpstr>V. INFRASTRUCTURE AND SOCIAL DEVELOPMENT</vt:lpstr>
      <vt:lpstr>V. INFRASTRUCTURE AND SOCIAL DEVELOPMENT WATER AND SANITATION </vt:lpstr>
      <vt:lpstr>V. INFRASTRUCTURE AND SOCIAL DEVELOPMENT  SOCIAL DEVELOPMENT</vt:lpstr>
      <vt:lpstr>V. INFRASTRUCTURE AND SOCIAL DEVELOPMENT  SOCIAL DEVELOPMENT</vt:lpstr>
      <vt:lpstr>VI. SEXUAL AND REPRODUCTIVE HEALTH, HIV AND AIDS</vt:lpstr>
      <vt:lpstr>SRHR PICTURES</vt:lpstr>
      <vt:lpstr>VII. GENDER BASED VIOLENCE- PREVENTION</vt:lpstr>
      <vt:lpstr>VII. GENDER BASED VIOLENCE- PUBLIC AWARENESS</vt:lpstr>
      <vt:lpstr>VII. GENDER BASED VIOLENCE- PUBLIC AWARENESS</vt:lpstr>
      <vt:lpstr>VII. GENDER BASED VIOLENCE-RESPONSE AND COORDINATIONS</vt:lpstr>
      <vt:lpstr>GENDER BASED VIOLENCE- SUPPORT AND EMPOWERMENT</vt:lpstr>
      <vt:lpstr>VIII. CLIMATE JUSTICE</vt:lpstr>
      <vt:lpstr>IX. GENDER MANAGEMENT SYSTEM </vt:lpstr>
      <vt:lpstr>X. GENDER RESPONSIVE BUDGETING </vt:lpstr>
      <vt:lpstr>CHALLENGES</vt:lpstr>
      <vt:lpstr>LESSON LEARNED AND INNOVATION </vt:lpstr>
      <vt:lpstr>SUSTAINABILITY AND REPLICATION</vt:lpstr>
      <vt:lpstr>CONCLUSION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vhai</dc:creator>
  <cp:lastModifiedBy>Christine Mabika</cp:lastModifiedBy>
  <cp:revision>179</cp:revision>
  <dcterms:created xsi:type="dcterms:W3CDTF">2014-03-06T12:27:13Z</dcterms:created>
  <dcterms:modified xsi:type="dcterms:W3CDTF">2024-11-09T17:16:49Z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0x010100FC83D288F9C0D742B1C572EE9F15CFEC</vt:lpwstr>
  </property>
</Properties>
</file>