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58" r:id="rId7"/>
    <p:sldId id="287" r:id="rId8"/>
    <p:sldId id="279" r:id="rId9"/>
    <p:sldId id="288" r:id="rId10"/>
    <p:sldId id="280" r:id="rId11"/>
    <p:sldId id="283" r:id="rId12"/>
    <p:sldId id="284" r:id="rId13"/>
    <p:sldId id="286" r:id="rId14"/>
    <p:sldId id="267" r:id="rId15"/>
    <p:sldId id="289" r:id="rId16"/>
    <p:sldId id="273" r:id="rId17"/>
    <p:sldId id="270" r:id="rId18"/>
    <p:sldId id="271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88810" autoAdjust="0"/>
  </p:normalViewPr>
  <p:slideViewPr>
    <p:cSldViewPr>
      <p:cViewPr varScale="1">
        <p:scale>
          <a:sx n="77" d="100"/>
          <a:sy n="77" d="100"/>
        </p:scale>
        <p:origin x="-160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E75ABB-6DDB-4E13-B48C-52C512BE779E}" type="datetimeFigureOut">
              <a:rPr lang="en-ZA" smtClean="0"/>
              <a:t>2024/11/08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289766-E76C-439E-89D8-DB7B96D12AA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4533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982E6-ED8E-49D5-8417-529C4F3F0D7F}" type="datetimeFigureOut">
              <a:rPr lang="en-ZW" smtClean="0"/>
              <a:t>8/11/2024</a:t>
            </a:fld>
            <a:endParaRPr lang="en-Z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Z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F84372-69FC-4C1A-8D45-F01433823AD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47643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84372-69FC-4C1A-8D45-F01433823ADD}" type="slidenum">
              <a:rPr lang="en-ZW" smtClean="0"/>
              <a:t>2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855520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84372-69FC-4C1A-8D45-F01433823ADD}" type="slidenum">
              <a:rPr lang="en-ZW" smtClean="0"/>
              <a:t>4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497242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B3D0-435C-4DD3-8BC8-DAC37F443999}" type="datetime1">
              <a:rPr lang="en-ZW" smtClean="0"/>
              <a:t>8/11/2024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97074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5D33-F697-40CC-9ACF-165F5E6F55F8}" type="datetime1">
              <a:rPr lang="en-ZW" smtClean="0"/>
              <a:t>8/11/2024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68016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FA2C-066B-4D8B-A190-FA1128F4FCC2}" type="datetime1">
              <a:rPr lang="en-ZW" smtClean="0"/>
              <a:t>8/11/2024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40912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E2C-0DC7-413A-90B4-A54F0117EE1E}" type="datetime1">
              <a:rPr lang="en-ZW" smtClean="0"/>
              <a:t>8/11/2024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28098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E2DA-D302-41DE-9CCC-27363E0B9895}" type="datetime1">
              <a:rPr lang="en-ZW" smtClean="0"/>
              <a:t>8/11/2024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92876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BB02-025D-44C2-A60D-0813639E3EFE}" type="datetime1">
              <a:rPr lang="en-ZW" smtClean="0"/>
              <a:t>8/11/2024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584428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A669-2677-435E-A7E5-1D2018F7A45A}" type="datetime1">
              <a:rPr lang="en-ZW" smtClean="0"/>
              <a:t>8/11/2024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56661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3F52-1C20-4DEC-A263-2EA1F60B5C0C}" type="datetime1">
              <a:rPr lang="en-ZW" smtClean="0"/>
              <a:t>8/11/2024</a:t>
            </a:fld>
            <a:endParaRPr lang="en-Z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82845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4DEA-63CB-4420-B6B0-9DFC9E25484B}" type="datetime1">
              <a:rPr lang="en-ZW" smtClean="0"/>
              <a:t>8/11/2024</a:t>
            </a:fld>
            <a:endParaRPr lang="en-Z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532978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7022-5188-4AE8-8399-4661A5339BEB}" type="datetime1">
              <a:rPr lang="en-ZW" smtClean="0"/>
              <a:t>8/11/2024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12073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F8EF-A234-41EF-8335-A5D387133784}" type="datetime1">
              <a:rPr lang="en-ZW" smtClean="0"/>
              <a:t>8/11/2024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05122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5E83E-7E21-4B17-A290-C1F77A4EB51B}" type="datetime1">
              <a:rPr lang="en-ZW" smtClean="0"/>
              <a:t>8/11/2024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1464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4218" y="2533088"/>
            <a:ext cx="7848600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b="1" dirty="0">
                <a:latin typeface="Tahoma" panose="020B0604030504040204" pitchFamily="34" charset="0"/>
                <a:ea typeface="Times New Roman" panose="02020603050405020304" pitchFamily="18" charset="0"/>
              </a:rPr>
              <a:t>SADC PROTOCOL@WORK SUMMITS </a:t>
            </a:r>
            <a:r>
              <a:rPr lang="en-ZW" sz="3600" b="1" dirty="0"/>
              <a:t>2024</a:t>
            </a:r>
          </a:p>
          <a:p>
            <a:pPr algn="ctr"/>
            <a:r>
              <a:rPr lang="en-ZW" sz="3600" b="1" dirty="0">
                <a:solidFill>
                  <a:srgbClr val="FF0000"/>
                </a:solidFill>
              </a:rPr>
              <a:t> </a:t>
            </a:r>
            <a:r>
              <a:rPr lang="en-ZW" sz="3600" b="1" dirty="0"/>
              <a:t>Climate Change  </a:t>
            </a:r>
            <a:r>
              <a:rPr lang="en-ZW" sz="3600" b="1" dirty="0" smtClean="0"/>
              <a:t>- </a:t>
            </a:r>
            <a:r>
              <a:rPr lang="en-ZW" sz="3600" b="1" dirty="0" err="1" smtClean="0"/>
              <a:t>Solarization</a:t>
            </a:r>
            <a:r>
              <a:rPr lang="en-ZW" sz="3600" b="1" dirty="0" smtClean="0"/>
              <a:t> </a:t>
            </a:r>
            <a:r>
              <a:rPr lang="en-ZW" sz="3600" b="1" dirty="0"/>
              <a:t>of Boreholes in Kadoma</a:t>
            </a:r>
            <a:endParaRPr lang="en-ZW" sz="3600" b="1" dirty="0">
              <a:cs typeface="Calibri"/>
            </a:endParaRPr>
          </a:p>
          <a:p>
            <a:pPr algn="ctr"/>
            <a:endParaRPr lang="en-ZW" sz="2000" b="1" dirty="0"/>
          </a:p>
          <a:p>
            <a:pPr algn="ctr"/>
            <a:r>
              <a:rPr lang="en-ZW" sz="2400" dirty="0"/>
              <a:t>Zimbabwe </a:t>
            </a:r>
          </a:p>
          <a:p>
            <a:pPr algn="ctr"/>
            <a:r>
              <a:rPr lang="en-ZW" sz="2400" dirty="0"/>
              <a:t>Kadoma</a:t>
            </a:r>
          </a:p>
          <a:p>
            <a:pPr algn="ctr"/>
            <a:r>
              <a:rPr lang="en-ZW" sz="2400" dirty="0"/>
              <a:t>11-13 November 24 </a:t>
            </a:r>
          </a:p>
          <a:p>
            <a:pPr algn="ctr"/>
            <a:r>
              <a:rPr lang="en-ZW" sz="2400" dirty="0"/>
              <a:t>Charlot </a:t>
            </a:r>
            <a:r>
              <a:rPr lang="en-ZW" sz="2400" dirty="0" err="1"/>
              <a:t>Ranganai</a:t>
            </a:r>
            <a:endParaRPr lang="en-ZW" sz="2400" dirty="0"/>
          </a:p>
          <a:p>
            <a:pPr algn="ctr"/>
            <a:endParaRPr lang="en-ZW" sz="2000" dirty="0">
              <a:solidFill>
                <a:srgbClr val="FF0000"/>
              </a:solidFill>
            </a:endParaRPr>
          </a:p>
          <a:p>
            <a:pPr algn="ctr"/>
            <a:endParaRPr lang="en-ZA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2400" i="1" dirty="0"/>
              <a:t> </a:t>
            </a:r>
            <a:endParaRPr lang="en-ZW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85812" y="381000"/>
            <a:ext cx="8753388" cy="1143000"/>
            <a:chOff x="543012" y="237175"/>
            <a:chExt cx="11206620" cy="13145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638" y="638675"/>
              <a:ext cx="3237986" cy="77875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12" y="237175"/>
              <a:ext cx="1506626" cy="13145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9018" y="679918"/>
              <a:ext cx="2780614" cy="80770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412" y="708948"/>
              <a:ext cx="3315817" cy="623788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1</a:t>
            </a:fld>
            <a:endParaRPr lang="en-ZW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41646B0C-230E-4521-1214-DA4F969DD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7" y="6209588"/>
            <a:ext cx="497644" cy="658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C59FF8-0085-921A-60CD-C4BB51738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6742" y="6199575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2109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W" b="1" dirty="0"/>
              <a:t>CHALLENGES</a:t>
            </a:r>
            <a:endParaRPr lang="en-Z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ZA" b="1" dirty="0"/>
              <a:t>Challenges</a:t>
            </a:r>
            <a:endParaRPr lang="en-ZA" dirty="0"/>
          </a:p>
          <a:p>
            <a:r>
              <a:rPr lang="en-ZA" dirty="0"/>
              <a:t>Technical capacity constrains</a:t>
            </a:r>
          </a:p>
          <a:p>
            <a:r>
              <a:rPr lang="en-ZA" dirty="0"/>
              <a:t>Climate variability and uncertainty</a:t>
            </a:r>
          </a:p>
          <a:p>
            <a:r>
              <a:rPr lang="en-ZA" dirty="0"/>
              <a:t>Social and cultural barriers.</a:t>
            </a:r>
            <a:endParaRPr lang="en-ZA" sz="2800" dirty="0"/>
          </a:p>
          <a:p>
            <a:pPr marL="0" lvl="0" indent="0">
              <a:buNone/>
            </a:pPr>
            <a:r>
              <a:rPr lang="en-ZA" sz="3100" b="1" dirty="0"/>
              <a:t>Lesson learned</a:t>
            </a:r>
          </a:p>
          <a:p>
            <a:pPr marL="0" lvl="0" indent="0">
              <a:buNone/>
            </a:pPr>
            <a:r>
              <a:rPr lang="en-ZA" sz="3100" dirty="0"/>
              <a:t>To continue engagement with community, community leaders, partners and stakeholders.</a:t>
            </a:r>
          </a:p>
          <a:p>
            <a:pPr marL="0" lvl="0" indent="0">
              <a:buNone/>
            </a:pPr>
            <a:endParaRPr lang="en-ZA" sz="3100" dirty="0"/>
          </a:p>
          <a:p>
            <a:pPr marL="0" lvl="0" indent="0">
              <a:buNone/>
            </a:pPr>
            <a:endParaRPr lang="en-ZW" sz="2800" b="1" dirty="0"/>
          </a:p>
          <a:p>
            <a:pPr marL="0" indent="0">
              <a:buNone/>
            </a:pPr>
            <a:endParaRPr lang="en-ZW" dirty="0"/>
          </a:p>
          <a:p>
            <a:pPr marL="0" indent="0">
              <a:buNone/>
            </a:pPr>
            <a:endParaRPr lang="en-ZW" dirty="0"/>
          </a:p>
          <a:p>
            <a:pPr marL="0" indent="0">
              <a:buNone/>
            </a:pPr>
            <a:endParaRPr lang="en-ZW" dirty="0"/>
          </a:p>
          <a:p>
            <a:pPr marL="0" indent="0">
              <a:buNone/>
            </a:pPr>
            <a:endParaRPr lang="en-ZW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10</a:t>
            </a:fld>
            <a:endParaRPr lang="en-Z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FA8802-FF8E-40E4-3979-89507C5A1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7645"/>
            <a:ext cx="497644" cy="658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F27776-6112-AACB-BFE7-FC930C59A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957" y="6168599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2865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W" b="1" dirty="0"/>
              <a:t>RESULTS</a:t>
            </a:r>
            <a:endParaRPr lang="en-ZW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ZA" sz="3400" b="1" dirty="0"/>
              <a:t>Short term impacts </a:t>
            </a:r>
            <a:r>
              <a:rPr lang="en-ZA" b="1" dirty="0"/>
              <a:t>–</a:t>
            </a:r>
          </a:p>
          <a:p>
            <a:r>
              <a:rPr kumimoji="0" lang="en-ZA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reduce carbon footprint from water pumping</a:t>
            </a:r>
          </a:p>
          <a:p>
            <a:r>
              <a:rPr lang="en-ZA" sz="3800" dirty="0">
                <a:solidFill>
                  <a:prstClr val="black"/>
                </a:solidFill>
                <a:latin typeface="Calibri"/>
              </a:rPr>
              <a:t>Improved water quality and  increased access to clean water</a:t>
            </a:r>
          </a:p>
          <a:p>
            <a:pPr marL="0" indent="0">
              <a:buNone/>
            </a:pPr>
            <a:r>
              <a:rPr lang="en-ZA" sz="3400" b="1" dirty="0">
                <a:solidFill>
                  <a:prstClr val="black"/>
                </a:solidFill>
                <a:latin typeface="Calibri"/>
              </a:rPr>
              <a:t>Long term impacts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ZA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ZA" sz="3800" dirty="0">
                <a:solidFill>
                  <a:prstClr val="black"/>
                </a:solidFill>
                <a:latin typeface="Calibri"/>
              </a:rPr>
              <a:t>Environment</a:t>
            </a:r>
          </a:p>
          <a:p>
            <a:pPr>
              <a:defRPr/>
            </a:pPr>
            <a:r>
              <a:rPr kumimoji="0" lang="en-ZA" sz="3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Economic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ZA" sz="3800" dirty="0">
                <a:solidFill>
                  <a:prstClr val="black"/>
                </a:solidFill>
                <a:latin typeface="Calibri"/>
              </a:rPr>
              <a:t>Policy and regulatory impact</a:t>
            </a:r>
            <a:endParaRPr lang="en-ZA" sz="3400" b="1" dirty="0"/>
          </a:p>
          <a:p>
            <a:pPr marL="0" indent="0">
              <a:buNone/>
            </a:pPr>
            <a:r>
              <a:rPr lang="en-ZA" b="1" i="1" dirty="0"/>
              <a:t>P</a:t>
            </a:r>
            <a:r>
              <a:rPr lang="en-ZA" sz="2800" b="1" i="1" dirty="0"/>
              <a:t>roject responding to:</a:t>
            </a:r>
          </a:p>
          <a:p>
            <a:r>
              <a:rPr lang="en-ZA" sz="2800" b="1" dirty="0"/>
              <a:t>Women’s empowerment </a:t>
            </a:r>
            <a:r>
              <a:rPr lang="en-ZA" sz="2800" dirty="0"/>
              <a:t>–Increased access to clean  and reduces women’s workload</a:t>
            </a:r>
          </a:p>
          <a:p>
            <a:r>
              <a:rPr lang="en-ZA" sz="2800" b="1" dirty="0"/>
              <a:t>Public participation</a:t>
            </a:r>
            <a:r>
              <a:rPr lang="en-ZA" sz="2800" dirty="0"/>
              <a:t>-Community engagement and awareness campaign</a:t>
            </a:r>
          </a:p>
          <a:p>
            <a:r>
              <a:rPr lang="en-ZA" sz="2800" b="1" dirty="0"/>
              <a:t>Media coverage (including social media)-</a:t>
            </a:r>
            <a:r>
              <a:rPr lang="en-ZA" sz="2800" dirty="0"/>
              <a:t>Social media campaigns</a:t>
            </a:r>
          </a:p>
          <a:p>
            <a:r>
              <a:rPr lang="en-ZA" sz="2800" b="1" dirty="0"/>
              <a:t>Capacity building- </a:t>
            </a:r>
            <a:r>
              <a:rPr lang="en-ZA" sz="2800" dirty="0"/>
              <a:t>Training on solar-powered water pumping systems and climate change adaptation</a:t>
            </a:r>
          </a:p>
          <a:p>
            <a:r>
              <a:rPr lang="en-ZA" sz="2800" b="1" dirty="0"/>
              <a:t>Changes in gender attitudes</a:t>
            </a:r>
          </a:p>
          <a:p>
            <a:r>
              <a:rPr lang="en-ZA" b="1" dirty="0"/>
              <a:t>Individual level- </a:t>
            </a:r>
            <a:r>
              <a:rPr lang="en-ZA" dirty="0"/>
              <a:t>Increase confidence and self esteem among women and to increase access to education and trainings.</a:t>
            </a:r>
          </a:p>
          <a:p>
            <a:r>
              <a:rPr lang="en-ZA" b="1" dirty="0"/>
              <a:t>Community level- </a:t>
            </a:r>
            <a:r>
              <a:rPr lang="en-ZA" dirty="0"/>
              <a:t>Improved social cohesion and community engagement and reduce gender stereotypes and biases.</a:t>
            </a:r>
            <a:endParaRPr lang="en-ZW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ZA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11</a:t>
            </a:fld>
            <a:endParaRPr lang="en-ZW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7BC6F9-3F18-D85E-88FA-29C044552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965" y="1600200"/>
            <a:ext cx="4086878" cy="4525963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3A670384-BAE4-9686-F44A-7E11998C6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7645"/>
            <a:ext cx="497644" cy="6586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40606E-9360-5438-8CB4-E1647AA77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42" y="6282296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3444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 b="1" dirty="0"/>
              <a:t>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0074"/>
            <a:ext cx="9144000" cy="489627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Key Lessons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engagement and participation are crucial.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resilience design and construction are vital</a:t>
            </a:r>
            <a:endParaRPr kumimoji="0" lang="en-Z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endParaRPr lang="en-ZW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460074"/>
            <a:ext cx="8686800" cy="46660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r>
              <a:rPr lang="en-ZW" dirty="0"/>
              <a:t>Engagement with community and provide trainings.</a:t>
            </a:r>
          </a:p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endParaRPr lang="en-ZW" b="1" dirty="0"/>
          </a:p>
          <a:p>
            <a:pPr marL="0" indent="0">
              <a:buNone/>
            </a:pPr>
            <a:endParaRPr lang="en-ZW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12</a:t>
            </a:fld>
            <a:endParaRPr lang="en-ZW"/>
          </a:p>
        </p:txBody>
      </p:sp>
      <p:sp>
        <p:nvSpPr>
          <p:cNvPr id="6" name="TextBox 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78DB8F6F-371B-CC59-A10D-A1DF3871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6239639"/>
            <a:ext cx="497644" cy="658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3FB46F5-6DB3-264F-8E63-A925E1442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971" y="6209699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69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W" b="1" dirty="0"/>
              <a:t>MONITORING AND EVALUATION</a:t>
            </a:r>
            <a:endParaRPr lang="en-Z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 sz="2800" b="1" dirty="0">
                <a:solidFill>
                  <a:prstClr val="black"/>
                </a:solidFill>
                <a:latin typeface="Calibri"/>
              </a:rPr>
              <a:t>Monitoring</a:t>
            </a:r>
            <a:endParaRPr kumimoji="0" lang="en-Z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defRPr/>
            </a:pPr>
            <a:r>
              <a:rPr kumimoji="0" lang="en-Z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Tracking temperature changes,</a:t>
            </a:r>
          </a:p>
          <a:p>
            <a:pPr>
              <a:defRPr/>
            </a:pPr>
            <a:r>
              <a:rPr kumimoji="0" lang="en-Z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Fluid monitoring,</a:t>
            </a:r>
          </a:p>
          <a:p>
            <a:pPr>
              <a:defRPr/>
            </a:pPr>
            <a:r>
              <a:rPr kumimoji="0" lang="en-Z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Geophysical monitoring,</a:t>
            </a:r>
          </a:p>
          <a:p>
            <a:pPr>
              <a:defRPr/>
            </a:pPr>
            <a:r>
              <a:rPr kumimoji="0" lang="en-Z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Borehole logging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monitoring and data acquisition and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ZA" sz="2800" dirty="0"/>
              <a:t> </a:t>
            </a:r>
            <a:r>
              <a:rPr lang="en-ZA" sz="2800" b="1" dirty="0"/>
              <a:t>Types of monitoring and evaluation methods and tools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ZA" sz="2800" b="1" dirty="0"/>
              <a:t>Monitoring</a:t>
            </a:r>
            <a:r>
              <a:rPr lang="en-ZA" sz="2800" dirty="0"/>
              <a:t>- Water quality testing, Regular monitoring visits, Climate change resilience assessments, energy efficiency assessments.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ZA" sz="2800" b="1" dirty="0"/>
              <a:t>Evaluation</a:t>
            </a:r>
            <a:r>
              <a:rPr lang="en-ZA" sz="2800" dirty="0"/>
              <a:t>- Social impact assessments, Impact evaluation, Outcome evaluation, Process evaluation.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ZA" sz="2800" b="1" dirty="0"/>
              <a:t>Tools</a:t>
            </a:r>
            <a:r>
              <a:rPr lang="en-ZA" sz="2800" dirty="0"/>
              <a:t>- Indicators, data collection methods, remote sensing and GIS, Stakeholder engagement, Reporting and dissemination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ZA" sz="2800" dirty="0"/>
          </a:p>
          <a:p>
            <a:pPr marL="0" lvl="0" indent="0">
              <a:buNone/>
            </a:pPr>
            <a:endParaRPr lang="en-ZA" sz="2800" dirty="0"/>
          </a:p>
          <a:p>
            <a:pPr marL="0" lvl="0" indent="0">
              <a:buNone/>
            </a:pPr>
            <a:endParaRPr lang="en-ZW" sz="2700" dirty="0"/>
          </a:p>
          <a:p>
            <a:pPr marL="0" indent="0">
              <a:buNone/>
            </a:pPr>
            <a:endParaRPr lang="en-ZW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13</a:t>
            </a:fld>
            <a:endParaRPr lang="en-Z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58BD95-30C9-3775-EB82-A6084D043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" y="6254038"/>
            <a:ext cx="497644" cy="658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6E2DB4-C5D0-82ED-CDB7-C5E293CD5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557" y="6209699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0851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b="1" dirty="0"/>
              <a:t>SUSTAINABILITY AND REPLICATION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Z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Sustainability </a:t>
            </a:r>
          </a:p>
          <a:p>
            <a:pPr>
              <a:defRPr/>
            </a:pPr>
            <a:r>
              <a:rPr kumimoji="0" lang="en-Z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 mechanism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change adaptation and resilience frameworks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provide water management team and trainings.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ZA" sz="2800" b="1" dirty="0">
                <a:solidFill>
                  <a:prstClr val="black"/>
                </a:solidFill>
                <a:latin typeface="Calibri"/>
              </a:rPr>
              <a:t>Cascade to other organisation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ZA" sz="2800" dirty="0">
                <a:solidFill>
                  <a:prstClr val="black"/>
                </a:solidFill>
                <a:latin typeface="Calibri"/>
              </a:rPr>
              <a:t>To build relationship with partners, community groups, and engage with government agencies and ministries</a:t>
            </a:r>
            <a:r>
              <a:rPr lang="en-ZA" sz="2800" b="1" dirty="0">
                <a:solidFill>
                  <a:prstClr val="black"/>
                </a:solidFill>
                <a:latin typeface="Calibri"/>
              </a:rPr>
              <a:t>.</a:t>
            </a:r>
            <a:endParaRPr lang="en-ZA" sz="2800" b="1" dirty="0"/>
          </a:p>
          <a:p>
            <a:pPr lvl="0">
              <a:buFontTx/>
              <a:buChar char="-"/>
            </a:pPr>
            <a:endParaRPr lang="en-ZA" sz="2800" dirty="0"/>
          </a:p>
          <a:p>
            <a:pPr lvl="0">
              <a:buFontTx/>
              <a:buChar char="-"/>
            </a:pPr>
            <a:endParaRPr lang="en-ZA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14</a:t>
            </a:fld>
            <a:endParaRPr lang="en-Z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4DD746-2061-26D9-DDDE-78DF0267E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3" y="6252282"/>
            <a:ext cx="497644" cy="658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6F7EB9-CC45-4433-565D-CCF75B743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728" y="6209699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6676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b="1" dirty="0"/>
              <a:t>NEXT STEPS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0998" cy="45259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W" b="1" dirty="0"/>
              <a:t>Key priorities going forward</a:t>
            </a:r>
          </a:p>
          <a:p>
            <a:r>
              <a:rPr lang="en-ZW" sz="2600" dirty="0"/>
              <a:t>To continue community engagement and awareness</a:t>
            </a:r>
          </a:p>
          <a:p>
            <a:r>
              <a:rPr lang="en-ZW" sz="2600" dirty="0"/>
              <a:t>Monitoring and evaluation of solarised boreholes</a:t>
            </a:r>
          </a:p>
          <a:p>
            <a:r>
              <a:rPr lang="en-ZW" sz="2600" dirty="0"/>
              <a:t>To developing climate resilience infrastructure.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15</a:t>
            </a:fld>
            <a:endParaRPr lang="en-ZW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EFE74EA-6B3D-2118-46E7-3C561D5FD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1606836"/>
            <a:ext cx="4038600" cy="4519327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1B504697-14E5-EFCA-EE99-0BA19F147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6" y="6209588"/>
            <a:ext cx="497644" cy="6586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1E3F8DC-1C43-D155-CD8E-C94FC11B7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856" y="6227867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9091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W" b="1" dirty="0"/>
              <a:t>BACKGROUND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ZA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en-Z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Z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Solarization of boreholes as climate change mitigation strategy. </a:t>
            </a:r>
            <a:endParaRPr lang="en-ZA" sz="5000" b="1" dirty="0"/>
          </a:p>
          <a:p>
            <a:pPr marL="0" indent="0">
              <a:buNone/>
            </a:pPr>
            <a:r>
              <a:rPr lang="en-ZA" sz="5000" b="1" dirty="0"/>
              <a:t>Problem-</a:t>
            </a:r>
            <a:r>
              <a:rPr lang="en-ZA" sz="5000" dirty="0"/>
              <a:t>Water supply challenges due to power shortages.</a:t>
            </a:r>
          </a:p>
          <a:p>
            <a:pPr marL="0" indent="0">
              <a:buNone/>
            </a:pPr>
            <a:r>
              <a:rPr lang="en-ZA" sz="5000" b="1" dirty="0"/>
              <a:t>Goal</a:t>
            </a:r>
            <a:r>
              <a:rPr lang="en-ZA" sz="5000" dirty="0"/>
              <a:t> -To reduce carbon footprint and enhance water accessibility</a:t>
            </a:r>
            <a:endParaRPr kumimoji="0" lang="en-ZA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5000" b="1" dirty="0">
                <a:solidFill>
                  <a:prstClr val="black"/>
                </a:solidFill>
                <a:latin typeface="Calibri"/>
              </a:rPr>
              <a:t>Strategies</a:t>
            </a:r>
            <a:r>
              <a:rPr lang="en-ZA" sz="5000" dirty="0">
                <a:solidFill>
                  <a:prstClr val="black"/>
                </a:solidFill>
                <a:latin typeface="Calibri"/>
              </a:rPr>
              <a:t>-Technical</a:t>
            </a:r>
            <a:r>
              <a:rPr lang="en-ZW" sz="2400" dirty="0">
                <a:solidFill>
                  <a:prstClr val="black"/>
                </a:solidFill>
                <a:latin typeface="Calibri"/>
              </a:rPr>
              <a:t>,</a:t>
            </a:r>
            <a:r>
              <a:rPr lang="en-ZW" sz="5000" dirty="0">
                <a:solidFill>
                  <a:prstClr val="black"/>
                </a:solidFill>
                <a:latin typeface="Calibri"/>
              </a:rPr>
              <a:t>Financial, Social, Environment, Climate change mitigation</a:t>
            </a:r>
            <a:endParaRPr lang="en-ZA" sz="5000" dirty="0"/>
          </a:p>
          <a:p>
            <a:pPr marL="0" indent="0">
              <a:buNone/>
            </a:pPr>
            <a:r>
              <a:rPr lang="en-ZA" sz="5000" b="1" dirty="0"/>
              <a:t>Strategies chosen</a:t>
            </a:r>
          </a:p>
          <a:p>
            <a:r>
              <a:rPr lang="en-ZA" sz="5000" dirty="0"/>
              <a:t>To</a:t>
            </a:r>
            <a:r>
              <a:rPr lang="en-ZA" sz="5000" b="1" dirty="0"/>
              <a:t> </a:t>
            </a:r>
            <a:r>
              <a:rPr lang="en-ZA" sz="5000" dirty="0"/>
              <a:t>access to technical expertise and resources.</a:t>
            </a:r>
          </a:p>
          <a:p>
            <a:r>
              <a:rPr lang="en-ZA" sz="5000" dirty="0"/>
              <a:t>To empowerment of local leaders and decision makers.</a:t>
            </a:r>
          </a:p>
          <a:p>
            <a:r>
              <a:rPr lang="en-ZA" sz="5000" dirty="0"/>
              <a:t>To improved community engagement and participation</a:t>
            </a:r>
          </a:p>
          <a:p>
            <a:endParaRPr lang="en-ZA" sz="5000" dirty="0"/>
          </a:p>
          <a:p>
            <a:endParaRPr lang="en-GB" sz="5000" dirty="0"/>
          </a:p>
          <a:p>
            <a:endParaRPr lang="en-GB" sz="2800" dirty="0"/>
          </a:p>
          <a:p>
            <a:endParaRPr lang="en-ZW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2</a:t>
            </a:fld>
            <a:endParaRPr lang="en-ZW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6CBD882B-7C31-1340-DDA1-3C67276169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78429"/>
            <a:ext cx="4343400" cy="4547734"/>
          </a:xfr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F60A956C-0CF9-9944-8720-CB16A3EC3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9588"/>
            <a:ext cx="497644" cy="658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4B4424-7811-A6B4-6279-B095D0EA5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6199575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027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W" b="1" dirty="0"/>
              <a:t/>
            </a:r>
            <a:br>
              <a:rPr lang="en-ZW" b="1" dirty="0"/>
            </a:br>
            <a:r>
              <a:rPr lang="en-ZW" sz="4900" b="1" dirty="0"/>
              <a:t>OBJECTIVES</a:t>
            </a:r>
            <a:r>
              <a:rPr lang="en-ZW" b="1" dirty="0"/>
              <a:t/>
            </a:r>
            <a:br>
              <a:rPr lang="en-ZW" b="1" dirty="0"/>
            </a:br>
            <a:endParaRPr lang="en-ZW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 sz="2400" b="1" dirty="0">
                <a:latin typeface="Calibri"/>
              </a:rPr>
              <a:t>Project Goal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reduce carbon footprint and enhance water accessibility</a:t>
            </a:r>
            <a:endParaRPr lang="en-ZA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ZA" sz="2400" b="1" dirty="0"/>
              <a:t>Short-term-</a:t>
            </a:r>
            <a:r>
              <a:rPr kumimoji="0" lang="en-ZA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lang="en-ZA" sz="2400" dirty="0">
                <a:latin typeface="Calibri"/>
              </a:rPr>
              <a:t>r</a:t>
            </a: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educe carbon footprint from water pumping 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Long-term- </a:t>
            </a: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To achieve carbon neutrality in water pumping.</a:t>
            </a:r>
          </a:p>
          <a:p>
            <a:pPr marL="0" lvl="0" indent="0">
              <a:buNone/>
            </a:pPr>
            <a:endParaRPr lang="en-ZA" sz="2400" dirty="0"/>
          </a:p>
          <a:p>
            <a:pPr marL="0" lvl="0" indent="0">
              <a:buNone/>
            </a:pPr>
            <a:endParaRPr lang="en-ZA" sz="2400" dirty="0"/>
          </a:p>
          <a:p>
            <a:pPr marL="457200" lvl="1" indent="0">
              <a:buNone/>
            </a:pPr>
            <a:endParaRPr lang="en-ZA" sz="2000" dirty="0"/>
          </a:p>
          <a:p>
            <a:pPr marL="2743200" lvl="6" indent="0">
              <a:buNone/>
            </a:pPr>
            <a:endParaRPr lang="en-ZW" sz="1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114800" cy="48307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ZA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3</a:t>
            </a:fld>
            <a:endParaRPr lang="en-ZW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7A5DDC03-E7A4-4A1A-EE60-27B585CE7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9353"/>
            <a:ext cx="497644" cy="658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D2F98F3-A901-4446-1F48-6E4B9F0A4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443" y="6209699"/>
            <a:ext cx="499915" cy="658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9D94A13-0536-C7FF-0C28-4138D214D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295399"/>
            <a:ext cx="4093443" cy="48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5760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 b="1" dirty="0"/>
              <a:t>TARGET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ZW" dirty="0"/>
          </a:p>
          <a:p>
            <a:endParaRPr lang="en-ZW" dirty="0"/>
          </a:p>
          <a:p>
            <a:endParaRPr lang="en-ZW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pPr marL="0" indent="0">
              <a:buNone/>
            </a:pPr>
            <a:r>
              <a:rPr lang="en-ZW" b="1" dirty="0"/>
              <a:t>Targeted group</a:t>
            </a:r>
            <a:r>
              <a:rPr lang="en-ZW" dirty="0"/>
              <a:t>- Women, youths and people living with disability.</a:t>
            </a:r>
          </a:p>
          <a:p>
            <a:r>
              <a:rPr lang="en-ZW" dirty="0"/>
              <a:t>Women plays a crucial role for the family and reduced labour burden.</a:t>
            </a:r>
          </a:p>
          <a:p>
            <a:r>
              <a:rPr lang="en-ZW" dirty="0"/>
              <a:t>People living with disability - access water without difficulties and improved health and well being.</a:t>
            </a:r>
          </a:p>
          <a:p>
            <a:r>
              <a:rPr lang="en-ZW" dirty="0"/>
              <a:t>Youths – Enhanced climate awareness and education.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4</a:t>
            </a:fld>
            <a:endParaRPr lang="en-Z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CBD000-D6EA-042A-863E-F84DFC28C656}"/>
              </a:ext>
            </a:extLst>
          </p:cNvPr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2400" i="1" dirty="0"/>
              <a:t> </a:t>
            </a:r>
            <a:endParaRPr lang="en-ZW" sz="24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C1E6E5D4-F365-E8E4-AF17-D2ECDC9F1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9588"/>
            <a:ext cx="497644" cy="658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96F852-D29A-6511-4703-EA57AE14F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085" y="6199575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08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W" b="1" dirty="0"/>
              <a:t/>
            </a:r>
            <a:br>
              <a:rPr lang="en-ZW" b="1" dirty="0"/>
            </a:br>
            <a:r>
              <a:rPr lang="en-ZW" b="1" dirty="0"/>
              <a:t>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lvl="6" indent="0">
              <a:buNone/>
            </a:pPr>
            <a:r>
              <a:rPr lang="en-ZW" b="1" dirty="0"/>
              <a:t>Project activities</a:t>
            </a:r>
          </a:p>
          <a:p>
            <a:pPr marL="0" lvl="6" indent="0">
              <a:buNone/>
            </a:pPr>
            <a:r>
              <a:rPr lang="en-ZW" dirty="0"/>
              <a:t>Community engagement, training of committee water points and funding for the participants.</a:t>
            </a:r>
          </a:p>
          <a:p>
            <a:pPr marL="0" lvl="6" indent="0">
              <a:buNone/>
            </a:pPr>
            <a:r>
              <a:rPr lang="en-ZW" b="1" dirty="0"/>
              <a:t>Approach – </a:t>
            </a:r>
            <a:r>
              <a:rPr lang="en-ZW" dirty="0"/>
              <a:t>Community based and climate resilient  approach</a:t>
            </a:r>
          </a:p>
          <a:p>
            <a:pPr marL="457200" lvl="6" indent="-457200"/>
            <a:endParaRPr lang="en-ZW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endParaRPr kumimoji="0" lang="en-ZW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2400" i="1" dirty="0"/>
              <a:t> </a:t>
            </a:r>
            <a:endParaRPr lang="en-ZW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5</a:t>
            </a:fld>
            <a:endParaRPr lang="en-ZW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F2AC4F8-946B-CD0D-74ED-68D95A265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606836"/>
            <a:ext cx="4038599" cy="4519327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CD72F188-8212-76F1-7CDB-93BB06E09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9588"/>
            <a:ext cx="497644" cy="658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E6762B-D813-7E39-E53C-4108EB76F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085" y="6227867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7089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W" b="1" dirty="0"/>
              <a:t>STRATEGIES EMPLOYED BY THE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71" y="1690261"/>
            <a:ext cx="9122229" cy="443590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W" sz="2400" dirty="0">
                <a:solidFill>
                  <a:prstClr val="black"/>
                </a:solidFill>
                <a:latin typeface="Calibri"/>
              </a:rPr>
              <a:t>Community engagement and awareness campaign.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Conduct a relationship with partners, community and other stakeholders.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W" sz="2400" dirty="0">
                <a:solidFill>
                  <a:prstClr val="black"/>
                </a:solidFill>
                <a:latin typeface="Calibri"/>
              </a:rPr>
              <a:t>Mobilise funding for the participants and trainings of </a:t>
            </a:r>
            <a:r>
              <a:rPr lang="en-ZW" sz="2400">
                <a:solidFill>
                  <a:prstClr val="black"/>
                </a:solidFill>
                <a:latin typeface="Calibri"/>
              </a:rPr>
              <a:t>commitee</a:t>
            </a:r>
            <a:r>
              <a:rPr lang="en-ZW" sz="2400" dirty="0">
                <a:solidFill>
                  <a:prstClr val="black"/>
                </a:solidFill>
                <a:latin typeface="Calibri"/>
              </a:rPr>
              <a:t> water point and management</a:t>
            </a:r>
            <a:endParaRPr kumimoji="0" lang="en-Z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Strategies successful-</a:t>
            </a:r>
            <a:r>
              <a:rPr kumimoji="0" lang="en-Z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Increased</a:t>
            </a:r>
            <a:r>
              <a:rPr kumimoji="0" lang="en-Z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Z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 to clean water and enhance climate resilience.</a:t>
            </a:r>
          </a:p>
          <a:p>
            <a:pPr marL="0" indent="0">
              <a:buNone/>
            </a:pPr>
            <a:endParaRPr lang="en-ZW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22116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W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endParaRPr lang="en-ZW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6</a:t>
            </a:fld>
            <a:endParaRPr lang="en-Z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557524-6DBB-3C9D-72BA-D192C256327C}"/>
              </a:ext>
            </a:extLst>
          </p:cNvPr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2400" i="1" dirty="0"/>
              <a:t> </a:t>
            </a:r>
            <a:endParaRPr lang="en-ZW" sz="24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CD30351C-B728-D30B-CF0A-9AF8605C5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" y="6254038"/>
            <a:ext cx="497644" cy="658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3818BC9-9A33-4CA0-1582-E56D15199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6254260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71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W" b="1" dirty="0"/>
              <a:t/>
            </a:r>
            <a:br>
              <a:rPr lang="en-ZW" b="1" dirty="0"/>
            </a:br>
            <a:r>
              <a:rPr lang="en-ZW" b="1" dirty="0"/>
              <a:t>PARTNERS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92075" lvl="6" indent="0">
              <a:buNone/>
            </a:pPr>
            <a:endParaRPr lang="en-ZW" sz="2400" b="1" dirty="0"/>
          </a:p>
          <a:p>
            <a:pPr marL="92075" lvl="6" indent="0">
              <a:buNone/>
            </a:pPr>
            <a:r>
              <a:rPr lang="en-ZW" sz="2400" dirty="0"/>
              <a:t>Yes we work with other partners. </a:t>
            </a:r>
          </a:p>
          <a:p>
            <a:pPr marL="92075" lvl="6" indent="0">
              <a:buNone/>
            </a:pPr>
            <a:r>
              <a:rPr lang="en-ZW" sz="2400" b="1" dirty="0"/>
              <a:t>Role-</a:t>
            </a:r>
            <a:r>
              <a:rPr lang="en-ZW" sz="2400" dirty="0"/>
              <a:t>To provided funds, equipment and formulation and training of committee water point management. </a:t>
            </a:r>
          </a:p>
          <a:p>
            <a:pPr marL="92075" lvl="6" indent="0">
              <a:buNone/>
            </a:pPr>
            <a:r>
              <a:rPr lang="en-ZW" sz="2400" dirty="0"/>
              <a:t>Yes partners will continued engaged</a:t>
            </a:r>
            <a:endParaRPr lang="en-ZW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endParaRPr lang="en-ZA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7</a:t>
            </a:fld>
            <a:endParaRPr lang="en-ZW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2EC708-BB39-C33B-81F3-AC26CCCC6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600200"/>
            <a:ext cx="4038600" cy="452596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B56F5BCC-6DFE-92CE-2C5E-703E45583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7645"/>
            <a:ext cx="497644" cy="658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52ED50B-2C8E-A1A0-E1CC-775A610FD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728" y="6209699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422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W" b="1" dirty="0"/>
              <a:t/>
            </a:r>
            <a:br>
              <a:rPr lang="en-ZW" b="1" dirty="0"/>
            </a:br>
            <a:r>
              <a:rPr lang="en-ZW" b="1" dirty="0"/>
              <a:t>BUDGET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457200" lvl="1" indent="0">
              <a:buNone/>
            </a:pPr>
            <a:endParaRPr lang="en-ZA" sz="2000" dirty="0"/>
          </a:p>
          <a:p>
            <a:pPr marL="2743200" lvl="6" indent="0">
              <a:buNone/>
            </a:pPr>
            <a:endParaRPr lang="en-ZW" sz="1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493568"/>
              </p:ext>
            </p:extLst>
          </p:nvPr>
        </p:nvGraphicFramePr>
        <p:xfrm>
          <a:off x="914400" y="1905000"/>
          <a:ext cx="7315200" cy="2311400"/>
        </p:xfrm>
        <a:graphic>
          <a:graphicData uri="http://schemas.openxmlformats.org/drawingml/2006/table">
            <a:tbl>
              <a:tblPr firstRow="1" firstCol="1" bandRow="1"/>
              <a:tblGrid>
                <a:gridCol w="47569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82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Amount in $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Gender specific allocation 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 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Gender in mainstream projects (please specify) 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 $31875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Amount contributed in cash or in kind by partner organisations  (please specify)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 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Other sources (please</a:t>
                      </a:r>
                      <a:r>
                        <a:rPr lang="en-ZA" sz="16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specify</a:t>
                      </a:r>
                      <a:r>
                        <a:rPr lang="en-ZA" sz="14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GB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 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Total 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 $31875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8</a:t>
            </a:fld>
            <a:endParaRPr lang="en-Z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6D627E-0B82-97FB-84B9-60F592C9B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199353"/>
            <a:ext cx="497644" cy="658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A17EF9-C706-4885-18CD-EC3734C1D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214" y="6227867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3511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W" b="1" dirty="0"/>
              <a:t/>
            </a:r>
            <a:br>
              <a:rPr lang="en-ZW" b="1" dirty="0"/>
            </a:br>
            <a:r>
              <a:rPr lang="en-ZW" b="1" dirty="0"/>
              <a:t>PARTICIPANTS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848600" cy="4525963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ZA" sz="2000" dirty="0"/>
          </a:p>
          <a:p>
            <a:pPr marL="2743200" lvl="6" indent="0">
              <a:buNone/>
            </a:pPr>
            <a:endParaRPr lang="en-ZW" sz="1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309346"/>
              </p:ext>
            </p:extLst>
          </p:nvPr>
        </p:nvGraphicFramePr>
        <p:xfrm>
          <a:off x="762000" y="1676400"/>
          <a:ext cx="7620000" cy="3124200"/>
        </p:xfrm>
        <a:graphic>
          <a:graphicData uri="http://schemas.openxmlformats.org/drawingml/2006/table">
            <a:tbl>
              <a:tblPr firstRow="1" firstCol="1" bandRow="1"/>
              <a:tblGrid>
                <a:gridCol w="30523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51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80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259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084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94267"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Category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Tahoma"/>
                          <a:ea typeface="Calibri"/>
                          <a:cs typeface="Times New Roman"/>
                        </a:rPr>
                        <a:t>Women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Tahoma"/>
                          <a:ea typeface="Calibri"/>
                          <a:cs typeface="Times New Roman"/>
                        </a:rPr>
                        <a:t>Men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Tahoma"/>
                          <a:ea typeface="Calibri"/>
                          <a:cs typeface="Times New Roman"/>
                        </a:rPr>
                        <a:t>Total 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Tahoma"/>
                          <a:ea typeface="Calibri"/>
                          <a:cs typeface="Times New Roman"/>
                        </a:rPr>
                        <a:t>% Women 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Direct participants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8500 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500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9000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77%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4267"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Indirect participants (e.g. through other networks)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Online participants (e.g. website access, mailing lists, scholarly articles)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Total 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8500 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500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9000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ahoma"/>
                          <a:ea typeface="Calibri"/>
                          <a:cs typeface="Times New Roman"/>
                        </a:rPr>
                        <a:t> 77%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2400" i="1" dirty="0"/>
              <a:t> </a:t>
            </a:r>
            <a:endParaRPr lang="en-ZW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9</a:t>
            </a:fld>
            <a:endParaRPr lang="en-ZW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71CFDA64-B8EC-6F13-8050-C9EECD15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8" y="6199353"/>
            <a:ext cx="497644" cy="658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0E90176-AE8F-9CDE-829C-62CDC830C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728" y="6254149"/>
            <a:ext cx="49991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5331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3D288F9C0D742B1C572EE9F15CFEC" ma:contentTypeVersion="21" ma:contentTypeDescription="Create a new document." ma:contentTypeScope="" ma:versionID="053a5ec0831317e823422aaa8b6e0f06">
  <xsd:schema xmlns:xsd="http://www.w3.org/2001/XMLSchema" xmlns:xs="http://www.w3.org/2001/XMLSchema" xmlns:p="http://schemas.microsoft.com/office/2006/metadata/properties" xmlns:ns2="5c72703c-1067-4fa7-89cc-ef245258de7b" xmlns:ns3="baaa1e52-d096-4578-884f-544177159c31" targetNamespace="http://schemas.microsoft.com/office/2006/metadata/properties" ma:root="true" ma:fieldsID="22a11a410b86899d8171017e0a53600f" ns2:_="" ns3:_="">
    <xsd:import namespace="5c72703c-1067-4fa7-89cc-ef245258de7b"/>
    <xsd:import namespace="baaa1e52-d096-4578-884f-544177159c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URLLink" minOccurs="0"/>
                <xsd:element ref="ns3:MediaServiceSearchPropertie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a1e52-d096-4578-884f-544177159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URLLink" ma:index="24" nillable="true" ma:displayName="URL Link" ma:format="Hyperlink" ma:internalName="URL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RLLink xmlns="baaa1e52-d096-4578-884f-544177159c31">
      <Url xsi:nil="true"/>
      <Description xsi:nil="true"/>
    </URLLink>
    <TaxCatchAll xmlns="5c72703c-1067-4fa7-89cc-ef245258de7b" xsi:nil="true"/>
    <lcf76f155ced4ddcb4097134ff3c332f xmlns="baaa1e52-d096-4578-884f-544177159c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7C1862F-E629-4F4C-9809-E0062ADCC2FC}"/>
</file>

<file path=customXml/itemProps2.xml><?xml version="1.0" encoding="utf-8"?>
<ds:datastoreItem xmlns:ds="http://schemas.openxmlformats.org/officeDocument/2006/customXml" ds:itemID="{A8316272-B14B-4FAE-AC70-6D3A4C63D4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2EB84B-407E-436A-AA0E-69A0C3BD71AB}">
  <ds:schemaRefs>
    <ds:schemaRef ds:uri="0d0128bf-0240-4a00-b00a-ea9f2cdab004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c72703c-1067-4fa7-89cc-ef245258de7b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3635</TotalTime>
  <Words>667</Words>
  <Application>Microsoft Office PowerPoint</Application>
  <PresentationFormat>On-screen Show (4:3)</PresentationFormat>
  <Paragraphs>178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BACKGROUND</vt:lpstr>
      <vt:lpstr> OBJECTIVES </vt:lpstr>
      <vt:lpstr>TARGET GROUPS</vt:lpstr>
      <vt:lpstr> ACTIVITIES</vt:lpstr>
      <vt:lpstr>STRATEGIES EMPLOYED BY THE PROJECT</vt:lpstr>
      <vt:lpstr> PARTNERS </vt:lpstr>
      <vt:lpstr> BUDGET  </vt:lpstr>
      <vt:lpstr> PARTICIPANTS  </vt:lpstr>
      <vt:lpstr>CHALLENGES</vt:lpstr>
      <vt:lpstr>RESULTS</vt:lpstr>
      <vt:lpstr>LEARNING</vt:lpstr>
      <vt:lpstr>MONITORING AND EVALUATION</vt:lpstr>
      <vt:lpstr>SUSTAINABILITY AND REPLICATION</vt:lpstr>
      <vt:lpstr>NEXT STEPS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vhai</dc:creator>
  <cp:lastModifiedBy>skhae</cp:lastModifiedBy>
  <cp:revision>141</cp:revision>
  <cp:lastPrinted>2024-10-08T09:22:18Z</cp:lastPrinted>
  <dcterms:created xsi:type="dcterms:W3CDTF">2014-03-06T12:27:13Z</dcterms:created>
  <dcterms:modified xsi:type="dcterms:W3CDTF">2024-11-08T18:03:53Z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0x010100FC83D288F9C0D742B1C572EE9F15CFEC</vt:lpwstr>
  </property>
</Properties>
</file>