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257" r:id="rId6"/>
    <p:sldId id="290" r:id="rId7"/>
    <p:sldId id="258" r:id="rId8"/>
    <p:sldId id="287" r:id="rId9"/>
    <p:sldId id="279" r:id="rId10"/>
    <p:sldId id="288" r:id="rId11"/>
    <p:sldId id="280" r:id="rId12"/>
    <p:sldId id="283" r:id="rId13"/>
    <p:sldId id="284" r:id="rId14"/>
    <p:sldId id="286" r:id="rId15"/>
    <p:sldId id="291" r:id="rId16"/>
    <p:sldId id="267" r:id="rId17"/>
    <p:sldId id="289" r:id="rId18"/>
    <p:sldId id="273" r:id="rId19"/>
    <p:sldId id="270" r:id="rId20"/>
    <p:sldId id="271"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88810" autoAdjust="0"/>
  </p:normalViewPr>
  <p:slideViewPr>
    <p:cSldViewPr>
      <p:cViewPr varScale="1">
        <p:scale>
          <a:sx n="73" d="100"/>
          <a:sy n="73" d="100"/>
        </p:scale>
        <p:origin x="1800"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AE75ABB-6DDB-4E13-B48C-52C512BE779E}" type="datetimeFigureOut">
              <a:rPr lang="en-ZA" smtClean="0"/>
              <a:t>2024/11/08</a:t>
            </a:fld>
            <a:endParaRPr lang="en-Z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Z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2289766-E76C-439E-89D8-DB7B96D12AA7}" type="slidenum">
              <a:rPr lang="en-ZA" smtClean="0"/>
              <a:t>‹#›</a:t>
            </a:fld>
            <a:endParaRPr lang="en-ZA"/>
          </a:p>
        </p:txBody>
      </p:sp>
    </p:spTree>
    <p:extLst>
      <p:ext uri="{BB962C8B-B14F-4D97-AF65-F5344CB8AC3E}">
        <p14:creationId xmlns:p14="http://schemas.microsoft.com/office/powerpoint/2010/main" val="1674533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ZW"/>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2A982E6-ED8E-49D5-8417-529C4F3F0D7F}" type="datetimeFigureOut">
              <a:rPr lang="en-ZW" smtClean="0"/>
              <a:t>8/11/2024</a:t>
            </a:fld>
            <a:endParaRPr lang="en-ZW"/>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ZW"/>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ZW"/>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F84372-69FC-4C1A-8D45-F01433823ADD}" type="slidenum">
              <a:rPr lang="en-ZW" smtClean="0"/>
              <a:t>‹#›</a:t>
            </a:fld>
            <a:endParaRPr lang="en-ZW"/>
          </a:p>
        </p:txBody>
      </p:sp>
    </p:spTree>
    <p:extLst>
      <p:ext uri="{BB962C8B-B14F-4D97-AF65-F5344CB8AC3E}">
        <p14:creationId xmlns:p14="http://schemas.microsoft.com/office/powerpoint/2010/main" val="347643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09F84372-69FC-4C1A-8D45-F01433823ADD}" type="slidenum">
              <a:rPr lang="en-ZW" smtClean="0"/>
              <a:t>4</a:t>
            </a:fld>
            <a:endParaRPr lang="en-ZW"/>
          </a:p>
        </p:txBody>
      </p:sp>
    </p:spTree>
    <p:extLst>
      <p:ext uri="{BB962C8B-B14F-4D97-AF65-F5344CB8AC3E}">
        <p14:creationId xmlns:p14="http://schemas.microsoft.com/office/powerpoint/2010/main" val="5591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W"/>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4BE2B3D0-435C-4DD3-8BC8-DAC37F443999}" type="datetime1">
              <a:rPr lang="en-ZW" smtClean="0"/>
              <a:t>8/11/2024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70745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93A05D33-F697-40CC-9ACF-165F5E6F55F8}" type="datetime1">
              <a:rPr lang="en-ZW" smtClean="0"/>
              <a:t>8/11/2024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680162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AEE7FA2C-066B-4D8B-A190-FA1128F4FCC2}" type="datetime1">
              <a:rPr lang="en-ZW" smtClean="0"/>
              <a:t>8/11/2024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40912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7C916E2C-0DC7-413A-90B4-A54F0117EE1E}" type="datetime1">
              <a:rPr lang="en-ZW" smtClean="0"/>
              <a:t>8/11/2024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280989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W"/>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98E2DA-D302-41DE-9CCC-27363E0B9895}" type="datetime1">
              <a:rPr lang="en-ZW" smtClean="0"/>
              <a:t>8/11/2024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92876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72A8BB02-025D-44C2-A60D-0813639E3EFE}" type="datetime1">
              <a:rPr lang="en-ZW" smtClean="0"/>
              <a:t>8/11/2024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84428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W"/>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1366A669-2677-435E-A7E5-1D2018F7A45A}" type="datetime1">
              <a:rPr lang="en-ZW" smtClean="0"/>
              <a:t>8/11/2024</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3566615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AF8E3F52-1C20-4DEC-A263-2EA1F60B5C0C}" type="datetime1">
              <a:rPr lang="en-ZW" smtClean="0"/>
              <a:t>8/11/2024</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1828457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E4DEA-63CB-4420-B6B0-9DFC9E25484B}" type="datetime1">
              <a:rPr lang="en-ZW" smtClean="0"/>
              <a:t>8/11/2024</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532978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W"/>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8A7022-5188-4AE8-8399-4661A5339BEB}" type="datetime1">
              <a:rPr lang="en-ZW" smtClean="0"/>
              <a:t>8/11/2024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120731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W"/>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15F8EF-A234-41EF-8335-A5D387133784}" type="datetime1">
              <a:rPr lang="en-ZW" smtClean="0"/>
              <a:t>8/11/2024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6A8A6CC1-C62E-4793-9BAB-70F633D6ED53}" type="slidenum">
              <a:rPr lang="en-ZW" smtClean="0"/>
              <a:t>‹#›</a:t>
            </a:fld>
            <a:endParaRPr lang="en-ZW"/>
          </a:p>
        </p:txBody>
      </p:sp>
    </p:spTree>
    <p:extLst>
      <p:ext uri="{BB962C8B-B14F-4D97-AF65-F5344CB8AC3E}">
        <p14:creationId xmlns:p14="http://schemas.microsoft.com/office/powerpoint/2010/main" val="2051226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E83E-7E21-4B17-A290-C1F77A4EB51B}" type="datetime1">
              <a:rPr lang="en-ZW" smtClean="0"/>
              <a:t>8/11/2024</a:t>
            </a:fld>
            <a:endParaRPr lang="en-ZW"/>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CC1-C62E-4793-9BAB-70F633D6ED53}" type="slidenum">
              <a:rPr lang="en-ZW" smtClean="0"/>
              <a:t>‹#›</a:t>
            </a:fld>
            <a:endParaRPr lang="en-ZW"/>
          </a:p>
        </p:txBody>
      </p:sp>
    </p:spTree>
    <p:extLst>
      <p:ext uri="{BB962C8B-B14F-4D97-AF65-F5344CB8AC3E}">
        <p14:creationId xmlns:p14="http://schemas.microsoft.com/office/powerpoint/2010/main" val="314649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jp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812" y="1782658"/>
            <a:ext cx="9058188" cy="4647426"/>
          </a:xfrm>
          <a:prstGeom prst="rect">
            <a:avLst/>
          </a:prstGeom>
          <a:noFill/>
        </p:spPr>
        <p:txBody>
          <a:bodyPr wrap="square" lIns="91440" tIns="45720" rIns="91440" bIns="45720" rtlCol="0" anchor="t">
            <a:spAutoFit/>
          </a:bodyPr>
          <a:lstStyle/>
          <a:p>
            <a:pPr algn="ctr"/>
            <a:r>
              <a:rPr lang="en-GB" sz="2800" b="1" dirty="0">
                <a:latin typeface="Tahoma" panose="020B0604030504040204" pitchFamily="34" charset="0"/>
                <a:ea typeface="Times New Roman" panose="02020603050405020304" pitchFamily="18" charset="0"/>
              </a:rPr>
              <a:t>SADC PROTOCOL@WORK SUMMITS </a:t>
            </a:r>
            <a:r>
              <a:rPr lang="en-ZW" sz="3600" b="1" dirty="0"/>
              <a:t>2024</a:t>
            </a:r>
          </a:p>
          <a:p>
            <a:pPr algn="ctr"/>
            <a:r>
              <a:rPr lang="en-ZW" sz="3600" b="1" dirty="0">
                <a:solidFill>
                  <a:srgbClr val="FF0000"/>
                </a:solidFill>
              </a:rPr>
              <a:t>SRHR, GBV, and Climate Change Categories Template </a:t>
            </a:r>
          </a:p>
          <a:p>
            <a:pPr algn="ctr"/>
            <a:endParaRPr lang="en-ZW" sz="3600" b="1" dirty="0">
              <a:solidFill>
                <a:srgbClr val="FF0000"/>
              </a:solidFill>
              <a:cs typeface="Calibri"/>
            </a:endParaRPr>
          </a:p>
          <a:p>
            <a:pPr algn="ctr"/>
            <a:endParaRPr lang="en-ZW" sz="3600" b="1" dirty="0">
              <a:solidFill>
                <a:srgbClr val="FF0000"/>
              </a:solidFill>
              <a:cs typeface="Calibri"/>
            </a:endParaRPr>
          </a:p>
          <a:p>
            <a:pPr algn="ctr"/>
            <a:endParaRPr lang="en-ZW" sz="3600" b="1" dirty="0">
              <a:solidFill>
                <a:srgbClr val="FF0000"/>
              </a:solidFill>
              <a:cs typeface="Calibri"/>
            </a:endParaRPr>
          </a:p>
          <a:p>
            <a:pPr algn="ctr"/>
            <a:endParaRPr lang="en-ZW" sz="2000" b="1" dirty="0"/>
          </a:p>
          <a:p>
            <a:pPr algn="ctr"/>
            <a:r>
              <a:rPr lang="en-ZW" sz="2000" dirty="0">
                <a:solidFill>
                  <a:srgbClr val="FF0000"/>
                </a:solidFill>
              </a:rPr>
              <a:t>(ZIMBABWE, MANYAME, 27/10/24 and PATRICIA TEKEDE)</a:t>
            </a:r>
          </a:p>
          <a:p>
            <a:pPr algn="ctr"/>
            <a:r>
              <a:rPr lang="en-ZW" sz="2000" b="1" dirty="0">
                <a:solidFill>
                  <a:schemeClr val="tx1">
                    <a:lumMod val="95000"/>
                    <a:lumOff val="5000"/>
                  </a:schemeClr>
                </a:solidFill>
              </a:rPr>
              <a:t>Quote: “Our prime purpose in life is to help others. And if you can’t help them, at least don’t hurt them.” Dalai Lama</a:t>
            </a:r>
          </a:p>
        </p:txBody>
      </p:sp>
      <p:sp>
        <p:nvSpPr>
          <p:cNvPr id="5" name="TextBox 4"/>
          <p:cNvSpPr txBox="1"/>
          <p:nvPr/>
        </p:nvSpPr>
        <p:spPr>
          <a:xfrm>
            <a:off x="0" y="6398786"/>
            <a:ext cx="9144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r>
              <a:rPr lang="en-GB" sz="2400" i="1" dirty="0"/>
              <a:t> </a:t>
            </a:r>
            <a:endParaRPr lang="en-ZW" sz="2400" dirty="0"/>
          </a:p>
        </p:txBody>
      </p:sp>
      <p:grpSp>
        <p:nvGrpSpPr>
          <p:cNvPr id="9" name="Group 8"/>
          <p:cNvGrpSpPr/>
          <p:nvPr/>
        </p:nvGrpSpPr>
        <p:grpSpPr>
          <a:xfrm>
            <a:off x="85812" y="381000"/>
            <a:ext cx="8753388" cy="1143000"/>
            <a:chOff x="543012" y="237175"/>
            <a:chExt cx="11206620" cy="1314506"/>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9638" y="638675"/>
              <a:ext cx="3237986" cy="77875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012" y="237175"/>
              <a:ext cx="1506626" cy="131450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9018" y="679918"/>
              <a:ext cx="2780614" cy="80770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0412" y="708948"/>
              <a:ext cx="3315817" cy="623788"/>
            </a:xfrm>
            <a:prstGeom prst="rect">
              <a:avLst/>
            </a:prstGeom>
          </p:spPr>
        </p:pic>
      </p:grpSp>
      <p:sp>
        <p:nvSpPr>
          <p:cNvPr id="2" name="Slide Number Placeholder 1"/>
          <p:cNvSpPr>
            <a:spLocks noGrp="1"/>
          </p:cNvSpPr>
          <p:nvPr>
            <p:ph type="sldNum" sz="quarter" idx="12"/>
          </p:nvPr>
        </p:nvSpPr>
        <p:spPr/>
        <p:txBody>
          <a:bodyPr/>
          <a:lstStyle/>
          <a:p>
            <a:fld id="{6A8A6CC1-C62E-4793-9BAB-70F633D6ED53}" type="slidenum">
              <a:rPr lang="en-ZW" smtClean="0"/>
              <a:t>1</a:t>
            </a:fld>
            <a:endParaRPr lang="en-ZW"/>
          </a:p>
        </p:txBody>
      </p:sp>
      <p:pic>
        <p:nvPicPr>
          <p:cNvPr id="3" name="Picture 2">
            <a:extLst>
              <a:ext uri="{FF2B5EF4-FFF2-40B4-BE49-F238E27FC236}">
                <a16:creationId xmlns:a16="http://schemas.microsoft.com/office/drawing/2014/main" id="{8FE8D7B9-74E2-5B42-D12B-4473A470667D}"/>
              </a:ext>
            </a:extLst>
          </p:cNvPr>
          <p:cNvPicPr>
            <a:picLocks noChangeAspect="1"/>
          </p:cNvPicPr>
          <p:nvPr/>
        </p:nvPicPr>
        <p:blipFill>
          <a:blip r:embed="rId6"/>
          <a:stretch>
            <a:fillRect/>
          </a:stretch>
        </p:blipFill>
        <p:spPr>
          <a:xfrm>
            <a:off x="2286000" y="2895600"/>
            <a:ext cx="4114800" cy="2590800"/>
          </a:xfrm>
          <a:prstGeom prst="rect">
            <a:avLst/>
          </a:prstGeom>
        </p:spPr>
      </p:pic>
    </p:spTree>
    <p:extLst>
      <p:ext uri="{BB962C8B-B14F-4D97-AF65-F5344CB8AC3E}">
        <p14:creationId xmlns:p14="http://schemas.microsoft.com/office/powerpoint/2010/main" val="98332109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W" b="1" dirty="0"/>
            </a:br>
            <a:r>
              <a:rPr lang="en-ZW" b="1" dirty="0"/>
              <a:t>PARTICIPANTS  </a:t>
            </a:r>
          </a:p>
        </p:txBody>
      </p:sp>
      <p:sp>
        <p:nvSpPr>
          <p:cNvPr id="3" name="Content Placeholder 2"/>
          <p:cNvSpPr>
            <a:spLocks noGrp="1"/>
          </p:cNvSpPr>
          <p:nvPr>
            <p:ph sz="half" idx="1"/>
          </p:nvPr>
        </p:nvSpPr>
        <p:spPr>
          <a:xfrm>
            <a:off x="457200" y="1600200"/>
            <a:ext cx="7848600" cy="4525963"/>
          </a:xfrm>
        </p:spPr>
        <p:txBody>
          <a:bodyPr>
            <a:noAutofit/>
          </a:bodyPr>
          <a:lstStyle/>
          <a:p>
            <a:pPr marL="457200" lvl="1" indent="0">
              <a:buNone/>
            </a:pPr>
            <a:endParaRPr lang="en-ZA" sz="2000" dirty="0"/>
          </a:p>
          <a:p>
            <a:pPr marL="2743200" lvl="6" indent="0">
              <a:buNone/>
            </a:pPr>
            <a:endParaRPr lang="en-ZW" sz="1200" dirty="0"/>
          </a:p>
        </p:txBody>
      </p:sp>
      <p:graphicFrame>
        <p:nvGraphicFramePr>
          <p:cNvPr id="5" name="Table 4"/>
          <p:cNvGraphicFramePr>
            <a:graphicFrameLocks noGrp="1"/>
          </p:cNvGraphicFramePr>
          <p:nvPr>
            <p:extLst>
              <p:ext uri="{D42A27DB-BD31-4B8C-83A1-F6EECF244321}">
                <p14:modId xmlns:p14="http://schemas.microsoft.com/office/powerpoint/2010/main" val="2379468103"/>
              </p:ext>
            </p:extLst>
          </p:nvPr>
        </p:nvGraphicFramePr>
        <p:xfrm>
          <a:off x="685800" y="1676400"/>
          <a:ext cx="7696200" cy="3124200"/>
        </p:xfrm>
        <a:graphic>
          <a:graphicData uri="http://schemas.openxmlformats.org/drawingml/2006/table">
            <a:tbl>
              <a:tblPr firstRow="1" firstCol="1" bandRow="1"/>
              <a:tblGrid>
                <a:gridCol w="3128580">
                  <a:extLst>
                    <a:ext uri="{9D8B030D-6E8A-4147-A177-3AD203B41FA5}">
                      <a16:colId xmlns:a16="http://schemas.microsoft.com/office/drawing/2014/main" val="20000"/>
                    </a:ext>
                  </a:extLst>
                </a:gridCol>
                <a:gridCol w="1235190">
                  <a:extLst>
                    <a:ext uri="{9D8B030D-6E8A-4147-A177-3AD203B41FA5}">
                      <a16:colId xmlns:a16="http://schemas.microsoft.com/office/drawing/2014/main" val="20001"/>
                    </a:ext>
                  </a:extLst>
                </a:gridCol>
                <a:gridCol w="898035">
                  <a:extLst>
                    <a:ext uri="{9D8B030D-6E8A-4147-A177-3AD203B41FA5}">
                      <a16:colId xmlns:a16="http://schemas.microsoft.com/office/drawing/2014/main" val="20002"/>
                    </a:ext>
                  </a:extLst>
                </a:gridCol>
                <a:gridCol w="1325932">
                  <a:extLst>
                    <a:ext uri="{9D8B030D-6E8A-4147-A177-3AD203B41FA5}">
                      <a16:colId xmlns:a16="http://schemas.microsoft.com/office/drawing/2014/main" val="20003"/>
                    </a:ext>
                  </a:extLst>
                </a:gridCol>
                <a:gridCol w="1108463">
                  <a:extLst>
                    <a:ext uri="{9D8B030D-6E8A-4147-A177-3AD203B41FA5}">
                      <a16:colId xmlns:a16="http://schemas.microsoft.com/office/drawing/2014/main" val="20004"/>
                    </a:ext>
                  </a:extLst>
                </a:gridCol>
              </a:tblGrid>
              <a:tr h="694267">
                <a:tc>
                  <a:txBody>
                    <a:bodyPr/>
                    <a:lstStyle/>
                    <a:p>
                      <a:pPr marR="226695" algn="just">
                        <a:lnSpc>
                          <a:spcPct val="115000"/>
                        </a:lnSpc>
                        <a:spcAft>
                          <a:spcPts val="0"/>
                        </a:spcAft>
                      </a:pPr>
                      <a:r>
                        <a:rPr lang="en-ZA" sz="1400" b="1" dirty="0">
                          <a:effectLst/>
                          <a:latin typeface="Tahoma"/>
                          <a:ea typeface="Calibri"/>
                          <a:cs typeface="Times New Roman"/>
                        </a:rPr>
                        <a:t>Category</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a:effectLst/>
                          <a:latin typeface="Tahoma"/>
                          <a:ea typeface="Calibri"/>
                          <a:cs typeface="Times New Roman"/>
                        </a:rPr>
                        <a:t>Women</a:t>
                      </a:r>
                      <a:endParaRPr lang="en-GB"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a:effectLst/>
                          <a:latin typeface="Tahoma"/>
                          <a:ea typeface="Calibri"/>
                          <a:cs typeface="Times New Roman"/>
                        </a:rPr>
                        <a:t>Men</a:t>
                      </a:r>
                      <a:endParaRPr lang="en-GB"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a:effectLst/>
                          <a:latin typeface="Tahoma"/>
                          <a:ea typeface="Calibri"/>
                          <a:cs typeface="Times New Roman"/>
                        </a:rPr>
                        <a:t>Total </a:t>
                      </a:r>
                      <a:endParaRPr lang="en-GB"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a:effectLst/>
                          <a:latin typeface="Tahoma"/>
                          <a:ea typeface="Calibri"/>
                          <a:cs typeface="Times New Roman"/>
                        </a:rPr>
                        <a:t>% Women </a:t>
                      </a:r>
                      <a:endParaRPr lang="en-GB"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7133">
                <a:tc>
                  <a:txBody>
                    <a:bodyPr/>
                    <a:lstStyle/>
                    <a:p>
                      <a:pPr marR="226695" algn="just">
                        <a:lnSpc>
                          <a:spcPct val="115000"/>
                        </a:lnSpc>
                        <a:spcAft>
                          <a:spcPts val="0"/>
                        </a:spcAft>
                      </a:pPr>
                      <a:r>
                        <a:rPr lang="en-ZA" sz="1400" dirty="0">
                          <a:effectLst/>
                          <a:latin typeface="Tahoma"/>
                          <a:ea typeface="Calibri"/>
                          <a:cs typeface="Times New Roman"/>
                        </a:rPr>
                        <a:t>Direct participants</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 3000</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 1800</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 4800</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 63</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4267">
                <a:tc>
                  <a:txBody>
                    <a:bodyPr/>
                    <a:lstStyle/>
                    <a:p>
                      <a:pPr marR="226695" algn="just">
                        <a:lnSpc>
                          <a:spcPct val="115000"/>
                        </a:lnSpc>
                        <a:spcAft>
                          <a:spcPts val="0"/>
                        </a:spcAft>
                      </a:pPr>
                      <a:r>
                        <a:rPr lang="en-ZA" sz="1400" dirty="0">
                          <a:effectLst/>
                          <a:latin typeface="Tahoma"/>
                          <a:ea typeface="Calibri"/>
                          <a:cs typeface="Times New Roman"/>
                        </a:rPr>
                        <a:t>Indirect participants (e.g. through other networks)</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 500</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 150</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 650</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 77</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41400">
                <a:tc>
                  <a:txBody>
                    <a:bodyPr/>
                    <a:lstStyle/>
                    <a:p>
                      <a:pPr marR="226695" algn="just">
                        <a:lnSpc>
                          <a:spcPct val="115000"/>
                        </a:lnSpc>
                        <a:spcAft>
                          <a:spcPts val="0"/>
                        </a:spcAft>
                      </a:pPr>
                      <a:r>
                        <a:rPr lang="en-ZA" sz="1400" dirty="0">
                          <a:effectLst/>
                          <a:latin typeface="Tahoma"/>
                          <a:ea typeface="Calibri"/>
                          <a:cs typeface="Times New Roman"/>
                        </a:rPr>
                        <a:t>Online participants (e.g. website access, mailing lists, scholarly articles)</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 800</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 400</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 1200</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 67</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7133">
                <a:tc>
                  <a:txBody>
                    <a:bodyPr/>
                    <a:lstStyle/>
                    <a:p>
                      <a:pPr marR="226695" algn="just">
                        <a:lnSpc>
                          <a:spcPct val="115000"/>
                        </a:lnSpc>
                        <a:spcAft>
                          <a:spcPts val="0"/>
                        </a:spcAft>
                      </a:pPr>
                      <a:r>
                        <a:rPr lang="en-ZA" sz="1400" b="1" dirty="0">
                          <a:effectLst/>
                          <a:latin typeface="Tahoma"/>
                          <a:ea typeface="Calibri"/>
                          <a:cs typeface="Times New Roman"/>
                        </a:rPr>
                        <a:t>Total </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 4300</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2350 </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 6680</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400" b="1" dirty="0">
                          <a:effectLst/>
                          <a:latin typeface="Tahoma"/>
                          <a:ea typeface="Calibri"/>
                          <a:cs typeface="Times New Roman"/>
                        </a:rPr>
                        <a:t> 207</a:t>
                      </a:r>
                      <a:endParaRPr lang="en-GB" sz="1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Box 5"/>
          <p:cNvSpPr txBox="1"/>
          <p:nvPr/>
        </p:nvSpPr>
        <p:spPr>
          <a:xfrm>
            <a:off x="0" y="6398786"/>
            <a:ext cx="9144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r>
              <a:rPr lang="en-GB" sz="2400" i="1" dirty="0"/>
              <a:t> </a:t>
            </a:r>
            <a:endParaRPr lang="en-ZW" sz="2400" dirty="0"/>
          </a:p>
        </p:txBody>
      </p:sp>
      <p:sp>
        <p:nvSpPr>
          <p:cNvPr id="4" name="Slide Number Placeholder 3"/>
          <p:cNvSpPr>
            <a:spLocks noGrp="1"/>
          </p:cNvSpPr>
          <p:nvPr>
            <p:ph type="sldNum" sz="quarter" idx="12"/>
          </p:nvPr>
        </p:nvSpPr>
        <p:spPr/>
        <p:txBody>
          <a:bodyPr/>
          <a:lstStyle/>
          <a:p>
            <a:fld id="{6A8A6CC1-C62E-4793-9BAB-70F633D6ED53}" type="slidenum">
              <a:rPr lang="en-ZW" smtClean="0"/>
              <a:t>10</a:t>
            </a:fld>
            <a:endParaRPr lang="en-ZW"/>
          </a:p>
        </p:txBody>
      </p:sp>
    </p:spTree>
    <p:extLst>
      <p:ext uri="{BB962C8B-B14F-4D97-AF65-F5344CB8AC3E}">
        <p14:creationId xmlns:p14="http://schemas.microsoft.com/office/powerpoint/2010/main" val="368725331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686800" cy="685800"/>
          </a:xfrm>
        </p:spPr>
        <p:txBody>
          <a:bodyPr>
            <a:normAutofit fontScale="90000"/>
          </a:bodyPr>
          <a:lstStyle/>
          <a:p>
            <a:r>
              <a:rPr lang="en-ZW" b="1" dirty="0"/>
              <a:t>CHALLENGES AND OVERCOMING THEM</a:t>
            </a:r>
            <a:endParaRPr lang="en-ZW" dirty="0"/>
          </a:p>
        </p:txBody>
      </p:sp>
      <p:sp>
        <p:nvSpPr>
          <p:cNvPr id="3" name="Content Placeholder 2"/>
          <p:cNvSpPr>
            <a:spLocks noGrp="1"/>
          </p:cNvSpPr>
          <p:nvPr>
            <p:ph idx="1"/>
          </p:nvPr>
        </p:nvSpPr>
        <p:spPr>
          <a:xfrm>
            <a:off x="228600" y="609601"/>
            <a:ext cx="8915400" cy="6705600"/>
          </a:xfrm>
        </p:spPr>
        <p:txBody>
          <a:bodyPr>
            <a:noAutofit/>
          </a:bodyPr>
          <a:lstStyle/>
          <a:p>
            <a:pPr marL="0" lvl="0" indent="0">
              <a:buNone/>
            </a:pPr>
            <a:r>
              <a:rPr lang="en-ZA" sz="1100" b="1" dirty="0">
                <a:latin typeface="Tahoma" panose="020B0604030504040204" pitchFamily="34" charset="0"/>
                <a:ea typeface="Tahoma" panose="020B0604030504040204" pitchFamily="34" charset="0"/>
                <a:cs typeface="Tahoma" panose="020B0604030504040204" pitchFamily="34" charset="0"/>
              </a:rPr>
              <a:t>What have been the main challenges? </a:t>
            </a:r>
          </a:p>
          <a:p>
            <a:pPr marL="342900" lvl="0" indent="-342900">
              <a:lnSpc>
                <a:spcPct val="107000"/>
              </a:lnSpc>
              <a:spcAft>
                <a:spcPts val="800"/>
              </a:spcAft>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Lack of adequate financial resources </a:t>
            </a:r>
            <a:r>
              <a:rPr lang="en-ZW" sz="1100" dirty="0">
                <a:effectLst/>
                <a:latin typeface="Tahoma" panose="020B0604030504040204" pitchFamily="34" charset="0"/>
                <a:ea typeface="Tahoma" panose="020B0604030504040204" pitchFamily="34" charset="0"/>
                <a:cs typeface="Tahoma" panose="020B0604030504040204" pitchFamily="34" charset="0"/>
              </a:rPr>
              <a:t>- Finances have not been adequate to enable completion of projects construction as planned, to train health personnel, stakeholders and the community on reproductive health. To overcome this Council would budget and fund projects and programmes. Partnerships with development partners necessitated distribution of sanitary wear and capacity building programmes. Council would drill boreholes, repair and train water point committees. Addressing this </a:t>
            </a:r>
            <a:r>
              <a:rPr lang="en-ZW" sz="1100" b="1" dirty="0">
                <a:effectLst/>
                <a:latin typeface="Tahoma" panose="020B0604030504040204" pitchFamily="34" charset="0"/>
                <a:ea typeface="Tahoma" panose="020B0604030504040204" pitchFamily="34" charset="0"/>
                <a:cs typeface="Tahoma" panose="020B0604030504040204" pitchFamily="34" charset="0"/>
              </a:rPr>
              <a:t>needs increased budgets </a:t>
            </a:r>
            <a:r>
              <a:rPr lang="en-ZW" sz="1100" dirty="0">
                <a:effectLst/>
                <a:latin typeface="Tahoma" panose="020B0604030504040204" pitchFamily="34" charset="0"/>
                <a:ea typeface="Tahoma" panose="020B0604030504040204" pitchFamily="34" charset="0"/>
                <a:cs typeface="Tahoma" panose="020B0604030504040204" pitchFamily="34" charset="0"/>
              </a:rPr>
              <a:t>on SRHR</a:t>
            </a:r>
          </a:p>
          <a:p>
            <a:pPr marL="342900" lvl="0" indent="-342900" algn="just">
              <a:lnSpc>
                <a:spcPct val="107000"/>
              </a:lnSpc>
              <a:spcAft>
                <a:spcPts val="800"/>
              </a:spcAft>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Stigma and discrimination </a:t>
            </a:r>
            <a:r>
              <a:rPr lang="en-ZW" sz="1100" dirty="0">
                <a:effectLst/>
                <a:latin typeface="Tahoma" panose="020B0604030504040204" pitchFamily="34" charset="0"/>
                <a:ea typeface="Tahoma" panose="020B0604030504040204" pitchFamily="34" charset="0"/>
                <a:cs typeface="Tahoma" panose="020B0604030504040204" pitchFamily="34" charset="0"/>
              </a:rPr>
              <a:t>– Victims of Gender Based Violence have been reluctant to access health service. Women and girls have not been speaking out on Gender Based Violence.  Awareness campaigns have been conducted with stakeholders such as the Zimbabwe Republic Police, Ministry of Health and Childcare, Department of Social Development. </a:t>
            </a:r>
            <a:r>
              <a:rPr lang="en-ZW" sz="1100" b="1" dirty="0">
                <a:effectLst/>
                <a:latin typeface="Tahoma" panose="020B0604030504040204" pitchFamily="34" charset="0"/>
                <a:ea typeface="Tahoma" panose="020B0604030504040204" pitchFamily="34" charset="0"/>
                <a:cs typeface="Tahoma" panose="020B0604030504040204" pitchFamily="34" charset="0"/>
              </a:rPr>
              <a:t>Awareness campaigns </a:t>
            </a:r>
            <a:r>
              <a:rPr lang="en-ZW" sz="1100" dirty="0">
                <a:effectLst/>
                <a:latin typeface="Tahoma" panose="020B0604030504040204" pitchFamily="34" charset="0"/>
                <a:ea typeface="Tahoma" panose="020B0604030504040204" pitchFamily="34" charset="0"/>
                <a:cs typeface="Tahoma" panose="020B0604030504040204" pitchFamily="34" charset="0"/>
              </a:rPr>
              <a:t>help understanding and accommodate all</a:t>
            </a:r>
            <a:endParaRPr lang="en-ZW" sz="1100" dirty="0">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Legal and Policy Barriers- </a:t>
            </a:r>
            <a:r>
              <a:rPr lang="en-ZW" sz="1100" dirty="0">
                <a:effectLst/>
                <a:latin typeface="Tahoma" panose="020B0604030504040204" pitchFamily="34" charset="0"/>
                <a:ea typeface="Tahoma" panose="020B0604030504040204" pitchFamily="34" charset="0"/>
                <a:cs typeface="Tahoma" panose="020B0604030504040204" pitchFamily="34" charset="0"/>
              </a:rPr>
              <a:t>Contraceptives and safe abortions have been applicable to certain age groups. In addition, this applies only to patients with specific reasons abort. </a:t>
            </a:r>
            <a:r>
              <a:rPr lang="en-ZW" sz="1100" b="1" dirty="0">
                <a:effectLst/>
                <a:latin typeface="Tahoma" panose="020B0604030504040204" pitchFamily="34" charset="0"/>
                <a:ea typeface="Tahoma" panose="020B0604030504040204" pitchFamily="34" charset="0"/>
                <a:cs typeface="Tahoma" panose="020B0604030504040204" pitchFamily="34" charset="0"/>
              </a:rPr>
              <a:t>Awareness campaigns,</a:t>
            </a:r>
            <a:r>
              <a:rPr kumimoji="0" lang="en-ZW"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partnering with legal experts to explain to increase awareness.</a:t>
            </a: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Culture and Social Norms- </a:t>
            </a:r>
            <a:r>
              <a:rPr lang="en-ZW" sz="1100" dirty="0">
                <a:effectLst/>
                <a:latin typeface="Tahoma" panose="020B0604030504040204" pitchFamily="34" charset="0"/>
                <a:ea typeface="Tahoma" panose="020B0604030504040204" pitchFamily="34" charset="0"/>
                <a:cs typeface="Tahoma" panose="020B0604030504040204" pitchFamily="34" charset="0"/>
              </a:rPr>
              <a:t>They have influenced the attitudes towards sexual and reproductive health leading to resistance. Engagements continue to be done with community leadership to encourage use of medication. </a:t>
            </a:r>
            <a:r>
              <a:rPr lang="en-ZW" sz="1100" dirty="0">
                <a:latin typeface="Tahoma" panose="020B0604030504040204" pitchFamily="34" charset="0"/>
                <a:ea typeface="Tahoma" panose="020B0604030504040204" pitchFamily="34" charset="0"/>
                <a:cs typeface="Tahoma" panose="020B0604030504040204" pitchFamily="34" charset="0"/>
              </a:rPr>
              <a:t>Continuous e</a:t>
            </a:r>
            <a:r>
              <a:rPr lang="en-ZW" sz="1100" dirty="0">
                <a:effectLst/>
                <a:latin typeface="Tahoma" panose="020B0604030504040204" pitchFamily="34" charset="0"/>
                <a:ea typeface="Tahoma" panose="020B0604030504040204" pitchFamily="34" charset="0"/>
                <a:cs typeface="Tahoma" panose="020B0604030504040204" pitchFamily="34" charset="0"/>
              </a:rPr>
              <a:t>ngagements with community leaders is vital.</a:t>
            </a:r>
          </a:p>
          <a:p>
            <a:pPr marL="342900" lvl="0" indent="-342900" algn="just">
              <a:lnSpc>
                <a:spcPct val="107000"/>
              </a:lnSpc>
              <a:spcAft>
                <a:spcPts val="800"/>
              </a:spcAft>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Community apathy- </a:t>
            </a:r>
            <a:r>
              <a:rPr lang="en-ZW" sz="1100" dirty="0">
                <a:effectLst/>
                <a:latin typeface="Tahoma" panose="020B0604030504040204" pitchFamily="34" charset="0"/>
                <a:ea typeface="Tahoma" panose="020B0604030504040204" pitchFamily="34" charset="0"/>
                <a:cs typeface="Tahoma" panose="020B0604030504040204" pitchFamily="34" charset="0"/>
              </a:rPr>
              <a:t>Negative response including non- attendance to meetings, provision of local materials. Community engagements IS essential.</a:t>
            </a:r>
          </a:p>
          <a:p>
            <a:pPr marL="342900" lvl="0" indent="-342900" algn="just">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Donor Syndrome- </a:t>
            </a:r>
            <a:r>
              <a:rPr lang="en-ZW" sz="1100" dirty="0">
                <a:latin typeface="Tahoma" panose="020B0604030504040204" pitchFamily="34" charset="0"/>
                <a:ea typeface="Tahoma" panose="020B0604030504040204" pitchFamily="34" charset="0"/>
                <a:cs typeface="Tahoma" panose="020B0604030504040204" pitchFamily="34" charset="0"/>
              </a:rPr>
              <a:t>Communities expect</a:t>
            </a:r>
            <a:r>
              <a:rPr lang="en-ZW" sz="1100" dirty="0">
                <a:effectLst/>
                <a:latin typeface="Tahoma" panose="020B0604030504040204" pitchFamily="34" charset="0"/>
                <a:ea typeface="Tahoma" panose="020B0604030504040204" pitchFamily="34" charset="0"/>
                <a:cs typeface="Tahoma" panose="020B0604030504040204" pitchFamily="34" charset="0"/>
              </a:rPr>
              <a:t> Council and partners to </a:t>
            </a:r>
            <a:r>
              <a:rPr lang="en-ZW" sz="1100" dirty="0">
                <a:latin typeface="Tahoma" panose="020B0604030504040204" pitchFamily="34" charset="0"/>
                <a:ea typeface="Tahoma" panose="020B0604030504040204" pitchFamily="34" charset="0"/>
                <a:cs typeface="Tahoma" panose="020B0604030504040204" pitchFamily="34" charset="0"/>
              </a:rPr>
              <a:t>provide for</a:t>
            </a:r>
            <a:r>
              <a:rPr lang="en-ZW" sz="1100" dirty="0">
                <a:effectLst/>
                <a:latin typeface="Tahoma" panose="020B0604030504040204" pitchFamily="34" charset="0"/>
                <a:ea typeface="Tahoma" panose="020B0604030504040204" pitchFamily="34" charset="0"/>
                <a:cs typeface="Tahoma" panose="020B0604030504040204" pitchFamily="34" charset="0"/>
              </a:rPr>
              <a:t> all the materials then handover a complete structure to the community. </a:t>
            </a:r>
            <a:r>
              <a:rPr lang="en-ZW" sz="1100" dirty="0">
                <a:latin typeface="Tahoma" panose="020B0604030504040204" pitchFamily="34" charset="0"/>
                <a:ea typeface="Tahoma" panose="020B0604030504040204" pitchFamily="34" charset="0"/>
                <a:cs typeface="Tahoma" panose="020B0604030504040204" pitchFamily="34" charset="0"/>
              </a:rPr>
              <a:t>Continuous engagements and education ensures that they understand their role.</a:t>
            </a:r>
          </a:p>
          <a:p>
            <a:pPr marL="0" lvl="0" indent="0" algn="just">
              <a:lnSpc>
                <a:spcPct val="107000"/>
              </a:lnSpc>
              <a:buNone/>
            </a:pP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Access to services- </a:t>
            </a:r>
            <a:r>
              <a:rPr lang="en-ZW" sz="1100" dirty="0">
                <a:effectLst/>
                <a:latin typeface="Tahoma" panose="020B0604030504040204" pitchFamily="34" charset="0"/>
                <a:ea typeface="Tahoma" panose="020B0604030504040204" pitchFamily="34" charset="0"/>
                <a:cs typeface="Tahoma" panose="020B0604030504040204" pitchFamily="34" charset="0"/>
              </a:rPr>
              <a:t>Factors such as geographical location, transportation, financial constrains limit women to attend health programs. Construction of more health centres is the way to go.</a:t>
            </a:r>
          </a:p>
          <a:p>
            <a:pPr marL="342900" lvl="0" indent="-342900" algn="just">
              <a:lnSpc>
                <a:spcPct val="107000"/>
              </a:lnSpc>
              <a:buFont typeface="Wingdings" panose="05000000000000000000" pitchFamily="2" charset="2"/>
              <a:buChar char=""/>
            </a:pP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Medical mistrust</a:t>
            </a:r>
            <a:r>
              <a:rPr lang="en-ZW" sz="1100" dirty="0">
                <a:effectLst/>
                <a:latin typeface="Tahoma" panose="020B0604030504040204" pitchFamily="34" charset="0"/>
                <a:ea typeface="Tahoma" panose="020B0604030504040204" pitchFamily="34" charset="0"/>
                <a:cs typeface="Tahoma" panose="020B0604030504040204" pitchFamily="34" charset="0"/>
              </a:rPr>
              <a:t>- Results in reluctance to participate in health programmes. Awareness campaigns encourage active participation, adoption of new methods</a:t>
            </a:r>
          </a:p>
          <a:p>
            <a:pPr marL="0" lvl="0" indent="0" algn="just">
              <a:lnSpc>
                <a:spcPct val="107000"/>
              </a:lnSpc>
              <a:buNone/>
            </a:pP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Lack of tailored programs- </a:t>
            </a:r>
            <a:r>
              <a:rPr lang="en-ZW" sz="1100" dirty="0">
                <a:effectLst/>
                <a:latin typeface="Tahoma" panose="020B0604030504040204" pitchFamily="34" charset="0"/>
                <a:ea typeface="Tahoma" panose="020B0604030504040204" pitchFamily="34" charset="0"/>
                <a:cs typeface="Tahoma" panose="020B0604030504040204" pitchFamily="34" charset="0"/>
              </a:rPr>
              <a:t>Those that address specific preferences of women fail to attract different age groups. There is need to tailor programmes according to communities so as to zero in</a:t>
            </a:r>
          </a:p>
          <a:p>
            <a:pPr marL="0" lvl="0" indent="0" algn="just">
              <a:lnSpc>
                <a:spcPct val="107000"/>
              </a:lnSpc>
              <a:buNone/>
            </a:pPr>
            <a:r>
              <a:rPr lang="en-ZW" sz="1100" dirty="0">
                <a:effectLst/>
                <a:latin typeface="Tahoma" panose="020B0604030504040204" pitchFamily="34" charset="0"/>
                <a:ea typeface="Tahoma" panose="020B0604030504040204" pitchFamily="34" charset="0"/>
                <a:cs typeface="Tahoma" panose="020B0604030504040204" pitchFamily="34" charset="0"/>
              </a:rPr>
              <a:t>  </a:t>
            </a:r>
          </a:p>
          <a:p>
            <a:pPr marL="342900" lvl="0" indent="-342900" algn="just">
              <a:lnSpc>
                <a:spcPct val="107000"/>
              </a:lnSpc>
              <a:spcAft>
                <a:spcPts val="800"/>
              </a:spcAft>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Competing Priorities- </a:t>
            </a:r>
            <a:r>
              <a:rPr lang="en-ZW" sz="1100" dirty="0">
                <a:effectLst/>
                <a:latin typeface="Tahoma" panose="020B0604030504040204" pitchFamily="34" charset="0"/>
                <a:ea typeface="Tahoma" panose="020B0604030504040204" pitchFamily="34" charset="0"/>
                <a:cs typeface="Tahoma" panose="020B0604030504040204" pitchFamily="34" charset="0"/>
              </a:rPr>
              <a:t>There is not separate gender desk to attend to problems submitted. There is need to establish gender officers to </a:t>
            </a:r>
            <a:endParaRPr lang="en-ZW" sz="1100"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07000"/>
              </a:lnSpc>
              <a:spcAft>
                <a:spcPts val="800"/>
              </a:spcAft>
              <a:buNone/>
            </a:pPr>
            <a:endParaRPr lang="en-ZW" sz="1100" b="1" dirty="0">
              <a:effectLst/>
              <a:ea typeface="Aptos" panose="020B0004020202020204" pitchFamily="34" charset="0"/>
              <a:cs typeface="Times New Roman" panose="02020603050405020304" pitchFamily="18" charset="0"/>
            </a:endParaRPr>
          </a:p>
          <a:p>
            <a:pPr marL="0" indent="0">
              <a:buNone/>
            </a:pPr>
            <a:endParaRPr lang="en-ZW" sz="1100" dirty="0"/>
          </a:p>
        </p:txBody>
      </p:sp>
      <p:sp>
        <p:nvSpPr>
          <p:cNvPr id="6" name="TextBox 5"/>
          <p:cNvSpPr txBox="1"/>
          <p:nvPr/>
        </p:nvSpPr>
        <p:spPr>
          <a:xfrm>
            <a:off x="0" y="6398786"/>
            <a:ext cx="9144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4" name="Slide Number Placeholder 3"/>
          <p:cNvSpPr>
            <a:spLocks noGrp="1"/>
          </p:cNvSpPr>
          <p:nvPr>
            <p:ph type="sldNum" sz="quarter" idx="12"/>
          </p:nvPr>
        </p:nvSpPr>
        <p:spPr/>
        <p:txBody>
          <a:bodyPr/>
          <a:lstStyle/>
          <a:p>
            <a:fld id="{6A8A6CC1-C62E-4793-9BAB-70F633D6ED53}" type="slidenum">
              <a:rPr lang="en-ZW" smtClean="0"/>
              <a:t>11</a:t>
            </a:fld>
            <a:endParaRPr lang="en-ZW"/>
          </a:p>
        </p:txBody>
      </p:sp>
    </p:spTree>
    <p:extLst>
      <p:ext uri="{BB962C8B-B14F-4D97-AF65-F5344CB8AC3E}">
        <p14:creationId xmlns:p14="http://schemas.microsoft.com/office/powerpoint/2010/main" val="429472865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4842-6D70-509C-7BE2-5020C68F5CAD}"/>
              </a:ext>
            </a:extLst>
          </p:cNvPr>
          <p:cNvSpPr>
            <a:spLocks noGrp="1"/>
          </p:cNvSpPr>
          <p:nvPr>
            <p:ph type="title"/>
          </p:nvPr>
        </p:nvSpPr>
        <p:spPr>
          <a:xfrm>
            <a:off x="457200" y="0"/>
            <a:ext cx="8229600" cy="731837"/>
          </a:xfrm>
        </p:spPr>
        <p:txBody>
          <a:bodyPr>
            <a:normAutofit fontScale="90000"/>
          </a:bodyPr>
          <a:lstStyle/>
          <a:p>
            <a:r>
              <a:rPr lang="en-GB" dirty="0"/>
              <a:t> lessons, applying learning</a:t>
            </a:r>
            <a:endParaRPr lang="en-ZW" dirty="0"/>
          </a:p>
        </p:txBody>
      </p:sp>
      <p:sp>
        <p:nvSpPr>
          <p:cNvPr id="3" name="Content Placeholder 2">
            <a:extLst>
              <a:ext uri="{FF2B5EF4-FFF2-40B4-BE49-F238E27FC236}">
                <a16:creationId xmlns:a16="http://schemas.microsoft.com/office/drawing/2014/main" id="{B3305F14-7F65-633A-F0AF-785CBA00B9B0}"/>
              </a:ext>
            </a:extLst>
          </p:cNvPr>
          <p:cNvSpPr>
            <a:spLocks noGrp="1"/>
          </p:cNvSpPr>
          <p:nvPr>
            <p:ph idx="1"/>
          </p:nvPr>
        </p:nvSpPr>
        <p:spPr>
          <a:xfrm>
            <a:off x="76200" y="731838"/>
            <a:ext cx="9067800" cy="6126162"/>
          </a:xfrm>
        </p:spPr>
        <p:txBody>
          <a:bodyPr>
            <a:normAutofit/>
          </a:bodyPr>
          <a:lstStyle/>
          <a:p>
            <a:pPr marL="342900" lvl="0" indent="-342900" algn="just">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Education is key </a:t>
            </a:r>
            <a:r>
              <a:rPr lang="en-ZW" sz="1100" dirty="0">
                <a:effectLst/>
                <a:latin typeface="Tahoma" panose="020B0604030504040204" pitchFamily="34" charset="0"/>
                <a:ea typeface="Tahoma" panose="020B0604030504040204" pitchFamily="34" charset="0"/>
                <a:cs typeface="Tahoma" panose="020B0604030504040204" pitchFamily="34" charset="0"/>
              </a:rPr>
              <a:t>in Sexual Reproductive Health and Rights as this ensures knowledge to prevent, seek appropriate medication, live a better lifestyle and stick to medical guidelines.  Educating communities through trainings, look and learn, site visits, information sharing, workshops is ideal.</a:t>
            </a:r>
          </a:p>
          <a:p>
            <a:pPr marL="0" lvl="0" indent="0" algn="just">
              <a:lnSpc>
                <a:spcPct val="107000"/>
              </a:lnSpc>
              <a:buNone/>
            </a:pP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Lack of knowledge </a:t>
            </a:r>
            <a:r>
              <a:rPr lang="en-ZW" sz="1100" dirty="0">
                <a:effectLst/>
                <a:latin typeface="Tahoma" panose="020B0604030504040204" pitchFamily="34" charset="0"/>
                <a:ea typeface="Tahoma" panose="020B0604030504040204" pitchFamily="34" charset="0"/>
                <a:cs typeface="Tahoma" panose="020B0604030504040204" pitchFamily="34" charset="0"/>
              </a:rPr>
              <a:t>on SRHR by young women and girls - there is need to strengthen the rights and improve access through construction of more clinics in the marginal areas. There is need to use modern contraceptives, ante-natal visits to increase survival.</a:t>
            </a:r>
          </a:p>
          <a:p>
            <a:pPr marL="342900" lvl="0" indent="-342900" algn="just">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Women empowerment- </a:t>
            </a:r>
            <a:r>
              <a:rPr lang="en-ZW" sz="1100" dirty="0">
                <a:effectLst/>
                <a:latin typeface="Tahoma" panose="020B0604030504040204" pitchFamily="34" charset="0"/>
                <a:ea typeface="Tahoma" panose="020B0604030504040204" pitchFamily="34" charset="0"/>
                <a:cs typeface="Tahoma" panose="020B0604030504040204" pitchFamily="34" charset="0"/>
              </a:rPr>
              <a:t>There is need to increase commitment to deliver empowerment programmes.</a:t>
            </a:r>
          </a:p>
          <a:p>
            <a:pPr marL="342900" lvl="0" indent="-342900" algn="just">
              <a:lnSpc>
                <a:spcPct val="107000"/>
              </a:lnSpc>
              <a:buFont typeface="Wingdings" panose="05000000000000000000" pitchFamily="2" charset="2"/>
              <a:buChar char=""/>
            </a:pP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Lack of reporting of Gender Based Violence </a:t>
            </a:r>
            <a:r>
              <a:rPr lang="en-ZW" sz="1100" dirty="0">
                <a:effectLst/>
                <a:latin typeface="Tahoma" panose="020B0604030504040204" pitchFamily="34" charset="0"/>
                <a:ea typeface="Tahoma" panose="020B0604030504040204" pitchFamily="34" charset="0"/>
                <a:cs typeface="Tahoma" panose="020B0604030504040204" pitchFamily="34" charset="0"/>
              </a:rPr>
              <a:t>- There is need to strengthen the law enforcement, legal and justice systems so as to timely address Gender Based Violence matters. </a:t>
            </a:r>
          </a:p>
          <a:p>
            <a:pPr marL="0" lvl="0" indent="0" algn="just">
              <a:lnSpc>
                <a:spcPct val="107000"/>
              </a:lnSpc>
              <a:buNone/>
            </a:pP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Lack of capital for businesses- </a:t>
            </a:r>
            <a:r>
              <a:rPr lang="en-ZW" sz="1100" dirty="0">
                <a:effectLst/>
                <a:latin typeface="Tahoma" panose="020B0604030504040204" pitchFamily="34" charset="0"/>
                <a:ea typeface="Tahoma" panose="020B0604030504040204" pitchFamily="34" charset="0"/>
                <a:cs typeface="Tahoma" panose="020B0604030504040204" pitchFamily="34" charset="0"/>
              </a:rPr>
              <a:t>There is need to encourage dual home ownership so that women can access loans to start businesses.</a:t>
            </a:r>
          </a:p>
          <a:p>
            <a:pPr marL="342900" lvl="0" indent="-342900" algn="just">
              <a:lnSpc>
                <a:spcPct val="107000"/>
              </a:lnSpc>
              <a:buFont typeface="Wingdings" panose="05000000000000000000" pitchFamily="2" charset="2"/>
              <a:buChar char=""/>
            </a:pP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Weak referral pathways </a:t>
            </a:r>
            <a:r>
              <a:rPr lang="en-ZW" sz="1100" dirty="0">
                <a:effectLst/>
                <a:latin typeface="Tahoma" panose="020B0604030504040204" pitchFamily="34" charset="0"/>
                <a:ea typeface="Tahoma" panose="020B0604030504040204" pitchFamily="34" charset="0"/>
                <a:cs typeface="Tahoma" panose="020B0604030504040204" pitchFamily="34" charset="0"/>
              </a:rPr>
              <a:t>-</a:t>
            </a:r>
            <a:r>
              <a:rPr lang="en-ZW" sz="1100" dirty="0">
                <a:latin typeface="Tahoma" panose="020B0604030504040204" pitchFamily="34" charset="0"/>
                <a:ea typeface="Tahoma" panose="020B0604030504040204" pitchFamily="34" charset="0"/>
                <a:cs typeface="Tahoma" panose="020B0604030504040204" pitchFamily="34" charset="0"/>
              </a:rPr>
              <a:t>N</a:t>
            </a:r>
            <a:r>
              <a:rPr lang="en-ZW" sz="1100" dirty="0">
                <a:effectLst/>
                <a:latin typeface="Tahoma" panose="020B0604030504040204" pitchFamily="34" charset="0"/>
                <a:ea typeface="Tahoma" panose="020B0604030504040204" pitchFamily="34" charset="0"/>
                <a:cs typeface="Tahoma" panose="020B0604030504040204" pitchFamily="34" charset="0"/>
              </a:rPr>
              <a:t>eed to support the safe shelter and referral pathways to deal with perpetrators and also provision of medication to the victims </a:t>
            </a:r>
          </a:p>
          <a:p>
            <a:pPr marL="342900" lvl="0" indent="-342900" algn="just">
              <a:lnSpc>
                <a:spcPct val="107000"/>
              </a:lnSpc>
              <a:buFont typeface="Wingdings" panose="05000000000000000000" pitchFamily="2" charset="2"/>
              <a:buChar char=""/>
            </a:pP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Severe impact of GBV- </a:t>
            </a:r>
            <a:r>
              <a:rPr lang="en-ZW" sz="1100" dirty="0">
                <a:effectLst/>
                <a:latin typeface="Tahoma" panose="020B0604030504040204" pitchFamily="34" charset="0"/>
                <a:ea typeface="Tahoma" panose="020B0604030504040204" pitchFamily="34" charset="0"/>
                <a:cs typeface="Tahoma" panose="020B0604030504040204" pitchFamily="34" charset="0"/>
              </a:rPr>
              <a:t>Reducing risk of GBV through provision of mental and psychological services.</a:t>
            </a:r>
          </a:p>
          <a:p>
            <a:pPr marL="0" lvl="0" indent="0" algn="just">
              <a:lnSpc>
                <a:spcPct val="107000"/>
              </a:lnSpc>
              <a:buNone/>
            </a:pP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Weak communities</a:t>
            </a:r>
            <a:r>
              <a:rPr lang="en-ZW" sz="1100" dirty="0">
                <a:effectLst/>
                <a:latin typeface="Tahoma" panose="020B0604030504040204" pitchFamily="34" charset="0"/>
                <a:ea typeface="Tahoma" panose="020B0604030504040204" pitchFamily="34" charset="0"/>
                <a:cs typeface="Tahoma" panose="020B0604030504040204" pitchFamily="34" charset="0"/>
              </a:rPr>
              <a:t> - There is need to improve the social determinants of health such as clean and safe water and education.</a:t>
            </a:r>
          </a:p>
          <a:p>
            <a:pPr marL="342900" lvl="0" indent="-342900" algn="just">
              <a:lnSpc>
                <a:spcPct val="107000"/>
              </a:lnSpc>
              <a:spcAft>
                <a:spcPts val="800"/>
              </a:spcAft>
              <a:buFont typeface="Wingdings" panose="05000000000000000000" pitchFamily="2" charset="2"/>
              <a:buChar char=""/>
            </a:pPr>
            <a:r>
              <a:rPr lang="en-ZA" sz="1100" b="1" dirty="0">
                <a:effectLst/>
                <a:latin typeface="Tahoma" panose="020B0604030504040204" pitchFamily="34" charset="0"/>
                <a:ea typeface="Tahoma" panose="020B0604030504040204" pitchFamily="34" charset="0"/>
                <a:cs typeface="Tahoma" panose="020B0604030504040204" pitchFamily="34" charset="0"/>
              </a:rPr>
              <a:t>Emergency Services </a:t>
            </a:r>
            <a:r>
              <a:rPr lang="en-ZA" sz="1100" dirty="0">
                <a:effectLst/>
                <a:latin typeface="Tahoma" panose="020B0604030504040204" pitchFamily="34" charset="0"/>
                <a:ea typeface="Tahoma" panose="020B0604030504040204" pitchFamily="34" charset="0"/>
                <a:cs typeface="Tahoma" panose="020B0604030504040204" pitchFamily="34" charset="0"/>
              </a:rPr>
              <a:t>– Attend to in the shortest possible time. </a:t>
            </a: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buFont typeface="Wingdings" panose="05000000000000000000" pitchFamily="2" charset="2"/>
              <a:buChar char=""/>
            </a:pPr>
            <a:r>
              <a:rPr lang="en-ZA" sz="1100" b="1" dirty="0">
                <a:effectLst/>
                <a:latin typeface="Tahoma" panose="020B0604030504040204" pitchFamily="34" charset="0"/>
                <a:ea typeface="Tahoma" panose="020B0604030504040204" pitchFamily="34" charset="0"/>
                <a:cs typeface="Tahoma" panose="020B0604030504040204" pitchFamily="34" charset="0"/>
              </a:rPr>
              <a:t>Screening, testing and counselling- </a:t>
            </a:r>
            <a:r>
              <a:rPr lang="en-ZA" sz="1100" dirty="0">
                <a:effectLst/>
                <a:latin typeface="Tahoma" panose="020B0604030504040204" pitchFamily="34" charset="0"/>
                <a:ea typeface="Tahoma" panose="020B0604030504040204" pitchFamily="34" charset="0"/>
                <a:cs typeface="Tahoma" panose="020B0604030504040204" pitchFamily="34" charset="0"/>
              </a:rPr>
              <a:t>conducted for diseases such as HIV and Aids, Tuberculosis. </a:t>
            </a:r>
          </a:p>
          <a:p>
            <a:pPr marL="342900" lvl="0" indent="-342900" algn="just">
              <a:lnSpc>
                <a:spcPct val="107000"/>
              </a:lnSpc>
              <a:buFont typeface="Wingdings" panose="05000000000000000000" pitchFamily="2" charset="2"/>
              <a:buChar char=""/>
            </a:pP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Wingdings" panose="05000000000000000000" pitchFamily="2" charset="2"/>
              <a:buChar char=""/>
            </a:pPr>
            <a:r>
              <a:rPr lang="en-ZA" sz="1100" b="1" dirty="0">
                <a:latin typeface="Tahoma" panose="020B0604030504040204" pitchFamily="34" charset="0"/>
                <a:ea typeface="Tahoma" panose="020B0604030504040204" pitchFamily="34" charset="0"/>
                <a:cs typeface="Tahoma" panose="020B0604030504040204" pitchFamily="34" charset="0"/>
              </a:rPr>
              <a:t>Increased access to m</a:t>
            </a:r>
            <a:r>
              <a:rPr lang="en-ZA" sz="1100" b="1" dirty="0">
                <a:effectLst/>
                <a:latin typeface="Tahoma" panose="020B0604030504040204" pitchFamily="34" charset="0"/>
                <a:ea typeface="Tahoma" panose="020B0604030504040204" pitchFamily="34" charset="0"/>
                <a:cs typeface="Tahoma" panose="020B0604030504040204" pitchFamily="34" charset="0"/>
              </a:rPr>
              <a:t>aternity </a:t>
            </a:r>
            <a:r>
              <a:rPr lang="en-ZA" sz="1100" b="1" dirty="0">
                <a:latin typeface="Tahoma" panose="020B0604030504040204" pitchFamily="34" charset="0"/>
                <a:ea typeface="Tahoma" panose="020B0604030504040204" pitchFamily="34" charset="0"/>
                <a:cs typeface="Tahoma" panose="020B0604030504040204" pitchFamily="34" charset="0"/>
              </a:rPr>
              <a:t>s</a:t>
            </a:r>
            <a:r>
              <a:rPr lang="en-ZA" sz="1100" b="1" dirty="0">
                <a:effectLst/>
                <a:latin typeface="Tahoma" panose="020B0604030504040204" pitchFamily="34" charset="0"/>
                <a:ea typeface="Tahoma" panose="020B0604030504040204" pitchFamily="34" charset="0"/>
                <a:cs typeface="Tahoma" panose="020B0604030504040204" pitchFamily="34" charset="0"/>
              </a:rPr>
              <a:t>ervices- </a:t>
            </a:r>
            <a:r>
              <a:rPr lang="en-ZA" sz="1100" dirty="0">
                <a:effectLst/>
                <a:latin typeface="Tahoma" panose="020B0604030504040204" pitchFamily="34" charset="0"/>
                <a:ea typeface="Tahoma" panose="020B0604030504040204" pitchFamily="34" charset="0"/>
                <a:cs typeface="Tahoma" panose="020B0604030504040204" pitchFamily="34" charset="0"/>
              </a:rPr>
              <a:t>Women now access antenatal and post-natal care, screening of cervical cancer, making choices on contraceptives. Need to increase mothers shelter,</a:t>
            </a: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buFont typeface="Wingdings" panose="05000000000000000000" pitchFamily="2" charset="2"/>
              <a:buChar char=""/>
            </a:pPr>
            <a:r>
              <a:rPr lang="en-ZA" sz="1100" b="1" dirty="0">
                <a:effectLst/>
                <a:latin typeface="Tahoma" panose="020B0604030504040204" pitchFamily="34" charset="0"/>
                <a:ea typeface="Tahoma" panose="020B0604030504040204" pitchFamily="34" charset="0"/>
                <a:cs typeface="Tahoma" panose="020B0604030504040204" pitchFamily="34" charset="0"/>
              </a:rPr>
              <a:t>Access to information- </a:t>
            </a:r>
            <a:r>
              <a:rPr lang="en-ZA" sz="1100" dirty="0">
                <a:effectLst/>
                <a:latin typeface="Tahoma" panose="020B0604030504040204" pitchFamily="34" charset="0"/>
                <a:ea typeface="Tahoma" panose="020B0604030504040204" pitchFamily="34" charset="0"/>
                <a:cs typeface="Tahoma" panose="020B0604030504040204" pitchFamily="34" charset="0"/>
              </a:rPr>
              <a:t>now have important information through Wats Up, Face - book, websites</a:t>
            </a:r>
          </a:p>
          <a:p>
            <a:pPr marL="0" lvl="0" indent="0" algn="just">
              <a:lnSpc>
                <a:spcPct val="107000"/>
              </a:lnSpc>
              <a:buNone/>
            </a:pP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Wingdings" panose="05000000000000000000" pitchFamily="2" charset="2"/>
              <a:buChar char=""/>
            </a:pPr>
            <a:r>
              <a:rPr lang="en-ZA" sz="1100" b="1" dirty="0">
                <a:effectLst/>
                <a:latin typeface="Tahoma" panose="020B0604030504040204" pitchFamily="34" charset="0"/>
                <a:ea typeface="Tahoma" panose="020B0604030504040204" pitchFamily="34" charset="0"/>
                <a:cs typeface="Tahoma" panose="020B0604030504040204" pitchFamily="34" charset="0"/>
              </a:rPr>
              <a:t>Need for more Counselling services</a:t>
            </a:r>
            <a:r>
              <a:rPr lang="en-ZA" sz="1100" dirty="0">
                <a:effectLst/>
                <a:latin typeface="Tahoma" panose="020B0604030504040204" pitchFamily="34" charset="0"/>
                <a:ea typeface="Tahoma" panose="020B0604030504040204" pitchFamily="34" charset="0"/>
                <a:cs typeface="Tahoma" panose="020B0604030504040204" pitchFamily="34" charset="0"/>
              </a:rPr>
              <a:t>- </a:t>
            </a:r>
            <a:r>
              <a:rPr lang="en-ZA" sz="1100" dirty="0">
                <a:latin typeface="Tahoma" panose="020B0604030504040204" pitchFamily="34" charset="0"/>
                <a:ea typeface="Tahoma" panose="020B0604030504040204" pitchFamily="34" charset="0"/>
                <a:cs typeface="Tahoma" panose="020B0604030504040204" pitchFamily="34" charset="0"/>
              </a:rPr>
              <a:t>For </a:t>
            </a:r>
            <a:r>
              <a:rPr lang="en-ZA" sz="1100" dirty="0">
                <a:effectLst/>
                <a:latin typeface="Tahoma" panose="020B0604030504040204" pitchFamily="34" charset="0"/>
                <a:ea typeface="Tahoma" panose="020B0604030504040204" pitchFamily="34" charset="0"/>
                <a:cs typeface="Tahoma" panose="020B0604030504040204" pitchFamily="34" charset="0"/>
              </a:rPr>
              <a:t>Gender Based Violence survivors. There is need to provide services through skilled personnel in order to save lives and handle difficult situations. Engage partnerships in health service delivery like NGOs</a:t>
            </a:r>
            <a:endParaRPr lang="en-ZW" sz="1100" dirty="0">
              <a:effectLst/>
              <a:latin typeface="Tahoma" panose="020B0604030504040204" pitchFamily="34" charset="0"/>
              <a:ea typeface="Tahoma" panose="020B0604030504040204" pitchFamily="34" charset="0"/>
              <a:cs typeface="Tahoma" panose="020B0604030504040204" pitchFamily="34" charset="0"/>
            </a:endParaRPr>
          </a:p>
          <a:p>
            <a:endParaRPr lang="en-ZW" sz="11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F7346F07-27D7-A08B-34ED-68762A7378F2}"/>
              </a:ext>
            </a:extLst>
          </p:cNvPr>
          <p:cNvSpPr>
            <a:spLocks noGrp="1"/>
          </p:cNvSpPr>
          <p:nvPr>
            <p:ph type="sldNum" sz="quarter" idx="12"/>
          </p:nvPr>
        </p:nvSpPr>
        <p:spPr/>
        <p:txBody>
          <a:bodyPr/>
          <a:lstStyle/>
          <a:p>
            <a:fld id="{6A8A6CC1-C62E-4793-9BAB-70F633D6ED53}" type="slidenum">
              <a:rPr lang="en-ZW" smtClean="0"/>
              <a:t>12</a:t>
            </a:fld>
            <a:endParaRPr lang="en-ZW"/>
          </a:p>
        </p:txBody>
      </p:sp>
    </p:spTree>
    <p:extLst>
      <p:ext uri="{BB962C8B-B14F-4D97-AF65-F5344CB8AC3E}">
        <p14:creationId xmlns:p14="http://schemas.microsoft.com/office/powerpoint/2010/main" val="2880311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6"/>
            <a:ext cx="8229600" cy="657652"/>
          </a:xfrm>
        </p:spPr>
        <p:txBody>
          <a:bodyPr>
            <a:normAutofit fontScale="90000"/>
          </a:bodyPr>
          <a:lstStyle/>
          <a:p>
            <a:r>
              <a:rPr lang="en-ZW" b="1" dirty="0"/>
              <a:t>RESULTS</a:t>
            </a:r>
            <a:endParaRPr lang="en-ZW" dirty="0"/>
          </a:p>
        </p:txBody>
      </p:sp>
      <p:sp>
        <p:nvSpPr>
          <p:cNvPr id="3" name="Content Placeholder 2"/>
          <p:cNvSpPr>
            <a:spLocks noGrp="1"/>
          </p:cNvSpPr>
          <p:nvPr>
            <p:ph sz="half" idx="1"/>
          </p:nvPr>
        </p:nvSpPr>
        <p:spPr>
          <a:xfrm>
            <a:off x="76200" y="794178"/>
            <a:ext cx="4419600" cy="5604608"/>
          </a:xfrm>
          <a:ln>
            <a:solidFill>
              <a:schemeClr val="tx1"/>
            </a:solidFill>
          </a:ln>
        </p:spPr>
        <p:txBody>
          <a:bodyPr>
            <a:noAutofit/>
          </a:bodyPr>
          <a:lstStyle/>
          <a:p>
            <a:pPr marL="0" indent="0" algn="just">
              <a:buNone/>
            </a:pPr>
            <a:r>
              <a:rPr lang="en-ZA" sz="1100" b="1" i="1" dirty="0">
                <a:latin typeface="Tahoma" panose="020B0604030504040204" pitchFamily="34" charset="0"/>
                <a:ea typeface="Tahoma" panose="020B0604030504040204" pitchFamily="34" charset="0"/>
                <a:cs typeface="Tahoma" panose="020B0604030504040204" pitchFamily="34" charset="0"/>
              </a:rPr>
              <a:t>Please share some of your results:</a:t>
            </a:r>
          </a:p>
          <a:p>
            <a:pPr marL="0" indent="0" algn="just">
              <a:buNone/>
            </a:pPr>
            <a:r>
              <a:rPr lang="en-ZA" sz="1100" dirty="0">
                <a:latin typeface="Tahoma" panose="020B0604030504040204" pitchFamily="34" charset="0"/>
                <a:ea typeface="Tahoma" panose="020B0604030504040204" pitchFamily="34" charset="0"/>
                <a:cs typeface="Tahoma" panose="020B0604030504040204" pitchFamily="34" charset="0"/>
              </a:rPr>
              <a:t>What are the short-term and long-term impacts of the project?</a:t>
            </a:r>
          </a:p>
          <a:p>
            <a:pPr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Improved Health Outcomes- </a:t>
            </a:r>
            <a:r>
              <a:rPr lang="en-ZA" sz="1100" dirty="0">
                <a:latin typeface="Tahoma" panose="020B0604030504040204" pitchFamily="34" charset="0"/>
                <a:ea typeface="Tahoma" panose="020B0604030504040204" pitchFamily="34" charset="0"/>
                <a:cs typeface="Tahoma" panose="020B0604030504040204" pitchFamily="34" charset="0"/>
              </a:rPr>
              <a:t>reduced morbidity &amp; mortality rates, prevention of lifelong complications for mothers and infants, enhance workforce productivity, reduce absenteeism thereby benefitting the economy, </a:t>
            </a:r>
            <a:r>
              <a:rPr lang="en-ZA" sz="1100" b="1" dirty="0">
                <a:latin typeface="Tahoma" panose="020B0604030504040204" pitchFamily="34" charset="0"/>
                <a:ea typeface="Tahoma" panose="020B0604030504040204" pitchFamily="34" charset="0"/>
                <a:cs typeface="Tahoma" panose="020B0604030504040204" pitchFamily="34" charset="0"/>
              </a:rPr>
              <a:t>clean up campaign, Beatrice Township, Kudyarawanza Primary school</a:t>
            </a:r>
          </a:p>
          <a:p>
            <a:pPr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Economic Benefits </a:t>
            </a:r>
            <a:r>
              <a:rPr lang="en-ZA" sz="1100" dirty="0">
                <a:latin typeface="Tahoma" panose="020B0604030504040204" pitchFamily="34" charset="0"/>
                <a:ea typeface="Tahoma" panose="020B0604030504040204" pitchFamily="34" charset="0"/>
                <a:cs typeface="Tahoma" panose="020B0604030504040204" pitchFamily="34" charset="0"/>
              </a:rPr>
              <a:t>– economic stability by reducing the burden of illness, increased attendance to work </a:t>
            </a:r>
          </a:p>
          <a:p>
            <a:pPr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Social Determinants </a:t>
            </a:r>
            <a:r>
              <a:rPr lang="en-ZA" sz="1100" dirty="0">
                <a:latin typeface="Tahoma" panose="020B0604030504040204" pitchFamily="34" charset="0"/>
                <a:ea typeface="Tahoma" panose="020B0604030504040204" pitchFamily="34" charset="0"/>
                <a:cs typeface="Tahoma" panose="020B0604030504040204" pitchFamily="34" charset="0"/>
              </a:rPr>
              <a:t>of health- better education achievements, skilled personnel,  income opportunities</a:t>
            </a:r>
          </a:p>
          <a:p>
            <a:pPr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Long term care and support- </a:t>
            </a:r>
            <a:r>
              <a:rPr lang="en-ZA" sz="1100" dirty="0">
                <a:latin typeface="Tahoma" panose="020B0604030504040204" pitchFamily="34" charset="0"/>
                <a:ea typeface="Tahoma" panose="020B0604030504040204" pitchFamily="34" charset="0"/>
                <a:cs typeface="Tahoma" panose="020B0604030504040204" pitchFamily="34" charset="0"/>
              </a:rPr>
              <a:t>nursing homes and community –based settings, appropriate support as they age.</a:t>
            </a:r>
          </a:p>
          <a:p>
            <a:pPr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Addressing Health Disparities –</a:t>
            </a:r>
            <a:r>
              <a:rPr lang="en-ZA" sz="1100" dirty="0">
                <a:latin typeface="Tahoma" panose="020B0604030504040204" pitchFamily="34" charset="0"/>
                <a:ea typeface="Tahoma" panose="020B0604030504040204" pitchFamily="34" charset="0"/>
                <a:cs typeface="Tahoma" panose="020B0604030504040204" pitchFamily="34" charset="0"/>
              </a:rPr>
              <a:t>address health disparities amongst populations, related to race, status, geographic location.</a:t>
            </a:r>
          </a:p>
          <a:p>
            <a:pPr algn="just">
              <a:buFont typeface="Wingdings" panose="05000000000000000000" pitchFamily="2" charset="2"/>
              <a:buChar char="ü"/>
            </a:pPr>
            <a:endParaRPr lang="en-ZA" sz="11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ZA" sz="1100" b="1" i="1" dirty="0">
                <a:latin typeface="Tahoma" panose="020B0604030504040204" pitchFamily="34" charset="0"/>
                <a:ea typeface="Tahoma" panose="020B0604030504040204" pitchFamily="34" charset="0"/>
                <a:cs typeface="Tahoma" panose="020B0604030504040204" pitchFamily="34" charset="0"/>
              </a:rPr>
              <a:t>How is the project responding to:</a:t>
            </a:r>
          </a:p>
          <a:p>
            <a:pPr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Women’s empowerment </a:t>
            </a:r>
            <a:r>
              <a:rPr lang="en-ZA" sz="1100" dirty="0">
                <a:latin typeface="Tahoma" panose="020B0604030504040204" pitchFamily="34" charset="0"/>
                <a:ea typeface="Tahoma" panose="020B0604030504040204" pitchFamily="34" charset="0"/>
                <a:cs typeface="Tahoma" panose="020B0604030504040204" pitchFamily="34" charset="0"/>
              </a:rPr>
              <a:t>–Trainings, sharing information, making decisions.</a:t>
            </a:r>
          </a:p>
          <a:p>
            <a:pPr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Public participation </a:t>
            </a:r>
            <a:r>
              <a:rPr lang="en-ZA" sz="1100" dirty="0">
                <a:latin typeface="Tahoma" panose="020B0604030504040204" pitchFamily="34" charset="0"/>
                <a:ea typeface="Tahoma" panose="020B0604030504040204" pitchFamily="34" charset="0"/>
                <a:cs typeface="Tahoma" panose="020B0604030504040204" pitchFamily="34" charset="0"/>
              </a:rPr>
              <a:t>– women, girls, now active in health services initiatives- attending meetings, financial support- family day celebrations</a:t>
            </a:r>
          </a:p>
          <a:p>
            <a:pPr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Media coverage </a:t>
            </a:r>
            <a:r>
              <a:rPr lang="en-ZA" sz="1100" dirty="0">
                <a:latin typeface="Tahoma" panose="020B0604030504040204" pitchFamily="34" charset="0"/>
                <a:ea typeface="Tahoma" panose="020B0604030504040204" pitchFamily="34" charset="0"/>
                <a:cs typeface="Tahoma" panose="020B0604030504040204" pitchFamily="34" charset="0"/>
              </a:rPr>
              <a:t>(including social media) – Council gets on limelight during official openings on health and educational facilities.</a:t>
            </a:r>
          </a:p>
          <a:p>
            <a:pPr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Capacity building – </a:t>
            </a:r>
            <a:r>
              <a:rPr lang="en-ZA" sz="1100" dirty="0">
                <a:latin typeface="Tahoma" panose="020B0604030504040204" pitchFamily="34" charset="0"/>
                <a:ea typeface="Tahoma" panose="020B0604030504040204" pitchFamily="34" charset="0"/>
                <a:cs typeface="Tahoma" panose="020B0604030504040204" pitchFamily="34" charset="0"/>
              </a:rPr>
              <a:t>Holding meetings, workshops with health service providers.</a:t>
            </a:r>
          </a:p>
          <a:p>
            <a:pPr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Changes in gender attitudes at individual and community level – </a:t>
            </a:r>
            <a:r>
              <a:rPr lang="en-ZA" sz="1100" dirty="0">
                <a:latin typeface="Tahoma" panose="020B0604030504040204" pitchFamily="34" charset="0"/>
                <a:ea typeface="Tahoma" panose="020B0604030504040204" pitchFamily="34" charset="0"/>
                <a:cs typeface="Tahoma" panose="020B0604030504040204" pitchFamily="34" charset="0"/>
              </a:rPr>
              <a:t>boys, men, women and men have improved attitudes in a positive way to embrace SRHR in the community</a:t>
            </a:r>
          </a:p>
          <a:p>
            <a:pPr algn="just">
              <a:buFont typeface="Wingdings" panose="05000000000000000000" pitchFamily="2" charset="2"/>
              <a:buChar char="ü"/>
            </a:pPr>
            <a:endParaRPr lang="en-ZA" sz="11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ü"/>
            </a:pPr>
            <a:endParaRPr lang="en-ZW" sz="1100" dirty="0">
              <a:latin typeface="Tahoma" panose="020B0604030504040204" pitchFamily="34" charset="0"/>
              <a:ea typeface="Tahoma" panose="020B0604030504040204" pitchFamily="34" charset="0"/>
              <a:cs typeface="Tahoma" panose="020B0604030504040204" pitchFamily="34" charset="0"/>
            </a:endParaRPr>
          </a:p>
        </p:txBody>
      </p:sp>
      <p:pic>
        <p:nvPicPr>
          <p:cNvPr id="8" name="Content Placeholder 7" descr="A group of people standing next to a truck&#10;&#10;Description automatically generated">
            <a:extLst>
              <a:ext uri="{FF2B5EF4-FFF2-40B4-BE49-F238E27FC236}">
                <a16:creationId xmlns:a16="http://schemas.microsoft.com/office/drawing/2014/main" id="{21098E91-1371-0A45-A9A3-E0C400B753F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72025" y="836613"/>
            <a:ext cx="1781175" cy="1843778"/>
          </a:xfrm>
          <a:ln>
            <a:solidFill>
              <a:schemeClr val="tx1"/>
            </a:solidFill>
          </a:ln>
        </p:spPr>
      </p:pic>
      <p:sp>
        <p:nvSpPr>
          <p:cNvPr id="6" name="TextBox 5"/>
          <p:cNvSpPr txBox="1"/>
          <p:nvPr/>
        </p:nvSpPr>
        <p:spPr>
          <a:xfrm>
            <a:off x="0" y="6398786"/>
            <a:ext cx="9144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5" name="Slide Number Placeholder 4"/>
          <p:cNvSpPr>
            <a:spLocks noGrp="1"/>
          </p:cNvSpPr>
          <p:nvPr>
            <p:ph type="sldNum" sz="quarter" idx="12"/>
          </p:nvPr>
        </p:nvSpPr>
        <p:spPr/>
        <p:txBody>
          <a:bodyPr/>
          <a:lstStyle/>
          <a:p>
            <a:fld id="{6A8A6CC1-C62E-4793-9BAB-70F633D6ED53}" type="slidenum">
              <a:rPr lang="en-ZW" smtClean="0"/>
              <a:t>13</a:t>
            </a:fld>
            <a:endParaRPr lang="en-ZW"/>
          </a:p>
        </p:txBody>
      </p:sp>
      <p:pic>
        <p:nvPicPr>
          <p:cNvPr id="10" name="Picture 9">
            <a:extLst>
              <a:ext uri="{FF2B5EF4-FFF2-40B4-BE49-F238E27FC236}">
                <a16:creationId xmlns:a16="http://schemas.microsoft.com/office/drawing/2014/main" id="{50A8471D-4279-1701-8EBA-AE4755695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025" y="2971800"/>
            <a:ext cx="4295775" cy="3276600"/>
          </a:xfrm>
          <a:prstGeom prst="rect">
            <a:avLst/>
          </a:prstGeom>
        </p:spPr>
      </p:pic>
      <p:pic>
        <p:nvPicPr>
          <p:cNvPr id="12" name="Picture 11">
            <a:extLst>
              <a:ext uri="{FF2B5EF4-FFF2-40B4-BE49-F238E27FC236}">
                <a16:creationId xmlns:a16="http://schemas.microsoft.com/office/drawing/2014/main" id="{48837A61-6122-AAC6-E0BC-263CF26B867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599" y="794178"/>
            <a:ext cx="2257426" cy="1886213"/>
          </a:xfrm>
          <a:prstGeom prst="rect">
            <a:avLst/>
          </a:prstGeom>
          <a:noFill/>
          <a:ln>
            <a:noFill/>
          </a:ln>
        </p:spPr>
      </p:pic>
    </p:spTree>
    <p:extLst>
      <p:ext uri="{BB962C8B-B14F-4D97-AF65-F5344CB8AC3E}">
        <p14:creationId xmlns:p14="http://schemas.microsoft.com/office/powerpoint/2010/main" val="202113444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6"/>
            <a:ext cx="8229600" cy="724188"/>
          </a:xfrm>
        </p:spPr>
        <p:txBody>
          <a:bodyPr>
            <a:normAutofit fontScale="90000"/>
          </a:bodyPr>
          <a:lstStyle/>
          <a:p>
            <a:r>
              <a:rPr lang="en-ZW" b="1" dirty="0"/>
              <a:t>LEARNING</a:t>
            </a:r>
          </a:p>
        </p:txBody>
      </p:sp>
      <p:sp>
        <p:nvSpPr>
          <p:cNvPr id="3" name="Content Placeholder 2"/>
          <p:cNvSpPr>
            <a:spLocks noGrp="1"/>
          </p:cNvSpPr>
          <p:nvPr>
            <p:ph sz="half" idx="1"/>
          </p:nvPr>
        </p:nvSpPr>
        <p:spPr>
          <a:xfrm>
            <a:off x="38099" y="880297"/>
            <a:ext cx="4495800" cy="5562600"/>
          </a:xfrm>
        </p:spPr>
        <p:txBody>
          <a:bodyPr>
            <a:normAutofit/>
          </a:bodyPr>
          <a:lstStyle/>
          <a:p>
            <a:pPr marL="0" indent="0">
              <a:buNone/>
            </a:pPr>
            <a:r>
              <a:rPr lang="en-ZW" sz="1100" b="1" dirty="0">
                <a:latin typeface="Tahoma" panose="020B0604030504040204" pitchFamily="34" charset="0"/>
                <a:ea typeface="Tahoma" panose="020B0604030504040204" pitchFamily="34" charset="0"/>
                <a:cs typeface="Tahoma" panose="020B0604030504040204" pitchFamily="34" charset="0"/>
              </a:rPr>
              <a:t>What are the key lessons from this project/practice?</a:t>
            </a:r>
          </a:p>
          <a:p>
            <a:pPr>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Women and girls are the vulnerable members of society who need empowerment through work spaces, Guzha fresh market shade, </a:t>
            </a:r>
          </a:p>
          <a:p>
            <a:pPr>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Performance based incentives for staff,</a:t>
            </a:r>
          </a:p>
          <a:p>
            <a:pPr>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Women and girls training and mentoring on income generating projects</a:t>
            </a:r>
          </a:p>
          <a:p>
            <a:pPr>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Data feedback, monitoring and creating and implementing standard operating procedures</a:t>
            </a:r>
          </a:p>
          <a:p>
            <a:pPr marL="0" indent="0">
              <a:buNone/>
            </a:pPr>
            <a:endParaRPr lang="en-ZW" sz="11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ZW" sz="1100" b="1" dirty="0">
                <a:latin typeface="Tahoma" panose="020B0604030504040204" pitchFamily="34" charset="0"/>
                <a:ea typeface="Tahoma" panose="020B0604030504040204" pitchFamily="34" charset="0"/>
                <a:cs typeface="Tahoma" panose="020B0604030504040204" pitchFamily="34" charset="0"/>
              </a:rPr>
              <a:t>How will you apply the lessons going forward?</a:t>
            </a:r>
          </a:p>
          <a:p>
            <a:pPr>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Provision of market stalls to promote decent work places.</a:t>
            </a:r>
          </a:p>
          <a:p>
            <a:pPr>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Providing decent accommodation to the nurses, logistical support ( fuels)</a:t>
            </a:r>
          </a:p>
          <a:p>
            <a:pPr>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Responding promptly to their needs-construction of facilities, water, repairs, </a:t>
            </a:r>
          </a:p>
          <a:p>
            <a:pPr>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Providing toiletries, stationery, </a:t>
            </a:r>
          </a:p>
          <a:p>
            <a:pPr>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Training staff on ease of doing business and good customer service, Regular support visits and feedback meetings</a:t>
            </a:r>
          </a:p>
          <a:p>
            <a:pPr>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Engagements of community leadership is essential for project completion</a:t>
            </a:r>
          </a:p>
        </p:txBody>
      </p:sp>
      <p:pic>
        <p:nvPicPr>
          <p:cNvPr id="8" name="Content Placeholder 7">
            <a:extLst>
              <a:ext uri="{FF2B5EF4-FFF2-40B4-BE49-F238E27FC236}">
                <a16:creationId xmlns:a16="http://schemas.microsoft.com/office/drawing/2014/main" id="{94942D68-E994-C8DC-2D62-96432E8904EB}"/>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229414" y="1368117"/>
            <a:ext cx="2513972" cy="1828800"/>
          </a:xfrm>
        </p:spPr>
      </p:pic>
      <p:sp>
        <p:nvSpPr>
          <p:cNvPr id="5" name="Slide Number Placeholder 4"/>
          <p:cNvSpPr>
            <a:spLocks noGrp="1"/>
          </p:cNvSpPr>
          <p:nvPr>
            <p:ph type="sldNum" sz="quarter" idx="12"/>
          </p:nvPr>
        </p:nvSpPr>
        <p:spPr/>
        <p:txBody>
          <a:bodyPr/>
          <a:lstStyle/>
          <a:p>
            <a:fld id="{6A8A6CC1-C62E-4793-9BAB-70F633D6ED53}" type="slidenum">
              <a:rPr lang="en-ZW" smtClean="0"/>
              <a:t>14</a:t>
            </a:fld>
            <a:endParaRPr lang="en-ZW"/>
          </a:p>
        </p:txBody>
      </p:sp>
      <p:sp>
        <p:nvSpPr>
          <p:cNvPr id="6" name="TextBox 5"/>
          <p:cNvSpPr txBox="1"/>
          <p:nvPr/>
        </p:nvSpPr>
        <p:spPr>
          <a:xfrm>
            <a:off x="0" y="6398786"/>
            <a:ext cx="9144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pic>
        <p:nvPicPr>
          <p:cNvPr id="10" name="Picture 9" descr="A group of people in green shirts&#10;&#10;Description automatically generated">
            <a:extLst>
              <a:ext uri="{FF2B5EF4-FFF2-40B4-BE49-F238E27FC236}">
                <a16:creationId xmlns:a16="http://schemas.microsoft.com/office/drawing/2014/main" id="{9C9FB85F-5C8F-9512-0C36-395138D9D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398" y="3982896"/>
            <a:ext cx="1828801" cy="2494104"/>
          </a:xfrm>
          <a:prstGeom prst="rect">
            <a:avLst/>
          </a:prstGeom>
        </p:spPr>
      </p:pic>
      <p:pic>
        <p:nvPicPr>
          <p:cNvPr id="12" name="Picture 11" descr="A group of people in white medical gowns and gloves pushing a wheelchair&#10;&#10;Description automatically generated">
            <a:extLst>
              <a:ext uri="{FF2B5EF4-FFF2-40B4-BE49-F238E27FC236}">
                <a16:creationId xmlns:a16="http://schemas.microsoft.com/office/drawing/2014/main" id="{6B4BBF9F-A606-099C-317A-8DC97A2A5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199" y="1025530"/>
            <a:ext cx="2552701" cy="2513971"/>
          </a:xfrm>
          <a:prstGeom prst="rect">
            <a:avLst/>
          </a:prstGeom>
        </p:spPr>
      </p:pic>
      <p:pic>
        <p:nvPicPr>
          <p:cNvPr id="14" name="Picture 13" descr="A computer screen with a computer screen and a computer screen&#10;&#10;Description automatically generated">
            <a:extLst>
              <a:ext uri="{FF2B5EF4-FFF2-40B4-BE49-F238E27FC236}">
                <a16:creationId xmlns:a16="http://schemas.microsoft.com/office/drawing/2014/main" id="{B56D29DB-9FF6-FF50-AEBF-552446FD30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5176" y="3982896"/>
            <a:ext cx="2326424" cy="2373454"/>
          </a:xfrm>
          <a:prstGeom prst="rect">
            <a:avLst/>
          </a:prstGeom>
        </p:spPr>
      </p:pic>
    </p:spTree>
    <p:extLst>
      <p:ext uri="{BB962C8B-B14F-4D97-AF65-F5344CB8AC3E}">
        <p14:creationId xmlns:p14="http://schemas.microsoft.com/office/powerpoint/2010/main" val="2060569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ZW" b="1" dirty="0"/>
              <a:t>MONITORING AND EVALUATION</a:t>
            </a:r>
            <a:endParaRPr lang="en-ZW" dirty="0"/>
          </a:p>
        </p:txBody>
      </p:sp>
      <p:sp>
        <p:nvSpPr>
          <p:cNvPr id="3" name="Content Placeholder 2"/>
          <p:cNvSpPr>
            <a:spLocks noGrp="1"/>
          </p:cNvSpPr>
          <p:nvPr>
            <p:ph idx="1"/>
          </p:nvPr>
        </p:nvSpPr>
        <p:spPr>
          <a:xfrm>
            <a:off x="0" y="956836"/>
            <a:ext cx="9067800" cy="5399514"/>
          </a:xfrm>
          <a:ln>
            <a:solidFill>
              <a:schemeClr val="tx1"/>
            </a:solidFill>
          </a:ln>
        </p:spPr>
        <p:txBody>
          <a:bodyPr>
            <a:normAutofit/>
          </a:bodyPr>
          <a:lstStyle/>
          <a:p>
            <a:pPr marL="0" lvl="0" indent="0">
              <a:buNone/>
            </a:pPr>
            <a:r>
              <a:rPr lang="en-ZA" sz="1100" b="1" dirty="0">
                <a:latin typeface="Tahoma" panose="020B0604030504040204" pitchFamily="34" charset="0"/>
                <a:ea typeface="Tahoma" panose="020B0604030504040204" pitchFamily="34" charset="0"/>
                <a:cs typeface="Tahoma" panose="020B0604030504040204" pitchFamily="34" charset="0"/>
              </a:rPr>
              <a:t>How do you monitor the success of the project?</a:t>
            </a:r>
          </a:p>
          <a:p>
            <a:pPr lvl="0"/>
            <a:endParaRPr lang="en-ZA" sz="1100" dirty="0">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07000"/>
              </a:lnSpc>
              <a:buFont typeface="Wingdings" panose="05000000000000000000" pitchFamily="2" charset="2"/>
              <a:buChar char=""/>
            </a:pPr>
            <a:r>
              <a:rPr lang="en-ZW" sz="1100" dirty="0">
                <a:effectLst/>
                <a:latin typeface="Tahoma" panose="020B0604030504040204" pitchFamily="34" charset="0"/>
                <a:ea typeface="Tahoma" panose="020B0604030504040204" pitchFamily="34" charset="0"/>
                <a:cs typeface="Tahoma" panose="020B0604030504040204" pitchFamily="34" charset="0"/>
              </a:rPr>
              <a:t>Development of plans and goals - This included formulation of the annual plan and identifying all activities, partners, involved, timeframe for activities and the funding. The plan incorporates activities such as GBV sensitization campaigns, celebrating the International Women's Day, committee meetings, Activating the junior councillors, summit meetings.</a:t>
            </a:r>
          </a:p>
          <a:p>
            <a:pPr marL="342900" lvl="0" indent="-342900">
              <a:lnSpc>
                <a:spcPct val="107000"/>
              </a:lnSpc>
              <a:buFont typeface="Wingdings" panose="05000000000000000000" pitchFamily="2" charset="2"/>
              <a:buChar char=""/>
            </a:pPr>
            <a:r>
              <a:rPr lang="en-ZW" sz="1100" dirty="0">
                <a:effectLst/>
                <a:latin typeface="Tahoma" panose="020B0604030504040204" pitchFamily="34" charset="0"/>
                <a:ea typeface="Tahoma" panose="020B0604030504040204" pitchFamily="34" charset="0"/>
                <a:cs typeface="Tahoma" panose="020B0604030504040204" pitchFamily="34" charset="0"/>
              </a:rPr>
              <a:t>Implement plans- Checking plans against planed human resources, materials, finances, partners and time frame.</a:t>
            </a:r>
          </a:p>
          <a:p>
            <a:pPr marL="342900" lvl="0" indent="-342900">
              <a:lnSpc>
                <a:spcPct val="107000"/>
              </a:lnSpc>
              <a:buFont typeface="Wingdings" panose="05000000000000000000" pitchFamily="2" charset="2"/>
              <a:buChar char=""/>
            </a:pPr>
            <a:r>
              <a:rPr lang="en-ZW" sz="1100" dirty="0">
                <a:effectLst/>
                <a:latin typeface="Tahoma" panose="020B0604030504040204" pitchFamily="34" charset="0"/>
                <a:ea typeface="Tahoma" panose="020B0604030504040204" pitchFamily="34" charset="0"/>
                <a:cs typeface="Tahoma" panose="020B0604030504040204" pitchFamily="34" charset="0"/>
              </a:rPr>
              <a:t>Management, committee and full council meetings help track progress made through reports compiles and this provides a picture of what Council has managed to do and areas that need more efforts.</a:t>
            </a:r>
          </a:p>
          <a:p>
            <a:pPr marL="342900" lvl="0" indent="-342900">
              <a:lnSpc>
                <a:spcPct val="107000"/>
              </a:lnSpc>
              <a:buFont typeface="Wingdings" panose="05000000000000000000" pitchFamily="2" charset="2"/>
              <a:buChar char=""/>
            </a:pPr>
            <a:r>
              <a:rPr lang="en-ZW" sz="1100" dirty="0">
                <a:effectLst/>
                <a:latin typeface="Tahoma" panose="020B0604030504040204" pitchFamily="34" charset="0"/>
                <a:ea typeface="Tahoma" panose="020B0604030504040204" pitchFamily="34" charset="0"/>
                <a:cs typeface="Tahoma" panose="020B0604030504040204" pitchFamily="34" charset="0"/>
              </a:rPr>
              <a:t>Site Visits- Taking initiatives to visit the clinics helped to monitor the state of buildings, progress on construction and repairs, situation on water and sanitation.</a:t>
            </a:r>
          </a:p>
          <a:p>
            <a:pPr marL="342900" lvl="0" indent="-342900">
              <a:lnSpc>
                <a:spcPct val="107000"/>
              </a:lnSpc>
              <a:buFont typeface="Wingdings" panose="05000000000000000000" pitchFamily="2" charset="2"/>
              <a:buChar char=""/>
            </a:pPr>
            <a:r>
              <a:rPr lang="en-ZW" sz="1100" dirty="0">
                <a:effectLst/>
                <a:latin typeface="Tahoma" panose="020B0604030504040204" pitchFamily="34" charset="0"/>
                <a:ea typeface="Tahoma" panose="020B0604030504040204" pitchFamily="34" charset="0"/>
                <a:cs typeface="Tahoma" panose="020B0604030504040204" pitchFamily="34" charset="0"/>
              </a:rPr>
              <a:t>Participation - SRHR programs ensured getting to who what is best, where to improve. </a:t>
            </a:r>
          </a:p>
          <a:p>
            <a:pPr marL="342900" lvl="0" indent="-342900">
              <a:lnSpc>
                <a:spcPct val="107000"/>
              </a:lnSpc>
              <a:spcAft>
                <a:spcPts val="800"/>
              </a:spcAft>
              <a:buFont typeface="Wingdings" panose="05000000000000000000" pitchFamily="2" charset="2"/>
              <a:buChar char=""/>
            </a:pPr>
            <a:r>
              <a:rPr lang="en-ZW" sz="1100" dirty="0">
                <a:effectLst/>
                <a:latin typeface="Tahoma" panose="020B0604030504040204" pitchFamily="34" charset="0"/>
                <a:ea typeface="Tahoma" panose="020B0604030504040204" pitchFamily="34" charset="0"/>
                <a:cs typeface="Tahoma" panose="020B0604030504040204" pitchFamily="34" charset="0"/>
              </a:rPr>
              <a:t>Surveys- Conducting client satisfaction surveys ensures that the organization gets feedback from clients and work on areas that need improvements. Online surveys were conducted to ensure privacy. </a:t>
            </a:r>
          </a:p>
          <a:p>
            <a:pPr marL="0" lvl="0" indent="0">
              <a:lnSpc>
                <a:spcPct val="107000"/>
              </a:lnSpc>
              <a:buNone/>
            </a:pPr>
            <a:r>
              <a:rPr lang="en-ZW" sz="1100" b="1" dirty="0">
                <a:effectLst/>
                <a:latin typeface="Tahoma" panose="020B0604030504040204" pitchFamily="34" charset="0"/>
                <a:ea typeface="Tahoma" panose="020B0604030504040204" pitchFamily="34" charset="0"/>
                <a:cs typeface="Tahoma" panose="020B0604030504040204" pitchFamily="34" charset="0"/>
              </a:rPr>
              <a:t>Tools used to measure impact include:</a:t>
            </a:r>
          </a:p>
          <a:p>
            <a:pPr marL="342900" lvl="0" indent="-342900">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Plans </a:t>
            </a:r>
            <a:r>
              <a:rPr lang="en-ZW" sz="1100" dirty="0">
                <a:effectLst/>
                <a:latin typeface="Tahoma" panose="020B0604030504040204" pitchFamily="34" charset="0"/>
                <a:ea typeface="Tahoma" panose="020B0604030504040204" pitchFamily="34" charset="0"/>
                <a:cs typeface="Tahoma" panose="020B0604030504040204" pitchFamily="34" charset="0"/>
              </a:rPr>
              <a:t>- Strategic, annual and monthly </a:t>
            </a:r>
          </a:p>
          <a:p>
            <a:pPr marL="342900" lvl="0" indent="-342900">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Meeting minutes </a:t>
            </a:r>
            <a:r>
              <a:rPr lang="en-ZW" sz="1100" dirty="0">
                <a:effectLst/>
                <a:latin typeface="Tahoma" panose="020B0604030504040204" pitchFamily="34" charset="0"/>
                <a:ea typeface="Tahoma" panose="020B0604030504040204" pitchFamily="34" charset="0"/>
                <a:cs typeface="Tahoma" panose="020B0604030504040204" pitchFamily="34" charset="0"/>
              </a:rPr>
              <a:t>-Management, Committee and full council</a:t>
            </a:r>
          </a:p>
          <a:p>
            <a:pPr marL="342900" lvl="0" indent="-342900">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Reports </a:t>
            </a:r>
            <a:r>
              <a:rPr lang="en-ZW" sz="1100" dirty="0">
                <a:effectLst/>
                <a:latin typeface="Tahoma" panose="020B0604030504040204" pitchFamily="34" charset="0"/>
                <a:ea typeface="Tahoma" panose="020B0604030504040204" pitchFamily="34" charset="0"/>
                <a:cs typeface="Tahoma" panose="020B0604030504040204" pitchFamily="34" charset="0"/>
              </a:rPr>
              <a:t>- Weekly, monthly and yearly </a:t>
            </a:r>
          </a:p>
          <a:p>
            <a:pPr marL="342900" lvl="0" indent="-342900">
              <a:lnSpc>
                <a:spcPct val="107000"/>
              </a:lnSpc>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Survey</a:t>
            </a:r>
            <a:r>
              <a:rPr lang="en-ZW" sz="1100" dirty="0">
                <a:effectLst/>
                <a:latin typeface="Tahoma" panose="020B0604030504040204" pitchFamily="34" charset="0"/>
                <a:ea typeface="Tahoma" panose="020B0604030504040204" pitchFamily="34" charset="0"/>
                <a:cs typeface="Tahoma" panose="020B0604030504040204" pitchFamily="34" charset="0"/>
              </a:rPr>
              <a:t>s - Online Survey questions</a:t>
            </a:r>
          </a:p>
          <a:p>
            <a:pPr marL="342900" lvl="0" indent="-342900">
              <a:lnSpc>
                <a:spcPct val="107000"/>
              </a:lnSpc>
              <a:spcAft>
                <a:spcPts val="800"/>
              </a:spcAft>
              <a:buFont typeface="Wingdings" panose="05000000000000000000" pitchFamily="2" charset="2"/>
              <a:buChar char=""/>
            </a:pPr>
            <a:r>
              <a:rPr lang="en-ZW" sz="1100" b="1" dirty="0">
                <a:effectLst/>
                <a:latin typeface="Tahoma" panose="020B0604030504040204" pitchFamily="34" charset="0"/>
                <a:ea typeface="Tahoma" panose="020B0604030504040204" pitchFamily="34" charset="0"/>
                <a:cs typeface="Tahoma" panose="020B0604030504040204" pitchFamily="34" charset="0"/>
              </a:rPr>
              <a:t>Social Media - </a:t>
            </a:r>
            <a:r>
              <a:rPr lang="en-ZW" sz="1100" dirty="0">
                <a:effectLst/>
                <a:latin typeface="Tahoma" panose="020B0604030504040204" pitchFamily="34" charset="0"/>
                <a:ea typeface="Tahoma" panose="020B0604030504040204" pitchFamily="34" charset="0"/>
                <a:cs typeface="Tahoma" panose="020B0604030504040204" pitchFamily="34" charset="0"/>
              </a:rPr>
              <a:t>comments section and What's Up platforms</a:t>
            </a:r>
            <a:endParaRPr lang="en-ZW" sz="11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W"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398786"/>
            <a:ext cx="9144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4" name="Slide Number Placeholder 3"/>
          <p:cNvSpPr>
            <a:spLocks noGrp="1"/>
          </p:cNvSpPr>
          <p:nvPr>
            <p:ph type="sldNum" sz="quarter" idx="12"/>
          </p:nvPr>
        </p:nvSpPr>
        <p:spPr/>
        <p:txBody>
          <a:bodyPr/>
          <a:lstStyle/>
          <a:p>
            <a:fld id="{6A8A6CC1-C62E-4793-9BAB-70F633D6ED53}" type="slidenum">
              <a:rPr lang="en-ZW" smtClean="0"/>
              <a:t>15</a:t>
            </a:fld>
            <a:endParaRPr lang="en-ZW"/>
          </a:p>
        </p:txBody>
      </p:sp>
    </p:spTree>
    <p:extLst>
      <p:ext uri="{BB962C8B-B14F-4D97-AF65-F5344CB8AC3E}">
        <p14:creationId xmlns:p14="http://schemas.microsoft.com/office/powerpoint/2010/main" val="388640851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26"/>
            <a:ext cx="8229600" cy="518968"/>
          </a:xfrm>
        </p:spPr>
        <p:txBody>
          <a:bodyPr>
            <a:normAutofit fontScale="90000"/>
          </a:bodyPr>
          <a:lstStyle/>
          <a:p>
            <a:r>
              <a:rPr lang="en-ZA" b="1" dirty="0"/>
              <a:t>SUSTAINABILITY AND REPLICATION</a:t>
            </a:r>
            <a:endParaRPr lang="en-ZA" dirty="0"/>
          </a:p>
        </p:txBody>
      </p:sp>
      <p:sp>
        <p:nvSpPr>
          <p:cNvPr id="3" name="Content Placeholder 2"/>
          <p:cNvSpPr>
            <a:spLocks noGrp="1"/>
          </p:cNvSpPr>
          <p:nvPr>
            <p:ph idx="1"/>
          </p:nvPr>
        </p:nvSpPr>
        <p:spPr>
          <a:xfrm>
            <a:off x="0" y="838200"/>
            <a:ext cx="8991600" cy="5560586"/>
          </a:xfrm>
        </p:spPr>
        <p:txBody>
          <a:bodyPr>
            <a:normAutofit fontScale="25000" lnSpcReduction="20000"/>
          </a:bodyPr>
          <a:lstStyle/>
          <a:p>
            <a:pPr marL="0" lvl="0" indent="0">
              <a:buNone/>
            </a:pPr>
            <a:r>
              <a:rPr lang="en-ZA" sz="4400" b="1" dirty="0">
                <a:latin typeface="Tahoma" panose="020B0604030504040204" pitchFamily="34" charset="0"/>
                <a:ea typeface="Tahoma" panose="020B0604030504040204" pitchFamily="34" charset="0"/>
                <a:cs typeface="Tahoma" panose="020B0604030504040204" pitchFamily="34" charset="0"/>
              </a:rPr>
              <a:t>How can the work be sustained/kept going? </a:t>
            </a:r>
          </a:p>
          <a:p>
            <a:pPr marL="342900" lvl="0" indent="-342900">
              <a:lnSpc>
                <a:spcPct val="107000"/>
              </a:lnSpc>
              <a:buFont typeface="Wingdings" panose="05000000000000000000" pitchFamily="2" charset="2"/>
              <a:buChar char=""/>
            </a:pPr>
            <a:endParaRPr lang="en-ZW" sz="4400" b="1" dirty="0">
              <a:effectLst/>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ZA" sz="4400" b="1" dirty="0">
                <a:effectLst/>
                <a:latin typeface="Tahoma" panose="020B0604030504040204" pitchFamily="34" charset="0"/>
                <a:ea typeface="Tahoma" panose="020B0604030504040204" pitchFamily="34" charset="0"/>
                <a:cs typeface="Tahoma" panose="020B0604030504040204" pitchFamily="34" charset="0"/>
              </a:rPr>
              <a:t>Embracing policies and procedures-</a:t>
            </a:r>
            <a:r>
              <a:rPr lang="en-ZA" sz="4400" b="0" dirty="0">
                <a:effectLst/>
                <a:latin typeface="Tahoma" panose="020B0604030504040204" pitchFamily="34" charset="0"/>
                <a:ea typeface="Tahoma" panose="020B0604030504040204" pitchFamily="34" charset="0"/>
                <a:cs typeface="Tahoma" panose="020B0604030504040204" pitchFamily="34" charset="0"/>
              </a:rPr>
              <a:t> Gender, sexual harassment policies to guide on mainstreaming gender in the organization, focusing on processes and procedures such as recruitment and selection, promotion, allocation of resources.</a:t>
            </a:r>
          </a:p>
          <a:p>
            <a:pPr marL="0" indent="0">
              <a:buNone/>
            </a:pPr>
            <a:endParaRPr lang="en-ZA" sz="4400" b="0" dirty="0">
              <a:effectLst/>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ZA" sz="4400" b="1" dirty="0">
                <a:latin typeface="Tahoma" panose="020B0604030504040204" pitchFamily="34" charset="0"/>
                <a:ea typeface="Tahoma" panose="020B0604030504040204" pitchFamily="34" charset="0"/>
                <a:cs typeface="Tahoma" panose="020B0604030504040204" pitchFamily="34" charset="0"/>
              </a:rPr>
              <a:t>Embracing Structures </a:t>
            </a:r>
            <a:r>
              <a:rPr lang="en-ZA" sz="4400" dirty="0">
                <a:latin typeface="Tahoma" panose="020B0604030504040204" pitchFamily="34" charset="0"/>
                <a:ea typeface="Tahoma" panose="020B0604030504040204" pitchFamily="34" charset="0"/>
                <a:cs typeface="Tahoma" panose="020B0604030504040204" pitchFamily="34" charset="0"/>
              </a:rPr>
              <a:t>– </a:t>
            </a:r>
            <a:r>
              <a:rPr lang="en-ZA" sz="4400" b="0" dirty="0">
                <a:effectLst/>
                <a:latin typeface="Tahoma" panose="020B0604030504040204" pitchFamily="34" charset="0"/>
                <a:ea typeface="Tahoma" panose="020B0604030504040204" pitchFamily="34" charset="0"/>
                <a:cs typeface="Tahoma" panose="020B0604030504040204" pitchFamily="34" charset="0"/>
              </a:rPr>
              <a:t>establishment of Gender Champion, Gender committee, Gender Focal person and departmental focal persons.</a:t>
            </a:r>
          </a:p>
          <a:p>
            <a:pPr marL="0" indent="0">
              <a:buNone/>
            </a:pPr>
            <a:endParaRPr lang="en-ZW" sz="44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ZA" sz="4400" b="1" dirty="0">
                <a:effectLst/>
                <a:latin typeface="Tahoma" panose="020B0604030504040204" pitchFamily="34" charset="0"/>
                <a:ea typeface="Tahoma" panose="020B0604030504040204" pitchFamily="34" charset="0"/>
                <a:cs typeface="Tahoma" panose="020B0604030504040204" pitchFamily="34" charset="0"/>
              </a:rPr>
              <a:t>Organizational framework-</a:t>
            </a:r>
            <a:r>
              <a:rPr lang="en-ZA" sz="4400" b="0" dirty="0">
                <a:effectLst/>
                <a:latin typeface="Tahoma" panose="020B0604030504040204" pitchFamily="34" charset="0"/>
                <a:ea typeface="Tahoma" panose="020B0604030504040204" pitchFamily="34" charset="0"/>
                <a:cs typeface="Tahoma" panose="020B0604030504040204" pitchFamily="34" charset="0"/>
              </a:rPr>
              <a:t> The organization should be adaptive and resilient through continuous learning through trainings and workshops, and adapt to the need to improvements in order to respond to healthy needs and environmental conditions.</a:t>
            </a:r>
          </a:p>
          <a:p>
            <a:pPr marL="0" indent="0">
              <a:buNone/>
            </a:pPr>
            <a:endParaRPr lang="en-ZW" sz="44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ZA" sz="4400" b="1" dirty="0">
                <a:effectLst/>
                <a:latin typeface="Tahoma" panose="020B0604030504040204" pitchFamily="34" charset="0"/>
                <a:ea typeface="Tahoma" panose="020B0604030504040204" pitchFamily="34" charset="0"/>
                <a:cs typeface="Tahoma" panose="020B0604030504040204" pitchFamily="34" charset="0"/>
              </a:rPr>
              <a:t>Regular meetings-</a:t>
            </a:r>
            <a:r>
              <a:rPr lang="en-ZA" sz="4400" b="0" dirty="0">
                <a:effectLst/>
                <a:latin typeface="Tahoma" panose="020B0604030504040204" pitchFamily="34" charset="0"/>
                <a:ea typeface="Tahoma" panose="020B0604030504040204" pitchFamily="34" charset="0"/>
                <a:cs typeface="Tahoma" panose="020B0604030504040204" pitchFamily="34" charset="0"/>
              </a:rPr>
              <a:t> keeping track of the service, to monitor compliance, strict adherence to procedures, having updates, feedbacks, queries and respond to these.</a:t>
            </a:r>
          </a:p>
          <a:p>
            <a:pPr marL="0" indent="0">
              <a:buNone/>
            </a:pPr>
            <a:endParaRPr lang="en-ZW" sz="44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ZA" sz="4400" b="1" dirty="0">
                <a:effectLst/>
                <a:latin typeface="Tahoma" panose="020B0604030504040204" pitchFamily="34" charset="0"/>
                <a:ea typeface="Tahoma" panose="020B0604030504040204" pitchFamily="34" charset="0"/>
                <a:cs typeface="Tahoma" panose="020B0604030504040204" pitchFamily="34" charset="0"/>
              </a:rPr>
              <a:t>Trainings/ Workshops- </a:t>
            </a:r>
            <a:r>
              <a:rPr lang="en-ZA" sz="4400" b="0" dirty="0">
                <a:effectLst/>
                <a:latin typeface="Tahoma" panose="020B0604030504040204" pitchFamily="34" charset="0"/>
                <a:ea typeface="Tahoma" panose="020B0604030504040204" pitchFamily="34" charset="0"/>
                <a:cs typeface="Tahoma" panose="020B0604030504040204" pitchFamily="34" charset="0"/>
              </a:rPr>
              <a:t>Provincial chapter meetings, district meetings</a:t>
            </a:r>
          </a:p>
          <a:p>
            <a:pPr marL="0" indent="0">
              <a:buNone/>
            </a:pPr>
            <a:endParaRPr lang="en-ZW" sz="44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ZA" sz="4400" b="1" dirty="0">
                <a:effectLst/>
                <a:latin typeface="Tahoma" panose="020B0604030504040204" pitchFamily="34" charset="0"/>
                <a:ea typeface="Tahoma" panose="020B0604030504040204" pitchFamily="34" charset="0"/>
                <a:cs typeface="Tahoma" panose="020B0604030504040204" pitchFamily="34" charset="0"/>
              </a:rPr>
              <a:t>Exchange visits and summits- </a:t>
            </a:r>
            <a:r>
              <a:rPr lang="en-ZA" sz="4400" b="0" dirty="0">
                <a:effectLst/>
                <a:latin typeface="Tahoma" panose="020B0604030504040204" pitchFamily="34" charset="0"/>
                <a:ea typeface="Tahoma" panose="020B0604030504040204" pitchFamily="34" charset="0"/>
                <a:cs typeface="Tahoma" panose="020B0604030504040204" pitchFamily="34" charset="0"/>
              </a:rPr>
              <a:t>Inter districts, Provincial and International forums to learn how others are managing</a:t>
            </a:r>
          </a:p>
          <a:p>
            <a:pPr>
              <a:buFont typeface="Wingdings" panose="05000000000000000000" pitchFamily="2" charset="2"/>
              <a:buChar char="ü"/>
            </a:pPr>
            <a:endParaRPr lang="en-ZW" sz="4400" b="1"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ZA" sz="4400" b="1" dirty="0">
                <a:effectLst/>
                <a:latin typeface="Tahoma" panose="020B0604030504040204" pitchFamily="34" charset="0"/>
                <a:ea typeface="Tahoma" panose="020B0604030504040204" pitchFamily="34" charset="0"/>
                <a:cs typeface="Tahoma" panose="020B0604030504040204" pitchFamily="34" charset="0"/>
              </a:rPr>
              <a:t>Value based care- </a:t>
            </a:r>
            <a:r>
              <a:rPr lang="en-ZA" sz="4400" dirty="0">
                <a:effectLst/>
                <a:latin typeface="Tahoma" panose="020B0604030504040204" pitchFamily="34" charset="0"/>
                <a:ea typeface="Tahoma" panose="020B0604030504040204" pitchFamily="34" charset="0"/>
                <a:cs typeface="Tahoma" panose="020B0604030504040204" pitchFamily="34" charset="0"/>
              </a:rPr>
              <a:t>To focus on the quality of the services so as to improve healthy </a:t>
            </a:r>
          </a:p>
          <a:p>
            <a:pPr marL="0" indent="0">
              <a:buNone/>
            </a:pPr>
            <a:endParaRPr lang="en-ZA" sz="4400" dirty="0">
              <a:effectLst/>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ZA" sz="4400" b="1" dirty="0">
                <a:effectLst/>
                <a:latin typeface="Tahoma" panose="020B0604030504040204" pitchFamily="34" charset="0"/>
                <a:ea typeface="Tahoma" panose="020B0604030504040204" pitchFamily="34" charset="0"/>
                <a:cs typeface="Tahoma" panose="020B0604030504040204" pitchFamily="34" charset="0"/>
              </a:rPr>
              <a:t>Focusing on prevention-</a:t>
            </a:r>
            <a:r>
              <a:rPr lang="en-ZA" sz="4400" b="0" dirty="0">
                <a:effectLst/>
                <a:latin typeface="Tahoma" panose="020B0604030504040204" pitchFamily="34" charset="0"/>
                <a:ea typeface="Tahoma" panose="020B0604030504040204" pitchFamily="34" charset="0"/>
                <a:cs typeface="Tahoma" panose="020B0604030504040204" pitchFamily="34" charset="0"/>
              </a:rPr>
              <a:t> A clean environment is the cornerstone of a healthy system: clean and safe water, healthy diets, no garbage environment, drug and substance abuse, </a:t>
            </a:r>
          </a:p>
          <a:p>
            <a:pPr>
              <a:buFont typeface="Wingdings" panose="05000000000000000000" pitchFamily="2" charset="2"/>
              <a:buChar char="ü"/>
            </a:pPr>
            <a:endParaRPr lang="en-ZA" sz="4400" b="0" dirty="0">
              <a:effectLst/>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ZA" sz="4400" b="1" dirty="0">
                <a:effectLst/>
                <a:latin typeface="Tahoma" panose="020B0604030504040204" pitchFamily="34" charset="0"/>
                <a:ea typeface="Tahoma" panose="020B0604030504040204" pitchFamily="34" charset="0"/>
                <a:cs typeface="Tahoma" panose="020B0604030504040204" pitchFamily="34" charset="0"/>
              </a:rPr>
              <a:t>Support Visits-</a:t>
            </a:r>
            <a:r>
              <a:rPr lang="en-ZA" sz="4400" b="0" dirty="0">
                <a:effectLst/>
                <a:latin typeface="Tahoma" panose="020B0604030504040204" pitchFamily="34" charset="0"/>
                <a:ea typeface="Tahoma" panose="020B0604030504040204" pitchFamily="34" charset="0"/>
                <a:cs typeface="Tahoma" panose="020B0604030504040204" pitchFamily="34" charset="0"/>
              </a:rPr>
              <a:t>  To get to the grassroots and have physical awareness of how things happen at the clinic and provide fuels, repairs, electricals, stationery, toiletries, clean and safe water.</a:t>
            </a:r>
          </a:p>
          <a:p>
            <a:pPr>
              <a:buFont typeface="Wingdings" panose="05000000000000000000" pitchFamily="2" charset="2"/>
              <a:buChar char="ü"/>
            </a:pPr>
            <a:endParaRPr lang="en-ZA" sz="4400" b="0" dirty="0">
              <a:effectLst/>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ZA" sz="4400" b="1" dirty="0">
                <a:effectLst/>
                <a:latin typeface="Tahoma" panose="020B0604030504040204" pitchFamily="34" charset="0"/>
                <a:ea typeface="Tahoma" panose="020B0604030504040204" pitchFamily="34" charset="0"/>
                <a:cs typeface="Tahoma" panose="020B0604030504040204" pitchFamily="34" charset="0"/>
              </a:rPr>
              <a:t>Health Staff motivation-  </a:t>
            </a:r>
            <a:r>
              <a:rPr lang="en-ZA" sz="4400" dirty="0">
                <a:effectLst/>
                <a:latin typeface="Tahoma" panose="020B0604030504040204" pitchFamily="34" charset="0"/>
                <a:ea typeface="Tahoma" panose="020B0604030504040204" pitchFamily="34" charset="0"/>
                <a:cs typeface="Tahoma" panose="020B0604030504040204" pitchFamily="34" charset="0"/>
              </a:rPr>
              <a:t>facilitate for home ownership, repairs of dilapidated houses, </a:t>
            </a:r>
            <a:r>
              <a:rPr lang="en-ZA" sz="4400" b="0" dirty="0">
                <a:effectLst/>
                <a:latin typeface="Tahoma" panose="020B0604030504040204" pitchFamily="34" charset="0"/>
                <a:ea typeface="Tahoma" panose="020B0604030504040204" pitchFamily="34" charset="0"/>
                <a:cs typeface="Tahoma" panose="020B0604030504040204" pitchFamily="34" charset="0"/>
              </a:rPr>
              <a:t>facilitate repairs when needed, </a:t>
            </a:r>
            <a:r>
              <a:rPr lang="en-ZA" sz="4400" b="1" dirty="0">
                <a:effectLst/>
                <a:latin typeface="Tahoma" panose="020B0604030504040204" pitchFamily="34" charset="0"/>
                <a:ea typeface="Tahoma" panose="020B0604030504040204" pitchFamily="34" charset="0"/>
                <a:cs typeface="Tahoma" panose="020B0604030504040204" pitchFamily="34" charset="0"/>
              </a:rPr>
              <a:t> </a:t>
            </a:r>
            <a:r>
              <a:rPr lang="en-ZA" sz="4400" dirty="0">
                <a:effectLst/>
                <a:latin typeface="Tahoma" panose="020B0604030504040204" pitchFamily="34" charset="0"/>
                <a:ea typeface="Tahoma" panose="020B0604030504040204" pitchFamily="34" charset="0"/>
                <a:cs typeface="Tahoma" panose="020B0604030504040204" pitchFamily="34" charset="0"/>
              </a:rPr>
              <a:t>stands allocation</a:t>
            </a:r>
            <a:endParaRPr lang="en-ZA" sz="44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endParaRPr lang="en-ZA" sz="4400" b="1" dirty="0">
              <a:effectLst/>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ZA" sz="4400" b="1" dirty="0">
                <a:effectLst/>
                <a:latin typeface="Tahoma" panose="020B0604030504040204" pitchFamily="34" charset="0"/>
                <a:ea typeface="Tahoma" panose="020B0604030504040204" pitchFamily="34" charset="0"/>
                <a:cs typeface="Tahoma" panose="020B0604030504040204" pitchFamily="34" charset="0"/>
              </a:rPr>
              <a:t>Environmental Considerations</a:t>
            </a:r>
            <a:r>
              <a:rPr lang="en-ZA" sz="4400" b="0" dirty="0">
                <a:effectLst/>
                <a:latin typeface="Tahoma" panose="020B0604030504040204" pitchFamily="34" charset="0"/>
                <a:ea typeface="Tahoma" panose="020B0604030504040204" pitchFamily="34" charset="0"/>
                <a:cs typeface="Tahoma" panose="020B0604030504040204" pitchFamily="34" charset="0"/>
              </a:rPr>
              <a:t>: There is need to assess and minimize the environmental impact of the healthcare operations for sustainability. These include reducing waste and energy consumption, contributing to a healthier planet and population through proper waste management strategies – proper pampers disposal, safe clean water sources, proper faecal disposal methods.</a:t>
            </a:r>
          </a:p>
          <a:p>
            <a:pPr marL="0" indent="0">
              <a:buNone/>
            </a:pPr>
            <a:endParaRPr lang="en-ZA" sz="4400" b="0" dirty="0">
              <a:effectLst/>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ZA" sz="4400" b="1" dirty="0">
                <a:latin typeface="Tahoma" panose="020B0604030504040204" pitchFamily="34" charset="0"/>
                <a:ea typeface="Tahoma" panose="020B0604030504040204" pitchFamily="34" charset="0"/>
                <a:cs typeface="Tahoma" panose="020B0604030504040204" pitchFamily="34" charset="0"/>
              </a:rPr>
              <a:t>Peer Based Models – </a:t>
            </a:r>
            <a:r>
              <a:rPr lang="en-ZA" sz="4400" dirty="0">
                <a:latin typeface="Tahoma" panose="020B0604030504040204" pitchFamily="34" charset="0"/>
                <a:ea typeface="Tahoma" panose="020B0604030504040204" pitchFamily="34" charset="0"/>
                <a:cs typeface="Tahoma" panose="020B0604030504040204" pitchFamily="34" charset="0"/>
              </a:rPr>
              <a:t>Peer based Models,  which facilitate training, educating, and support peers, fostering trust among participants.</a:t>
            </a:r>
            <a:endParaRPr lang="en-ZW" sz="4400" dirty="0">
              <a:effectLst/>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0" y="6398786"/>
            <a:ext cx="9144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4" name="Slide Number Placeholder 3"/>
          <p:cNvSpPr>
            <a:spLocks noGrp="1"/>
          </p:cNvSpPr>
          <p:nvPr>
            <p:ph type="sldNum" sz="quarter" idx="12"/>
          </p:nvPr>
        </p:nvSpPr>
        <p:spPr/>
        <p:txBody>
          <a:bodyPr/>
          <a:lstStyle/>
          <a:p>
            <a:fld id="{6A8A6CC1-C62E-4793-9BAB-70F633D6ED53}" type="slidenum">
              <a:rPr lang="en-ZW" smtClean="0"/>
              <a:t>16</a:t>
            </a:fld>
            <a:endParaRPr lang="en-ZW"/>
          </a:p>
        </p:txBody>
      </p:sp>
    </p:spTree>
    <p:extLst>
      <p:ext uri="{BB962C8B-B14F-4D97-AF65-F5344CB8AC3E}">
        <p14:creationId xmlns:p14="http://schemas.microsoft.com/office/powerpoint/2010/main" val="166136676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t>NEXT STEPS</a:t>
            </a:r>
            <a:endParaRPr lang="en-ZA" dirty="0"/>
          </a:p>
        </p:txBody>
      </p:sp>
      <p:sp>
        <p:nvSpPr>
          <p:cNvPr id="3" name="Content Placeholder 2"/>
          <p:cNvSpPr>
            <a:spLocks noGrp="1"/>
          </p:cNvSpPr>
          <p:nvPr>
            <p:ph idx="1"/>
          </p:nvPr>
        </p:nvSpPr>
        <p:spPr>
          <a:xfrm>
            <a:off x="0" y="1166018"/>
            <a:ext cx="4533900" cy="4960145"/>
          </a:xfrm>
          <a:ln>
            <a:solidFill>
              <a:schemeClr val="tx1"/>
            </a:solidFill>
          </a:ln>
        </p:spPr>
        <p:txBody>
          <a:bodyPr>
            <a:normAutofit/>
          </a:bodyPr>
          <a:lstStyle/>
          <a:p>
            <a:pPr marL="0" lvl="0" indent="0" algn="just">
              <a:buNone/>
            </a:pPr>
            <a:r>
              <a:rPr lang="en-ZA" sz="1100" b="1" dirty="0">
                <a:latin typeface="Tahoma" panose="020B0604030504040204" pitchFamily="34" charset="0"/>
                <a:ea typeface="Tahoma" panose="020B0604030504040204" pitchFamily="34" charset="0"/>
                <a:cs typeface="Tahoma" panose="020B0604030504040204" pitchFamily="34" charset="0"/>
              </a:rPr>
              <a:t>What are the key priorities going forward? </a:t>
            </a:r>
          </a:p>
          <a:p>
            <a:pPr lvl="0" algn="just">
              <a:buFont typeface="Wingdings" panose="05000000000000000000" pitchFamily="2" charset="2"/>
              <a:buChar char="ü"/>
            </a:pPr>
            <a:endParaRPr lang="en-ZA" sz="1100" b="1" dirty="0">
              <a:latin typeface="Tahoma" panose="020B0604030504040204" pitchFamily="34" charset="0"/>
              <a:ea typeface="Tahoma" panose="020B0604030504040204" pitchFamily="34" charset="0"/>
              <a:cs typeface="Tahoma" panose="020B0604030504040204" pitchFamily="34" charset="0"/>
            </a:endParaRPr>
          </a:p>
          <a:p>
            <a:pPr lvl="0"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Engagement of men and women-  </a:t>
            </a:r>
            <a:r>
              <a:rPr lang="en-ZA" sz="1100" dirty="0">
                <a:latin typeface="Tahoma" panose="020B0604030504040204" pitchFamily="34" charset="0"/>
                <a:ea typeface="Tahoma" panose="020B0604030504040204" pitchFamily="34" charset="0"/>
                <a:cs typeface="Tahoma" panose="020B0604030504040204" pitchFamily="34" charset="0"/>
              </a:rPr>
              <a:t>to encourage participation,  in Reproductive Health Initiatives to improve gender equality</a:t>
            </a:r>
          </a:p>
          <a:p>
            <a:pPr lvl="0"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Climate change and SRHR- </a:t>
            </a:r>
            <a:r>
              <a:rPr lang="en-ZA" sz="1100" dirty="0">
                <a:latin typeface="Tahoma" panose="020B0604030504040204" pitchFamily="34" charset="0"/>
                <a:ea typeface="Tahoma" panose="020B0604030504040204" pitchFamily="34" charset="0"/>
                <a:cs typeface="Tahoma" panose="020B0604030504040204" pitchFamily="34" charset="0"/>
              </a:rPr>
              <a:t>Becoming increasingly important, as impact affect sexual reproductive health, especially among vulnerable communities.</a:t>
            </a:r>
          </a:p>
          <a:p>
            <a:pPr lvl="0"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Universal access to services </a:t>
            </a:r>
            <a:r>
              <a:rPr lang="en-ZA" sz="1100" dirty="0">
                <a:latin typeface="Tahoma" panose="020B0604030504040204" pitchFamily="34" charset="0"/>
                <a:ea typeface="Tahoma" panose="020B0604030504040204" pitchFamily="34" charset="0"/>
                <a:cs typeface="Tahoma" panose="020B0604030504040204" pitchFamily="34" charset="0"/>
              </a:rPr>
              <a:t>– SRHR to be a top priority, address stigma, discrimination.</a:t>
            </a:r>
          </a:p>
          <a:p>
            <a:pPr lvl="0"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Integrating SRHR into broader Health Frameworks –</a:t>
            </a:r>
            <a:r>
              <a:rPr lang="en-ZA" sz="1100" dirty="0">
                <a:latin typeface="Tahoma" panose="020B0604030504040204" pitchFamily="34" charset="0"/>
                <a:ea typeface="Tahoma" panose="020B0604030504040204" pitchFamily="34" charset="0"/>
                <a:cs typeface="Tahoma" panose="020B0604030504040204" pitchFamily="34" charset="0"/>
              </a:rPr>
              <a:t>to ensure visibility and importance of SRHR within public health agendas, ensuring that the issues are prioritised along side other health concerns. </a:t>
            </a:r>
          </a:p>
          <a:p>
            <a:pPr lvl="0"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Research and Capacity building – </a:t>
            </a:r>
            <a:r>
              <a:rPr lang="en-ZA" sz="1100" dirty="0">
                <a:latin typeface="Tahoma" panose="020B0604030504040204" pitchFamily="34" charset="0"/>
                <a:ea typeface="Tahoma" panose="020B0604030504040204" pitchFamily="34" charset="0"/>
                <a:cs typeface="Tahoma" panose="020B0604030504040204" pitchFamily="34" charset="0"/>
              </a:rPr>
              <a:t>Training of health service providers on SRHR, community and Health Centre Committees, Gender focal persons</a:t>
            </a:r>
          </a:p>
          <a:p>
            <a:pPr lvl="0"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Addressing neglected  areas-  adolescents, those in conflict areas</a:t>
            </a:r>
          </a:p>
          <a:p>
            <a:pPr lvl="0"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Awareness campaigns </a:t>
            </a:r>
            <a:r>
              <a:rPr lang="en-ZA" sz="1100" dirty="0">
                <a:latin typeface="Tahoma" panose="020B0604030504040204" pitchFamily="34" charset="0"/>
                <a:ea typeface="Tahoma" panose="020B0604030504040204" pitchFamily="34" charset="0"/>
                <a:cs typeface="Tahoma" panose="020B0604030504040204" pitchFamily="34" charset="0"/>
              </a:rPr>
              <a:t>– GBV, prevention, cure, counselling</a:t>
            </a:r>
          </a:p>
          <a:p>
            <a:pPr lvl="0"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Partnerships</a:t>
            </a:r>
            <a:r>
              <a:rPr lang="en-ZA" sz="1100" dirty="0">
                <a:latin typeface="Tahoma" panose="020B0604030504040204" pitchFamily="34" charset="0"/>
                <a:ea typeface="Tahoma" panose="020B0604030504040204" pitchFamily="34" charset="0"/>
                <a:cs typeface="Tahoma" panose="020B0604030504040204" pitchFamily="34" charset="0"/>
              </a:rPr>
              <a:t>- Building coalitions in health service delivery</a:t>
            </a:r>
          </a:p>
          <a:p>
            <a:pPr lvl="0"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Look and learn programmes </a:t>
            </a:r>
            <a:r>
              <a:rPr lang="en-ZA" sz="1100" dirty="0">
                <a:latin typeface="Tahoma" panose="020B0604030504040204" pitchFamily="34" charset="0"/>
                <a:ea typeface="Tahoma" panose="020B0604030504040204" pitchFamily="34" charset="0"/>
                <a:cs typeface="Tahoma" panose="020B0604030504040204" pitchFamily="34" charset="0"/>
              </a:rPr>
              <a:t>– Councils, inter-districts, provincial and nations </a:t>
            </a:r>
          </a:p>
          <a:p>
            <a:pPr lvl="0" algn="just">
              <a:buFont typeface="Wingdings" panose="05000000000000000000" pitchFamily="2" charset="2"/>
              <a:buChar char="ü"/>
            </a:pPr>
            <a:r>
              <a:rPr lang="en-ZA" sz="1100" b="1" dirty="0">
                <a:latin typeface="Tahoma" panose="020B0604030504040204" pitchFamily="34" charset="0"/>
                <a:ea typeface="Tahoma" panose="020B0604030504040204" pitchFamily="34" charset="0"/>
                <a:cs typeface="Tahoma" panose="020B0604030504040204" pitchFamily="34" charset="0"/>
              </a:rPr>
              <a:t>Addressing neglected areas </a:t>
            </a:r>
            <a:r>
              <a:rPr lang="en-ZA" sz="1100" dirty="0">
                <a:latin typeface="Tahoma" panose="020B0604030504040204" pitchFamily="34" charset="0"/>
                <a:ea typeface="Tahoma" panose="020B0604030504040204" pitchFamily="34" charset="0"/>
                <a:cs typeface="Tahoma" panose="020B0604030504040204" pitchFamily="34" charset="0"/>
              </a:rPr>
              <a:t>-  </a:t>
            </a:r>
          </a:p>
          <a:p>
            <a:pPr lvl="0" algn="just">
              <a:buFont typeface="Wingdings" panose="05000000000000000000" pitchFamily="2" charset="2"/>
              <a:buChar char="ü"/>
            </a:pPr>
            <a:endParaRPr lang="en-ZA" sz="1100" dirty="0">
              <a:latin typeface="Tahoma" panose="020B0604030504040204" pitchFamily="34" charset="0"/>
              <a:ea typeface="Tahoma" panose="020B0604030504040204" pitchFamily="34" charset="0"/>
              <a:cs typeface="Tahoma" panose="020B0604030504040204" pitchFamily="34" charset="0"/>
            </a:endParaRPr>
          </a:p>
          <a:p>
            <a:pPr lvl="0" algn="just">
              <a:buFont typeface="Wingdings" panose="05000000000000000000" pitchFamily="2" charset="2"/>
              <a:buChar char="ü"/>
            </a:pPr>
            <a:endParaRPr lang="en-ZA" sz="1100" dirty="0">
              <a:latin typeface="Tahoma" panose="020B0604030504040204" pitchFamily="34" charset="0"/>
              <a:ea typeface="Tahoma" panose="020B0604030504040204" pitchFamily="34" charset="0"/>
              <a:cs typeface="Tahoma" panose="020B0604030504040204" pitchFamily="34" charset="0"/>
            </a:endParaRPr>
          </a:p>
          <a:p>
            <a:pPr lvl="0" algn="just">
              <a:buFont typeface="Wingdings" panose="05000000000000000000" pitchFamily="2" charset="2"/>
              <a:buChar char="ü"/>
            </a:pPr>
            <a:endParaRPr lang="en-ZA" sz="1100" dirty="0">
              <a:latin typeface="Tahoma" panose="020B0604030504040204" pitchFamily="34" charset="0"/>
              <a:ea typeface="Tahoma" panose="020B0604030504040204" pitchFamily="34" charset="0"/>
              <a:cs typeface="Tahoma" panose="020B0604030504040204" pitchFamily="34" charset="0"/>
            </a:endParaRPr>
          </a:p>
          <a:p>
            <a:pPr lvl="0" algn="just">
              <a:buFont typeface="Wingdings" panose="05000000000000000000" pitchFamily="2" charset="2"/>
              <a:buChar char="ü"/>
            </a:pPr>
            <a:endParaRPr lang="en-ZA" sz="1100" dirty="0">
              <a:latin typeface="Tahoma" panose="020B0604030504040204" pitchFamily="34" charset="0"/>
              <a:ea typeface="Tahoma" panose="020B0604030504040204" pitchFamily="34" charset="0"/>
              <a:cs typeface="Tahoma" panose="020B0604030504040204" pitchFamily="34" charset="0"/>
            </a:endParaRPr>
          </a:p>
          <a:p>
            <a:pPr marL="0" lvl="0" indent="0" algn="just">
              <a:buNone/>
            </a:pPr>
            <a:endParaRPr lang="en-ZA" sz="11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n-ZW"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3"/>
          <p:cNvSpPr txBox="1">
            <a:spLocks/>
          </p:cNvSpPr>
          <p:nvPr/>
        </p:nvSpPr>
        <p:spPr>
          <a:xfrm>
            <a:off x="4533900" y="1166018"/>
            <a:ext cx="4457700" cy="5059363"/>
          </a:xfrm>
          <a:prstGeom prst="rect">
            <a:avLst/>
          </a:prstGeom>
          <a:ln>
            <a:solidFill>
              <a:schemeClr val="tx1"/>
            </a:solidFill>
          </a:ln>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ZA" sz="1100" dirty="0"/>
              <a:t>Include evidence here – photos/clippings</a:t>
            </a:r>
          </a:p>
        </p:txBody>
      </p:sp>
      <p:sp>
        <p:nvSpPr>
          <p:cNvPr id="7" name="TextBox 6"/>
          <p:cNvSpPr txBox="1"/>
          <p:nvPr/>
        </p:nvSpPr>
        <p:spPr>
          <a:xfrm>
            <a:off x="0" y="6398786"/>
            <a:ext cx="9144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4" name="Slide Number Placeholder 3"/>
          <p:cNvSpPr>
            <a:spLocks noGrp="1"/>
          </p:cNvSpPr>
          <p:nvPr>
            <p:ph type="sldNum" sz="quarter" idx="12"/>
          </p:nvPr>
        </p:nvSpPr>
        <p:spPr/>
        <p:txBody>
          <a:bodyPr/>
          <a:lstStyle/>
          <a:p>
            <a:fld id="{6A8A6CC1-C62E-4793-9BAB-70F633D6ED53}" type="slidenum">
              <a:rPr lang="en-ZW" smtClean="0"/>
              <a:t>17</a:t>
            </a:fld>
            <a:endParaRPr lang="en-ZW"/>
          </a:p>
        </p:txBody>
      </p:sp>
      <p:pic>
        <p:nvPicPr>
          <p:cNvPr id="10" name="Picture 9">
            <a:extLst>
              <a:ext uri="{FF2B5EF4-FFF2-40B4-BE49-F238E27FC236}">
                <a16:creationId xmlns:a16="http://schemas.microsoft.com/office/drawing/2014/main" id="{1A55944B-145F-EBD4-631A-A7F016CD6D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798" y="3636169"/>
            <a:ext cx="2047603" cy="2555364"/>
          </a:xfrm>
          <a:prstGeom prst="rect">
            <a:avLst/>
          </a:prstGeom>
        </p:spPr>
      </p:pic>
      <p:pic>
        <p:nvPicPr>
          <p:cNvPr id="12" name="Picture 11">
            <a:extLst>
              <a:ext uri="{FF2B5EF4-FFF2-40B4-BE49-F238E27FC236}">
                <a16:creationId xmlns:a16="http://schemas.microsoft.com/office/drawing/2014/main" id="{444DB99C-5743-BFD5-6ACB-39E7320E92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781800" y="1417637"/>
            <a:ext cx="2362200" cy="4708525"/>
          </a:xfrm>
          <a:prstGeom prst="rect">
            <a:avLst/>
          </a:prstGeom>
        </p:spPr>
      </p:pic>
      <p:pic>
        <p:nvPicPr>
          <p:cNvPr id="20" name="Picture 19" descr="A computer screen with a blue and black text&#10;&#10;Description automatically generated">
            <a:extLst>
              <a:ext uri="{FF2B5EF4-FFF2-40B4-BE49-F238E27FC236}">
                <a16:creationId xmlns:a16="http://schemas.microsoft.com/office/drawing/2014/main" id="{1B58322D-1048-A8D5-65AE-4777418C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1799" y="1417637"/>
            <a:ext cx="2047602" cy="1945908"/>
          </a:xfrm>
          <a:prstGeom prst="rect">
            <a:avLst/>
          </a:prstGeom>
        </p:spPr>
      </p:pic>
    </p:spTree>
    <p:extLst>
      <p:ext uri="{BB962C8B-B14F-4D97-AF65-F5344CB8AC3E}">
        <p14:creationId xmlns:p14="http://schemas.microsoft.com/office/powerpoint/2010/main" val="185779091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1359" y="33764"/>
            <a:ext cx="8229600" cy="1143000"/>
          </a:xfrm>
        </p:spPr>
        <p:txBody>
          <a:bodyPr>
            <a:normAutofit/>
          </a:bodyPr>
          <a:lstStyle/>
          <a:p>
            <a:r>
              <a:rPr lang="en-ZW" b="1" dirty="0"/>
              <a:t>BACKGROUND</a:t>
            </a:r>
          </a:p>
        </p:txBody>
      </p:sp>
      <p:sp>
        <p:nvSpPr>
          <p:cNvPr id="5" name="Content Placeholder 4"/>
          <p:cNvSpPr>
            <a:spLocks noGrp="1"/>
          </p:cNvSpPr>
          <p:nvPr>
            <p:ph sz="half" idx="1"/>
          </p:nvPr>
        </p:nvSpPr>
        <p:spPr>
          <a:xfrm>
            <a:off x="15766" y="990600"/>
            <a:ext cx="4632434" cy="5386968"/>
          </a:xfrm>
          <a:ln>
            <a:solidFill>
              <a:schemeClr val="tx1"/>
            </a:solidFill>
          </a:ln>
        </p:spPr>
        <p:txBody>
          <a:bodyPr>
            <a:normAutofit fontScale="25000" lnSpcReduction="20000"/>
          </a:bodyPr>
          <a:lstStyle/>
          <a:p>
            <a:pPr marL="0" indent="0">
              <a:buNone/>
            </a:pPr>
            <a:r>
              <a:rPr lang="en-ZA" sz="4400" b="1" dirty="0">
                <a:latin typeface="Tahoma" panose="020B0604030504040204" pitchFamily="34" charset="0"/>
                <a:ea typeface="Tahoma" panose="020B0604030504040204" pitchFamily="34" charset="0"/>
                <a:cs typeface="Tahoma" panose="020B0604030504040204" pitchFamily="34" charset="0"/>
              </a:rPr>
              <a:t>Brief summary of the project</a:t>
            </a:r>
            <a:r>
              <a:rPr lang="en-ZA" sz="4400" dirty="0">
                <a:latin typeface="Tahoma" panose="020B0604030504040204" pitchFamily="34" charset="0"/>
                <a:ea typeface="Tahoma" panose="020B0604030504040204" pitchFamily="34" charset="0"/>
                <a:cs typeface="Tahoma" panose="020B0604030504040204" pitchFamily="34" charset="0"/>
              </a:rPr>
              <a:t>.</a:t>
            </a:r>
          </a:p>
          <a:p>
            <a:pPr>
              <a:buFont typeface="Wingdings" panose="05000000000000000000" pitchFamily="2" charset="2"/>
              <a:buChar char="ü"/>
            </a:pPr>
            <a:r>
              <a:rPr lang="en-ZA" sz="4400" dirty="0">
                <a:latin typeface="Tahoma" panose="020B0604030504040204" pitchFamily="34" charset="0"/>
                <a:ea typeface="Tahoma" panose="020B0604030504040204" pitchFamily="34" charset="0"/>
                <a:cs typeface="Tahoma" panose="020B0604030504040204" pitchFamily="34" charset="0"/>
              </a:rPr>
              <a:t>Sexual Reproductive Health and Rights </a:t>
            </a:r>
            <a:r>
              <a:rPr lang="en-ZA" sz="4400" dirty="0">
                <a:effectLst/>
                <a:latin typeface="Tahoma" panose="020B0604030504040204" pitchFamily="34" charset="0"/>
                <a:ea typeface="Tahoma" panose="020B0604030504040204" pitchFamily="34" charset="0"/>
                <a:cs typeface="Tahoma" panose="020B0604030504040204" pitchFamily="34" charset="0"/>
              </a:rPr>
              <a:t>has improved access to affordable primary health services by girls, boys, men and women in Seke district in recent years.</a:t>
            </a:r>
          </a:p>
          <a:p>
            <a:pPr>
              <a:buFont typeface="Wingdings" panose="05000000000000000000" pitchFamily="2" charset="2"/>
              <a:buChar char="ü"/>
            </a:pPr>
            <a:r>
              <a:rPr lang="en-ZA" sz="4400" dirty="0">
                <a:latin typeface="Tahoma" panose="020B0604030504040204" pitchFamily="34" charset="0"/>
                <a:ea typeface="Tahoma" panose="020B0604030504040204" pitchFamily="34" charset="0"/>
                <a:cs typeface="Tahoma" panose="020B0604030504040204" pitchFamily="34" charset="0"/>
              </a:rPr>
              <a:t>Necessitated by a</a:t>
            </a:r>
            <a:r>
              <a:rPr lang="en-ZA" sz="4400" dirty="0">
                <a:effectLst/>
                <a:latin typeface="Tahoma" panose="020B0604030504040204" pitchFamily="34" charset="0"/>
                <a:ea typeface="Tahoma" panose="020B0604030504040204" pitchFamily="34" charset="0"/>
                <a:cs typeface="Tahoma" panose="020B0604030504040204" pitchFamily="34" charset="0"/>
              </a:rPr>
              <a:t>wareness campaigns, trainings and dialogues.  </a:t>
            </a:r>
            <a:endParaRPr lang="en-ZA" sz="4400" dirty="0">
              <a:latin typeface="Tahoma" panose="020B0604030504040204" pitchFamily="34" charset="0"/>
              <a:ea typeface="Tahoma" panose="020B0604030504040204" pitchFamily="34" charset="0"/>
              <a:cs typeface="Tahoma" panose="020B0604030504040204" pitchFamily="34" charset="0"/>
            </a:endParaRPr>
          </a:p>
          <a:p>
            <a:pPr>
              <a:buFont typeface="Wingdings" panose="05000000000000000000" pitchFamily="2" charset="2"/>
              <a:buChar char="ü"/>
            </a:pPr>
            <a:r>
              <a:rPr lang="en-ZA" sz="4400" dirty="0">
                <a:effectLst/>
                <a:latin typeface="Tahoma" panose="020B0604030504040204" pitchFamily="34" charset="0"/>
                <a:ea typeface="Tahoma" panose="020B0604030504040204" pitchFamily="34" charset="0"/>
                <a:cs typeface="Tahoma" panose="020B0604030504040204" pitchFamily="34" charset="0"/>
              </a:rPr>
              <a:t>Results:- Clean environments and safe water, safe maternal health, healthy eating lifestyles, well informed society.</a:t>
            </a:r>
          </a:p>
          <a:p>
            <a:pPr>
              <a:buFont typeface="Wingdings" panose="05000000000000000000" pitchFamily="2" charset="2"/>
              <a:buChar char="ü"/>
            </a:pPr>
            <a:r>
              <a:rPr lang="en-ZA" sz="4400" dirty="0">
                <a:latin typeface="Tahoma" panose="020B0604030504040204" pitchFamily="34" charset="0"/>
                <a:ea typeface="Tahoma" panose="020B0604030504040204" pitchFamily="34" charset="0"/>
                <a:cs typeface="Tahoma" panose="020B0604030504040204" pitchFamily="34" charset="0"/>
              </a:rPr>
              <a:t>Improved access:-</a:t>
            </a:r>
            <a:r>
              <a:rPr lang="en-ZA" sz="4400" dirty="0">
                <a:effectLst/>
                <a:latin typeface="Tahoma" panose="020B0604030504040204" pitchFamily="34" charset="0"/>
                <a:ea typeface="Tahoma" panose="020B0604030504040204" pitchFamily="34" charset="0"/>
                <a:cs typeface="Tahoma" panose="020B0604030504040204" pitchFamily="34" charset="0"/>
              </a:rPr>
              <a:t> menstrual health, male circumcision, maternal health, diagnosis, treatment and counselling on and  HIV/AIDS, and sexually transmitted diseases, immunizations, mental health</a:t>
            </a:r>
          </a:p>
          <a:p>
            <a:pPr>
              <a:buFont typeface="Wingdings" panose="05000000000000000000" pitchFamily="2" charset="2"/>
              <a:buChar char="ü"/>
            </a:pPr>
            <a:r>
              <a:rPr lang="en-ZA" sz="4400" dirty="0">
                <a:effectLst/>
                <a:latin typeface="Tahoma" panose="020B0604030504040204" pitchFamily="34" charset="0"/>
                <a:ea typeface="Tahoma" panose="020B0604030504040204" pitchFamily="34" charset="0"/>
                <a:cs typeface="Tahoma" panose="020B0604030504040204" pitchFamily="34" charset="0"/>
              </a:rPr>
              <a:t>Results:- reduced severe illness and death, teenage pregnancies, child marriages, school dropouts.</a:t>
            </a:r>
            <a:endParaRPr lang="en-ZW" sz="4400"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sz="4400" dirty="0">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07000"/>
              </a:lnSpc>
              <a:spcAft>
                <a:spcPts val="800"/>
              </a:spcAft>
              <a:buNone/>
            </a:pPr>
            <a:r>
              <a:rPr lang="en-ZA" sz="4400" b="1" dirty="0">
                <a:latin typeface="Tahoma" panose="020B0604030504040204" pitchFamily="34" charset="0"/>
                <a:ea typeface="Tahoma" panose="020B0604030504040204" pitchFamily="34" charset="0"/>
                <a:cs typeface="Tahoma" panose="020B0604030504040204" pitchFamily="34" charset="0"/>
              </a:rPr>
              <a:t>What is the problem being addressed?</a:t>
            </a:r>
            <a:r>
              <a:rPr lang="en-ZA" sz="4400" dirty="0">
                <a:effectLst/>
                <a:latin typeface="Tahoma" panose="020B0604030504040204" pitchFamily="34" charset="0"/>
                <a:ea typeface="Tahoma" panose="020B0604030504040204" pitchFamily="34" charset="0"/>
                <a:cs typeface="Tahoma" panose="020B0604030504040204" pitchFamily="34" charset="0"/>
              </a:rPr>
              <a:t> </a:t>
            </a:r>
          </a:p>
          <a:p>
            <a:pPr lvl="0" algn="just">
              <a:lnSpc>
                <a:spcPct val="107000"/>
              </a:lnSpc>
              <a:spcAft>
                <a:spcPts val="800"/>
              </a:spcAft>
              <a:buFont typeface="Wingdings" panose="05000000000000000000" pitchFamily="2" charset="2"/>
              <a:buChar char="ü"/>
            </a:pPr>
            <a:r>
              <a:rPr lang="en-ZA" sz="4400" dirty="0">
                <a:effectLst/>
                <a:latin typeface="Tahoma" panose="020B0604030504040204" pitchFamily="34" charset="0"/>
                <a:ea typeface="Tahoma" panose="020B0604030504040204" pitchFamily="34" charset="0"/>
                <a:cs typeface="Tahoma" panose="020B0604030504040204" pitchFamily="34" charset="0"/>
              </a:rPr>
              <a:t>Lack of access to health service delivery affected maternal services.  Travelling long distances to access medication, limited use of contraceptives</a:t>
            </a:r>
            <a:r>
              <a:rPr lang="en-ZA" sz="4400" dirty="0">
                <a:latin typeface="Tahoma" panose="020B0604030504040204" pitchFamily="34" charset="0"/>
                <a:ea typeface="Tahoma" panose="020B0604030504040204" pitchFamily="34" charset="0"/>
                <a:cs typeface="Tahoma" panose="020B0604030504040204" pitchFamily="34" charset="0"/>
              </a:rPr>
              <a:t>, </a:t>
            </a:r>
            <a:r>
              <a:rPr lang="en-ZA" sz="4400" dirty="0">
                <a:effectLst/>
                <a:latin typeface="Tahoma" panose="020B0604030504040204" pitchFamily="34" charset="0"/>
                <a:ea typeface="Tahoma" panose="020B0604030504040204" pitchFamily="34" charset="0"/>
                <a:cs typeface="Tahoma" panose="020B0604030504040204" pitchFamily="34" charset="0"/>
              </a:rPr>
              <a:t>unwanted pregnancies. </a:t>
            </a:r>
          </a:p>
          <a:p>
            <a:pPr lvl="0" algn="just">
              <a:lnSpc>
                <a:spcPct val="107000"/>
              </a:lnSpc>
              <a:spcAft>
                <a:spcPts val="800"/>
              </a:spcAft>
              <a:buFont typeface="Wingdings" panose="05000000000000000000" pitchFamily="2" charset="2"/>
              <a:buChar char="ü"/>
            </a:pPr>
            <a:r>
              <a:rPr lang="en-ZA" sz="4400" dirty="0">
                <a:effectLst/>
                <a:latin typeface="Tahoma" panose="020B0604030504040204" pitchFamily="34" charset="0"/>
                <a:ea typeface="Tahoma" panose="020B0604030504040204" pitchFamily="34" charset="0"/>
                <a:cs typeface="Tahoma" panose="020B0604030504040204" pitchFamily="34" charset="0"/>
              </a:rPr>
              <a:t>Religious, social and cultural practices increased negative attitude medication. </a:t>
            </a:r>
          </a:p>
          <a:p>
            <a:pPr lvl="0" algn="just">
              <a:lnSpc>
                <a:spcPct val="107000"/>
              </a:lnSpc>
              <a:spcAft>
                <a:spcPts val="800"/>
              </a:spcAft>
              <a:buFont typeface="Wingdings" panose="05000000000000000000" pitchFamily="2" charset="2"/>
              <a:buChar char="ü"/>
            </a:pPr>
            <a:r>
              <a:rPr lang="en-ZA" sz="4400" dirty="0">
                <a:latin typeface="Tahoma" panose="020B0604030504040204" pitchFamily="34" charset="0"/>
                <a:ea typeface="Tahoma" panose="020B0604030504040204" pitchFamily="34" charset="0"/>
                <a:cs typeface="Tahoma" panose="020B0604030504040204" pitchFamily="34" charset="0"/>
              </a:rPr>
              <a:t>I</a:t>
            </a:r>
            <a:r>
              <a:rPr lang="en-ZA" sz="4400" dirty="0">
                <a:effectLst/>
                <a:latin typeface="Tahoma" panose="020B0604030504040204" pitchFamily="34" charset="0"/>
                <a:ea typeface="Tahoma" panose="020B0604030504040204" pitchFamily="34" charset="0"/>
                <a:cs typeface="Tahoma" panose="020B0604030504040204" pitchFamily="34" charset="0"/>
              </a:rPr>
              <a:t>nadequate trainings on sexual health information.</a:t>
            </a:r>
          </a:p>
          <a:p>
            <a:pPr lvl="0" algn="just">
              <a:lnSpc>
                <a:spcPct val="107000"/>
              </a:lnSpc>
              <a:spcAft>
                <a:spcPts val="800"/>
              </a:spcAft>
              <a:buFont typeface="Wingdings" panose="05000000000000000000" pitchFamily="2" charset="2"/>
              <a:buChar char="ü"/>
            </a:pPr>
            <a:r>
              <a:rPr lang="en-ZA" sz="4400" dirty="0">
                <a:latin typeface="Tahoma" panose="020B0604030504040204" pitchFamily="34" charset="0"/>
                <a:ea typeface="Tahoma" panose="020B0604030504040204" pitchFamily="34" charset="0"/>
                <a:cs typeface="Tahoma" panose="020B0604030504040204" pitchFamily="34" charset="0"/>
              </a:rPr>
              <a:t>I</a:t>
            </a:r>
            <a:r>
              <a:rPr lang="en-ZA" sz="4400" dirty="0">
                <a:effectLst/>
                <a:latin typeface="Tahoma" panose="020B0604030504040204" pitchFamily="34" charset="0"/>
                <a:ea typeface="Tahoma" panose="020B0604030504040204" pitchFamily="34" charset="0"/>
                <a:cs typeface="Tahoma" panose="020B0604030504040204" pitchFamily="34" charset="0"/>
              </a:rPr>
              <a:t>ncreased child marriages, menstrual stigma and discrimination, antenatal and post-natal challenges, unsafe sex, spread of diseases and increased infant mortality deaths, School dropouts</a:t>
            </a:r>
            <a:endParaRPr lang="en-ZA" sz="4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sz="44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ZA" sz="4400" b="1" dirty="0">
                <a:latin typeface="Tahoma" panose="020B0604030504040204" pitchFamily="34" charset="0"/>
                <a:ea typeface="Tahoma" panose="020B0604030504040204" pitchFamily="34" charset="0"/>
                <a:cs typeface="Tahoma" panose="020B0604030504040204" pitchFamily="34" charset="0"/>
              </a:rPr>
              <a:t>What is the goal of the project? </a:t>
            </a:r>
          </a:p>
          <a:p>
            <a:pPr algn="just">
              <a:lnSpc>
                <a:spcPct val="107000"/>
              </a:lnSpc>
              <a:spcAft>
                <a:spcPts val="800"/>
              </a:spcAft>
              <a:buFont typeface="Wingdings" panose="05000000000000000000" pitchFamily="2" charset="2"/>
              <a:buChar char="ü"/>
            </a:pPr>
            <a:r>
              <a:rPr lang="en-ZA" sz="4400" dirty="0">
                <a:effectLst/>
                <a:latin typeface="Tahoma" panose="020B0604030504040204" pitchFamily="34" charset="0"/>
                <a:ea typeface="Tahoma" panose="020B0604030504040204" pitchFamily="34" charset="0"/>
                <a:cs typeface="Tahoma" panose="020B0604030504040204" pitchFamily="34" charset="0"/>
              </a:rPr>
              <a:t>To improve the health and well-being of the community through provision of quality and affordable health service</a:t>
            </a:r>
            <a:r>
              <a:rPr lang="en-ZA" sz="4400" b="1" dirty="0">
                <a:effectLst/>
                <a:latin typeface="Tahoma" panose="020B0604030504040204" pitchFamily="34" charset="0"/>
                <a:ea typeface="Tahoma" panose="020B0604030504040204" pitchFamily="34" charset="0"/>
                <a:cs typeface="Tahoma" panose="020B0604030504040204" pitchFamily="34" charset="0"/>
              </a:rPr>
              <a:t>. </a:t>
            </a:r>
            <a:endParaRPr lang="en-ZW" sz="4400"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sz="4400" dirty="0"/>
          </a:p>
          <a:p>
            <a:endParaRPr lang="en-ZW" sz="2600" dirty="0"/>
          </a:p>
        </p:txBody>
      </p:sp>
      <p:sp>
        <p:nvSpPr>
          <p:cNvPr id="2" name="Content Placeholder 1"/>
          <p:cNvSpPr>
            <a:spLocks noGrp="1"/>
          </p:cNvSpPr>
          <p:nvPr>
            <p:ph sz="half" idx="2"/>
          </p:nvPr>
        </p:nvSpPr>
        <p:spPr>
          <a:xfrm>
            <a:off x="4648200" y="969382"/>
            <a:ext cx="4480034" cy="5386968"/>
          </a:xfrm>
          <a:ln>
            <a:solidFill>
              <a:schemeClr val="tx1"/>
            </a:solidFill>
          </a:ln>
        </p:spPr>
        <p:txBody>
          <a:bodyPr>
            <a:normAutofit fontScale="25000" lnSpcReduction="20000"/>
          </a:bodyPr>
          <a:lstStyle/>
          <a:p>
            <a:pPr marL="0" indent="0">
              <a:buNone/>
            </a:pPr>
            <a:r>
              <a:rPr lang="en-ZA" dirty="0">
                <a:solidFill>
                  <a:srgbClr val="FF0000"/>
                </a:solidFill>
              </a:rPr>
              <a:t> </a:t>
            </a:r>
            <a:endParaRPr lang="en-GB" dirty="0">
              <a:solidFill>
                <a:srgbClr val="FF0000"/>
              </a:solidFill>
            </a:endParaRPr>
          </a:p>
        </p:txBody>
      </p:sp>
      <p:sp>
        <p:nvSpPr>
          <p:cNvPr id="6" name="TextBox 5"/>
          <p:cNvSpPr txBox="1"/>
          <p:nvPr/>
        </p:nvSpPr>
        <p:spPr>
          <a:xfrm>
            <a:off x="0" y="6398786"/>
            <a:ext cx="9144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3" name="Slide Number Placeholder 2"/>
          <p:cNvSpPr>
            <a:spLocks noGrp="1"/>
          </p:cNvSpPr>
          <p:nvPr>
            <p:ph type="sldNum" sz="quarter" idx="12"/>
          </p:nvPr>
        </p:nvSpPr>
        <p:spPr/>
        <p:txBody>
          <a:bodyPr/>
          <a:lstStyle/>
          <a:p>
            <a:fld id="{6A8A6CC1-C62E-4793-9BAB-70F633D6ED53}" type="slidenum">
              <a:rPr lang="en-ZW" smtClean="0"/>
              <a:t>2</a:t>
            </a:fld>
            <a:endParaRPr lang="en-ZW"/>
          </a:p>
        </p:txBody>
      </p:sp>
      <p:pic>
        <p:nvPicPr>
          <p:cNvPr id="12" name="Content Placeholder 7">
            <a:extLst>
              <a:ext uri="{FF2B5EF4-FFF2-40B4-BE49-F238E27FC236}">
                <a16:creationId xmlns:a16="http://schemas.microsoft.com/office/drawing/2014/main" id="{3F1FF2C3-CAC2-CCC1-2D3A-7777ECD8F4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6174" y="4114800"/>
            <a:ext cx="2159876" cy="2256472"/>
          </a:xfrm>
          <a:prstGeom prst="rect">
            <a:avLst/>
          </a:prstGeom>
          <a:ln>
            <a:solidFill>
              <a:schemeClr val="tx1"/>
            </a:solidFill>
          </a:ln>
        </p:spPr>
      </p:pic>
      <p:pic>
        <p:nvPicPr>
          <p:cNvPr id="13" name="Picture 12">
            <a:extLst>
              <a:ext uri="{FF2B5EF4-FFF2-40B4-BE49-F238E27FC236}">
                <a16:creationId xmlns:a16="http://schemas.microsoft.com/office/drawing/2014/main" id="{303E1316-4686-783E-CB60-F01FFBF74F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176764"/>
            <a:ext cx="4175234" cy="2752418"/>
          </a:xfrm>
          <a:prstGeom prst="rect">
            <a:avLst/>
          </a:prstGeom>
          <a:noFill/>
          <a:ln>
            <a:noFill/>
          </a:ln>
        </p:spPr>
      </p:pic>
      <p:pic>
        <p:nvPicPr>
          <p:cNvPr id="14" name="Picture 13">
            <a:extLst>
              <a:ext uri="{FF2B5EF4-FFF2-40B4-BE49-F238E27FC236}">
                <a16:creationId xmlns:a16="http://schemas.microsoft.com/office/drawing/2014/main" id="{ACF993E1-EAAE-6CE6-764C-A9FB388BE691}"/>
              </a:ext>
            </a:extLst>
          </p:cNvPr>
          <p:cNvPicPr>
            <a:picLocks noChangeAspect="1"/>
          </p:cNvPicPr>
          <p:nvPr/>
        </p:nvPicPr>
        <p:blipFill>
          <a:blip r:embed="rId4"/>
          <a:stretch>
            <a:fillRect/>
          </a:stretch>
        </p:blipFill>
        <p:spPr>
          <a:xfrm>
            <a:off x="7076484" y="4114800"/>
            <a:ext cx="1991316" cy="2241550"/>
          </a:xfrm>
          <a:prstGeom prst="rect">
            <a:avLst/>
          </a:prstGeom>
        </p:spPr>
      </p:pic>
    </p:spTree>
    <p:extLst>
      <p:ext uri="{BB962C8B-B14F-4D97-AF65-F5344CB8AC3E}">
        <p14:creationId xmlns:p14="http://schemas.microsoft.com/office/powerpoint/2010/main" val="15459027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F1839-B511-DCA6-9EFE-83994BFE2F16}"/>
              </a:ext>
            </a:extLst>
          </p:cNvPr>
          <p:cNvSpPr>
            <a:spLocks noGrp="1"/>
          </p:cNvSpPr>
          <p:nvPr>
            <p:ph type="title"/>
          </p:nvPr>
        </p:nvSpPr>
        <p:spPr>
          <a:xfrm>
            <a:off x="457200" y="136526"/>
            <a:ext cx="8229600" cy="869950"/>
          </a:xfrm>
        </p:spPr>
        <p:txBody>
          <a:bodyPr/>
          <a:lstStyle/>
          <a:p>
            <a:r>
              <a:rPr lang="en-GB" b="1" dirty="0"/>
              <a:t>STRATEGIES</a:t>
            </a:r>
            <a:endParaRPr lang="en-ZW" b="1" dirty="0"/>
          </a:p>
        </p:txBody>
      </p:sp>
      <p:sp>
        <p:nvSpPr>
          <p:cNvPr id="3" name="Content Placeholder 2">
            <a:extLst>
              <a:ext uri="{FF2B5EF4-FFF2-40B4-BE49-F238E27FC236}">
                <a16:creationId xmlns:a16="http://schemas.microsoft.com/office/drawing/2014/main" id="{4ACD2B36-7511-2130-594D-07BF6BCF3A19}"/>
              </a:ext>
            </a:extLst>
          </p:cNvPr>
          <p:cNvSpPr>
            <a:spLocks noGrp="1"/>
          </p:cNvSpPr>
          <p:nvPr>
            <p:ph sz="half" idx="1"/>
          </p:nvPr>
        </p:nvSpPr>
        <p:spPr>
          <a:xfrm>
            <a:off x="76200" y="838200"/>
            <a:ext cx="4495800" cy="6172200"/>
          </a:xfrm>
        </p:spPr>
        <p:txBody>
          <a:bodyPr>
            <a:normAutofit fontScale="25000" lnSpcReduction="20000"/>
          </a:bodyPr>
          <a:lstStyle/>
          <a:p>
            <a:pPr marL="0" marR="0" lvl="0" indent="0" algn="l" defTabSz="914400" rtl="0" eaLnBrk="1" fontAlgn="auto" latinLnBrk="0" hangingPunct="1">
              <a:lnSpc>
                <a:spcPct val="100000"/>
              </a:lnSpc>
              <a:spcBef>
                <a:spcPct val="20000"/>
              </a:spcBef>
              <a:spcAft>
                <a:spcPts val="0"/>
              </a:spcAft>
              <a:buClrTx/>
              <a:buSzTx/>
              <a:buNone/>
              <a:tabLst/>
              <a:defRPr/>
            </a:pP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en-ZA"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What strategies are being employed to address the problem?</a:t>
            </a:r>
          </a:p>
          <a:p>
            <a:pPr marL="0" marR="0" lvl="0" indent="0" algn="l" defTabSz="914400" rtl="0" eaLnBrk="1" fontAlgn="auto" latinLnBrk="0" hangingPunct="1">
              <a:lnSpc>
                <a:spcPct val="100000"/>
              </a:lnSpc>
              <a:spcBef>
                <a:spcPct val="20000"/>
              </a:spcBef>
              <a:spcAft>
                <a:spcPts val="0"/>
              </a:spcAft>
              <a:buClrTx/>
              <a:buSzTx/>
              <a:buNone/>
              <a:tabLst/>
              <a:defRPr/>
            </a:pPr>
            <a:r>
              <a:rPr lang="en-ZA" sz="4400" b="1" dirty="0">
                <a:solidFill>
                  <a:prstClr val="black"/>
                </a:solidFill>
                <a:latin typeface="Tahoma" panose="020B0604030504040204" pitchFamily="34" charset="0"/>
                <a:ea typeface="Tahoma" panose="020B0604030504040204" pitchFamily="34" charset="0"/>
                <a:cs typeface="Tahoma" panose="020B0604030504040204" pitchFamily="34" charset="0"/>
              </a:rPr>
              <a:t>Why were these strategies chosen?</a:t>
            </a:r>
            <a:endParaRPr kumimoji="0" lang="en-ZA"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ZA" sz="4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lvl="0" indent="0" algn="just">
              <a:lnSpc>
                <a:spcPct val="107000"/>
              </a:lnSpc>
              <a:spcAft>
                <a:spcPts val="800"/>
              </a:spcAft>
              <a:buNone/>
            </a:pPr>
            <a:r>
              <a:rPr kumimoji="0" lang="en-ZA"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Preventative, curative, palliative, rehabilitative </a:t>
            </a:r>
          </a:p>
          <a:p>
            <a:pPr marL="342900" lvl="0" indent="-342900" algn="just">
              <a:lnSpc>
                <a:spcPct val="107000"/>
              </a:lnSpc>
              <a:spcAft>
                <a:spcPts val="800"/>
              </a:spcAft>
              <a:buFont typeface="Wingdings" panose="05000000000000000000" pitchFamily="2" charset="2"/>
              <a:buChar char=""/>
            </a:pPr>
            <a:r>
              <a:rPr lang="en-ZW" sz="44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Community engagements</a:t>
            </a:r>
            <a:r>
              <a:rPr lang="en-ZW" sz="44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 Community health workers help in educating, direct service provision, identify needs, problems, causes of teenage pregnancies, child marriages. </a:t>
            </a:r>
          </a:p>
          <a:p>
            <a:pPr marL="342900" lvl="0" indent="-342900" algn="just">
              <a:lnSpc>
                <a:spcPct val="107000"/>
              </a:lnSpc>
              <a:spcAft>
                <a:spcPts val="800"/>
              </a:spcAft>
              <a:buFont typeface="Wingdings" panose="05000000000000000000" pitchFamily="2" charset="2"/>
              <a:buChar char=""/>
            </a:pPr>
            <a:r>
              <a:rPr lang="en-ZW" sz="44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Educating communities- </a:t>
            </a:r>
            <a:r>
              <a:rPr lang="en-ZW" sz="44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mobilising community leaders, support adolescent </a:t>
            </a:r>
          </a:p>
          <a:p>
            <a:pPr marL="342900" lvl="0" indent="-342900" algn="just">
              <a:lnSpc>
                <a:spcPct val="107000"/>
              </a:lnSpc>
              <a:spcAft>
                <a:spcPts val="800"/>
              </a:spcAft>
              <a:buFont typeface="Wingdings" panose="05000000000000000000" pitchFamily="2" charset="2"/>
              <a:buChar char=""/>
            </a:pPr>
            <a:r>
              <a:rPr lang="en-ZW" sz="4400" b="1" dirty="0">
                <a:solidFill>
                  <a:srgbClr val="000000"/>
                </a:solidFill>
                <a:latin typeface="Tahoma" panose="020B0604030504040204" pitchFamily="34" charset="0"/>
                <a:ea typeface="Tahoma" panose="020B0604030504040204" pitchFamily="34" charset="0"/>
                <a:cs typeface="Tahoma" panose="020B0604030504040204" pitchFamily="34" charset="0"/>
              </a:rPr>
              <a:t>Policy Advocacy- </a:t>
            </a:r>
            <a:r>
              <a:rPr lang="en-ZW" sz="44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support legislation against early marriages, abortion (rape pregnancies) promotes women leadership and reporting abuse.</a:t>
            </a:r>
          </a:p>
          <a:p>
            <a:pPr marL="342900" lvl="0" indent="-342900" algn="just">
              <a:lnSpc>
                <a:spcPct val="107000"/>
              </a:lnSpc>
              <a:spcAft>
                <a:spcPts val="800"/>
              </a:spcAft>
              <a:buFont typeface="Wingdings" panose="05000000000000000000" pitchFamily="2" charset="2"/>
              <a:buChar char=""/>
            </a:pPr>
            <a:r>
              <a:rPr lang="en-ZW" sz="4400" b="1" dirty="0">
                <a:solidFill>
                  <a:srgbClr val="000000"/>
                </a:solidFill>
                <a:latin typeface="Tahoma" panose="020B0604030504040204" pitchFamily="34" charset="0"/>
                <a:ea typeface="Tahoma" panose="020B0604030504040204" pitchFamily="34" charset="0"/>
                <a:cs typeface="Tahoma" panose="020B0604030504040204" pitchFamily="34" charset="0"/>
              </a:rPr>
              <a:t>Education and awareness campaigns- </a:t>
            </a:r>
            <a:r>
              <a:rPr lang="en-ZW" sz="4400" dirty="0">
                <a:solidFill>
                  <a:srgbClr val="000000"/>
                </a:solidFill>
                <a:latin typeface="Tahoma" panose="020B0604030504040204" pitchFamily="34" charset="0"/>
                <a:ea typeface="Tahoma" panose="020B0604030504040204" pitchFamily="34" charset="0"/>
                <a:cs typeface="Tahoma" panose="020B0604030504040204" pitchFamily="34" charset="0"/>
              </a:rPr>
              <a:t>Empower individuals to make informed choices, disseminate information, healthy relationships.</a:t>
            </a:r>
            <a:endParaRPr lang="en-ZW" sz="44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Wingdings" panose="05000000000000000000" pitchFamily="2" charset="2"/>
              <a:buChar char=""/>
            </a:pPr>
            <a:r>
              <a:rPr lang="en-ZW" sz="44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Integration of services- </a:t>
            </a:r>
            <a:r>
              <a:rPr lang="en-ZW" sz="44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Outreach programmes:- peripheral patients access testing, counselling and treat, condoms and contraceptives </a:t>
            </a:r>
            <a:r>
              <a:rPr lang="en-ZW" sz="4400" dirty="0">
                <a:solidFill>
                  <a:srgbClr val="000000"/>
                </a:solidFill>
                <a:latin typeface="Tahoma" panose="020B0604030504040204" pitchFamily="34" charset="0"/>
                <a:ea typeface="Tahoma" panose="020B0604030504040204" pitchFamily="34" charset="0"/>
                <a:cs typeface="Tahoma" panose="020B0604030504040204" pitchFamily="34" charset="0"/>
              </a:rPr>
              <a:t>distribution </a:t>
            </a:r>
            <a:r>
              <a:rPr lang="en-ZW" sz="44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thereby reducing unwanted pregnancies and child marriages. Immunizations: measles. </a:t>
            </a:r>
            <a:endParaRPr lang="en-ZW" sz="44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Wingdings" panose="05000000000000000000" pitchFamily="2" charset="2"/>
              <a:buChar char=""/>
            </a:pPr>
            <a:r>
              <a:rPr lang="en-ZW" sz="44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Construction of clinics, mother’s shelters</a:t>
            </a:r>
            <a:r>
              <a:rPr lang="en-ZW" sz="44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 Improves access to health facility, reduces pre-natal and post-natal deaths. It also helps boost breastfeeding support, addressing specific complications, promotes women empowerment and community projects ownership. </a:t>
            </a:r>
          </a:p>
          <a:p>
            <a:pPr marL="342900" lvl="0" indent="-342900" algn="just">
              <a:lnSpc>
                <a:spcPct val="107000"/>
              </a:lnSpc>
              <a:spcAft>
                <a:spcPts val="800"/>
              </a:spcAft>
              <a:buFont typeface="Wingdings" panose="05000000000000000000" pitchFamily="2" charset="2"/>
              <a:buChar char=""/>
            </a:pPr>
            <a:r>
              <a:rPr lang="en-ZW" sz="4400" b="1" dirty="0">
                <a:solidFill>
                  <a:srgbClr val="000000"/>
                </a:solidFill>
                <a:latin typeface="Tahoma" panose="020B0604030504040204" pitchFamily="34" charset="0"/>
                <a:ea typeface="Tahoma" panose="020B0604030504040204" pitchFamily="34" charset="0"/>
                <a:cs typeface="Tahoma" panose="020B0604030504040204" pitchFamily="34" charset="0"/>
              </a:rPr>
              <a:t>Youth friendly services- </a:t>
            </a:r>
            <a:r>
              <a:rPr lang="en-ZW" sz="4400" dirty="0">
                <a:solidFill>
                  <a:srgbClr val="000000"/>
                </a:solidFill>
                <a:latin typeface="Tahoma" panose="020B0604030504040204" pitchFamily="34" charset="0"/>
                <a:ea typeface="Tahoma" panose="020B0604030504040204" pitchFamily="34" charset="0"/>
                <a:cs typeface="Tahoma" panose="020B0604030504040204" pitchFamily="34" charset="0"/>
              </a:rPr>
              <a:t>counselling, contraceptive options to reduce unintended pregnancy and sexually transmitted infections among women girls, men and boys.</a:t>
            </a:r>
            <a:endParaRPr lang="en-ZW" sz="44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Wingdings" panose="05000000000000000000" pitchFamily="2" charset="2"/>
              <a:buChar char=""/>
            </a:pPr>
            <a:r>
              <a:rPr lang="en-ZW" sz="44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Stakeholder collaboration </a:t>
            </a:r>
            <a:r>
              <a:rPr lang="en-ZW" sz="4400"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Enables sharing objectives, resources and maximise outcomes, improves accountability, participation and equity.</a:t>
            </a:r>
            <a:endParaRPr lang="en-ZW" sz="44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Wingdings" panose="05000000000000000000" pitchFamily="2" charset="2"/>
              <a:buChar char=""/>
            </a:pPr>
            <a:r>
              <a:rPr lang="en-ZW" sz="4400" b="1" dirty="0">
                <a:effectLst/>
                <a:latin typeface="Tahoma" panose="020B0604030504040204" pitchFamily="34" charset="0"/>
                <a:ea typeface="Tahoma" panose="020B0604030504040204" pitchFamily="34" charset="0"/>
                <a:cs typeface="Tahoma" panose="020B0604030504040204" pitchFamily="34" charset="0"/>
              </a:rPr>
              <a:t>Trainings – </a:t>
            </a:r>
            <a:r>
              <a:rPr lang="en-ZW" sz="4400" dirty="0">
                <a:effectLst/>
                <a:latin typeface="Tahoma" panose="020B0604030504040204" pitchFamily="34" charset="0"/>
                <a:ea typeface="Tahoma" panose="020B0604030504040204" pitchFamily="34" charset="0"/>
                <a:cs typeface="Tahoma" panose="020B0604030504040204" pitchFamily="34" charset="0"/>
              </a:rPr>
              <a:t>Help manage information gaps, promote awareness, provides feedback and guidance, responsive, adapt to new ways.</a:t>
            </a:r>
          </a:p>
          <a:p>
            <a:pPr marL="342900" lvl="0" indent="-342900" algn="just">
              <a:lnSpc>
                <a:spcPct val="107000"/>
              </a:lnSpc>
              <a:spcAft>
                <a:spcPts val="800"/>
              </a:spcAft>
              <a:buFont typeface="Wingdings" panose="05000000000000000000" pitchFamily="2" charset="2"/>
              <a:buChar char=""/>
            </a:pPr>
            <a:r>
              <a:rPr lang="en-ZW" sz="4400" b="1" dirty="0">
                <a:latin typeface="Tahoma" panose="020B0604030504040204" pitchFamily="34" charset="0"/>
                <a:ea typeface="Tahoma" panose="020B0604030504040204" pitchFamily="34" charset="0"/>
                <a:cs typeface="Tahoma" panose="020B0604030504040204" pitchFamily="34" charset="0"/>
              </a:rPr>
              <a:t>Technology</a:t>
            </a:r>
            <a:r>
              <a:rPr lang="en-ZW" sz="4400" dirty="0">
                <a:latin typeface="Tahoma" panose="020B0604030504040204" pitchFamily="34" charset="0"/>
                <a:ea typeface="Tahoma" panose="020B0604030504040204" pitchFamily="34" charset="0"/>
                <a:cs typeface="Tahoma" panose="020B0604030504040204" pitchFamily="34" charset="0"/>
              </a:rPr>
              <a:t>- telehealth improves access, information, and connection</a:t>
            </a:r>
            <a:endParaRPr lang="en-ZW" sz="4400" dirty="0">
              <a:effectLst/>
              <a:latin typeface="Tahoma" panose="020B0604030504040204" pitchFamily="34" charset="0"/>
              <a:ea typeface="Tahoma" panose="020B0604030504040204" pitchFamily="34" charset="0"/>
              <a:cs typeface="Tahoma" panose="020B0604030504040204" pitchFamily="34" charset="0"/>
            </a:endParaRPr>
          </a:p>
          <a:p>
            <a:pPr marL="0" indent="0" algn="just">
              <a:lnSpc>
                <a:spcPct val="107000"/>
              </a:lnSpc>
              <a:spcAft>
                <a:spcPts val="800"/>
              </a:spcAft>
              <a:buNone/>
            </a:pPr>
            <a:r>
              <a:rPr lang="en-ZA" sz="4400" b="1" dirty="0">
                <a:effectLst/>
                <a:ea typeface="Times New Roman" panose="02020603050405020304" pitchFamily="18" charset="0"/>
                <a:cs typeface="Times New Roman" panose="02020603050405020304" pitchFamily="18" charset="0"/>
              </a:rPr>
              <a:t> </a:t>
            </a:r>
            <a:endParaRPr lang="en-ZW" sz="4400" dirty="0">
              <a:effectLst/>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ZW" dirty="0"/>
          </a:p>
        </p:txBody>
      </p:sp>
      <p:pic>
        <p:nvPicPr>
          <p:cNvPr id="7" name="Content Placeholder 6">
            <a:extLst>
              <a:ext uri="{FF2B5EF4-FFF2-40B4-BE49-F238E27FC236}">
                <a16:creationId xmlns:a16="http://schemas.microsoft.com/office/drawing/2014/main" id="{DA4A1C17-FFD0-68EB-55A2-50712FCD97E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480345" y="1261645"/>
            <a:ext cx="2574924" cy="2064589"/>
          </a:xfrm>
        </p:spPr>
      </p:pic>
      <p:sp>
        <p:nvSpPr>
          <p:cNvPr id="5" name="Slide Number Placeholder 4">
            <a:extLst>
              <a:ext uri="{FF2B5EF4-FFF2-40B4-BE49-F238E27FC236}">
                <a16:creationId xmlns:a16="http://schemas.microsoft.com/office/drawing/2014/main" id="{151C9649-60F8-5769-E4F6-7441C894A1D6}"/>
              </a:ext>
            </a:extLst>
          </p:cNvPr>
          <p:cNvSpPr>
            <a:spLocks noGrp="1"/>
          </p:cNvSpPr>
          <p:nvPr>
            <p:ph type="sldNum" sz="quarter" idx="12"/>
          </p:nvPr>
        </p:nvSpPr>
        <p:spPr/>
        <p:txBody>
          <a:bodyPr/>
          <a:lstStyle/>
          <a:p>
            <a:fld id="{6A8A6CC1-C62E-4793-9BAB-70F633D6ED53}" type="slidenum">
              <a:rPr lang="en-ZW" smtClean="0"/>
              <a:t>3</a:t>
            </a:fld>
            <a:endParaRPr lang="en-ZW"/>
          </a:p>
        </p:txBody>
      </p:sp>
      <p:pic>
        <p:nvPicPr>
          <p:cNvPr id="9" name="Picture 8">
            <a:extLst>
              <a:ext uri="{FF2B5EF4-FFF2-40B4-BE49-F238E27FC236}">
                <a16:creationId xmlns:a16="http://schemas.microsoft.com/office/drawing/2014/main" id="{53C093CA-F057-6F3B-4893-7DAC15A28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076496" y="914400"/>
            <a:ext cx="1991303" cy="2667002"/>
          </a:xfrm>
          <a:prstGeom prst="rect">
            <a:avLst/>
          </a:prstGeom>
        </p:spPr>
      </p:pic>
      <p:pic>
        <p:nvPicPr>
          <p:cNvPr id="11" name="Picture 10">
            <a:extLst>
              <a:ext uri="{FF2B5EF4-FFF2-40B4-BE49-F238E27FC236}">
                <a16:creationId xmlns:a16="http://schemas.microsoft.com/office/drawing/2014/main" id="{3274A54D-2250-A918-F238-7FBF82936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999" y="4114800"/>
            <a:ext cx="4114799" cy="2743200"/>
          </a:xfrm>
          <a:prstGeom prst="rect">
            <a:avLst/>
          </a:prstGeom>
        </p:spPr>
      </p:pic>
    </p:spTree>
    <p:extLst>
      <p:ext uri="{BB962C8B-B14F-4D97-AF65-F5344CB8AC3E}">
        <p14:creationId xmlns:p14="http://schemas.microsoft.com/office/powerpoint/2010/main" val="1538099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br>
              <a:rPr lang="en-ZW" b="1" dirty="0"/>
            </a:br>
            <a:r>
              <a:rPr lang="en-ZW" sz="4900" b="1" dirty="0"/>
              <a:t>OBJECTIVES</a:t>
            </a:r>
            <a:br>
              <a:rPr lang="en-ZW" b="1" dirty="0"/>
            </a:br>
            <a:endParaRPr lang="en-ZW" b="1" dirty="0"/>
          </a:p>
        </p:txBody>
      </p:sp>
      <p:sp>
        <p:nvSpPr>
          <p:cNvPr id="3" name="Content Placeholder 2"/>
          <p:cNvSpPr>
            <a:spLocks noGrp="1"/>
          </p:cNvSpPr>
          <p:nvPr>
            <p:ph sz="half" idx="1"/>
          </p:nvPr>
        </p:nvSpPr>
        <p:spPr>
          <a:xfrm>
            <a:off x="76200" y="838200"/>
            <a:ext cx="4419600" cy="5410200"/>
          </a:xfrm>
          <a:ln>
            <a:solidFill>
              <a:schemeClr val="tx1"/>
            </a:solidFill>
          </a:ln>
        </p:spPr>
        <p:txBody>
          <a:bodyPr>
            <a:noAutofit/>
          </a:bodyPr>
          <a:lstStyle/>
          <a:p>
            <a:pPr marL="0" lvl="0" indent="0" algn="just">
              <a:buNone/>
            </a:pPr>
            <a:r>
              <a:rPr lang="en-ZA" sz="1100" b="1" dirty="0">
                <a:latin typeface="Tahoma" panose="020B0604030504040204" pitchFamily="34" charset="0"/>
                <a:ea typeface="Tahoma" panose="020B0604030504040204" pitchFamily="34" charset="0"/>
                <a:cs typeface="Tahoma" panose="020B0604030504040204" pitchFamily="34" charset="0"/>
              </a:rPr>
              <a:t>What did the process/project set out to achieve?</a:t>
            </a:r>
          </a:p>
          <a:p>
            <a:pPr marL="0" lvl="0" indent="0" algn="just">
              <a:buNone/>
            </a:pPr>
            <a:r>
              <a:rPr lang="en-ZA" sz="1100" b="1" dirty="0">
                <a:latin typeface="Tahoma" panose="020B0604030504040204" pitchFamily="34" charset="0"/>
                <a:ea typeface="Tahoma" panose="020B0604030504040204" pitchFamily="34" charset="0"/>
                <a:cs typeface="Tahoma" panose="020B0604030504040204" pitchFamily="34" charset="0"/>
              </a:rPr>
              <a:t>Short-term and long-term objectives</a:t>
            </a:r>
          </a:p>
          <a:p>
            <a:pPr lvl="0" algn="just">
              <a:buFont typeface="Wingdings" panose="05000000000000000000" pitchFamily="2" charset="2"/>
              <a:buChar char="ü"/>
            </a:pPr>
            <a:r>
              <a:rPr lang="en-ZA" sz="1200" b="1" dirty="0">
                <a:latin typeface="Tahoma" panose="020B0604030504040204" pitchFamily="34" charset="0"/>
                <a:ea typeface="Tahoma" panose="020B0604030504040204" pitchFamily="34" charset="0"/>
                <a:cs typeface="Tahoma" panose="020B0604030504040204" pitchFamily="34" charset="0"/>
              </a:rPr>
              <a:t>Increase access to services- </a:t>
            </a:r>
            <a:r>
              <a:rPr lang="en-ZA" sz="1200" dirty="0">
                <a:latin typeface="Tahoma" panose="020B0604030504040204" pitchFamily="34" charset="0"/>
                <a:ea typeface="Tahoma" panose="020B0604030504040204" pitchFamily="34" charset="0"/>
                <a:cs typeface="Tahoma" panose="020B0604030504040204" pitchFamily="34" charset="0"/>
              </a:rPr>
              <a:t>sexual and reproductive  health services including family planning, maternal health care, safe abortion services, initiation of ART, follow up Visits, treatment of ailments, - reduce health risks and improve outcomes, Matera school pipes water scheme.</a:t>
            </a:r>
          </a:p>
          <a:p>
            <a:pPr lvl="0" algn="just">
              <a:buFont typeface="Wingdings" panose="05000000000000000000" pitchFamily="2" charset="2"/>
              <a:buChar char="ü"/>
            </a:pPr>
            <a:r>
              <a:rPr lang="en-ZA" sz="1200" b="1" dirty="0">
                <a:latin typeface="Tahoma" panose="020B0604030504040204" pitchFamily="34" charset="0"/>
                <a:ea typeface="Tahoma" panose="020B0604030504040204" pitchFamily="34" charset="0"/>
                <a:cs typeface="Tahoma" panose="020B0604030504040204" pitchFamily="34" charset="0"/>
              </a:rPr>
              <a:t>Raise awareness and education -</a:t>
            </a:r>
            <a:r>
              <a:rPr lang="en-ZA" sz="1200" dirty="0">
                <a:latin typeface="Tahoma" panose="020B0604030504040204" pitchFamily="34" charset="0"/>
                <a:ea typeface="Tahoma" panose="020B0604030504040204" pitchFamily="34" charset="0"/>
                <a:cs typeface="Tahoma" panose="020B0604030504040204" pitchFamily="34" charset="0"/>
              </a:rPr>
              <a:t>On contraception, sexually transmitted infections like syphilis, healthy relationships, particularly targeting adolescents, drug and substance abuse</a:t>
            </a:r>
          </a:p>
          <a:p>
            <a:pPr lvl="0" algn="just">
              <a:buFont typeface="Wingdings" panose="05000000000000000000" pitchFamily="2" charset="2"/>
              <a:buChar char="ü"/>
            </a:pPr>
            <a:r>
              <a:rPr lang="en-ZA" sz="1200" b="1" dirty="0">
                <a:latin typeface="Tahoma" panose="020B0604030504040204" pitchFamily="34" charset="0"/>
                <a:ea typeface="Tahoma" panose="020B0604030504040204" pitchFamily="34" charset="0"/>
                <a:cs typeface="Tahoma" panose="020B0604030504040204" pitchFamily="34" charset="0"/>
              </a:rPr>
              <a:t>Engage communities-  </a:t>
            </a:r>
            <a:r>
              <a:rPr lang="en-ZA" sz="1200" dirty="0">
                <a:latin typeface="Tahoma" panose="020B0604030504040204" pitchFamily="34" charset="0"/>
                <a:ea typeface="Tahoma" panose="020B0604030504040204" pitchFamily="34" charset="0"/>
                <a:cs typeface="Tahoma" panose="020B0604030504040204" pitchFamily="34" charset="0"/>
              </a:rPr>
              <a:t>Build engagements and support for SRHR initiatives through mobilising leaders and stakeholders. To advocate for SRHR and services fostering  a supportive environment for individuals to seek care.</a:t>
            </a:r>
          </a:p>
          <a:p>
            <a:pPr lvl="0" algn="just">
              <a:buFont typeface="Wingdings" panose="05000000000000000000" pitchFamily="2" charset="2"/>
              <a:buChar char="ü"/>
            </a:pPr>
            <a:r>
              <a:rPr lang="en-ZA" sz="1200" b="1" dirty="0">
                <a:latin typeface="Tahoma" panose="020B0604030504040204" pitchFamily="34" charset="0"/>
                <a:ea typeface="Tahoma" panose="020B0604030504040204" pitchFamily="34" charset="0"/>
                <a:cs typeface="Tahoma" panose="020B0604030504040204" pitchFamily="34" charset="0"/>
              </a:rPr>
              <a:t>Strengthen health systems: </a:t>
            </a:r>
            <a:r>
              <a:rPr lang="en-ZA" sz="1200" dirty="0">
                <a:latin typeface="Tahoma" panose="020B0604030504040204" pitchFamily="34" charset="0"/>
                <a:ea typeface="Tahoma" panose="020B0604030504040204" pitchFamily="34" charset="0"/>
                <a:cs typeface="Tahoma" panose="020B0604030504040204" pitchFamily="34" charset="0"/>
              </a:rPr>
              <a:t>Improve the capacity of health systems to deliver quality SRHR- training health care providers such Health Centre Committee, Village Health Workers,  establishing protocols for service delivery,  ensuring availability of supplies, disabled. MRDC ambulance</a:t>
            </a:r>
          </a:p>
          <a:p>
            <a:pPr lvl="0" algn="just">
              <a:buFont typeface="Wingdings" panose="05000000000000000000" pitchFamily="2" charset="2"/>
              <a:buChar char="ü"/>
            </a:pPr>
            <a:r>
              <a:rPr lang="en-ZA" sz="1200" b="1" dirty="0">
                <a:latin typeface="Tahoma" panose="020B0604030504040204" pitchFamily="34" charset="0"/>
                <a:ea typeface="Tahoma" panose="020B0604030504040204" pitchFamily="34" charset="0"/>
                <a:cs typeface="Tahoma" panose="020B0604030504040204" pitchFamily="34" charset="0"/>
              </a:rPr>
              <a:t>Addressing Gender Based Violence:-</a:t>
            </a:r>
            <a:r>
              <a:rPr lang="en-ZA" sz="1200" dirty="0">
                <a:latin typeface="Tahoma" panose="020B0604030504040204" pitchFamily="34" charset="0"/>
                <a:ea typeface="Tahoma" panose="020B0604030504040204" pitchFamily="34" charset="0"/>
                <a:cs typeface="Tahoma" panose="020B0604030504040204" pitchFamily="34" charset="0"/>
              </a:rPr>
              <a:t>Immediate efforts including preventing, responding  to GBV. Providing spacing for survival  and providing  them with necessary health services and support.</a:t>
            </a:r>
          </a:p>
          <a:p>
            <a:pPr lvl="0" algn="just">
              <a:buFont typeface="Wingdings" panose="05000000000000000000" pitchFamily="2" charset="2"/>
              <a:buChar char="ü"/>
            </a:pPr>
            <a:r>
              <a:rPr lang="en-ZA" sz="1200" b="1" dirty="0">
                <a:latin typeface="Tahoma" panose="020B0604030504040204" pitchFamily="34" charset="0"/>
                <a:ea typeface="Tahoma" panose="020B0604030504040204" pitchFamily="34" charset="0"/>
                <a:cs typeface="Tahoma" panose="020B0604030504040204" pitchFamily="34" charset="0"/>
              </a:rPr>
              <a:t>Gender Equality: </a:t>
            </a:r>
            <a:r>
              <a:rPr lang="en-ZA" sz="1200" dirty="0">
                <a:latin typeface="Tahoma" panose="020B0604030504040204" pitchFamily="34" charset="0"/>
                <a:ea typeface="Tahoma" panose="020B0604030504040204" pitchFamily="34" charset="0"/>
                <a:cs typeface="Tahoma" panose="020B0604030504040204" pitchFamily="34" charset="0"/>
              </a:rPr>
              <a:t>– Promote gender equality and empower women and girls through making decisions about their own bodies, as well as reproductive rights which is so fundamental to gender equality. </a:t>
            </a:r>
          </a:p>
          <a:p>
            <a:pPr lvl="0" algn="just">
              <a:buFont typeface="Wingdings" panose="05000000000000000000" pitchFamily="2" charset="2"/>
              <a:buChar char="ü"/>
            </a:pPr>
            <a:r>
              <a:rPr lang="en-ZA" sz="1200" b="1" dirty="0">
                <a:latin typeface="Tahoma" panose="020B0604030504040204" pitchFamily="34" charset="0"/>
                <a:ea typeface="Tahoma" panose="020B0604030504040204" pitchFamily="34" charset="0"/>
                <a:cs typeface="Tahoma" panose="020B0604030504040204" pitchFamily="34" charset="0"/>
              </a:rPr>
              <a:t>Collect data and Monitor</a:t>
            </a:r>
            <a:r>
              <a:rPr lang="en-ZA" sz="1200" dirty="0">
                <a:latin typeface="Tahoma" panose="020B0604030504040204" pitchFamily="34" charset="0"/>
                <a:ea typeface="Tahoma" panose="020B0604030504040204" pitchFamily="34" charset="0"/>
                <a:cs typeface="Tahoma" panose="020B0604030504040204" pitchFamily="34" charset="0"/>
              </a:rPr>
              <a:t>: Establishing mechanisms of data collection and monitoring for effectiveness- tablets for EHTs, </a:t>
            </a:r>
          </a:p>
          <a:p>
            <a:pPr lvl="0" algn="just">
              <a:buFont typeface="Wingdings" panose="05000000000000000000" pitchFamily="2" charset="2"/>
              <a:buChar char="ü"/>
            </a:pPr>
            <a:endParaRPr lang="en-ZA" sz="1200" dirty="0">
              <a:latin typeface="Tahoma" panose="020B0604030504040204" pitchFamily="34" charset="0"/>
              <a:ea typeface="Tahoma" panose="020B0604030504040204" pitchFamily="34" charset="0"/>
              <a:cs typeface="Tahoma" panose="020B0604030504040204" pitchFamily="34" charset="0"/>
            </a:endParaRPr>
          </a:p>
          <a:p>
            <a:pPr lvl="0" algn="just">
              <a:buFont typeface="Wingdings" panose="05000000000000000000" pitchFamily="2" charset="2"/>
              <a:buChar char="ü"/>
            </a:pPr>
            <a:r>
              <a:rPr lang="en-ZA" sz="400" dirty="0">
                <a:latin typeface="Tahoma" panose="020B0604030504040204" pitchFamily="34" charset="0"/>
                <a:ea typeface="Tahoma" panose="020B0604030504040204" pitchFamily="34" charset="0"/>
                <a:cs typeface="Tahoma" panose="020B0604030504040204" pitchFamily="34" charset="0"/>
              </a:rPr>
              <a:t>			</a:t>
            </a:r>
          </a:p>
        </p:txBody>
      </p:sp>
      <p:pic>
        <p:nvPicPr>
          <p:cNvPr id="8" name="Content Placeholder 7">
            <a:extLst>
              <a:ext uri="{FF2B5EF4-FFF2-40B4-BE49-F238E27FC236}">
                <a16:creationId xmlns:a16="http://schemas.microsoft.com/office/drawing/2014/main" id="{D877AC84-1745-B278-3B11-4A96A9FE3DE3}"/>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2" y="991127"/>
            <a:ext cx="1828798" cy="2056873"/>
          </a:xfrm>
          <a:ln>
            <a:solidFill>
              <a:schemeClr val="tx1"/>
            </a:solidFill>
          </a:ln>
        </p:spPr>
      </p:pic>
      <p:sp>
        <p:nvSpPr>
          <p:cNvPr id="6" name="TextBox 5"/>
          <p:cNvSpPr txBox="1"/>
          <p:nvPr/>
        </p:nvSpPr>
        <p:spPr>
          <a:xfrm>
            <a:off x="0" y="6398786"/>
            <a:ext cx="9144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4" name="Slide Number Placeholder 3"/>
          <p:cNvSpPr>
            <a:spLocks noGrp="1"/>
          </p:cNvSpPr>
          <p:nvPr>
            <p:ph type="sldNum" sz="quarter" idx="12"/>
          </p:nvPr>
        </p:nvSpPr>
        <p:spPr/>
        <p:txBody>
          <a:bodyPr/>
          <a:lstStyle/>
          <a:p>
            <a:fld id="{6A8A6CC1-C62E-4793-9BAB-70F633D6ED53}" type="slidenum">
              <a:rPr lang="en-ZW" smtClean="0"/>
              <a:t>4</a:t>
            </a:fld>
            <a:endParaRPr lang="en-ZW"/>
          </a:p>
        </p:txBody>
      </p:sp>
      <p:pic>
        <p:nvPicPr>
          <p:cNvPr id="12" name="Picture 11" descr="A white ambulance parked in front of a building&#10;&#10;Description automatically generated">
            <a:extLst>
              <a:ext uri="{FF2B5EF4-FFF2-40B4-BE49-F238E27FC236}">
                <a16:creationId xmlns:a16="http://schemas.microsoft.com/office/drawing/2014/main" id="{DE9E4C69-C84A-B027-3620-112B188699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2" y="3382962"/>
            <a:ext cx="1828798" cy="2865438"/>
          </a:xfrm>
          <a:prstGeom prst="rect">
            <a:avLst/>
          </a:prstGeom>
        </p:spPr>
      </p:pic>
      <p:pic>
        <p:nvPicPr>
          <p:cNvPr id="14" name="Picture 13" descr="A person in a wheelchair being helped by a nurse&#10;&#10;Description automatically generated">
            <a:extLst>
              <a:ext uri="{FF2B5EF4-FFF2-40B4-BE49-F238E27FC236}">
                <a16:creationId xmlns:a16="http://schemas.microsoft.com/office/drawing/2014/main" id="{DF73EB39-D7CF-4FFF-9C19-01BED91697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2" y="2969786"/>
            <a:ext cx="2438398" cy="3429000"/>
          </a:xfrm>
          <a:prstGeom prst="rect">
            <a:avLst/>
          </a:prstGeom>
        </p:spPr>
      </p:pic>
      <p:pic>
        <p:nvPicPr>
          <p:cNvPr id="16" name="Picture 15" descr="A group of people sitting under a white tent&#10;&#10;Description automatically generated">
            <a:extLst>
              <a:ext uri="{FF2B5EF4-FFF2-40B4-BE49-F238E27FC236}">
                <a16:creationId xmlns:a16="http://schemas.microsoft.com/office/drawing/2014/main" id="{1FA66488-438A-87E6-C236-895D4DC3D9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988586"/>
            <a:ext cx="2133600" cy="1887892"/>
          </a:xfrm>
          <a:prstGeom prst="rect">
            <a:avLst/>
          </a:prstGeom>
        </p:spPr>
      </p:pic>
    </p:spTree>
    <p:extLst>
      <p:ext uri="{BB962C8B-B14F-4D97-AF65-F5344CB8AC3E}">
        <p14:creationId xmlns:p14="http://schemas.microsoft.com/office/powerpoint/2010/main" val="122435760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b="1" dirty="0"/>
              <a:t>TARGET GROUPS</a:t>
            </a:r>
          </a:p>
        </p:txBody>
      </p:sp>
      <p:sp>
        <p:nvSpPr>
          <p:cNvPr id="3" name="Content Placeholder 2"/>
          <p:cNvSpPr>
            <a:spLocks noGrp="1"/>
          </p:cNvSpPr>
          <p:nvPr>
            <p:ph sz="half" idx="1"/>
          </p:nvPr>
        </p:nvSpPr>
        <p:spPr>
          <a:xfrm>
            <a:off x="152400" y="1219200"/>
            <a:ext cx="4343400" cy="5502275"/>
          </a:xfrm>
        </p:spPr>
        <p:txBody>
          <a:bodyPr>
            <a:normAutofit/>
          </a:bodyPr>
          <a:lstStyle/>
          <a:p>
            <a:pPr marL="0" indent="0">
              <a:buNone/>
            </a:pPr>
            <a:r>
              <a:rPr lang="en-ZW" sz="1100" b="1" dirty="0">
                <a:latin typeface="Tahoma" panose="020B0604030504040204" pitchFamily="34" charset="0"/>
                <a:ea typeface="Tahoma" panose="020B0604030504040204" pitchFamily="34" charset="0"/>
                <a:cs typeface="Tahoma" panose="020B0604030504040204" pitchFamily="34" charset="0"/>
              </a:rPr>
              <a:t>Who is the target group? </a:t>
            </a:r>
          </a:p>
          <a:p>
            <a:pPr>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The target group are the youths, young women, boys, girls, young men  and women</a:t>
            </a:r>
          </a:p>
          <a:p>
            <a:pPr marL="0" indent="0">
              <a:buNone/>
            </a:pPr>
            <a:r>
              <a:rPr lang="en-ZW" sz="1100" b="1" dirty="0">
                <a:latin typeface="Tahoma" panose="020B0604030504040204" pitchFamily="34" charset="0"/>
                <a:ea typeface="Tahoma" panose="020B0604030504040204" pitchFamily="34" charset="0"/>
                <a:cs typeface="Tahoma" panose="020B0604030504040204" pitchFamily="34" charset="0"/>
              </a:rPr>
              <a:t>Why did you select this group?</a:t>
            </a:r>
          </a:p>
          <a:p>
            <a:pPr algn="just">
              <a:buFont typeface="Wingdings" panose="05000000000000000000" pitchFamily="2" charset="2"/>
              <a:buChar char="ü"/>
            </a:pPr>
            <a:endParaRPr lang="en-ZW" sz="1100" b="1"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ü"/>
            </a:pPr>
            <a:r>
              <a:rPr kumimoji="0" lang="en-ZW" sz="11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Preventing adolescent health issues</a:t>
            </a:r>
            <a:r>
              <a:rPr kumimoji="0" lang="en-ZW"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HIV/AIDS, most do not consult family physicians for concerns about substance use, sexual health, personal or emotional problems – Kudyarawanza Primary School</a:t>
            </a:r>
          </a:p>
          <a:p>
            <a:pPr algn="just">
              <a:buFont typeface="Wingdings" panose="05000000000000000000" pitchFamily="2" charset="2"/>
              <a:buChar char="ü"/>
            </a:pPr>
            <a:r>
              <a:rPr lang="en-ZW" sz="1100" b="1" dirty="0">
                <a:latin typeface="Tahoma" panose="020B0604030504040204" pitchFamily="34" charset="0"/>
                <a:ea typeface="Tahoma" panose="020B0604030504040204" pitchFamily="34" charset="0"/>
                <a:cs typeface="Tahoma" panose="020B0604030504040204" pitchFamily="34" charset="0"/>
              </a:rPr>
              <a:t>Empowerment and support</a:t>
            </a:r>
            <a:r>
              <a:rPr lang="en-ZW" sz="1100" dirty="0">
                <a:latin typeface="Tahoma" panose="020B0604030504040204" pitchFamily="34" charset="0"/>
                <a:ea typeface="Tahoma" panose="020B0604030504040204" pitchFamily="34" charset="0"/>
                <a:cs typeface="Tahoma" panose="020B0604030504040204" pitchFamily="34" charset="0"/>
              </a:rPr>
              <a:t>: through education, achieve their full potential in seeking care, support, control sexual and reproductive health, make informed decisions on their bodies –responsibility.</a:t>
            </a:r>
          </a:p>
          <a:p>
            <a:pPr algn="just">
              <a:buFont typeface="Wingdings" panose="05000000000000000000" pitchFamily="2" charset="2"/>
              <a:buChar char="ü"/>
            </a:pPr>
            <a:r>
              <a:rPr lang="en-ZW" sz="1100" b="1" dirty="0">
                <a:latin typeface="Tahoma" panose="020B0604030504040204" pitchFamily="34" charset="0"/>
                <a:ea typeface="Tahoma" panose="020B0604030504040204" pitchFamily="34" charset="0"/>
                <a:cs typeface="Tahoma" panose="020B0604030504040204" pitchFamily="34" charset="0"/>
              </a:rPr>
              <a:t>Addressing unique needs: </a:t>
            </a:r>
            <a:r>
              <a:rPr lang="en-ZW" sz="1100" dirty="0">
                <a:latin typeface="Tahoma" panose="020B0604030504040204" pitchFamily="34" charset="0"/>
                <a:ea typeface="Tahoma" panose="020B0604030504040204" pitchFamily="34" charset="0"/>
                <a:cs typeface="Tahoma" panose="020B0604030504040204" pitchFamily="34" charset="0"/>
              </a:rPr>
              <a:t>Young women</a:t>
            </a:r>
            <a:r>
              <a:rPr lang="en-ZW" sz="1100" b="1" dirty="0">
                <a:latin typeface="Tahoma" panose="020B0604030504040204" pitchFamily="34" charset="0"/>
                <a:ea typeface="Tahoma" panose="020B0604030504040204" pitchFamily="34" charset="0"/>
                <a:cs typeface="Tahoma" panose="020B0604030504040204" pitchFamily="34" charset="0"/>
              </a:rPr>
              <a:t>-</a:t>
            </a:r>
            <a:r>
              <a:rPr lang="en-ZW" sz="1100" dirty="0">
                <a:latin typeface="Tahoma" panose="020B0604030504040204" pitchFamily="34" charset="0"/>
                <a:ea typeface="Tahoma" panose="020B0604030504040204" pitchFamily="34" charset="0"/>
                <a:cs typeface="Tahoma" panose="020B0604030504040204" pitchFamily="34" charset="0"/>
              </a:rPr>
              <a:t>Unintended pregnancies and STIs. Young men-guidance on responsible sexual guidance and consent, GBV mainstreaming, Ward 19</a:t>
            </a:r>
          </a:p>
          <a:p>
            <a:pPr algn="just">
              <a:buFont typeface="Wingdings" panose="05000000000000000000" pitchFamily="2" charset="2"/>
              <a:buChar char="ü"/>
            </a:pPr>
            <a:r>
              <a:rPr lang="en-ZW" sz="1100" b="1" dirty="0">
                <a:latin typeface="Tahoma" panose="020B0604030504040204" pitchFamily="34" charset="0"/>
                <a:ea typeface="Tahoma" panose="020B0604030504040204" pitchFamily="34" charset="0"/>
                <a:cs typeface="Tahoma" panose="020B0604030504040204" pitchFamily="34" charset="0"/>
              </a:rPr>
              <a:t>Comprehensive sex education</a:t>
            </a:r>
            <a:r>
              <a:rPr lang="en-ZW" sz="1100" dirty="0">
                <a:latin typeface="Tahoma" panose="020B0604030504040204" pitchFamily="34" charset="0"/>
                <a:ea typeface="Tahoma" panose="020B0604030504040204" pitchFamily="34" charset="0"/>
                <a:cs typeface="Tahoma" panose="020B0604030504040204" pitchFamily="34" charset="0"/>
              </a:rPr>
              <a:t>: Helps understand sexuality, relationships and reproductive health, essential for overall development and well being, reduce risky behaviours and promote healthier choices. S</a:t>
            </a:r>
            <a:r>
              <a:rPr lang="en-ZW" sz="1100" b="1" dirty="0">
                <a:latin typeface="Tahoma" panose="020B0604030504040204" pitchFamily="34" charset="0"/>
                <a:ea typeface="Tahoma" panose="020B0604030504040204" pitchFamily="34" charset="0"/>
                <a:cs typeface="Tahoma" panose="020B0604030504040204" pitchFamily="34" charset="0"/>
              </a:rPr>
              <a:t>ports day, MRDC employees</a:t>
            </a:r>
          </a:p>
          <a:p>
            <a:pPr algn="just">
              <a:buFont typeface="Wingdings" panose="05000000000000000000" pitchFamily="2" charset="2"/>
              <a:buChar char="ü"/>
            </a:pPr>
            <a:r>
              <a:rPr lang="en-ZW" sz="1100" b="1" dirty="0">
                <a:latin typeface="Tahoma" panose="020B0604030504040204" pitchFamily="34" charset="0"/>
                <a:ea typeface="Tahoma" panose="020B0604030504040204" pitchFamily="34" charset="0"/>
                <a:cs typeface="Tahoma" panose="020B0604030504040204" pitchFamily="34" charset="0"/>
              </a:rPr>
              <a:t>Reducing healthy disparities: </a:t>
            </a:r>
            <a:r>
              <a:rPr lang="en-ZW" sz="1100" dirty="0">
                <a:latin typeface="Tahoma" panose="020B0604030504040204" pitchFamily="34" charset="0"/>
                <a:ea typeface="Tahoma" panose="020B0604030504040204" pitchFamily="34" charset="0"/>
                <a:cs typeface="Tahoma" panose="020B0604030504040204" pitchFamily="34" charset="0"/>
              </a:rPr>
              <a:t>School based, community based, health care for all their ages better positioned to meet the needs of young men and women, regardless of their background.</a:t>
            </a:r>
          </a:p>
          <a:p>
            <a:pPr marL="0" indent="0">
              <a:buNone/>
            </a:pPr>
            <a:endParaRPr lang="en-ZW" sz="1100" dirty="0">
              <a:latin typeface="Tahoma" panose="020B0604030504040204" pitchFamily="34" charset="0"/>
              <a:ea typeface="Tahoma" panose="020B0604030504040204" pitchFamily="34" charset="0"/>
              <a:cs typeface="Tahoma" panose="020B0604030504040204" pitchFamily="34" charset="0"/>
            </a:endParaRPr>
          </a:p>
          <a:p>
            <a:endParaRPr lang="en-ZW" sz="1100" dirty="0">
              <a:latin typeface="Tahoma" panose="020B0604030504040204" pitchFamily="34" charset="0"/>
              <a:ea typeface="Tahoma" panose="020B0604030504040204" pitchFamily="34" charset="0"/>
              <a:cs typeface="Tahoma" panose="020B0604030504040204" pitchFamily="34" charset="0"/>
            </a:endParaRPr>
          </a:p>
          <a:p>
            <a:endParaRPr lang="en-ZW" sz="1100" dirty="0">
              <a:latin typeface="Tahoma" panose="020B0604030504040204" pitchFamily="34" charset="0"/>
              <a:ea typeface="Tahoma" panose="020B0604030504040204" pitchFamily="34" charset="0"/>
              <a:cs typeface="Tahoma" panose="020B0604030504040204" pitchFamily="34" charset="0"/>
            </a:endParaRPr>
          </a:p>
        </p:txBody>
      </p:sp>
      <p:pic>
        <p:nvPicPr>
          <p:cNvPr id="7" name="Content Placeholder 6">
            <a:extLst>
              <a:ext uri="{FF2B5EF4-FFF2-40B4-BE49-F238E27FC236}">
                <a16:creationId xmlns:a16="http://schemas.microsoft.com/office/drawing/2014/main" id="{8D902CB0-10F2-BD12-2760-26A9B44894B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295401"/>
            <a:ext cx="2133600" cy="2133599"/>
          </a:xfrm>
        </p:spPr>
      </p:pic>
      <p:sp>
        <p:nvSpPr>
          <p:cNvPr id="5" name="Slide Number Placeholder 4"/>
          <p:cNvSpPr>
            <a:spLocks noGrp="1"/>
          </p:cNvSpPr>
          <p:nvPr>
            <p:ph type="sldNum" sz="quarter" idx="12"/>
          </p:nvPr>
        </p:nvSpPr>
        <p:spPr/>
        <p:txBody>
          <a:bodyPr/>
          <a:lstStyle/>
          <a:p>
            <a:fld id="{6A8A6CC1-C62E-4793-9BAB-70F633D6ED53}" type="slidenum">
              <a:rPr lang="en-ZW" smtClean="0"/>
              <a:t>5</a:t>
            </a:fld>
            <a:endParaRPr lang="en-ZW"/>
          </a:p>
        </p:txBody>
      </p:sp>
      <p:pic>
        <p:nvPicPr>
          <p:cNvPr id="9" name="Picture 8">
            <a:extLst>
              <a:ext uri="{FF2B5EF4-FFF2-40B4-BE49-F238E27FC236}">
                <a16:creationId xmlns:a16="http://schemas.microsoft.com/office/drawing/2014/main" id="{F77C0FA4-9EE3-E2DB-FD27-7C4D37E6A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1255013"/>
            <a:ext cx="2133600" cy="2021588"/>
          </a:xfrm>
          <a:prstGeom prst="rect">
            <a:avLst/>
          </a:prstGeom>
        </p:spPr>
      </p:pic>
      <p:pic>
        <p:nvPicPr>
          <p:cNvPr id="10" name="Picture 9">
            <a:extLst>
              <a:ext uri="{FF2B5EF4-FFF2-40B4-BE49-F238E27FC236}">
                <a16:creationId xmlns:a16="http://schemas.microsoft.com/office/drawing/2014/main" id="{263689C5-F6AF-C3AB-4AA5-5CC3330621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3962400"/>
            <a:ext cx="2057400" cy="2895600"/>
          </a:xfrm>
          <a:prstGeom prst="rect">
            <a:avLst/>
          </a:prstGeom>
        </p:spPr>
      </p:pic>
      <p:pic>
        <p:nvPicPr>
          <p:cNvPr id="11" name="Picture 10">
            <a:extLst>
              <a:ext uri="{FF2B5EF4-FFF2-40B4-BE49-F238E27FC236}">
                <a16:creationId xmlns:a16="http://schemas.microsoft.com/office/drawing/2014/main" id="{BC76621D-6B6B-60F9-0662-42F2544A610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199" y="3886200"/>
            <a:ext cx="2057400" cy="2835275"/>
          </a:xfrm>
          <a:prstGeom prst="rect">
            <a:avLst/>
          </a:prstGeom>
          <a:noFill/>
          <a:ln>
            <a:noFill/>
          </a:ln>
        </p:spPr>
      </p:pic>
    </p:spTree>
    <p:extLst>
      <p:ext uri="{BB962C8B-B14F-4D97-AF65-F5344CB8AC3E}">
        <p14:creationId xmlns:p14="http://schemas.microsoft.com/office/powerpoint/2010/main" val="210660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506"/>
          </a:xfrm>
        </p:spPr>
        <p:txBody>
          <a:bodyPr>
            <a:normAutofit fontScale="90000"/>
          </a:bodyPr>
          <a:lstStyle/>
          <a:p>
            <a:r>
              <a:rPr lang="en-ZW" b="1" dirty="0"/>
              <a:t>ACTIVITIES</a:t>
            </a:r>
          </a:p>
        </p:txBody>
      </p:sp>
      <p:sp>
        <p:nvSpPr>
          <p:cNvPr id="3" name="Content Placeholder 2"/>
          <p:cNvSpPr>
            <a:spLocks noGrp="1"/>
          </p:cNvSpPr>
          <p:nvPr>
            <p:ph sz="half" idx="1"/>
          </p:nvPr>
        </p:nvSpPr>
        <p:spPr>
          <a:xfrm>
            <a:off x="152400" y="804580"/>
            <a:ext cx="4343400" cy="7272620"/>
          </a:xfrm>
          <a:ln>
            <a:solidFill>
              <a:schemeClr val="tx1"/>
            </a:solidFill>
          </a:ln>
        </p:spPr>
        <p:txBody>
          <a:bodyPr>
            <a:noAutofit/>
          </a:bodyPr>
          <a:lstStyle/>
          <a:p>
            <a:pPr marL="0" lvl="6" indent="0" algn="just">
              <a:buNone/>
            </a:pPr>
            <a:r>
              <a:rPr lang="en-ZW" sz="1100" b="1" dirty="0">
                <a:latin typeface="Tahoma" panose="020B0604030504040204" pitchFamily="34" charset="0"/>
                <a:ea typeface="Tahoma" panose="020B0604030504040204" pitchFamily="34" charset="0"/>
                <a:cs typeface="Tahoma" panose="020B0604030504040204" pitchFamily="34" charset="0"/>
              </a:rPr>
              <a:t>Describe the project activities and approach to achieve the desired results.</a:t>
            </a:r>
          </a:p>
          <a:p>
            <a:pPr marL="0" indent="0" algn="just">
              <a:lnSpc>
                <a:spcPct val="107000"/>
              </a:lnSpc>
              <a:spcAft>
                <a:spcPts val="800"/>
              </a:spcAft>
              <a:buNone/>
            </a:pPr>
            <a:r>
              <a:rPr lang="en-ZA" sz="1100" b="1" dirty="0">
                <a:effectLst/>
                <a:latin typeface="Tahoma" panose="020B0604030504040204" pitchFamily="34" charset="0"/>
                <a:ea typeface="Tahoma" panose="020B0604030504040204" pitchFamily="34" charset="0"/>
                <a:cs typeface="Tahoma" panose="020B0604030504040204" pitchFamily="34" charset="0"/>
              </a:rPr>
              <a:t>Whole of society approach was implemented</a:t>
            </a:r>
            <a:r>
              <a:rPr lang="en-ZW" sz="1100" b="1" dirty="0">
                <a:latin typeface="Tahoma" panose="020B0604030504040204" pitchFamily="34" charset="0"/>
                <a:ea typeface="Tahoma" panose="020B0604030504040204" pitchFamily="34" charset="0"/>
                <a:cs typeface="Tahoma" panose="020B0604030504040204" pitchFamily="34" charset="0"/>
              </a:rPr>
              <a:t>: </a:t>
            </a:r>
            <a:r>
              <a:rPr lang="en-ZA" sz="1100" dirty="0">
                <a:effectLst/>
                <a:latin typeface="Tahoma" panose="020B0604030504040204" pitchFamily="34" charset="0"/>
                <a:ea typeface="Tahoma" panose="020B0604030504040204" pitchFamily="34" charset="0"/>
                <a:cs typeface="Tahoma" panose="020B0604030504040204" pitchFamily="34" charset="0"/>
              </a:rPr>
              <a:t>addresses broader determinants of health: physical, mental and social wellbeing. </a:t>
            </a:r>
            <a:r>
              <a:rPr lang="en-ZA" sz="1100" dirty="0">
                <a:latin typeface="Tahoma" panose="020B0604030504040204" pitchFamily="34" charset="0"/>
                <a:ea typeface="Tahoma" panose="020B0604030504040204" pitchFamily="34" charset="0"/>
                <a:cs typeface="Tahoma" panose="020B0604030504040204" pitchFamily="34" charset="0"/>
              </a:rPr>
              <a:t>D</a:t>
            </a:r>
            <a:r>
              <a:rPr lang="en-ZA" sz="1100" dirty="0">
                <a:effectLst/>
                <a:latin typeface="Tahoma" panose="020B0604030504040204" pitchFamily="34" charset="0"/>
                <a:ea typeface="Tahoma" panose="020B0604030504040204" pitchFamily="34" charset="0"/>
                <a:cs typeface="Tahoma" panose="020B0604030504040204" pitchFamily="34" charset="0"/>
              </a:rPr>
              <a:t>esigning plans  tailored to specific communities for effectiveness</a:t>
            </a:r>
            <a:r>
              <a:rPr lang="en-ZA" sz="1100" dirty="0">
                <a:latin typeface="Tahoma" panose="020B0604030504040204" pitchFamily="34" charset="0"/>
                <a:ea typeface="Tahoma" panose="020B0604030504040204" pitchFamily="34" charset="0"/>
                <a:cs typeface="Tahoma" panose="020B0604030504040204" pitchFamily="34" charset="0"/>
              </a:rPr>
              <a:t>.</a:t>
            </a:r>
            <a:r>
              <a:rPr lang="en-ZA" sz="2800" b="1" dirty="0">
                <a:effectLst/>
                <a:latin typeface="Tahoma" panose="020B0604030504040204" pitchFamily="34" charset="0"/>
                <a:ea typeface="Tahoma" panose="020B0604030504040204" pitchFamily="34" charset="0"/>
                <a:cs typeface="Tahoma" panose="020B0604030504040204" pitchFamily="34" charset="0"/>
              </a:rPr>
              <a:t> </a:t>
            </a:r>
            <a:endParaRPr lang="en-ZW" sz="28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buFont typeface="Wingdings" panose="05000000000000000000" pitchFamily="2" charset="2"/>
              <a:buChar char="ü"/>
            </a:pPr>
            <a:r>
              <a:rPr lang="en-ZA" sz="1100" b="1" dirty="0">
                <a:effectLst/>
                <a:latin typeface="Tahoma" panose="020B0604030504040204" pitchFamily="34" charset="0"/>
                <a:ea typeface="Tahoma" panose="020B0604030504040204" pitchFamily="34" charset="0"/>
                <a:cs typeface="Tahoma" panose="020B0604030504040204" pitchFamily="34" charset="0"/>
              </a:rPr>
              <a:t>Home and community-based care- </a:t>
            </a:r>
            <a:r>
              <a:rPr lang="en-ZA" sz="1100" dirty="0">
                <a:effectLst/>
                <a:latin typeface="Tahoma" panose="020B0604030504040204" pitchFamily="34" charset="0"/>
                <a:ea typeface="Tahoma" panose="020B0604030504040204" pitchFamily="34" charset="0"/>
                <a:cs typeface="Tahoma" panose="020B0604030504040204" pitchFamily="34" charset="0"/>
              </a:rPr>
              <a:t>Helps professionals engage directly with patients in their own environments.  Enhances, accessibility and, understanding background</a:t>
            </a:r>
            <a:endParaRPr lang="en-ZW" sz="28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buFont typeface="Wingdings" panose="05000000000000000000" pitchFamily="2" charset="2"/>
              <a:buChar char="ü"/>
            </a:pPr>
            <a:r>
              <a:rPr lang="en-ZA" sz="1100" b="1" dirty="0">
                <a:effectLst/>
                <a:latin typeface="Tahoma" panose="020B0604030504040204" pitchFamily="34" charset="0"/>
                <a:ea typeface="Tahoma" panose="020B0604030504040204" pitchFamily="34" charset="0"/>
                <a:cs typeface="Tahoma" panose="020B0604030504040204" pitchFamily="34" charset="0"/>
              </a:rPr>
              <a:t>Telehealth Services-</a:t>
            </a:r>
            <a:r>
              <a:rPr lang="en-ZA" sz="1100" dirty="0">
                <a:effectLst/>
                <a:latin typeface="Tahoma" panose="020B0604030504040204" pitchFamily="34" charset="0"/>
                <a:ea typeface="Tahoma" panose="020B0604030504040204" pitchFamily="34" charset="0"/>
                <a:cs typeface="Tahoma" panose="020B0604030504040204" pitchFamily="34" charset="0"/>
              </a:rPr>
              <a:t> </a:t>
            </a:r>
            <a:r>
              <a:rPr lang="en-ZA" sz="1100" dirty="0">
                <a:latin typeface="Tahoma" panose="020B0604030504040204" pitchFamily="34" charset="0"/>
                <a:ea typeface="Tahoma" panose="020B0604030504040204" pitchFamily="34" charset="0"/>
                <a:cs typeface="Tahoma" panose="020B0604030504040204" pitchFamily="34" charset="0"/>
              </a:rPr>
              <a:t>R</a:t>
            </a:r>
            <a:r>
              <a:rPr lang="en-ZA" sz="1100" dirty="0">
                <a:effectLst/>
                <a:latin typeface="Tahoma" panose="020B0604030504040204" pitchFamily="34" charset="0"/>
                <a:ea typeface="Tahoma" panose="020B0604030504040204" pitchFamily="34" charset="0"/>
                <a:cs typeface="Tahoma" panose="020B0604030504040204" pitchFamily="34" charset="0"/>
              </a:rPr>
              <a:t>each out to patients remotely, providing consultation services and follow ups for programs such as male circumcision, breast cancer treatment, HIV and Aids. Ongoing care management improves the health outcomes.</a:t>
            </a:r>
            <a:endParaRPr lang="en-ZW" sz="28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Wingdings" panose="05000000000000000000" pitchFamily="2" charset="2"/>
              <a:buChar char=""/>
            </a:pPr>
            <a:r>
              <a:rPr lang="en-ZA" sz="1100" b="1" dirty="0">
                <a:effectLst/>
                <a:latin typeface="Tahoma" panose="020B0604030504040204" pitchFamily="34" charset="0"/>
                <a:ea typeface="Tahoma" panose="020B0604030504040204" pitchFamily="34" charset="0"/>
                <a:cs typeface="Tahoma" panose="020B0604030504040204" pitchFamily="34" charset="0"/>
              </a:rPr>
              <a:t>Outreach programs-</a:t>
            </a:r>
            <a:r>
              <a:rPr lang="en-ZA" sz="1100" dirty="0">
                <a:effectLst/>
                <a:latin typeface="Tahoma" panose="020B0604030504040204" pitchFamily="34" charset="0"/>
                <a:ea typeface="Tahoma" panose="020B0604030504040204" pitchFamily="34" charset="0"/>
                <a:cs typeface="Tahoma" panose="020B0604030504040204" pitchFamily="34" charset="0"/>
              </a:rPr>
              <a:t> Helps to provide services to hard-to-reach areas at the periphery of the district. Prevention services such as male circumcision, voluntary Counselling and testing for HIV and Aids, thereby respecting rights to equality and non- discrimination. </a:t>
            </a: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Wingdings" panose="05000000000000000000" pitchFamily="2" charset="2"/>
              <a:buChar char=""/>
            </a:pPr>
            <a:r>
              <a:rPr lang="en-ZA" sz="1100" b="1" dirty="0">
                <a:effectLst/>
                <a:latin typeface="Tahoma" panose="020B0604030504040204" pitchFamily="34" charset="0"/>
                <a:ea typeface="Tahoma" panose="020B0604030504040204" pitchFamily="34" charset="0"/>
                <a:cs typeface="Tahoma" panose="020B0604030504040204" pitchFamily="34" charset="0"/>
              </a:rPr>
              <a:t>Addressing Social Determinants of Health</a:t>
            </a:r>
            <a:r>
              <a:rPr lang="en-ZA" sz="1100" dirty="0">
                <a:effectLst/>
                <a:latin typeface="Tahoma" panose="020B0604030504040204" pitchFamily="34" charset="0"/>
                <a:ea typeface="Tahoma" panose="020B0604030504040204" pitchFamily="34" charset="0"/>
                <a:cs typeface="Tahoma" panose="020B0604030504040204" pitchFamily="34" charset="0"/>
              </a:rPr>
              <a:t> such as education and sanitation health awareness in schools helped reducing pregnancy, and spread of sexually transmitted diseases, HIV/AIDS and having pregnancy</a:t>
            </a:r>
            <a:r>
              <a:rPr lang="en-ZA" sz="1100" dirty="0">
                <a:latin typeface="Tahoma" panose="020B0604030504040204" pitchFamily="34" charset="0"/>
                <a:ea typeface="Tahoma" panose="020B0604030504040204" pitchFamily="34" charset="0"/>
                <a:cs typeface="Tahoma" panose="020B0604030504040204" pitchFamily="34" charset="0"/>
              </a:rPr>
              <a:t> and</a:t>
            </a:r>
            <a:r>
              <a:rPr lang="en-ZA" sz="1100" dirty="0">
                <a:effectLst/>
                <a:latin typeface="Tahoma" panose="020B0604030504040204" pitchFamily="34" charset="0"/>
                <a:ea typeface="Tahoma" panose="020B0604030504040204" pitchFamily="34" charset="0"/>
                <a:cs typeface="Tahoma" panose="020B0604030504040204" pitchFamily="34" charset="0"/>
              </a:rPr>
              <a:t> responding to disasters or emergencies</a:t>
            </a:r>
            <a:r>
              <a:rPr lang="en-ZA" sz="1100" b="1" dirty="0">
                <a:effectLst/>
                <a:latin typeface="Tahoma" panose="020B0604030504040204" pitchFamily="34" charset="0"/>
                <a:ea typeface="Tahoma" panose="020B0604030504040204" pitchFamily="34" charset="0"/>
                <a:cs typeface="Tahoma" panose="020B0604030504040204" pitchFamily="34" charset="0"/>
              </a:rPr>
              <a:t> </a:t>
            </a: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Wingdings" panose="05000000000000000000" pitchFamily="2" charset="2"/>
              <a:buChar char=""/>
            </a:pPr>
            <a:r>
              <a:rPr lang="en-ZA" sz="1100" b="1" dirty="0">
                <a:effectLst/>
                <a:latin typeface="Tahoma" panose="020B0604030504040204" pitchFamily="34" charset="0"/>
                <a:ea typeface="Tahoma" panose="020B0604030504040204" pitchFamily="34" charset="0"/>
                <a:cs typeface="Tahoma" panose="020B0604030504040204" pitchFamily="34" charset="0"/>
              </a:rPr>
              <a:t>Health Worker training - </a:t>
            </a:r>
            <a:r>
              <a:rPr lang="en-ZA" sz="1100" dirty="0">
                <a:effectLst/>
                <a:latin typeface="Tahoma" panose="020B0604030504040204" pitchFamily="34" charset="0"/>
                <a:ea typeface="Tahoma" panose="020B0604030504040204" pitchFamily="34" charset="0"/>
                <a:cs typeface="Tahoma" panose="020B0604030504040204" pitchFamily="34" charset="0"/>
              </a:rPr>
              <a:t>Ensures the health providers know and respect the diverse patient’s backgrounds, leading to patient satisfaction, adherence to treatment plans and incorporation of the marginalised.</a:t>
            </a:r>
          </a:p>
          <a:p>
            <a:pPr marL="342900" lvl="0" indent="-342900" algn="just">
              <a:lnSpc>
                <a:spcPct val="107000"/>
              </a:lnSpc>
              <a:spcAft>
                <a:spcPts val="800"/>
              </a:spcAft>
              <a:buFont typeface="Wingdings" panose="05000000000000000000" pitchFamily="2" charset="2"/>
              <a:buChar char=""/>
            </a:pPr>
            <a:r>
              <a:rPr lang="en-ZA" sz="1100" b="1" dirty="0">
                <a:effectLst/>
                <a:latin typeface="Tahoma" panose="020B0604030504040204" pitchFamily="34" charset="0"/>
                <a:ea typeface="Tahoma" panose="020B0604030504040204" pitchFamily="34" charset="0"/>
                <a:cs typeface="Tahoma" panose="020B0604030504040204" pitchFamily="34" charset="0"/>
              </a:rPr>
              <a:t>Construction of clinics </a:t>
            </a:r>
            <a:r>
              <a:rPr lang="en-ZA" sz="1100" dirty="0">
                <a:effectLst/>
                <a:latin typeface="Tahoma" panose="020B0604030504040204" pitchFamily="34" charset="0"/>
                <a:ea typeface="Tahoma" panose="020B0604030504040204" pitchFamily="34" charset="0"/>
                <a:cs typeface="Tahoma" panose="020B0604030504040204" pitchFamily="34" charset="0"/>
              </a:rPr>
              <a:t>- provision of locally available materials increases project ownership. Engagement of health centre committees enables mobilising of funds for mothers’ shelters.</a:t>
            </a: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Wingdings" panose="05000000000000000000" pitchFamily="2" charset="2"/>
              <a:buChar char=""/>
            </a:pPr>
            <a:r>
              <a:rPr lang="en-ZA" sz="1100" dirty="0">
                <a:effectLst/>
                <a:latin typeface="Tahoma" panose="020B0604030504040204" pitchFamily="34" charset="0"/>
                <a:ea typeface="Tahoma" panose="020B0604030504040204" pitchFamily="34" charset="0"/>
                <a:cs typeface="Tahoma" panose="020B0604030504040204" pitchFamily="34" charset="0"/>
              </a:rPr>
              <a:t>-</a:t>
            </a:r>
            <a:r>
              <a:rPr lang="en-ZA" sz="1100" b="1" dirty="0">
                <a:effectLst/>
                <a:latin typeface="Tahoma" panose="020B0604030504040204" pitchFamily="34" charset="0"/>
                <a:ea typeface="Tahoma" panose="020B0604030504040204" pitchFamily="34" charset="0"/>
                <a:cs typeface="Tahoma" panose="020B0604030504040204" pitchFamily="34" charset="0"/>
              </a:rPr>
              <a:t>Use of data and technology</a:t>
            </a:r>
            <a:r>
              <a:rPr lang="en-ZA" sz="1100" dirty="0">
                <a:effectLst/>
                <a:latin typeface="Tahoma" panose="020B0604030504040204" pitchFamily="34" charset="0"/>
                <a:ea typeface="Tahoma" panose="020B0604030504040204" pitchFamily="34" charset="0"/>
                <a:cs typeface="Tahoma" panose="020B0604030504040204" pitchFamily="34" charset="0"/>
              </a:rPr>
              <a:t> – Efficiency and effectiveness is enhanced through leveraging data analytics and technology in service delivery. Helps to keep track of trends, predict health outcomes, be able to tailor interventions. </a:t>
            </a:r>
            <a:endParaRPr lang="en-ZW" sz="11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gn="just">
              <a:lnSpc>
                <a:spcPct val="107000"/>
              </a:lnSpc>
              <a:spcAft>
                <a:spcPts val="800"/>
              </a:spcAft>
              <a:buFont typeface="Wingdings" panose="05000000000000000000" pitchFamily="2" charset="2"/>
              <a:buChar char=""/>
            </a:pPr>
            <a:r>
              <a:rPr lang="en-ZA" sz="1100" b="1" dirty="0">
                <a:effectLst/>
                <a:latin typeface="Tahoma" panose="020B0604030504040204" pitchFamily="34" charset="0"/>
                <a:ea typeface="Tahoma" panose="020B0604030504040204" pitchFamily="34" charset="0"/>
                <a:cs typeface="Tahoma" panose="020B0604030504040204" pitchFamily="34" charset="0"/>
              </a:rPr>
              <a:t>Conducting support visits</a:t>
            </a:r>
            <a:r>
              <a:rPr lang="en-ZA" sz="1100" dirty="0">
                <a:effectLst/>
                <a:latin typeface="Tahoma" panose="020B0604030504040204" pitchFamily="34" charset="0"/>
                <a:ea typeface="Tahoma" panose="020B0604030504040204" pitchFamily="34" charset="0"/>
                <a:cs typeface="Tahoma" panose="020B0604030504040204" pitchFamily="34" charset="0"/>
              </a:rPr>
              <a:t> – Enhances patients’ safety, maintains standards and compliance.</a:t>
            </a:r>
            <a:r>
              <a:rPr lang="en-ZA" sz="2800" dirty="0">
                <a:effectLst/>
                <a:latin typeface="Tahoma" panose="020B0604030504040204" pitchFamily="34" charset="0"/>
                <a:ea typeface="Tahoma" panose="020B0604030504040204" pitchFamily="34" charset="0"/>
                <a:cs typeface="Tahoma" panose="020B0604030504040204" pitchFamily="34" charset="0"/>
              </a:rPr>
              <a:t> </a:t>
            </a:r>
            <a:endParaRPr lang="en-ZW" sz="2800" dirty="0">
              <a:effectLst/>
              <a:latin typeface="Tahoma" panose="020B0604030504040204" pitchFamily="34" charset="0"/>
              <a:ea typeface="Tahoma" panose="020B0604030504040204" pitchFamily="34" charset="0"/>
              <a:cs typeface="Tahoma" panose="020B0604030504040204" pitchFamily="34" charset="0"/>
            </a:endParaRPr>
          </a:p>
          <a:p>
            <a:pPr marL="457200" lvl="6" indent="-457200" algn="just"/>
            <a:endParaRPr lang="en-ZW" sz="2800" dirty="0">
              <a:latin typeface="Tahoma" panose="020B0604030504040204" pitchFamily="34" charset="0"/>
              <a:ea typeface="Tahoma" panose="020B0604030504040204" pitchFamily="34" charset="0"/>
              <a:cs typeface="Tahoma" panose="020B0604030504040204" pitchFamily="34" charset="0"/>
            </a:endParaRPr>
          </a:p>
        </p:txBody>
      </p:sp>
      <p:pic>
        <p:nvPicPr>
          <p:cNvPr id="8" name="Content Placeholder 7" descr="A person in a white uniform standing in a ambulance&#10;&#10;Description automatically generated">
            <a:extLst>
              <a:ext uri="{FF2B5EF4-FFF2-40B4-BE49-F238E27FC236}">
                <a16:creationId xmlns:a16="http://schemas.microsoft.com/office/drawing/2014/main" id="{F364E11A-7726-56BA-3805-8AB1AC43449F}"/>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1" y="762145"/>
            <a:ext cx="1523999" cy="3047856"/>
          </a:xfrm>
          <a:ln>
            <a:solidFill>
              <a:schemeClr val="tx1"/>
            </a:solidFill>
          </a:ln>
        </p:spPr>
      </p:pic>
      <p:sp>
        <p:nvSpPr>
          <p:cNvPr id="6" name="TextBox 5"/>
          <p:cNvSpPr txBox="1"/>
          <p:nvPr/>
        </p:nvSpPr>
        <p:spPr>
          <a:xfrm>
            <a:off x="228600" y="8535844"/>
            <a:ext cx="9144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r>
              <a:rPr lang="en-GB" sz="2400" i="1" dirty="0"/>
              <a:t> </a:t>
            </a:r>
            <a:endParaRPr lang="en-ZW" sz="2400" dirty="0"/>
          </a:p>
        </p:txBody>
      </p:sp>
      <p:sp>
        <p:nvSpPr>
          <p:cNvPr id="4" name="Slide Number Placeholder 3"/>
          <p:cNvSpPr>
            <a:spLocks noGrp="1"/>
          </p:cNvSpPr>
          <p:nvPr>
            <p:ph type="sldNum" sz="quarter" idx="12"/>
          </p:nvPr>
        </p:nvSpPr>
        <p:spPr/>
        <p:txBody>
          <a:bodyPr/>
          <a:lstStyle/>
          <a:p>
            <a:fld id="{6A8A6CC1-C62E-4793-9BAB-70F633D6ED53}" type="slidenum">
              <a:rPr lang="en-ZW" smtClean="0"/>
              <a:t>6</a:t>
            </a:fld>
            <a:endParaRPr lang="en-ZW"/>
          </a:p>
        </p:txBody>
      </p:sp>
      <p:pic>
        <p:nvPicPr>
          <p:cNvPr id="10" name="Picture 9">
            <a:extLst>
              <a:ext uri="{FF2B5EF4-FFF2-40B4-BE49-F238E27FC236}">
                <a16:creationId xmlns:a16="http://schemas.microsoft.com/office/drawing/2014/main" id="{757ECE02-D96F-4244-7E23-3DBCB14634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990600"/>
            <a:ext cx="2666999" cy="2590800"/>
          </a:xfrm>
          <a:prstGeom prst="rect">
            <a:avLst/>
          </a:prstGeom>
        </p:spPr>
      </p:pic>
      <p:pic>
        <p:nvPicPr>
          <p:cNvPr id="12" name="Picture 11">
            <a:extLst>
              <a:ext uri="{FF2B5EF4-FFF2-40B4-BE49-F238E27FC236}">
                <a16:creationId xmlns:a16="http://schemas.microsoft.com/office/drawing/2014/main" id="{96ABDFB7-2C56-AB70-5B23-EB659FAA65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3962400"/>
            <a:ext cx="1905000" cy="2286000"/>
          </a:xfrm>
          <a:prstGeom prst="rect">
            <a:avLst/>
          </a:prstGeom>
        </p:spPr>
      </p:pic>
      <p:pic>
        <p:nvPicPr>
          <p:cNvPr id="14" name="Picture 13">
            <a:extLst>
              <a:ext uri="{FF2B5EF4-FFF2-40B4-BE49-F238E27FC236}">
                <a16:creationId xmlns:a16="http://schemas.microsoft.com/office/drawing/2014/main" id="{4E16A505-89ED-8591-6DF8-B62FFFED57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646669" y="3900682"/>
            <a:ext cx="2590799" cy="2320538"/>
          </a:xfrm>
          <a:prstGeom prst="rect">
            <a:avLst/>
          </a:prstGeom>
        </p:spPr>
      </p:pic>
    </p:spTree>
    <p:extLst>
      <p:ext uri="{BB962C8B-B14F-4D97-AF65-F5344CB8AC3E}">
        <p14:creationId xmlns:p14="http://schemas.microsoft.com/office/powerpoint/2010/main" val="147097089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b="1"/>
              <a:t>STRATEGIES EMPLOYED BY THE PROJECT</a:t>
            </a:r>
            <a:endParaRPr lang="en-ZW" b="1" dirty="0"/>
          </a:p>
        </p:txBody>
      </p:sp>
      <p:sp>
        <p:nvSpPr>
          <p:cNvPr id="3" name="Content Placeholder 2"/>
          <p:cNvSpPr>
            <a:spLocks noGrp="1"/>
          </p:cNvSpPr>
          <p:nvPr>
            <p:ph sz="half" idx="1"/>
          </p:nvPr>
        </p:nvSpPr>
        <p:spPr>
          <a:xfrm>
            <a:off x="76200" y="1417638"/>
            <a:ext cx="4419600" cy="5303837"/>
          </a:xfrm>
        </p:spPr>
        <p:txBody>
          <a:bodyPr>
            <a:noAutofit/>
          </a:bodyPr>
          <a:lstStyle/>
          <a:p>
            <a:pPr marL="0" indent="0" algn="just">
              <a:buNone/>
            </a:pPr>
            <a:r>
              <a:rPr lang="en-ZW" sz="1100" b="1" dirty="0">
                <a:latin typeface="Tahoma" panose="020B0604030504040204" pitchFamily="34" charset="0"/>
                <a:ea typeface="Tahoma" panose="020B0604030504040204" pitchFamily="34" charset="0"/>
                <a:cs typeface="Tahoma" panose="020B0604030504040204" pitchFamily="34" charset="0"/>
              </a:rPr>
              <a:t>What strategies were employed by the project?</a:t>
            </a:r>
          </a:p>
          <a:p>
            <a:pPr algn="just">
              <a:buFont typeface="Wingdings" panose="05000000000000000000" pitchFamily="2" charset="2"/>
              <a:buChar char="ü"/>
            </a:pPr>
            <a:r>
              <a:rPr lang="en-ZW" sz="1100" b="1" dirty="0">
                <a:latin typeface="Tahoma" panose="020B0604030504040204" pitchFamily="34" charset="0"/>
                <a:ea typeface="Tahoma" panose="020B0604030504040204" pitchFamily="34" charset="0"/>
                <a:cs typeface="Tahoma" panose="020B0604030504040204" pitchFamily="34" charset="0"/>
              </a:rPr>
              <a:t>Creating an enabling environment </a:t>
            </a:r>
            <a:r>
              <a:rPr lang="en-ZW" sz="1100" dirty="0">
                <a:latin typeface="Tahoma" panose="020B0604030504040204" pitchFamily="34" charset="0"/>
                <a:ea typeface="Tahoma" panose="020B0604030504040204" pitchFamily="34" charset="0"/>
                <a:cs typeface="Tahoma" panose="020B0604030504040204" pitchFamily="34" charset="0"/>
              </a:rPr>
              <a:t>– To promote access to services, and information. Use of local languages, sharing new policies and laws.</a:t>
            </a:r>
          </a:p>
          <a:p>
            <a:pPr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Conducting awareness campaigns on SRHR</a:t>
            </a:r>
          </a:p>
          <a:p>
            <a:pPr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Formation and activating community and school Health clubs</a:t>
            </a:r>
          </a:p>
          <a:p>
            <a:pPr algn="just">
              <a:buFont typeface="Wingdings" panose="05000000000000000000" pitchFamily="2" charset="2"/>
              <a:buChar char="ü"/>
            </a:pPr>
            <a:r>
              <a:rPr lang="en-ZW" sz="1100" b="1" dirty="0">
                <a:latin typeface="Tahoma" panose="020B0604030504040204" pitchFamily="34" charset="0"/>
                <a:ea typeface="Tahoma" panose="020B0604030504040204" pitchFamily="34" charset="0"/>
                <a:cs typeface="Tahoma" panose="020B0604030504040204" pitchFamily="34" charset="0"/>
              </a:rPr>
              <a:t>Conducting outreach programs </a:t>
            </a:r>
            <a:r>
              <a:rPr lang="en-ZW" sz="1100" dirty="0">
                <a:latin typeface="Tahoma" panose="020B0604030504040204" pitchFamily="34" charset="0"/>
                <a:ea typeface="Tahoma" panose="020B0604030504040204" pitchFamily="34" charset="0"/>
                <a:cs typeface="Tahoma" panose="020B0604030504040204" pitchFamily="34" charset="0"/>
              </a:rPr>
              <a:t>- reach the periphery areas, involves tailoring messages to meet unique needs of populations.</a:t>
            </a:r>
          </a:p>
          <a:p>
            <a:pPr algn="just">
              <a:buFont typeface="Wingdings" panose="05000000000000000000" pitchFamily="2" charset="2"/>
              <a:buChar char="ü"/>
            </a:pPr>
            <a:r>
              <a:rPr lang="en-ZW" sz="1100" b="1" dirty="0">
                <a:latin typeface="Tahoma" panose="020B0604030504040204" pitchFamily="34" charset="0"/>
                <a:ea typeface="Tahoma" panose="020B0604030504040204" pitchFamily="34" charset="0"/>
                <a:cs typeface="Tahoma" panose="020B0604030504040204" pitchFamily="34" charset="0"/>
              </a:rPr>
              <a:t>Activating junior councillors programmes- </a:t>
            </a:r>
            <a:r>
              <a:rPr lang="en-ZW" sz="1100" dirty="0">
                <a:latin typeface="Tahoma" panose="020B0604030504040204" pitchFamily="34" charset="0"/>
                <a:ea typeface="Tahoma" panose="020B0604030504040204" pitchFamily="34" charset="0"/>
                <a:cs typeface="Tahoma" panose="020B0604030504040204" pitchFamily="34" charset="0"/>
              </a:rPr>
              <a:t>Awareness on Sexual Reproductive Health and Rights, clean up campaigns, motivation speaking during assemblies</a:t>
            </a:r>
          </a:p>
          <a:p>
            <a:pPr marL="0" indent="0" algn="just">
              <a:buNone/>
            </a:pPr>
            <a:r>
              <a:rPr lang="en-ZW" sz="1100" b="1" dirty="0">
                <a:latin typeface="Tahoma" panose="020B0604030504040204" pitchFamily="34" charset="0"/>
                <a:ea typeface="Tahoma" panose="020B0604030504040204" pitchFamily="34" charset="0"/>
                <a:cs typeface="Tahoma" panose="020B0604030504040204" pitchFamily="34" charset="0"/>
              </a:rPr>
              <a:t>Infrastructural development: </a:t>
            </a:r>
          </a:p>
          <a:p>
            <a:pPr algn="just">
              <a:buFont typeface="Wingdings" panose="05000000000000000000" pitchFamily="2" charset="2"/>
              <a:buChar char="ü"/>
            </a:pPr>
            <a:r>
              <a:rPr lang="en-ZW" sz="1100" b="1" dirty="0">
                <a:latin typeface="Tahoma" panose="020B0604030504040204" pitchFamily="34" charset="0"/>
                <a:ea typeface="Tahoma" panose="020B0604030504040204" pitchFamily="34" charset="0"/>
                <a:cs typeface="Tahoma" panose="020B0604030504040204" pitchFamily="34" charset="0"/>
              </a:rPr>
              <a:t>Construction of classroom blocks - </a:t>
            </a:r>
            <a:r>
              <a:rPr lang="en-ZW" sz="1100" dirty="0">
                <a:latin typeface="Tahoma" panose="020B0604030504040204" pitchFamily="34" charset="0"/>
                <a:ea typeface="Tahoma" panose="020B0604030504040204" pitchFamily="34" charset="0"/>
                <a:cs typeface="Tahoma" panose="020B0604030504040204" pitchFamily="34" charset="0"/>
              </a:rPr>
              <a:t> improve access to education. Reduce walking distances and improve girl attendance, reduce early marriages, </a:t>
            </a:r>
          </a:p>
          <a:p>
            <a:pPr algn="just">
              <a:buFont typeface="Wingdings" panose="05000000000000000000" pitchFamily="2" charset="2"/>
              <a:buChar char="ü"/>
            </a:pPr>
            <a:r>
              <a:rPr lang="en-ZW" sz="1100" b="1" dirty="0">
                <a:latin typeface="Tahoma" panose="020B0604030504040204" pitchFamily="34" charset="0"/>
                <a:ea typeface="Tahoma" panose="020B0604030504040204" pitchFamily="34" charset="0"/>
                <a:cs typeface="Tahoma" panose="020B0604030504040204" pitchFamily="34" charset="0"/>
              </a:rPr>
              <a:t>Construction of clinics </a:t>
            </a:r>
            <a:r>
              <a:rPr lang="en-ZW" sz="1100" dirty="0">
                <a:latin typeface="Tahoma" panose="020B0604030504040204" pitchFamily="34" charset="0"/>
                <a:ea typeface="Tahoma" panose="020B0604030504040204" pitchFamily="34" charset="0"/>
                <a:cs typeface="Tahoma" panose="020B0604030504040204" pitchFamily="34" charset="0"/>
              </a:rPr>
              <a:t> improve access to health services, promote maternal health care</a:t>
            </a:r>
          </a:p>
          <a:p>
            <a:pPr algn="just">
              <a:buFont typeface="Wingdings" panose="05000000000000000000" pitchFamily="2" charset="2"/>
              <a:buChar char="ü"/>
            </a:pPr>
            <a:r>
              <a:rPr lang="en-ZW" sz="1100" b="1" dirty="0">
                <a:latin typeface="Tahoma" panose="020B0604030504040204" pitchFamily="34" charset="0"/>
                <a:ea typeface="Tahoma" panose="020B0604030504040204" pitchFamily="34" charset="0"/>
                <a:cs typeface="Tahoma" panose="020B0604030504040204" pitchFamily="34" charset="0"/>
              </a:rPr>
              <a:t>Capacity building </a:t>
            </a:r>
            <a:r>
              <a:rPr lang="en-ZW" sz="1100" dirty="0">
                <a:latin typeface="Tahoma" panose="020B0604030504040204" pitchFamily="34" charset="0"/>
                <a:ea typeface="Tahoma" panose="020B0604030504040204" pitchFamily="34" charset="0"/>
                <a:cs typeface="Tahoma" panose="020B0604030504040204" pitchFamily="34" charset="0"/>
              </a:rPr>
              <a:t>-  community and health personnel</a:t>
            </a:r>
          </a:p>
          <a:p>
            <a:pPr algn="just">
              <a:buFont typeface="Wingdings" panose="05000000000000000000" pitchFamily="2" charset="2"/>
              <a:buChar char="ü"/>
            </a:pPr>
            <a:r>
              <a:rPr lang="en-ZW" sz="1100" b="1" dirty="0">
                <a:latin typeface="Tahoma" panose="020B0604030504040204" pitchFamily="34" charset="0"/>
                <a:ea typeface="Tahoma" panose="020B0604030504040204" pitchFamily="34" charset="0"/>
                <a:cs typeface="Tahoma" panose="020B0604030504040204" pitchFamily="34" charset="0"/>
              </a:rPr>
              <a:t>Provision of  clean and safe water </a:t>
            </a:r>
            <a:r>
              <a:rPr lang="en-ZW" sz="1100" dirty="0">
                <a:latin typeface="Tahoma" panose="020B0604030504040204" pitchFamily="34" charset="0"/>
                <a:ea typeface="Tahoma" panose="020B0604030504040204" pitchFamily="34" charset="0"/>
                <a:cs typeface="Tahoma" panose="020B0604030504040204" pitchFamily="34" charset="0"/>
              </a:rPr>
              <a:t>and sanitation facilities - basis for a healthy community- Chief Seke  Homestead Drilling</a:t>
            </a:r>
          </a:p>
          <a:p>
            <a:pPr marL="0" indent="0" algn="just">
              <a:buNone/>
            </a:pPr>
            <a:r>
              <a:rPr lang="en-ZW" sz="1100" b="1" dirty="0">
                <a:latin typeface="Tahoma" panose="020B0604030504040204" pitchFamily="34" charset="0"/>
                <a:ea typeface="Tahoma" panose="020B0604030504040204" pitchFamily="34" charset="0"/>
                <a:cs typeface="Tahoma" panose="020B0604030504040204" pitchFamily="34" charset="0"/>
              </a:rPr>
              <a:t>How successful were these?</a:t>
            </a:r>
          </a:p>
          <a:p>
            <a:pPr algn="just">
              <a:buFont typeface="Wingdings" panose="05000000000000000000" pitchFamily="2" charset="2"/>
              <a:buChar char="ü"/>
            </a:pPr>
            <a:endParaRPr lang="en-ZW" sz="11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Infrastructural Development – Construction of Dangarendove Primary School</a:t>
            </a:r>
          </a:p>
          <a:p>
            <a:pPr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Behaviour change amongst women, girls, men and women</a:t>
            </a:r>
          </a:p>
          <a:p>
            <a:pPr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Helps learning through peers and friends and stay away from drugs</a:t>
            </a:r>
          </a:p>
          <a:p>
            <a:pPr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Reaching the most peripheral communities, improving access</a:t>
            </a:r>
          </a:p>
          <a:p>
            <a:pPr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Testimonials on abandoning use of drugs and substance abuse</a:t>
            </a:r>
          </a:p>
          <a:p>
            <a:pPr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Healthy lifestyles, making choices on reproductive health</a:t>
            </a:r>
          </a:p>
          <a:p>
            <a:pPr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Adopting new ways of contraceptives- Jadel, loop, </a:t>
            </a:r>
          </a:p>
          <a:p>
            <a:pPr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Venturing in sport – implementing youth sports programs</a:t>
            </a:r>
          </a:p>
          <a:p>
            <a:pPr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Improved standards of living</a:t>
            </a:r>
          </a:p>
          <a:p>
            <a:pPr algn="just"/>
            <a:endParaRPr lang="en-ZW" sz="11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6A8A6CC1-C62E-4793-9BAB-70F633D6ED53}" type="slidenum">
              <a:rPr lang="en-ZW" smtClean="0"/>
              <a:t>7</a:t>
            </a:fld>
            <a:endParaRPr lang="en-ZW"/>
          </a:p>
        </p:txBody>
      </p:sp>
      <p:pic>
        <p:nvPicPr>
          <p:cNvPr id="9" name="Picture 8" descr="A person in a yellow vest&#10;&#10;Description automatically generated">
            <a:extLst>
              <a:ext uri="{FF2B5EF4-FFF2-40B4-BE49-F238E27FC236}">
                <a16:creationId xmlns:a16="http://schemas.microsoft.com/office/drawing/2014/main" id="{D65CC26B-18A9-01E3-A393-9172A45192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538119" y="1585119"/>
            <a:ext cx="2697162" cy="2362200"/>
          </a:xfrm>
          <a:prstGeom prst="rect">
            <a:avLst/>
          </a:prstGeom>
        </p:spPr>
      </p:pic>
      <p:pic>
        <p:nvPicPr>
          <p:cNvPr id="13" name="Picture 12" descr="A computer screen shot of a building&#10;&#10;Description automatically generated">
            <a:extLst>
              <a:ext uri="{FF2B5EF4-FFF2-40B4-BE49-F238E27FC236}">
                <a16:creationId xmlns:a16="http://schemas.microsoft.com/office/drawing/2014/main" id="{286DDE83-C296-0E59-FD51-F605D4A1D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09320" y="4510887"/>
            <a:ext cx="2392359" cy="1752600"/>
          </a:xfrm>
          <a:prstGeom prst="rect">
            <a:avLst/>
          </a:prstGeom>
        </p:spPr>
      </p:pic>
      <p:pic>
        <p:nvPicPr>
          <p:cNvPr id="16" name="Picture 15" descr="A poster on a shelf&#10;&#10;Description automatically generated">
            <a:extLst>
              <a:ext uri="{FF2B5EF4-FFF2-40B4-BE49-F238E27FC236}">
                <a16:creationId xmlns:a16="http://schemas.microsoft.com/office/drawing/2014/main" id="{8330130C-7772-FDE2-55CD-768F336959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769531" y="4411834"/>
            <a:ext cx="2392361" cy="2103095"/>
          </a:xfrm>
          <a:prstGeom prst="rect">
            <a:avLst/>
          </a:prstGeom>
        </p:spPr>
      </p:pic>
      <p:pic>
        <p:nvPicPr>
          <p:cNvPr id="8" name="Content Placeholder 7" descr="A group of men standing next to a drilling machine&#10;&#10;Description automatically generated">
            <a:extLst>
              <a:ext uri="{FF2B5EF4-FFF2-40B4-BE49-F238E27FC236}">
                <a16:creationId xmlns:a16="http://schemas.microsoft.com/office/drawing/2014/main" id="{1259E40D-16A8-AB04-DFC7-58D1B2B6C5A5}"/>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876801" y="1570041"/>
            <a:ext cx="1676400" cy="2392359"/>
          </a:xfrm>
        </p:spPr>
      </p:pic>
    </p:spTree>
    <p:extLst>
      <p:ext uri="{BB962C8B-B14F-4D97-AF65-F5344CB8AC3E}">
        <p14:creationId xmlns:p14="http://schemas.microsoft.com/office/powerpoint/2010/main" val="97307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7397"/>
            <a:ext cx="8229600" cy="1143000"/>
          </a:xfrm>
        </p:spPr>
        <p:txBody>
          <a:bodyPr>
            <a:normAutofit fontScale="90000"/>
          </a:bodyPr>
          <a:lstStyle/>
          <a:p>
            <a:br>
              <a:rPr lang="en-ZW" b="1"/>
            </a:br>
            <a:r>
              <a:rPr lang="en-ZW" b="1"/>
              <a:t>PARTNERS </a:t>
            </a:r>
            <a:endParaRPr lang="en-ZW" b="1" dirty="0"/>
          </a:p>
        </p:txBody>
      </p:sp>
      <p:sp>
        <p:nvSpPr>
          <p:cNvPr id="3" name="Content Placeholder 2"/>
          <p:cNvSpPr>
            <a:spLocks noGrp="1"/>
          </p:cNvSpPr>
          <p:nvPr>
            <p:ph sz="half" idx="1"/>
          </p:nvPr>
        </p:nvSpPr>
        <p:spPr>
          <a:xfrm>
            <a:off x="0" y="898040"/>
            <a:ext cx="4495800" cy="5500746"/>
          </a:xfrm>
          <a:ln>
            <a:solidFill>
              <a:schemeClr val="tx1"/>
            </a:solidFill>
          </a:ln>
        </p:spPr>
        <p:txBody>
          <a:bodyPr>
            <a:noAutofit/>
          </a:bodyPr>
          <a:lstStyle/>
          <a:p>
            <a:pPr marL="92075" lvl="6" indent="0" algn="just">
              <a:buNone/>
            </a:pPr>
            <a:r>
              <a:rPr lang="en-ZW" sz="1100" b="1" dirty="0">
                <a:latin typeface="Tahoma" panose="020B0604030504040204" pitchFamily="34" charset="0"/>
                <a:ea typeface="Tahoma" panose="020B0604030504040204" pitchFamily="34" charset="0"/>
                <a:cs typeface="Tahoma" panose="020B0604030504040204" pitchFamily="34" charset="0"/>
              </a:rPr>
              <a:t>Did you work with any partners in the implementation of this programme?</a:t>
            </a:r>
          </a:p>
          <a:p>
            <a:pPr marL="263525" lvl="6" indent="-171450"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YES. We worked with Ministry of Health and Child care, Ministry OF Women Affairs, Small and Medium Enterprises Development, Zim- Tech, SAFAIDS, community</a:t>
            </a:r>
          </a:p>
          <a:p>
            <a:pPr marL="92075" lvl="6" indent="0" algn="just">
              <a:buNone/>
            </a:pPr>
            <a:endParaRPr lang="en-ZW" sz="1100" b="1" dirty="0">
              <a:latin typeface="Tahoma" panose="020B0604030504040204" pitchFamily="34" charset="0"/>
              <a:ea typeface="Tahoma" panose="020B0604030504040204" pitchFamily="34" charset="0"/>
              <a:cs typeface="Tahoma" panose="020B0604030504040204" pitchFamily="34" charset="0"/>
            </a:endParaRPr>
          </a:p>
          <a:p>
            <a:pPr marL="92075" lvl="6" indent="0" algn="just">
              <a:buNone/>
            </a:pPr>
            <a:r>
              <a:rPr lang="en-ZW" sz="1100" b="1" dirty="0">
                <a:latin typeface="Tahoma" panose="020B0604030504040204" pitchFamily="34" charset="0"/>
                <a:ea typeface="Tahoma" panose="020B0604030504040204" pitchFamily="34" charset="0"/>
                <a:cs typeface="Tahoma" panose="020B0604030504040204" pitchFamily="34" charset="0"/>
              </a:rPr>
              <a:t>What was their role?</a:t>
            </a:r>
          </a:p>
          <a:p>
            <a:pPr marL="263525" lvl="6" indent="-171450"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Promoting collaboration, partnerships and networking with government ministries,  - Bwoni clinic and staff house construction</a:t>
            </a:r>
          </a:p>
          <a:p>
            <a:pPr marL="263525" lvl="6" indent="-171450"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Discussing sexual practices and condom use for both male and females</a:t>
            </a:r>
          </a:p>
          <a:p>
            <a:pPr marL="263525" lvl="6" indent="-171450"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HIV testing and offering counselling services</a:t>
            </a:r>
          </a:p>
          <a:p>
            <a:pPr marL="263525" lvl="6" indent="-171450"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Attending to physical and emotional GBV clients and counselling them</a:t>
            </a:r>
          </a:p>
          <a:p>
            <a:pPr marL="263525" lvl="6" indent="-171450"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Screening for sexually transmitted diseases and attending to those with positive indicators </a:t>
            </a:r>
          </a:p>
          <a:p>
            <a:pPr marL="263525" lvl="6" indent="-171450"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In school HIV  AND GBV prevention sessions</a:t>
            </a:r>
          </a:p>
          <a:p>
            <a:pPr marL="263525" lvl="6" indent="-171450"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Economic strengthening activities- ISAL training</a:t>
            </a:r>
          </a:p>
          <a:p>
            <a:pPr marL="263525" lvl="6" indent="-171450"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Program coordination activities- polio campaigns, district meetings, national health related commemorations</a:t>
            </a:r>
          </a:p>
          <a:p>
            <a:pPr marL="263525" lvl="6" indent="-171450" algn="just">
              <a:buFont typeface="Wingdings" panose="05000000000000000000" pitchFamily="2" charset="2"/>
              <a:buChar char="ü"/>
            </a:pPr>
            <a:r>
              <a:rPr lang="en-ZW" sz="1100" dirty="0">
                <a:latin typeface="Tahoma" panose="020B0604030504040204" pitchFamily="34" charset="0"/>
                <a:ea typeface="Tahoma" panose="020B0604030504040204" pitchFamily="34" charset="0"/>
                <a:cs typeface="Tahoma" panose="020B0604030504040204" pitchFamily="34" charset="0"/>
              </a:rPr>
              <a:t>Mainstreaming gender, drug and substance abuse</a:t>
            </a:r>
          </a:p>
          <a:p>
            <a:pPr marL="92075" lvl="6" indent="0" algn="just">
              <a:buNone/>
            </a:pPr>
            <a:endParaRPr lang="en-ZW" sz="1100" dirty="0">
              <a:latin typeface="Tahoma" panose="020B0604030504040204" pitchFamily="34" charset="0"/>
              <a:ea typeface="Tahoma" panose="020B0604030504040204" pitchFamily="34" charset="0"/>
              <a:cs typeface="Tahoma" panose="020B0604030504040204" pitchFamily="34" charset="0"/>
            </a:endParaRPr>
          </a:p>
          <a:p>
            <a:pPr marL="263525" lvl="6" indent="-171450" algn="just"/>
            <a:r>
              <a:rPr lang="en-ZW" sz="1100" b="1" dirty="0">
                <a:latin typeface="Tahoma" panose="020B0604030504040204" pitchFamily="34" charset="0"/>
                <a:ea typeface="Tahoma" panose="020B0604030504040204" pitchFamily="34" charset="0"/>
                <a:cs typeface="Tahoma" panose="020B0604030504040204" pitchFamily="34" charset="0"/>
              </a:rPr>
              <a:t>Will you continue engaging partners existing and or new?</a:t>
            </a:r>
          </a:p>
          <a:p>
            <a:pPr marL="263525" lvl="6" indent="-171450" algn="just"/>
            <a:r>
              <a:rPr lang="en-ZW" sz="1100" dirty="0">
                <a:latin typeface="Tahoma" panose="020B0604030504040204" pitchFamily="34" charset="0"/>
                <a:ea typeface="Tahoma" panose="020B0604030504040204" pitchFamily="34" charset="0"/>
                <a:cs typeface="Tahoma" panose="020B0604030504040204" pitchFamily="34" charset="0"/>
              </a:rPr>
              <a:t>We will continue with this organization in implementing Sexual Reproductive Health and rights in the district.</a:t>
            </a:r>
          </a:p>
          <a:p>
            <a:pPr marL="263525" lvl="6" indent="-171450" algn="just"/>
            <a:r>
              <a:rPr lang="en-ZW" sz="1100" dirty="0">
                <a:latin typeface="Tahoma" panose="020B0604030504040204" pitchFamily="34" charset="0"/>
                <a:ea typeface="Tahoma" panose="020B0604030504040204" pitchFamily="34" charset="0"/>
                <a:cs typeface="Tahoma" panose="020B0604030504040204" pitchFamily="34" charset="0"/>
              </a:rPr>
              <a:t>However, Council appreciated more and more</a:t>
            </a:r>
          </a:p>
        </p:txBody>
      </p:sp>
      <p:sp>
        <p:nvSpPr>
          <p:cNvPr id="6" name="TextBox 5"/>
          <p:cNvSpPr txBox="1"/>
          <p:nvPr/>
        </p:nvSpPr>
        <p:spPr>
          <a:xfrm>
            <a:off x="0" y="6398786"/>
            <a:ext cx="9144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4" name="Slide Number Placeholder 3"/>
          <p:cNvSpPr>
            <a:spLocks noGrp="1"/>
          </p:cNvSpPr>
          <p:nvPr>
            <p:ph type="sldNum" sz="quarter" idx="12"/>
          </p:nvPr>
        </p:nvSpPr>
        <p:spPr/>
        <p:txBody>
          <a:bodyPr/>
          <a:lstStyle/>
          <a:p>
            <a:fld id="{6A8A6CC1-C62E-4793-9BAB-70F633D6ED53}" type="slidenum">
              <a:rPr lang="en-ZW" smtClean="0"/>
              <a:t>8</a:t>
            </a:fld>
            <a:endParaRPr lang="en-ZW"/>
          </a:p>
        </p:txBody>
      </p:sp>
      <p:pic>
        <p:nvPicPr>
          <p:cNvPr id="12" name="Picture 11" descr="A blue building under construction&#10;&#10;Description automatically generated">
            <a:extLst>
              <a:ext uri="{FF2B5EF4-FFF2-40B4-BE49-F238E27FC236}">
                <a16:creationId xmlns:a16="http://schemas.microsoft.com/office/drawing/2014/main" id="{67F45EEB-A50C-6EF4-4754-01EE9F2485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2" y="1042192"/>
            <a:ext cx="2334683" cy="2785272"/>
          </a:xfrm>
          <a:prstGeom prst="rect">
            <a:avLst/>
          </a:prstGeom>
        </p:spPr>
      </p:pic>
      <p:pic>
        <p:nvPicPr>
          <p:cNvPr id="16" name="Picture 15" descr="A house under construction in the dirt&#10;&#10;Description automatically generated">
            <a:extLst>
              <a:ext uri="{FF2B5EF4-FFF2-40B4-BE49-F238E27FC236}">
                <a16:creationId xmlns:a16="http://schemas.microsoft.com/office/drawing/2014/main" id="{DC25C99A-A5DE-A724-9EC2-5E40A32F4A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4343400"/>
            <a:ext cx="2336800" cy="1752600"/>
          </a:xfrm>
          <a:prstGeom prst="rect">
            <a:avLst/>
          </a:prstGeom>
        </p:spPr>
      </p:pic>
      <p:pic>
        <p:nvPicPr>
          <p:cNvPr id="17" name="Picture 16">
            <a:extLst>
              <a:ext uri="{FF2B5EF4-FFF2-40B4-BE49-F238E27FC236}">
                <a16:creationId xmlns:a16="http://schemas.microsoft.com/office/drawing/2014/main" id="{0CFE6FEA-89E2-DDAA-2B69-35100CBB7907}"/>
              </a:ext>
            </a:extLst>
          </p:cNvPr>
          <p:cNvPicPr>
            <a:picLocks noChangeAspect="1"/>
          </p:cNvPicPr>
          <p:nvPr/>
        </p:nvPicPr>
        <p:blipFill>
          <a:blip r:embed="rId4"/>
          <a:stretch>
            <a:fillRect/>
          </a:stretch>
        </p:blipFill>
        <p:spPr>
          <a:xfrm>
            <a:off x="4648200" y="1158390"/>
            <a:ext cx="1844206" cy="2325722"/>
          </a:xfrm>
          <a:prstGeom prst="rect">
            <a:avLst/>
          </a:prstGeom>
        </p:spPr>
      </p:pic>
      <p:sp>
        <p:nvSpPr>
          <p:cNvPr id="19" name="Content Placeholder 18">
            <a:extLst>
              <a:ext uri="{FF2B5EF4-FFF2-40B4-BE49-F238E27FC236}">
                <a16:creationId xmlns:a16="http://schemas.microsoft.com/office/drawing/2014/main" id="{638B1EBC-8C61-FB77-A5F0-4D7689C2E5CF}"/>
              </a:ext>
            </a:extLst>
          </p:cNvPr>
          <p:cNvSpPr>
            <a:spLocks noGrp="1"/>
          </p:cNvSpPr>
          <p:nvPr>
            <p:ph sz="half" idx="2"/>
          </p:nvPr>
        </p:nvSpPr>
        <p:spPr>
          <a:xfrm>
            <a:off x="4648200" y="1042192"/>
            <a:ext cx="4495800" cy="5083971"/>
          </a:xfrm>
        </p:spPr>
        <p:txBody>
          <a:bodyPr/>
          <a:lstStyle/>
          <a:p>
            <a:pPr marL="0" indent="0">
              <a:buNone/>
            </a:pPr>
            <a:endParaRPr lang="en-ZW" dirty="0"/>
          </a:p>
        </p:txBody>
      </p:sp>
    </p:spTree>
    <p:extLst>
      <p:ext uri="{BB962C8B-B14F-4D97-AF65-F5344CB8AC3E}">
        <p14:creationId xmlns:p14="http://schemas.microsoft.com/office/powerpoint/2010/main" val="21729422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W" b="1" dirty="0"/>
            </a:br>
            <a:r>
              <a:rPr lang="en-ZW" b="1" dirty="0"/>
              <a:t>BUDGET  </a:t>
            </a:r>
          </a:p>
        </p:txBody>
      </p:sp>
      <p:sp>
        <p:nvSpPr>
          <p:cNvPr id="3" name="Content Placeholder 2"/>
          <p:cNvSpPr>
            <a:spLocks noGrp="1"/>
          </p:cNvSpPr>
          <p:nvPr>
            <p:ph sz="half" idx="1"/>
          </p:nvPr>
        </p:nvSpPr>
        <p:spPr/>
        <p:txBody>
          <a:bodyPr>
            <a:noAutofit/>
          </a:bodyPr>
          <a:lstStyle/>
          <a:p>
            <a:pPr marL="457200" lvl="1" indent="0">
              <a:buNone/>
            </a:pPr>
            <a:endParaRPr lang="en-ZA" sz="2000" dirty="0"/>
          </a:p>
          <a:p>
            <a:pPr marL="2743200" lvl="6" indent="0">
              <a:buNone/>
            </a:pPr>
            <a:endParaRPr lang="en-ZW" sz="1200" dirty="0"/>
          </a:p>
        </p:txBody>
      </p:sp>
      <p:graphicFrame>
        <p:nvGraphicFramePr>
          <p:cNvPr id="6" name="Table 5"/>
          <p:cNvGraphicFramePr>
            <a:graphicFrameLocks noGrp="1"/>
          </p:cNvGraphicFramePr>
          <p:nvPr>
            <p:extLst>
              <p:ext uri="{D42A27DB-BD31-4B8C-83A1-F6EECF244321}">
                <p14:modId xmlns:p14="http://schemas.microsoft.com/office/powerpoint/2010/main" val="2464955334"/>
              </p:ext>
            </p:extLst>
          </p:nvPr>
        </p:nvGraphicFramePr>
        <p:xfrm>
          <a:off x="914400" y="1905000"/>
          <a:ext cx="7315200" cy="2311400"/>
        </p:xfrm>
        <a:graphic>
          <a:graphicData uri="http://schemas.openxmlformats.org/drawingml/2006/table">
            <a:tbl>
              <a:tblPr firstRow="1" firstCol="1" bandRow="1"/>
              <a:tblGrid>
                <a:gridCol w="4756999">
                  <a:extLst>
                    <a:ext uri="{9D8B030D-6E8A-4147-A177-3AD203B41FA5}">
                      <a16:colId xmlns:a16="http://schemas.microsoft.com/office/drawing/2014/main" val="20000"/>
                    </a:ext>
                  </a:extLst>
                </a:gridCol>
                <a:gridCol w="2558201">
                  <a:extLst>
                    <a:ext uri="{9D8B030D-6E8A-4147-A177-3AD203B41FA5}">
                      <a16:colId xmlns:a16="http://schemas.microsoft.com/office/drawing/2014/main" val="20001"/>
                    </a:ext>
                  </a:extLst>
                </a:gridCol>
              </a:tblGrid>
              <a:tr h="330200">
                <a:tc>
                  <a:txBody>
                    <a:bodyPr/>
                    <a:lstStyle/>
                    <a:p>
                      <a:pPr marR="226695" algn="just">
                        <a:lnSpc>
                          <a:spcPct val="115000"/>
                        </a:lnSpc>
                        <a:spcAft>
                          <a:spcPts val="0"/>
                        </a:spcAft>
                      </a:pPr>
                      <a:r>
                        <a:rPr lang="en-ZA" sz="1100" dirty="0">
                          <a:effectLst/>
                          <a:latin typeface="Tahoma"/>
                          <a:ea typeface="Times New Roman"/>
                          <a:cs typeface="Times New Roman"/>
                        </a:rPr>
                        <a:t> </a:t>
                      </a:r>
                      <a:endParaRPr lang="en-GB"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600" b="1" dirty="0">
                          <a:effectLst/>
                          <a:latin typeface="Tahoma"/>
                          <a:ea typeface="Times New Roman"/>
                          <a:cs typeface="Times New Roman"/>
                        </a:rPr>
                        <a:t>Amount in $</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0200">
                <a:tc>
                  <a:txBody>
                    <a:bodyPr/>
                    <a:lstStyle/>
                    <a:p>
                      <a:pPr marR="226695" algn="just">
                        <a:lnSpc>
                          <a:spcPct val="115000"/>
                        </a:lnSpc>
                        <a:spcAft>
                          <a:spcPts val="0"/>
                        </a:spcAft>
                      </a:pPr>
                      <a:r>
                        <a:rPr lang="en-ZA" sz="1600" dirty="0">
                          <a:effectLst/>
                          <a:latin typeface="Tahoma"/>
                          <a:ea typeface="Times New Roman"/>
                          <a:cs typeface="Times New Roman"/>
                        </a:rPr>
                        <a:t>Gender specific allocation </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600" dirty="0">
                          <a:effectLst/>
                          <a:latin typeface="Tahoma"/>
                          <a:ea typeface="Times New Roman"/>
                          <a:cs typeface="Times New Roman"/>
                        </a:rPr>
                        <a:t> 103 000</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200">
                <a:tc>
                  <a:txBody>
                    <a:bodyPr/>
                    <a:lstStyle/>
                    <a:p>
                      <a:pPr marR="226695" algn="just">
                        <a:lnSpc>
                          <a:spcPct val="115000"/>
                        </a:lnSpc>
                        <a:spcAft>
                          <a:spcPts val="0"/>
                        </a:spcAft>
                      </a:pPr>
                      <a:r>
                        <a:rPr lang="en-ZA" sz="1600" dirty="0">
                          <a:effectLst/>
                          <a:latin typeface="Tahoma"/>
                          <a:ea typeface="Times New Roman"/>
                          <a:cs typeface="Times New Roman"/>
                        </a:rPr>
                        <a:t>Gender in mainstream projects (please specify) </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600" dirty="0">
                          <a:effectLst/>
                          <a:latin typeface="Tahoma"/>
                          <a:ea typeface="Times New Roman"/>
                          <a:cs typeface="Times New Roman"/>
                        </a:rPr>
                        <a:t> 70000</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60400">
                <a:tc>
                  <a:txBody>
                    <a:bodyPr/>
                    <a:lstStyle/>
                    <a:p>
                      <a:pPr marR="226695" algn="just">
                        <a:lnSpc>
                          <a:spcPct val="115000"/>
                        </a:lnSpc>
                        <a:spcAft>
                          <a:spcPts val="0"/>
                        </a:spcAft>
                      </a:pPr>
                      <a:r>
                        <a:rPr lang="en-ZA" sz="1600" dirty="0">
                          <a:effectLst/>
                          <a:latin typeface="Tahoma"/>
                          <a:ea typeface="Times New Roman"/>
                          <a:cs typeface="Times New Roman"/>
                        </a:rPr>
                        <a:t>Amount contributed in cash or in kind by partner organisations  (please specify)</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600" dirty="0">
                          <a:effectLst/>
                          <a:latin typeface="Tahoma"/>
                          <a:ea typeface="Times New Roman"/>
                          <a:cs typeface="Times New Roman"/>
                        </a:rPr>
                        <a:t> 5000</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0200">
                <a:tc>
                  <a:txBody>
                    <a:bodyPr/>
                    <a:lstStyle/>
                    <a:p>
                      <a:pPr marR="226695" algn="just">
                        <a:lnSpc>
                          <a:spcPct val="115000"/>
                        </a:lnSpc>
                        <a:spcAft>
                          <a:spcPts val="0"/>
                        </a:spcAft>
                      </a:pPr>
                      <a:r>
                        <a:rPr lang="en-ZA" sz="1600" dirty="0">
                          <a:effectLst/>
                          <a:latin typeface="Tahoma" panose="020B0604030504040204" pitchFamily="34" charset="0"/>
                          <a:ea typeface="Tahoma" panose="020B0604030504040204" pitchFamily="34" charset="0"/>
                          <a:cs typeface="Tahoma" panose="020B0604030504040204" pitchFamily="34" charset="0"/>
                        </a:rPr>
                        <a:t>Other sources (please</a:t>
                      </a:r>
                      <a:r>
                        <a:rPr lang="en-ZA" sz="1600" baseline="0" dirty="0">
                          <a:effectLst/>
                          <a:latin typeface="Tahoma" panose="020B0604030504040204" pitchFamily="34" charset="0"/>
                          <a:ea typeface="Tahoma" panose="020B0604030504040204" pitchFamily="34" charset="0"/>
                          <a:cs typeface="Tahoma" panose="020B0604030504040204" pitchFamily="34" charset="0"/>
                        </a:rPr>
                        <a:t> specify</a:t>
                      </a:r>
                      <a:r>
                        <a:rPr lang="en-ZA" sz="1400" baseline="0" dirty="0">
                          <a:effectLst/>
                          <a:latin typeface="Tahoma" panose="020B0604030504040204" pitchFamily="34" charset="0"/>
                          <a:ea typeface="Tahoma" panose="020B0604030504040204" pitchFamily="34" charset="0"/>
                          <a:cs typeface="Tahoma" panose="020B0604030504040204" pitchFamily="34" charset="0"/>
                        </a:rPr>
                        <a:t>)</a:t>
                      </a:r>
                      <a:endParaRPr lang="en-GB" sz="14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600" dirty="0">
                          <a:effectLst/>
                          <a:latin typeface="Tahoma"/>
                          <a:ea typeface="Times New Roman"/>
                          <a:cs typeface="Times New Roman"/>
                        </a:rPr>
                        <a:t> NIL</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30200">
                <a:tc>
                  <a:txBody>
                    <a:bodyPr/>
                    <a:lstStyle/>
                    <a:p>
                      <a:pPr marR="226695" algn="just">
                        <a:lnSpc>
                          <a:spcPct val="115000"/>
                        </a:lnSpc>
                        <a:spcAft>
                          <a:spcPts val="0"/>
                        </a:spcAft>
                      </a:pPr>
                      <a:r>
                        <a:rPr lang="en-ZA" sz="1600" b="1" dirty="0">
                          <a:effectLst/>
                          <a:latin typeface="Tahoma"/>
                          <a:ea typeface="Times New Roman"/>
                          <a:cs typeface="Times New Roman"/>
                        </a:rPr>
                        <a:t>Total </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26695" algn="just">
                        <a:lnSpc>
                          <a:spcPct val="115000"/>
                        </a:lnSpc>
                        <a:spcAft>
                          <a:spcPts val="0"/>
                        </a:spcAft>
                      </a:pPr>
                      <a:r>
                        <a:rPr lang="en-ZA" sz="1600" dirty="0">
                          <a:effectLst/>
                          <a:latin typeface="Tahoma"/>
                          <a:ea typeface="Times New Roman"/>
                          <a:cs typeface="Times New Roman"/>
                        </a:rPr>
                        <a:t> 178000</a:t>
                      </a:r>
                      <a:endParaRPr lang="en-GB"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TextBox 6"/>
          <p:cNvSpPr txBox="1"/>
          <p:nvPr/>
        </p:nvSpPr>
        <p:spPr>
          <a:xfrm>
            <a:off x="0" y="6398786"/>
            <a:ext cx="9144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endParaRPr lang="en-ZW" sz="2400" dirty="0"/>
          </a:p>
        </p:txBody>
      </p:sp>
      <p:sp>
        <p:nvSpPr>
          <p:cNvPr id="4" name="Slide Number Placeholder 3"/>
          <p:cNvSpPr>
            <a:spLocks noGrp="1"/>
          </p:cNvSpPr>
          <p:nvPr>
            <p:ph type="sldNum" sz="quarter" idx="12"/>
          </p:nvPr>
        </p:nvSpPr>
        <p:spPr/>
        <p:txBody>
          <a:bodyPr/>
          <a:lstStyle/>
          <a:p>
            <a:fld id="{6A8A6CC1-C62E-4793-9BAB-70F633D6ED53}" type="slidenum">
              <a:rPr lang="en-ZW" smtClean="0"/>
              <a:t>9</a:t>
            </a:fld>
            <a:endParaRPr lang="en-ZW"/>
          </a:p>
        </p:txBody>
      </p:sp>
    </p:spTree>
    <p:extLst>
      <p:ext uri="{BB962C8B-B14F-4D97-AF65-F5344CB8AC3E}">
        <p14:creationId xmlns:p14="http://schemas.microsoft.com/office/powerpoint/2010/main" val="354813511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29899B-AC85-42FC-A710-43353ADAD6AB}"/>
</file>

<file path=customXml/itemProps2.xml><?xml version="1.0" encoding="utf-8"?>
<ds:datastoreItem xmlns:ds="http://schemas.openxmlformats.org/officeDocument/2006/customXml" ds:itemID="{A8316272-B14B-4FAE-AC70-6D3A4C63D4D0}">
  <ds:schemaRefs>
    <ds:schemaRef ds:uri="http://schemas.microsoft.com/sharepoint/v3/contenttype/forms"/>
  </ds:schemaRefs>
</ds:datastoreItem>
</file>

<file path=customXml/itemProps3.xml><?xml version="1.0" encoding="utf-8"?>
<ds:datastoreItem xmlns:ds="http://schemas.openxmlformats.org/officeDocument/2006/customXml" ds:itemID="{872EB84B-407E-436A-AA0E-69A0C3BD71AB}">
  <ds:schemaRefs>
    <ds:schemaRef ds:uri="0d0128bf-0240-4a00-b00a-ea9f2cdab004"/>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5c72703c-1067-4fa7-89cc-ef245258de7b"/>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6004</TotalTime>
  <Words>3611</Words>
  <Application>Microsoft Office PowerPoint</Application>
  <PresentationFormat>On-screen Show (4:3)</PresentationFormat>
  <Paragraphs>304</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Calibri</vt:lpstr>
      <vt:lpstr>Tahoma</vt:lpstr>
      <vt:lpstr>Times New Roman</vt:lpstr>
      <vt:lpstr>Wingdings</vt:lpstr>
      <vt:lpstr>Office Theme</vt:lpstr>
      <vt:lpstr>PowerPoint Presentation</vt:lpstr>
      <vt:lpstr>BACKGROUND</vt:lpstr>
      <vt:lpstr>STRATEGIES</vt:lpstr>
      <vt:lpstr> OBJECTIVES </vt:lpstr>
      <vt:lpstr>TARGET GROUPS</vt:lpstr>
      <vt:lpstr>ACTIVITIES</vt:lpstr>
      <vt:lpstr>STRATEGIES EMPLOYED BY THE PROJECT</vt:lpstr>
      <vt:lpstr> PARTNERS </vt:lpstr>
      <vt:lpstr> BUDGET  </vt:lpstr>
      <vt:lpstr> PARTICIPANTS  </vt:lpstr>
      <vt:lpstr>CHALLENGES AND OVERCOMING THEM</vt:lpstr>
      <vt:lpstr> lessons, applying learning</vt:lpstr>
      <vt:lpstr>RESULTS</vt:lpstr>
      <vt:lpstr>LEARNING</vt:lpstr>
      <vt:lpstr>MONITORING AND EVALUATION</vt:lpstr>
      <vt:lpstr>SUSTAINABILITY AND REPLICATION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vhai</dc:creator>
  <cp:lastModifiedBy>Patricia Tekede</cp:lastModifiedBy>
  <cp:revision>180</cp:revision>
  <cp:lastPrinted>2024-10-08T09:22:18Z</cp:lastPrinted>
  <dcterms:created xsi:type="dcterms:W3CDTF">2014-03-06T12:27:13Z</dcterms:created>
  <dcterms:modified xsi:type="dcterms:W3CDTF">2024-11-07T22:07:18Z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ies>
</file>