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18"/>
  </p:notesMasterIdLst>
  <p:sldIdLst>
    <p:sldId id="779" r:id="rId3"/>
    <p:sldId id="780"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0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0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0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0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Notes Placeholder 1048603"/>
          <p:cNvSpPr>
            <a:spLocks noGrp="1"/>
          </p:cNvSpPr>
          <p:nvPr>
            <p:ph type="body"/>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Notes Placeholder 1048704"/>
          <p:cNvSpPr>
            <a:spLocks noGrp="1"/>
          </p:cNvSpPr>
          <p:nvPr>
            <p:ph type="body"/>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Notes Placeholder 1048624"/>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W"/>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W"/>
          </a:p>
        </p:txBody>
      </p:sp>
      <p:sp>
        <p:nvSpPr>
          <p:cNvPr id="1048583" name="Date Placeholder 3"/>
          <p:cNvSpPr>
            <a:spLocks noGrp="1"/>
          </p:cNvSpPr>
          <p:nvPr>
            <p:ph type="dt" sz="half" idx="10"/>
          </p:nvPr>
        </p:nvSpPr>
        <p:spPr/>
        <p:txBody>
          <a:bodyPr/>
          <a:lstStyle/>
          <a:p>
            <a:fld id="{AA1F70C4-1ED9-47B2-AFD9-E1951BFB614D}" type="datetimeFigureOut">
              <a:rPr lang="en-ZA" smtClean="0"/>
              <a:t>2024/11/07</a:t>
            </a:fld>
            <a:endParaRPr lang="en-ZA"/>
          </a:p>
        </p:txBody>
      </p:sp>
      <p:sp>
        <p:nvSpPr>
          <p:cNvPr id="1048584" name="Footer Placeholder 4"/>
          <p:cNvSpPr>
            <a:spLocks noGrp="1"/>
          </p:cNvSpPr>
          <p:nvPr>
            <p:ph type="ftr" sz="quarter" idx="11"/>
          </p:nvPr>
        </p:nvSpPr>
        <p:spPr/>
        <p:txBody>
          <a:bodyPr/>
          <a:lstStyle/>
          <a:p>
            <a:endParaRPr lang="en-ZA"/>
          </a:p>
        </p:txBody>
      </p:sp>
      <p:sp>
        <p:nvSpPr>
          <p:cNvPr id="1048585"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r>
              <a:rPr lang="en-US" smtClean="0"/>
              <a:t>Click to edit Master title style</a:t>
            </a:r>
            <a:endParaRPr lang="en-ZW"/>
          </a:p>
        </p:txBody>
      </p:sp>
      <p:sp>
        <p:nvSpPr>
          <p:cNvPr id="1048681"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82" name="Date Placeholder 3"/>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83" name="Footer Placeholder 4"/>
          <p:cNvSpPr>
            <a:spLocks noGrp="1"/>
          </p:cNvSpPr>
          <p:nvPr>
            <p:ph type="ftr" sz="quarter" idx="11"/>
          </p:nvPr>
        </p:nvSpPr>
        <p:spPr/>
        <p:txBody>
          <a:bodyPr/>
          <a:lstStyle/>
          <a:p>
            <a:endParaRPr lang="en-ZA"/>
          </a:p>
        </p:txBody>
      </p:sp>
      <p:sp>
        <p:nvSpPr>
          <p:cNvPr id="1048684"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69"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W"/>
          </a:p>
        </p:txBody>
      </p:sp>
      <p:sp>
        <p:nvSpPr>
          <p:cNvPr id="1048670"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71" name="Date Placeholder 3"/>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72" name="Footer Placeholder 4"/>
          <p:cNvSpPr>
            <a:spLocks noGrp="1"/>
          </p:cNvSpPr>
          <p:nvPr>
            <p:ph type="ftr" sz="quarter" idx="11"/>
          </p:nvPr>
        </p:nvSpPr>
        <p:spPr/>
        <p:txBody>
          <a:bodyPr/>
          <a:lstStyle/>
          <a:p>
            <a:endParaRPr lang="en-ZA"/>
          </a:p>
        </p:txBody>
      </p:sp>
      <p:sp>
        <p:nvSpPr>
          <p:cNvPr id="1048673"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smtClean="0"/>
              <a:t>Click to edit Master title style</a:t>
            </a:r>
            <a:endParaRPr lang="en-ZW"/>
          </a:p>
        </p:txBody>
      </p:sp>
      <p:sp>
        <p:nvSpPr>
          <p:cNvPr id="1048647"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48" name="Date Placeholder 3"/>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49" name="Footer Placeholder 4"/>
          <p:cNvSpPr>
            <a:spLocks noGrp="1"/>
          </p:cNvSpPr>
          <p:nvPr>
            <p:ph type="ftr" sz="quarter" idx="11"/>
          </p:nvPr>
        </p:nvSpPr>
        <p:spPr/>
        <p:txBody>
          <a:bodyPr/>
          <a:lstStyle/>
          <a:p>
            <a:endParaRPr lang="en-ZA"/>
          </a:p>
        </p:txBody>
      </p:sp>
      <p:sp>
        <p:nvSpPr>
          <p:cNvPr id="1048650"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85"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W"/>
          </a:p>
        </p:txBody>
      </p:sp>
      <p:sp>
        <p:nvSpPr>
          <p:cNvPr id="1048686"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48687" name="Date Placeholder 3"/>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88" name="Footer Placeholder 4"/>
          <p:cNvSpPr>
            <a:spLocks noGrp="1"/>
          </p:cNvSpPr>
          <p:nvPr>
            <p:ph type="ftr" sz="quarter" idx="11"/>
          </p:nvPr>
        </p:nvSpPr>
        <p:spPr/>
        <p:txBody>
          <a:bodyPr/>
          <a:lstStyle/>
          <a:p>
            <a:endParaRPr lang="en-ZA"/>
          </a:p>
        </p:txBody>
      </p:sp>
      <p:sp>
        <p:nvSpPr>
          <p:cNvPr id="1048689"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90" name="Title 1"/>
          <p:cNvSpPr>
            <a:spLocks noGrp="1"/>
          </p:cNvSpPr>
          <p:nvPr>
            <p:ph type="title"/>
          </p:nvPr>
        </p:nvSpPr>
        <p:spPr/>
        <p:txBody>
          <a:bodyPr/>
          <a:lstStyle/>
          <a:p>
            <a:r>
              <a:rPr lang="en-US" smtClean="0"/>
              <a:t>Click to edit Master title style</a:t>
            </a:r>
            <a:endParaRPr lang="en-ZW"/>
          </a:p>
        </p:txBody>
      </p:sp>
      <p:sp>
        <p:nvSpPr>
          <p:cNvPr id="1048591"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92"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93" name="Date Placeholder 4"/>
          <p:cNvSpPr>
            <a:spLocks noGrp="1"/>
          </p:cNvSpPr>
          <p:nvPr>
            <p:ph type="dt" sz="half" idx="10"/>
          </p:nvPr>
        </p:nvSpPr>
        <p:spPr/>
        <p:txBody>
          <a:bodyPr/>
          <a:lstStyle/>
          <a:p>
            <a:fld id="{AA1F70C4-1ED9-47B2-AFD9-E1951BFB614D}" type="datetimeFigureOut">
              <a:rPr lang="en-ZA" smtClean="0"/>
              <a:t>2024/11/07</a:t>
            </a:fld>
            <a:endParaRPr lang="en-ZA"/>
          </a:p>
        </p:txBody>
      </p:sp>
      <p:sp>
        <p:nvSpPr>
          <p:cNvPr id="1048594" name="Footer Placeholder 5"/>
          <p:cNvSpPr>
            <a:spLocks noGrp="1"/>
          </p:cNvSpPr>
          <p:nvPr>
            <p:ph type="ftr" sz="quarter" idx="11"/>
          </p:nvPr>
        </p:nvSpPr>
        <p:spPr/>
        <p:txBody>
          <a:bodyPr/>
          <a:lstStyle/>
          <a:p>
            <a:endParaRPr lang="en-ZA"/>
          </a:p>
        </p:txBody>
      </p:sp>
      <p:sp>
        <p:nvSpPr>
          <p:cNvPr id="1048595"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30" name="Title 1"/>
          <p:cNvSpPr>
            <a:spLocks noGrp="1"/>
          </p:cNvSpPr>
          <p:nvPr>
            <p:ph type="title"/>
          </p:nvPr>
        </p:nvSpPr>
        <p:spPr>
          <a:xfrm>
            <a:off x="839788" y="365125"/>
            <a:ext cx="10515600" cy="1325563"/>
          </a:xfrm>
        </p:spPr>
        <p:txBody>
          <a:bodyPr/>
          <a:lstStyle/>
          <a:p>
            <a:r>
              <a:rPr lang="en-US" smtClean="0"/>
              <a:t>Click to edit Master title style</a:t>
            </a:r>
            <a:endParaRPr lang="en-ZW"/>
          </a:p>
        </p:txBody>
      </p:sp>
      <p:sp>
        <p:nvSpPr>
          <p:cNvPr id="1048631"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632"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33"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48634"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35" name="Date Placeholder 6"/>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36" name="Footer Placeholder 7"/>
          <p:cNvSpPr>
            <a:spLocks noGrp="1"/>
          </p:cNvSpPr>
          <p:nvPr>
            <p:ph type="ftr" sz="quarter" idx="11"/>
          </p:nvPr>
        </p:nvSpPr>
        <p:spPr/>
        <p:txBody>
          <a:bodyPr/>
          <a:lstStyle/>
          <a:p>
            <a:endParaRPr lang="en-ZA"/>
          </a:p>
        </p:txBody>
      </p:sp>
      <p:sp>
        <p:nvSpPr>
          <p:cNvPr id="1048637" name="Slide Number Placeholder 8"/>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en-US" smtClean="0"/>
              <a:t>Click to edit Master title style</a:t>
            </a:r>
            <a:endParaRPr lang="en-ZW"/>
          </a:p>
        </p:txBody>
      </p:sp>
      <p:sp>
        <p:nvSpPr>
          <p:cNvPr id="1048666" name="Date Placeholder 2"/>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67" name="Footer Placeholder 3"/>
          <p:cNvSpPr>
            <a:spLocks noGrp="1"/>
          </p:cNvSpPr>
          <p:nvPr>
            <p:ph type="ftr" sz="quarter" idx="11"/>
          </p:nvPr>
        </p:nvSpPr>
        <p:spPr/>
        <p:txBody>
          <a:bodyPr/>
          <a:lstStyle/>
          <a:p>
            <a:endParaRPr lang="en-ZA"/>
          </a:p>
        </p:txBody>
      </p:sp>
      <p:sp>
        <p:nvSpPr>
          <p:cNvPr id="1048668" name="Slide Number Placeholder 4"/>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90" name="Date Placeholder 1"/>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91" name="Footer Placeholder 2"/>
          <p:cNvSpPr>
            <a:spLocks noGrp="1"/>
          </p:cNvSpPr>
          <p:nvPr>
            <p:ph type="ftr" sz="quarter" idx="11"/>
          </p:nvPr>
        </p:nvSpPr>
        <p:spPr/>
        <p:txBody>
          <a:bodyPr/>
          <a:lstStyle/>
          <a:p>
            <a:endParaRPr lang="en-ZA"/>
          </a:p>
        </p:txBody>
      </p:sp>
      <p:sp>
        <p:nvSpPr>
          <p:cNvPr id="1048692" name="Slide Number Placeholder 3"/>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3"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104869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69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696" name="Date Placeholder 4"/>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97" name="Footer Placeholder 5"/>
          <p:cNvSpPr>
            <a:spLocks noGrp="1"/>
          </p:cNvSpPr>
          <p:nvPr>
            <p:ph type="ftr" sz="quarter" idx="11"/>
          </p:nvPr>
        </p:nvSpPr>
        <p:spPr/>
        <p:txBody>
          <a:bodyPr/>
          <a:lstStyle/>
          <a:p>
            <a:endParaRPr lang="en-ZA"/>
          </a:p>
        </p:txBody>
      </p:sp>
      <p:sp>
        <p:nvSpPr>
          <p:cNvPr id="1048698"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74"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W"/>
          </a:p>
        </p:txBody>
      </p:sp>
      <p:sp>
        <p:nvSpPr>
          <p:cNvPr id="1048675"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1048676"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48677" name="Date Placeholder 4"/>
          <p:cNvSpPr>
            <a:spLocks noGrp="1"/>
          </p:cNvSpPr>
          <p:nvPr>
            <p:ph type="dt" sz="half" idx="10"/>
          </p:nvPr>
        </p:nvSpPr>
        <p:spPr/>
        <p:txBody>
          <a:bodyPr/>
          <a:lstStyle/>
          <a:p>
            <a:fld id="{AA1F70C4-1ED9-47B2-AFD9-E1951BFB614D}" type="datetimeFigureOut">
              <a:rPr lang="en-ZA" smtClean="0"/>
              <a:t>2024/11/07</a:t>
            </a:fld>
            <a:endParaRPr lang="en-ZA"/>
          </a:p>
        </p:txBody>
      </p:sp>
      <p:sp>
        <p:nvSpPr>
          <p:cNvPr id="1048678" name="Footer Placeholder 5"/>
          <p:cNvSpPr>
            <a:spLocks noGrp="1"/>
          </p:cNvSpPr>
          <p:nvPr>
            <p:ph type="ftr" sz="quarter" idx="11"/>
          </p:nvPr>
        </p:nvSpPr>
        <p:spPr/>
        <p:txBody>
          <a:bodyPr/>
          <a:lstStyle/>
          <a:p>
            <a:endParaRPr lang="en-ZA"/>
          </a:p>
        </p:txBody>
      </p:sp>
      <p:sp>
        <p:nvSpPr>
          <p:cNvPr id="1048679"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F70C4-1ED9-47B2-AFD9-E1951BFB614D}" type="datetimeFigureOut">
              <a:rPr lang="en-ZA" smtClean="0"/>
              <a:t>2024/11/07</a:t>
            </a:fld>
            <a:endParaRPr lang="en-ZA"/>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15541-44CE-4F1C-894B-7AB6EF58C79C}"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278963" y="1901948"/>
            <a:ext cx="9144000" cy="2040608"/>
          </a:xfrm>
        </p:spPr>
        <p:txBody>
          <a:bodyPr>
            <a:normAutofit fontScale="90000"/>
          </a:bodyPr>
          <a:lstStyle/>
          <a:p>
            <a:pPr algn="ct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sz="4400" b="1" dirty="0" smtClean="0">
                <a:latin typeface="+mn-lt"/>
              </a:rPr>
              <a:t>PROMOTING GENDER-INCLUSIVEE LOCAL ECONOMIC DEVELOPMENT IN ZIMBABWE </a:t>
            </a:r>
            <a:r>
              <a:rPr lang="en-ZA" sz="4400" b="1" dirty="0" smtClean="0"/>
              <a:t/>
            </a:r>
            <a:br>
              <a:rPr lang="en-ZA" sz="4400" b="1" dirty="0" smtClean="0"/>
            </a:br>
            <a:endParaRPr lang="en-ZA" b="1" dirty="0"/>
          </a:p>
        </p:txBody>
      </p:sp>
      <p:sp>
        <p:nvSpPr>
          <p:cNvPr id="1048587" name="Subtitle 2"/>
          <p:cNvSpPr>
            <a:spLocks noGrp="1"/>
          </p:cNvSpPr>
          <p:nvPr>
            <p:ph type="subTitle" idx="1"/>
          </p:nvPr>
        </p:nvSpPr>
        <p:spPr>
          <a:xfrm>
            <a:off x="1504272" y="4076806"/>
            <a:ext cx="6987645" cy="1326524"/>
          </a:xfrm>
        </p:spPr>
        <p:txBody>
          <a:bodyPr>
            <a:normAutofit lnSpcReduction="10000"/>
          </a:bodyPr>
          <a:lstStyle/>
          <a:p>
            <a:pPr algn="l"/>
            <a:r>
              <a:rPr lang="en-ZA" dirty="0">
                <a:solidFill>
                  <a:schemeClr val="tx1"/>
                </a:solidFill>
              </a:rPr>
              <a:t>Business </a:t>
            </a:r>
            <a:r>
              <a:rPr lang="en-ZA" dirty="0" smtClean="0">
                <a:solidFill>
                  <a:schemeClr val="tx1"/>
                </a:solidFill>
              </a:rPr>
              <a:t>name </a:t>
            </a:r>
            <a:r>
              <a:rPr lang="en-US" dirty="0" smtClean="0">
                <a:solidFill>
                  <a:schemeClr val="tx1"/>
                </a:solidFill>
              </a:rPr>
              <a:t>  : Clothing and cosmetics </a:t>
            </a:r>
            <a:endParaRPr lang="zh-CN" altLang="en-US"/>
          </a:p>
          <a:p>
            <a:pPr algn="l"/>
            <a:r>
              <a:rPr lang="en-ZA" dirty="0" smtClean="0">
                <a:solidFill>
                  <a:schemeClr val="tx1"/>
                </a:solidFill>
              </a:rPr>
              <a:t>Participant name</a:t>
            </a:r>
            <a:r>
              <a:rPr lang="en-US" dirty="0" smtClean="0">
                <a:solidFill>
                  <a:schemeClr val="tx1"/>
                </a:solidFill>
              </a:rPr>
              <a:t>: Belindah Katambi </a:t>
            </a:r>
            <a:endParaRPr lang="zh-CN" altLang="en-US"/>
          </a:p>
          <a:p>
            <a:pPr algn="l"/>
            <a:r>
              <a:rPr lang="en-ZA" dirty="0" smtClean="0">
                <a:solidFill>
                  <a:schemeClr val="tx1"/>
                </a:solidFill>
              </a:rPr>
              <a:t>Council</a:t>
            </a:r>
            <a:r>
              <a:rPr lang="en-US" dirty="0" smtClean="0">
                <a:solidFill>
                  <a:schemeClr val="tx1"/>
                </a:solidFill>
              </a:rPr>
              <a:t> : Municipality of Kariba </a:t>
            </a:r>
            <a:endParaRPr lang="en-ZA" dirty="0">
              <a:solidFill>
                <a:schemeClr val="tx1"/>
              </a:solidFill>
            </a:endParaRPr>
          </a:p>
        </p:txBody>
      </p:sp>
      <p:sp>
        <p:nvSpPr>
          <p:cNvPr id="1048588" name="Rounded Rectangle 3"/>
          <p:cNvSpPr/>
          <p:nvPr/>
        </p:nvSpPr>
        <p:spPr>
          <a:xfrm>
            <a:off x="5486399" y="5403330"/>
            <a:ext cx="5872766" cy="72443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400" b="1" dirty="0" smtClean="0">
                <a:solidFill>
                  <a:schemeClr val="tx1"/>
                </a:solidFill>
              </a:rPr>
              <a:t>Please include photographs of the business!</a:t>
            </a:r>
            <a:endParaRPr lang="en-ZA" sz="2400" b="1" dirty="0">
              <a:solidFill>
                <a:schemeClr val="tx1"/>
              </a:solidFill>
            </a:endParaRPr>
          </a:p>
        </p:txBody>
      </p:sp>
      <p:grpSp>
        <p:nvGrpSpPr>
          <p:cNvPr id="26" name="Group 9"/>
          <p:cNvGrpSpPr/>
          <p:nvPr/>
        </p:nvGrpSpPr>
        <p:grpSpPr>
          <a:xfrm>
            <a:off x="413616" y="473900"/>
            <a:ext cx="11206620" cy="1314506"/>
            <a:chOff x="543012" y="237175"/>
            <a:chExt cx="11206620" cy="1314506"/>
          </a:xfrm>
        </p:grpSpPr>
        <p:pic>
          <p:nvPicPr>
            <p:cNvPr id="2097152" name="Picture 10"/>
            <p:cNvPicPr>
              <a:picLocks noChangeAspect="1"/>
            </p:cNvPicPr>
            <p:nvPr/>
          </p:nvPicPr>
          <p:blipFill>
            <a:blip r:embed="rId2"/>
            <a:stretch>
              <a:fillRect/>
            </a:stretch>
          </p:blipFill>
          <p:spPr>
            <a:xfrm>
              <a:off x="2049638" y="638675"/>
              <a:ext cx="3237986" cy="778756"/>
            </a:xfrm>
            <a:prstGeom prst="rect">
              <a:avLst/>
            </a:prstGeom>
          </p:spPr>
        </p:pic>
        <p:pic>
          <p:nvPicPr>
            <p:cNvPr id="2097153" name="Picture 11"/>
            <p:cNvPicPr>
              <a:picLocks noChangeAspect="1"/>
            </p:cNvPicPr>
            <p:nvPr/>
          </p:nvPicPr>
          <p:blipFill>
            <a:blip r:embed="rId3"/>
            <a:stretch>
              <a:fillRect/>
            </a:stretch>
          </p:blipFill>
          <p:spPr>
            <a:xfrm>
              <a:off x="543012" y="237175"/>
              <a:ext cx="1506626" cy="1314506"/>
            </a:xfrm>
            <a:prstGeom prst="rect">
              <a:avLst/>
            </a:prstGeom>
          </p:spPr>
        </p:pic>
        <p:pic>
          <p:nvPicPr>
            <p:cNvPr id="2097154" name="Picture 12"/>
            <p:cNvPicPr>
              <a:picLocks noChangeAspect="1"/>
            </p:cNvPicPr>
            <p:nvPr/>
          </p:nvPicPr>
          <p:blipFill>
            <a:blip r:embed="rId4" cstate="print"/>
            <a:stretch>
              <a:fillRect/>
            </a:stretch>
          </p:blipFill>
          <p:spPr>
            <a:xfrm>
              <a:off x="8969018" y="679918"/>
              <a:ext cx="2780614" cy="807702"/>
            </a:xfrm>
            <a:prstGeom prst="rect">
              <a:avLst/>
            </a:prstGeom>
          </p:spPr>
        </p:pic>
        <p:pic>
          <p:nvPicPr>
            <p:cNvPr id="2097155" name="Picture 13"/>
            <p:cNvPicPr>
              <a:picLocks noChangeAspect="1"/>
            </p:cNvPicPr>
            <p:nvPr/>
          </p:nvPicPr>
          <p:blipFill>
            <a:blip r:embed="rId5" cstate="print"/>
            <a:stretch>
              <a:fillRect/>
            </a:stretch>
          </p:blipFill>
          <p:spPr>
            <a:xfrm>
              <a:off x="5470412" y="708948"/>
              <a:ext cx="3315817" cy="623788"/>
            </a:xfrm>
            <a:prstGeom prst="rect">
              <a:avLst/>
            </a:prstGeom>
          </p:spPr>
        </p:pic>
      </p:grpSp>
      <p:sp>
        <p:nvSpPr>
          <p:cNvPr id="1048589" name="TextBox 1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38" name="Title 1"/>
          <p:cNvSpPr>
            <a:spLocks noGrp="1"/>
          </p:cNvSpPr>
          <p:nvPr>
            <p:ph type="title"/>
          </p:nvPr>
        </p:nvSpPr>
        <p:spPr>
          <a:xfrm>
            <a:off x="1956334" y="322617"/>
            <a:ext cx="10018713" cy="720935"/>
          </a:xfrm>
        </p:spPr>
        <p:txBody>
          <a:bodyPr>
            <a:noAutofit/>
          </a:bodyPr>
          <a:lstStyle/>
          <a:p>
            <a:pPr algn="ctr"/>
            <a:r>
              <a:rPr lang="en-ZA" sz="2800" b="1" dirty="0" smtClean="0">
                <a:latin typeface="+mn-lt"/>
              </a:rPr>
              <a:t>INCOME AND EXPENSES FOR THE BUSINESS FOR THE  PAST</a:t>
            </a:r>
            <a:r>
              <a:rPr lang="en-ZA" sz="2800" b="1" dirty="0" smtClean="0">
                <a:solidFill>
                  <a:srgbClr val="FF0000"/>
                </a:solidFill>
                <a:latin typeface="+mn-lt"/>
              </a:rPr>
              <a:t> </a:t>
            </a:r>
            <a:r>
              <a:rPr lang="en-ZA" sz="2800" b="1" dirty="0" smtClean="0">
                <a:latin typeface="+mn-lt"/>
              </a:rPr>
              <a:t> SIX MONTHS</a:t>
            </a:r>
            <a:endParaRPr lang="en-ZA" sz="2800" b="1" dirty="0">
              <a:latin typeface="+mn-lt"/>
            </a:endParaRPr>
          </a:p>
        </p:txBody>
      </p:sp>
      <p:sp>
        <p:nvSpPr>
          <p:cNvPr id="1048639" name="Text Placeholder 2"/>
          <p:cNvSpPr>
            <a:spLocks noGrp="1"/>
          </p:cNvSpPr>
          <p:nvPr>
            <p:ph type="body" idx="1"/>
          </p:nvPr>
        </p:nvSpPr>
        <p:spPr>
          <a:xfrm>
            <a:off x="1340377" y="965915"/>
            <a:ext cx="4895056" cy="576262"/>
          </a:xfrm>
        </p:spPr>
        <p:txBody>
          <a:bodyPr/>
          <a:lstStyle/>
          <a:p>
            <a:pPr algn="ctr"/>
            <a:r>
              <a:rPr lang="en-ZA" dirty="0" smtClean="0"/>
              <a:t>Income</a:t>
            </a:r>
            <a:endParaRPr lang="en-ZA" dirty="0"/>
          </a:p>
        </p:txBody>
      </p:sp>
      <p:graphicFrame>
        <p:nvGraphicFramePr>
          <p:cNvPr id="4194304" name="Content Placeholder 6"/>
          <p:cNvGraphicFramePr>
            <a:graphicFrameLocks noGrp="1"/>
          </p:cNvGraphicFramePr>
          <p:nvPr>
            <p:ph sz="half" idx="2"/>
          </p:nvPr>
        </p:nvGraphicFramePr>
        <p:xfrm>
          <a:off x="965915" y="1541463"/>
          <a:ext cx="5269785" cy="4901606"/>
        </p:xfrm>
        <a:graphic>
          <a:graphicData uri="http://schemas.openxmlformats.org/drawingml/2006/table">
            <a:tbl>
              <a:tblPr firstRow="1" bandRow="1">
                <a:tableStyleId>{073A0DAA-6AF3-43AB-8588-CEC1D06C72B9}</a:tableStyleId>
              </a:tblPr>
              <a:tblGrid>
                <a:gridCol w="3354252">
                  <a:extLst>
                    <a:ext uri="{9D8B030D-6E8A-4147-A177-3AD203B41FA5}">
                      <a16:colId xmlns:a16="http://schemas.microsoft.com/office/drawing/2014/main" val="20000"/>
                    </a:ext>
                  </a:extLst>
                </a:gridCol>
                <a:gridCol w="1915533">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US"/>
                        <a:t>Clothes </a:t>
                      </a:r>
                      <a:endParaRPr lang="en-ZA"/>
                    </a:p>
                  </a:txBody>
                  <a:tcPr/>
                </a:tc>
                <a:tc>
                  <a:txBody>
                    <a:bodyPr/>
                    <a:lstStyle/>
                    <a:p>
                      <a:r>
                        <a:rPr lang="en-US" dirty="0"/>
                        <a:t>$56</a:t>
                      </a:r>
                      <a:endParaRPr lang="en-ZA" dirty="0"/>
                    </a:p>
                  </a:txBody>
                  <a:tcPr/>
                </a:tc>
                <a:extLst>
                  <a:ext uri="{0D108BD9-81ED-4DB2-BD59-A6C34878D82A}">
                    <a16:rowId xmlns:a16="http://schemas.microsoft.com/office/drawing/2014/main" val="10001"/>
                  </a:ext>
                </a:extLst>
              </a:tr>
              <a:tr h="370840">
                <a:tc>
                  <a:txBody>
                    <a:bodyPr/>
                    <a:lstStyle/>
                    <a:p>
                      <a:r>
                        <a:rPr lang="en-US"/>
                        <a:t>Shoes</a:t>
                      </a:r>
                      <a:endParaRPr lang="en-ZA"/>
                    </a:p>
                  </a:txBody>
                  <a:tcPr/>
                </a:tc>
                <a:tc>
                  <a:txBody>
                    <a:bodyPr/>
                    <a:lstStyle/>
                    <a:p>
                      <a:r>
                        <a:rPr lang="en-US" dirty="0"/>
                        <a:t>$87</a:t>
                      </a:r>
                      <a:endParaRPr lang="en-ZA" dirty="0"/>
                    </a:p>
                  </a:txBody>
                  <a:tcPr/>
                </a:tc>
                <a:extLst>
                  <a:ext uri="{0D108BD9-81ED-4DB2-BD59-A6C34878D82A}">
                    <a16:rowId xmlns:a16="http://schemas.microsoft.com/office/drawing/2014/main" val="10002"/>
                  </a:ext>
                </a:extLst>
              </a:tr>
              <a:tr h="451526">
                <a:tc>
                  <a:txBody>
                    <a:bodyPr/>
                    <a:lstStyle/>
                    <a:p>
                      <a:r>
                        <a:rPr lang="en-US"/>
                        <a:t>Bags </a:t>
                      </a:r>
                      <a:endParaRPr lang="en-ZA"/>
                    </a:p>
                  </a:txBody>
                  <a:tcPr/>
                </a:tc>
                <a:tc>
                  <a:txBody>
                    <a:bodyPr/>
                    <a:lstStyle/>
                    <a:p>
                      <a:r>
                        <a:rPr lang="en-US" dirty="0"/>
                        <a:t>$22</a:t>
                      </a:r>
                      <a:endParaRPr lang="en-ZA" dirty="0"/>
                    </a:p>
                  </a:txBody>
                  <a:tcPr/>
                </a:tc>
                <a:extLst>
                  <a:ext uri="{0D108BD9-81ED-4DB2-BD59-A6C34878D82A}">
                    <a16:rowId xmlns:a16="http://schemas.microsoft.com/office/drawing/2014/main" val="10003"/>
                  </a:ext>
                </a:extLst>
              </a:tr>
              <a:tr h="370840">
                <a:tc>
                  <a:txBody>
                    <a:bodyPr/>
                    <a:lstStyle/>
                    <a:p>
                      <a:r>
                        <a:rPr lang="en-US"/>
                        <a:t>Lips therapy gloss</a:t>
                      </a:r>
                      <a:endParaRPr lang="en-ZA"/>
                    </a:p>
                  </a:txBody>
                  <a:tcPr/>
                </a:tc>
                <a:tc>
                  <a:txBody>
                    <a:bodyPr/>
                    <a:lstStyle/>
                    <a:p>
                      <a:r>
                        <a:rPr lang="en-US" dirty="0"/>
                        <a:t>$6</a:t>
                      </a:r>
                      <a:endParaRPr lang="en-ZA" dirty="0"/>
                    </a:p>
                  </a:txBody>
                  <a:tcPr/>
                </a:tc>
                <a:extLst>
                  <a:ext uri="{0D108BD9-81ED-4DB2-BD59-A6C34878D82A}">
                    <a16:rowId xmlns:a16="http://schemas.microsoft.com/office/drawing/2014/main" val="10004"/>
                  </a:ext>
                </a:extLst>
              </a:tr>
              <a:tr h="370840">
                <a:tc>
                  <a:txBody>
                    <a:bodyPr/>
                    <a:lstStyle/>
                    <a:p>
                      <a:r>
                        <a:rPr lang="en-US" dirty="0"/>
                        <a:t>Hair products and braids</a:t>
                      </a:r>
                      <a:endParaRPr lang="en-ZA" dirty="0"/>
                    </a:p>
                  </a:txBody>
                  <a:tcPr/>
                </a:tc>
                <a:tc>
                  <a:txBody>
                    <a:bodyPr/>
                    <a:lstStyle/>
                    <a:p>
                      <a:r>
                        <a:rPr lang="en-US" dirty="0"/>
                        <a:t>$52</a:t>
                      </a:r>
                      <a:endParaRPr lang="en-ZA" dirty="0"/>
                    </a:p>
                  </a:txBody>
                  <a:tcPr/>
                </a:tc>
                <a:extLst>
                  <a:ext uri="{0D108BD9-81ED-4DB2-BD59-A6C34878D82A}">
                    <a16:rowId xmlns:a16="http://schemas.microsoft.com/office/drawing/2014/main" val="10005"/>
                  </a:ext>
                </a:extLst>
              </a:tr>
              <a:tr h="370840">
                <a:tc>
                  <a:txBody>
                    <a:bodyPr/>
                    <a:lstStyle/>
                    <a:p>
                      <a:r>
                        <a:rPr lang="en-US" dirty="0"/>
                        <a:t>Toiletries </a:t>
                      </a:r>
                      <a:endParaRPr lang="en-ZA" dirty="0"/>
                    </a:p>
                  </a:txBody>
                  <a:tcPr/>
                </a:tc>
                <a:tc>
                  <a:txBody>
                    <a:bodyPr/>
                    <a:lstStyle/>
                    <a:p>
                      <a:r>
                        <a:rPr lang="en-US" dirty="0"/>
                        <a:t>$87</a:t>
                      </a:r>
                      <a:endParaRPr lang="en-ZA" dirty="0"/>
                    </a:p>
                  </a:txBody>
                  <a:tcPr/>
                </a:tc>
                <a:extLst>
                  <a:ext uri="{0D108BD9-81ED-4DB2-BD59-A6C34878D82A}">
                    <a16:rowId xmlns:a16="http://schemas.microsoft.com/office/drawing/2014/main" val="10006"/>
                  </a:ext>
                </a:extLst>
              </a:tr>
              <a:tr h="370840">
                <a:tc>
                  <a:txBody>
                    <a:bodyPr/>
                    <a:lstStyle/>
                    <a:p>
                      <a:r>
                        <a:rPr lang="en-US" dirty="0"/>
                        <a:t>Herbs </a:t>
                      </a:r>
                      <a:endParaRPr lang="en-ZA" dirty="0"/>
                    </a:p>
                  </a:txBody>
                  <a:tcPr/>
                </a:tc>
                <a:tc>
                  <a:txBody>
                    <a:bodyPr/>
                    <a:lstStyle/>
                    <a:p>
                      <a:r>
                        <a:rPr lang="en-US" dirty="0"/>
                        <a:t>$19</a:t>
                      </a:r>
                      <a:endParaRPr lang="en-ZA" dirty="0"/>
                    </a:p>
                  </a:txBody>
                  <a:tcPr/>
                </a:tc>
                <a:extLst>
                  <a:ext uri="{0D108BD9-81ED-4DB2-BD59-A6C34878D82A}">
                    <a16:rowId xmlns:a16="http://schemas.microsoft.com/office/drawing/2014/main" val="10007"/>
                  </a:ext>
                </a:extLst>
              </a:tr>
              <a:tr h="370840">
                <a:tc>
                  <a:txBody>
                    <a:bodyPr/>
                    <a:lstStyle/>
                    <a:p>
                      <a:r>
                        <a:rPr lang="en-US" dirty="0"/>
                        <a:t>Perfumes and roll ons </a:t>
                      </a:r>
                      <a:endParaRPr lang="en-ZA" dirty="0"/>
                    </a:p>
                  </a:txBody>
                  <a:tcPr/>
                </a:tc>
                <a:tc>
                  <a:txBody>
                    <a:bodyPr/>
                    <a:lstStyle/>
                    <a:p>
                      <a:r>
                        <a:rPr lang="en-US" dirty="0"/>
                        <a:t>$87</a:t>
                      </a:r>
                      <a:endParaRPr lang="en-ZA" dirty="0"/>
                    </a:p>
                  </a:txBody>
                  <a:tcPr/>
                </a:tc>
                <a:extLst>
                  <a:ext uri="{0D108BD9-81ED-4DB2-BD59-A6C34878D82A}">
                    <a16:rowId xmlns:a16="http://schemas.microsoft.com/office/drawing/2014/main" val="10008"/>
                  </a:ext>
                </a:extLst>
              </a:tr>
              <a:tr h="370840">
                <a:tc>
                  <a:txBody>
                    <a:bodyPr/>
                    <a:lstStyle/>
                    <a:p>
                      <a:r>
                        <a:rPr lang="en-US" dirty="0"/>
                        <a:t>Body creams and tissue oils</a:t>
                      </a:r>
                      <a:endParaRPr lang="en-ZA" dirty="0"/>
                    </a:p>
                  </a:txBody>
                  <a:tcPr/>
                </a:tc>
                <a:tc>
                  <a:txBody>
                    <a:bodyPr/>
                    <a:lstStyle/>
                    <a:p>
                      <a:r>
                        <a:rPr lang="en-US" dirty="0"/>
                        <a:t>$78</a:t>
                      </a:r>
                      <a:endParaRPr lang="en-ZA" dirty="0"/>
                    </a:p>
                  </a:txBody>
                  <a:tcPr/>
                </a:tc>
                <a:extLst>
                  <a:ext uri="{0D108BD9-81ED-4DB2-BD59-A6C34878D82A}">
                    <a16:rowId xmlns:a16="http://schemas.microsoft.com/office/drawing/2014/main" val="10009"/>
                  </a:ext>
                </a:extLst>
              </a:tr>
              <a:tr h="370840">
                <a:tc>
                  <a:txBody>
                    <a:bodyPr/>
                    <a:lstStyle/>
                    <a:p>
                      <a:r>
                        <a:rPr lang="en-US" dirty="0"/>
                        <a:t>Rat traps </a:t>
                      </a:r>
                      <a:endParaRPr lang="en-ZA" dirty="0"/>
                    </a:p>
                  </a:txBody>
                  <a:tcPr/>
                </a:tc>
                <a:tc>
                  <a:txBody>
                    <a:bodyPr/>
                    <a:lstStyle/>
                    <a:p>
                      <a:r>
                        <a:rPr lang="en-US" dirty="0"/>
                        <a:t>$3</a:t>
                      </a:r>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US" dirty="0"/>
                        <a:t>$497</a:t>
                      </a:r>
                      <a:endParaRPr lang="en-ZA" dirty="0"/>
                    </a:p>
                  </a:txBody>
                  <a:tcPr/>
                </a:tc>
                <a:extLst>
                  <a:ext uri="{0D108BD9-81ED-4DB2-BD59-A6C34878D82A}">
                    <a16:rowId xmlns:a16="http://schemas.microsoft.com/office/drawing/2014/main" val="10012"/>
                  </a:ext>
                </a:extLst>
              </a:tr>
            </a:tbl>
          </a:graphicData>
        </a:graphic>
      </p:graphicFrame>
      <p:sp>
        <p:nvSpPr>
          <p:cNvPr id="1048640" name="Text Placeholder 4"/>
          <p:cNvSpPr>
            <a:spLocks noGrp="1"/>
          </p:cNvSpPr>
          <p:nvPr>
            <p:ph type="body" sz="quarter" idx="3"/>
          </p:nvPr>
        </p:nvSpPr>
        <p:spPr>
          <a:xfrm>
            <a:off x="6607967" y="970710"/>
            <a:ext cx="4895056" cy="576262"/>
          </a:xfrm>
        </p:spPr>
        <p:txBody>
          <a:bodyPr/>
          <a:lstStyle/>
          <a:p>
            <a:pPr algn="ctr"/>
            <a:r>
              <a:rPr lang="en-ZA" dirty="0" smtClean="0"/>
              <a:t>Expenses</a:t>
            </a:r>
            <a:endParaRPr lang="en-ZA" dirty="0"/>
          </a:p>
        </p:txBody>
      </p:sp>
      <p:graphicFrame>
        <p:nvGraphicFramePr>
          <p:cNvPr id="4194305" name="Content Placeholder 7"/>
          <p:cNvGraphicFramePr>
            <a:graphicFrameLocks noGrp="1"/>
          </p:cNvGraphicFramePr>
          <p:nvPr>
            <p:ph sz="quarter" idx="4"/>
          </p:nvPr>
        </p:nvGraphicFramePr>
        <p:xfrm>
          <a:off x="6607174" y="1550988"/>
          <a:ext cx="5189873" cy="4820920"/>
        </p:xfrm>
        <a:graphic>
          <a:graphicData uri="http://schemas.openxmlformats.org/drawingml/2006/table">
            <a:tbl>
              <a:tblPr firstRow="1" bandRow="1">
                <a:tableStyleId>{7DF18680-E054-41AD-8BC1-D1AEF772440D}</a:tableStyleId>
              </a:tblPr>
              <a:tblGrid>
                <a:gridCol w="3399096">
                  <a:extLst>
                    <a:ext uri="{9D8B030D-6E8A-4147-A177-3AD203B41FA5}">
                      <a16:colId xmlns:a16="http://schemas.microsoft.com/office/drawing/2014/main" val="20000"/>
                    </a:ext>
                  </a:extLst>
                </a:gridCol>
                <a:gridCol w="1790777">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US" dirty="0"/>
                        <a:t>Transport </a:t>
                      </a:r>
                      <a:endParaRPr lang="en-ZA" dirty="0"/>
                    </a:p>
                  </a:txBody>
                  <a:tcPr/>
                </a:tc>
                <a:tc>
                  <a:txBody>
                    <a:bodyPr/>
                    <a:lstStyle/>
                    <a:p>
                      <a:r>
                        <a:rPr lang="en-US"/>
                        <a:t>$40</a:t>
                      </a:r>
                      <a:endParaRPr lang="en-ZA"/>
                    </a:p>
                  </a:txBody>
                  <a:tcPr/>
                </a:tc>
                <a:extLst>
                  <a:ext uri="{0D108BD9-81ED-4DB2-BD59-A6C34878D82A}">
                    <a16:rowId xmlns:a16="http://schemas.microsoft.com/office/drawing/2014/main" val="10001"/>
                  </a:ext>
                </a:extLst>
              </a:tr>
              <a:tr h="370840">
                <a:tc>
                  <a:txBody>
                    <a:bodyPr/>
                    <a:lstStyle/>
                    <a:p>
                      <a:r>
                        <a:rPr lang="en-US"/>
                        <a:t>Rents and bills </a:t>
                      </a:r>
                      <a:endParaRPr lang="en-ZA"/>
                    </a:p>
                  </a:txBody>
                  <a:tcPr/>
                </a:tc>
                <a:tc>
                  <a:txBody>
                    <a:bodyPr/>
                    <a:lstStyle/>
                    <a:p>
                      <a:r>
                        <a:rPr lang="en-US"/>
                        <a:t>$102</a:t>
                      </a:r>
                      <a:endParaRPr lang="en-ZA"/>
                    </a:p>
                  </a:txBody>
                  <a:tcPr/>
                </a:tc>
                <a:extLst>
                  <a:ext uri="{0D108BD9-81ED-4DB2-BD59-A6C34878D82A}">
                    <a16:rowId xmlns:a16="http://schemas.microsoft.com/office/drawing/2014/main" val="10002"/>
                  </a:ext>
                </a:extLst>
              </a:tr>
              <a:tr h="370840">
                <a:tc>
                  <a:txBody>
                    <a:bodyPr/>
                    <a:lstStyle/>
                    <a:p>
                      <a:r>
                        <a:rPr lang="en-US"/>
                        <a:t>Stationary </a:t>
                      </a:r>
                      <a:endParaRPr lang="en-ZA"/>
                    </a:p>
                  </a:txBody>
                  <a:tcPr/>
                </a:tc>
                <a:tc>
                  <a:txBody>
                    <a:bodyPr/>
                    <a:lstStyle/>
                    <a:p>
                      <a:r>
                        <a:rPr lang="en-US"/>
                        <a:t>$5</a:t>
                      </a:r>
                      <a:endParaRPr lang="en-ZA"/>
                    </a:p>
                  </a:txBody>
                  <a:tcPr/>
                </a:tc>
                <a:extLst>
                  <a:ext uri="{0D108BD9-81ED-4DB2-BD59-A6C34878D82A}">
                    <a16:rowId xmlns:a16="http://schemas.microsoft.com/office/drawing/2014/main" val="10003"/>
                  </a:ext>
                </a:extLst>
              </a:tr>
              <a:tr h="370840">
                <a:tc>
                  <a:txBody>
                    <a:bodyPr/>
                    <a:lstStyle/>
                    <a:p>
                      <a:r>
                        <a:rPr lang="en-US"/>
                        <a:t>Data and airtime </a:t>
                      </a:r>
                      <a:endParaRPr lang="en-ZA"/>
                    </a:p>
                  </a:txBody>
                  <a:tcPr/>
                </a:tc>
                <a:tc>
                  <a:txBody>
                    <a:bodyPr/>
                    <a:lstStyle/>
                    <a:p>
                      <a:r>
                        <a:rPr lang="en-US"/>
                        <a:t>$90</a:t>
                      </a:r>
                      <a:endParaRPr lang="en-ZA"/>
                    </a:p>
                  </a:txBody>
                  <a:tcPr/>
                </a:tc>
                <a:extLst>
                  <a:ext uri="{0D108BD9-81ED-4DB2-BD59-A6C34878D82A}">
                    <a16:rowId xmlns:a16="http://schemas.microsoft.com/office/drawing/2014/main" val="10004"/>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5"/>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6"/>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7"/>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US" dirty="0"/>
                        <a:t>237</a:t>
                      </a:r>
                      <a:endParaRPr lang="en-ZA" dirty="0"/>
                    </a:p>
                  </a:txBody>
                  <a:tcPr/>
                </a:tc>
                <a:extLst>
                  <a:ext uri="{0D108BD9-81ED-4DB2-BD59-A6C34878D82A}">
                    <a16:rowId xmlns:a16="http://schemas.microsoft.com/office/drawing/2014/main" val="10012"/>
                  </a:ext>
                </a:extLst>
              </a:tr>
            </a:tbl>
          </a:graphicData>
        </a:graphic>
      </p:graphicFrame>
      <p:sp>
        <p:nvSpPr>
          <p:cNvPr id="1048641" name="TextBox 8"/>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42" name="Title 1"/>
          <p:cNvSpPr>
            <a:spLocks noGrp="1"/>
          </p:cNvSpPr>
          <p:nvPr>
            <p:ph type="title"/>
          </p:nvPr>
        </p:nvSpPr>
        <p:spPr>
          <a:xfrm>
            <a:off x="1956334" y="423424"/>
            <a:ext cx="10018713" cy="553510"/>
          </a:xfrm>
        </p:spPr>
        <p:txBody>
          <a:bodyPr>
            <a:noAutofit/>
          </a:bodyPr>
          <a:lstStyle/>
          <a:p>
            <a:pPr algn="ctr"/>
            <a:r>
              <a:rPr lang="en-ZA" sz="3200" b="1" dirty="0" smtClean="0">
                <a:latin typeface="+mn-lt"/>
              </a:rPr>
              <a:t>INCOME AND EXPENSES FOR THE BUSINESS FOR </a:t>
            </a:r>
            <a:br>
              <a:rPr lang="en-ZA" sz="3200" b="1" dirty="0" smtClean="0">
                <a:latin typeface="+mn-lt"/>
              </a:rPr>
            </a:br>
            <a:r>
              <a:rPr lang="en-ZA" sz="3200" b="1" dirty="0" smtClean="0">
                <a:latin typeface="+mn-lt"/>
              </a:rPr>
              <a:t>NEXT SIX MONTHS</a:t>
            </a:r>
            <a:endParaRPr lang="en-ZA" sz="3200" b="1" dirty="0">
              <a:latin typeface="+mn-lt"/>
            </a:endParaRPr>
          </a:p>
        </p:txBody>
      </p:sp>
      <p:sp>
        <p:nvSpPr>
          <p:cNvPr id="1048643" name="Text Placeholder 2"/>
          <p:cNvSpPr>
            <a:spLocks noGrp="1"/>
          </p:cNvSpPr>
          <p:nvPr>
            <p:ph type="body" idx="1"/>
          </p:nvPr>
        </p:nvSpPr>
        <p:spPr>
          <a:xfrm>
            <a:off x="1340377" y="965915"/>
            <a:ext cx="4895056" cy="576262"/>
          </a:xfrm>
        </p:spPr>
        <p:txBody>
          <a:bodyPr/>
          <a:lstStyle/>
          <a:p>
            <a:pPr algn="ctr"/>
            <a:r>
              <a:rPr lang="en-ZA" dirty="0" smtClean="0"/>
              <a:t>Income</a:t>
            </a:r>
            <a:endParaRPr lang="en-ZA" dirty="0"/>
          </a:p>
        </p:txBody>
      </p:sp>
      <p:graphicFrame>
        <p:nvGraphicFramePr>
          <p:cNvPr id="4194306" name="Content Placeholder 6"/>
          <p:cNvGraphicFramePr>
            <a:graphicFrameLocks noGrp="1"/>
          </p:cNvGraphicFramePr>
          <p:nvPr>
            <p:ph sz="half" idx="2"/>
          </p:nvPr>
        </p:nvGraphicFramePr>
        <p:xfrm>
          <a:off x="978794" y="1541463"/>
          <a:ext cx="5256906" cy="4820920"/>
        </p:xfrm>
        <a:graphic>
          <a:graphicData uri="http://schemas.openxmlformats.org/drawingml/2006/table">
            <a:tbl>
              <a:tblPr firstRow="1" bandRow="1">
                <a:tableStyleId>{073A0DAA-6AF3-43AB-8588-CEC1D06C72B9}</a:tableStyleId>
              </a:tblPr>
              <a:tblGrid>
                <a:gridCol w="3412902">
                  <a:extLst>
                    <a:ext uri="{9D8B030D-6E8A-4147-A177-3AD203B41FA5}">
                      <a16:colId xmlns:a16="http://schemas.microsoft.com/office/drawing/2014/main" val="20000"/>
                    </a:ext>
                  </a:extLst>
                </a:gridCol>
                <a:gridCol w="1844004">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US" dirty="0"/>
                        <a:t>Clothes </a:t>
                      </a:r>
                      <a:endParaRPr lang="en-ZA" dirty="0"/>
                    </a:p>
                  </a:txBody>
                  <a:tcPr/>
                </a:tc>
                <a:tc>
                  <a:txBody>
                    <a:bodyPr/>
                    <a:lstStyle/>
                    <a:p>
                      <a:r>
                        <a:rPr lang="en-US" dirty="0"/>
                        <a:t>$150</a:t>
                      </a:r>
                      <a:endParaRPr lang="en-ZA" dirty="0"/>
                    </a:p>
                  </a:txBody>
                  <a:tcPr/>
                </a:tc>
                <a:extLst>
                  <a:ext uri="{0D108BD9-81ED-4DB2-BD59-A6C34878D82A}">
                    <a16:rowId xmlns:a16="http://schemas.microsoft.com/office/drawing/2014/main" val="10001"/>
                  </a:ext>
                </a:extLst>
              </a:tr>
              <a:tr h="370840">
                <a:tc>
                  <a:txBody>
                    <a:bodyPr/>
                    <a:lstStyle/>
                    <a:p>
                      <a:r>
                        <a:rPr lang="en-US"/>
                        <a:t>Shoes </a:t>
                      </a:r>
                      <a:endParaRPr lang="en-ZA"/>
                    </a:p>
                  </a:txBody>
                  <a:tcPr/>
                </a:tc>
                <a:tc>
                  <a:txBody>
                    <a:bodyPr/>
                    <a:lstStyle/>
                    <a:p>
                      <a:r>
                        <a:rPr lang="en-US" dirty="0"/>
                        <a:t>$100</a:t>
                      </a:r>
                      <a:endParaRPr lang="en-ZA" dirty="0"/>
                    </a:p>
                  </a:txBody>
                  <a:tcPr/>
                </a:tc>
                <a:extLst>
                  <a:ext uri="{0D108BD9-81ED-4DB2-BD59-A6C34878D82A}">
                    <a16:rowId xmlns:a16="http://schemas.microsoft.com/office/drawing/2014/main" val="10002"/>
                  </a:ext>
                </a:extLst>
              </a:tr>
              <a:tr h="370840">
                <a:tc>
                  <a:txBody>
                    <a:bodyPr/>
                    <a:lstStyle/>
                    <a:p>
                      <a:r>
                        <a:rPr lang="en-US"/>
                        <a:t>Bags </a:t>
                      </a:r>
                      <a:endParaRPr lang="en-ZA"/>
                    </a:p>
                  </a:txBody>
                  <a:tcPr/>
                </a:tc>
                <a:tc>
                  <a:txBody>
                    <a:bodyPr/>
                    <a:lstStyle/>
                    <a:p>
                      <a:r>
                        <a:rPr lang="en-US" dirty="0"/>
                        <a:t>$80</a:t>
                      </a:r>
                      <a:endParaRPr lang="en-ZA" dirty="0"/>
                    </a:p>
                  </a:txBody>
                  <a:tcPr/>
                </a:tc>
                <a:extLst>
                  <a:ext uri="{0D108BD9-81ED-4DB2-BD59-A6C34878D82A}">
                    <a16:rowId xmlns:a16="http://schemas.microsoft.com/office/drawing/2014/main" val="10003"/>
                  </a:ext>
                </a:extLst>
              </a:tr>
              <a:tr h="370840">
                <a:tc>
                  <a:txBody>
                    <a:bodyPr/>
                    <a:lstStyle/>
                    <a:p>
                      <a:r>
                        <a:rPr lang="en-US"/>
                        <a:t>Lip therapy gloss </a:t>
                      </a:r>
                      <a:endParaRPr lang="en-ZA"/>
                    </a:p>
                  </a:txBody>
                  <a:tcPr/>
                </a:tc>
                <a:tc>
                  <a:txBody>
                    <a:bodyPr/>
                    <a:lstStyle/>
                    <a:p>
                      <a:r>
                        <a:rPr lang="en-US" dirty="0"/>
                        <a:t>$40</a:t>
                      </a:r>
                      <a:endParaRPr lang="en-ZA" dirty="0"/>
                    </a:p>
                  </a:txBody>
                  <a:tcPr/>
                </a:tc>
                <a:extLst>
                  <a:ext uri="{0D108BD9-81ED-4DB2-BD59-A6C34878D82A}">
                    <a16:rowId xmlns:a16="http://schemas.microsoft.com/office/drawing/2014/main" val="10004"/>
                  </a:ext>
                </a:extLst>
              </a:tr>
              <a:tr h="370840">
                <a:tc>
                  <a:txBody>
                    <a:bodyPr/>
                    <a:lstStyle/>
                    <a:p>
                      <a:r>
                        <a:rPr lang="en-US" dirty="0"/>
                        <a:t>Hair products and braids </a:t>
                      </a:r>
                      <a:endParaRPr lang="en-ZA" dirty="0"/>
                    </a:p>
                  </a:txBody>
                  <a:tcPr/>
                </a:tc>
                <a:tc>
                  <a:txBody>
                    <a:bodyPr/>
                    <a:lstStyle/>
                    <a:p>
                      <a:r>
                        <a:rPr lang="en-US" dirty="0"/>
                        <a:t>$300</a:t>
                      </a:r>
                      <a:endParaRPr lang="en-ZA" dirty="0"/>
                    </a:p>
                  </a:txBody>
                  <a:tcPr/>
                </a:tc>
                <a:extLst>
                  <a:ext uri="{0D108BD9-81ED-4DB2-BD59-A6C34878D82A}">
                    <a16:rowId xmlns:a16="http://schemas.microsoft.com/office/drawing/2014/main" val="10005"/>
                  </a:ext>
                </a:extLst>
              </a:tr>
              <a:tr h="370840">
                <a:tc>
                  <a:txBody>
                    <a:bodyPr/>
                    <a:lstStyle/>
                    <a:p>
                      <a:r>
                        <a:rPr lang="en-US" dirty="0"/>
                        <a:t>Toiletries </a:t>
                      </a:r>
                      <a:endParaRPr lang="en-ZA" dirty="0"/>
                    </a:p>
                  </a:txBody>
                  <a:tcPr/>
                </a:tc>
                <a:tc>
                  <a:txBody>
                    <a:bodyPr/>
                    <a:lstStyle/>
                    <a:p>
                      <a:r>
                        <a:rPr lang="en-US" dirty="0"/>
                        <a:t>$200</a:t>
                      </a:r>
                      <a:endParaRPr lang="en-ZA" dirty="0"/>
                    </a:p>
                  </a:txBody>
                  <a:tcPr/>
                </a:tc>
                <a:extLst>
                  <a:ext uri="{0D108BD9-81ED-4DB2-BD59-A6C34878D82A}">
                    <a16:rowId xmlns:a16="http://schemas.microsoft.com/office/drawing/2014/main" val="10006"/>
                  </a:ext>
                </a:extLst>
              </a:tr>
              <a:tr h="370840">
                <a:tc>
                  <a:txBody>
                    <a:bodyPr/>
                    <a:lstStyle/>
                    <a:p>
                      <a:r>
                        <a:rPr lang="en-US" dirty="0"/>
                        <a:t>Herbs </a:t>
                      </a:r>
                      <a:endParaRPr lang="en-ZA" dirty="0"/>
                    </a:p>
                  </a:txBody>
                  <a:tcPr/>
                </a:tc>
                <a:tc>
                  <a:txBody>
                    <a:bodyPr/>
                    <a:lstStyle/>
                    <a:p>
                      <a:r>
                        <a:rPr lang="en-US" dirty="0"/>
                        <a:t>$50</a:t>
                      </a:r>
                      <a:endParaRPr lang="en-ZA" dirty="0"/>
                    </a:p>
                  </a:txBody>
                  <a:tcPr/>
                </a:tc>
                <a:extLst>
                  <a:ext uri="{0D108BD9-81ED-4DB2-BD59-A6C34878D82A}">
                    <a16:rowId xmlns:a16="http://schemas.microsoft.com/office/drawing/2014/main" val="10007"/>
                  </a:ext>
                </a:extLst>
              </a:tr>
              <a:tr h="370840">
                <a:tc>
                  <a:txBody>
                    <a:bodyPr/>
                    <a:lstStyle/>
                    <a:p>
                      <a:r>
                        <a:rPr lang="en-US" dirty="0"/>
                        <a:t>Perfumes and roll ons </a:t>
                      </a:r>
                      <a:endParaRPr lang="en-ZA" dirty="0"/>
                    </a:p>
                  </a:txBody>
                  <a:tcPr/>
                </a:tc>
                <a:tc>
                  <a:txBody>
                    <a:bodyPr/>
                    <a:lstStyle/>
                    <a:p>
                      <a:r>
                        <a:rPr lang="en-US" dirty="0"/>
                        <a:t>$200</a:t>
                      </a:r>
                      <a:endParaRPr lang="en-ZA" dirty="0"/>
                    </a:p>
                  </a:txBody>
                  <a:tcPr/>
                </a:tc>
                <a:extLst>
                  <a:ext uri="{0D108BD9-81ED-4DB2-BD59-A6C34878D82A}">
                    <a16:rowId xmlns:a16="http://schemas.microsoft.com/office/drawing/2014/main" val="10008"/>
                  </a:ext>
                </a:extLst>
              </a:tr>
              <a:tr h="370840">
                <a:tc>
                  <a:txBody>
                    <a:bodyPr/>
                    <a:lstStyle/>
                    <a:p>
                      <a:r>
                        <a:rPr lang="en-US" dirty="0"/>
                        <a:t>Body creams and tissue oils </a:t>
                      </a:r>
                      <a:endParaRPr lang="en-ZA" dirty="0"/>
                    </a:p>
                  </a:txBody>
                  <a:tcPr/>
                </a:tc>
                <a:tc>
                  <a:txBody>
                    <a:bodyPr/>
                    <a:lstStyle/>
                    <a:p>
                      <a:r>
                        <a:rPr lang="en-US" dirty="0"/>
                        <a:t>$100</a:t>
                      </a:r>
                      <a:endParaRPr lang="en-ZA" dirty="0"/>
                    </a:p>
                  </a:txBody>
                  <a:tcPr/>
                </a:tc>
                <a:extLst>
                  <a:ext uri="{0D108BD9-81ED-4DB2-BD59-A6C34878D82A}">
                    <a16:rowId xmlns:a16="http://schemas.microsoft.com/office/drawing/2014/main" val="10009"/>
                  </a:ext>
                </a:extLst>
              </a:tr>
              <a:tr h="370840">
                <a:tc>
                  <a:txBody>
                    <a:bodyPr/>
                    <a:lstStyle/>
                    <a:p>
                      <a:r>
                        <a:rPr lang="en-US" dirty="0"/>
                        <a:t>Rat traps </a:t>
                      </a:r>
                      <a:endParaRPr lang="en-ZA" dirty="0"/>
                    </a:p>
                  </a:txBody>
                  <a:tcPr/>
                </a:tc>
                <a:tc>
                  <a:txBody>
                    <a:bodyPr/>
                    <a:lstStyle/>
                    <a:p>
                      <a:r>
                        <a:rPr lang="en-US" dirty="0"/>
                        <a:t>$50</a:t>
                      </a:r>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US" dirty="0"/>
                        <a:t>$1270</a:t>
                      </a:r>
                      <a:endParaRPr lang="en-ZA" dirty="0"/>
                    </a:p>
                  </a:txBody>
                  <a:tcPr/>
                </a:tc>
                <a:extLst>
                  <a:ext uri="{0D108BD9-81ED-4DB2-BD59-A6C34878D82A}">
                    <a16:rowId xmlns:a16="http://schemas.microsoft.com/office/drawing/2014/main" val="10012"/>
                  </a:ext>
                </a:extLst>
              </a:tr>
            </a:tbl>
          </a:graphicData>
        </a:graphic>
      </p:graphicFrame>
      <p:sp>
        <p:nvSpPr>
          <p:cNvPr id="1048644" name="Text Placeholder 4"/>
          <p:cNvSpPr>
            <a:spLocks noGrp="1"/>
          </p:cNvSpPr>
          <p:nvPr>
            <p:ph type="body" sz="quarter" idx="3"/>
          </p:nvPr>
        </p:nvSpPr>
        <p:spPr>
          <a:xfrm>
            <a:off x="6607967" y="970710"/>
            <a:ext cx="4895056" cy="576262"/>
          </a:xfrm>
        </p:spPr>
        <p:txBody>
          <a:bodyPr/>
          <a:lstStyle/>
          <a:p>
            <a:pPr algn="ctr"/>
            <a:r>
              <a:rPr lang="en-ZA" dirty="0" smtClean="0"/>
              <a:t>Expenses</a:t>
            </a:r>
            <a:endParaRPr lang="en-ZA" dirty="0"/>
          </a:p>
        </p:txBody>
      </p:sp>
      <p:graphicFrame>
        <p:nvGraphicFramePr>
          <p:cNvPr id="4194307" name="Content Placeholder 7"/>
          <p:cNvGraphicFramePr>
            <a:graphicFrameLocks noGrp="1"/>
          </p:cNvGraphicFramePr>
          <p:nvPr>
            <p:ph sz="quarter" idx="4"/>
          </p:nvPr>
        </p:nvGraphicFramePr>
        <p:xfrm>
          <a:off x="6607175" y="1550988"/>
          <a:ext cx="5151236" cy="4820920"/>
        </p:xfrm>
        <a:graphic>
          <a:graphicData uri="http://schemas.openxmlformats.org/drawingml/2006/table">
            <a:tbl>
              <a:tblPr firstRow="1" bandRow="1">
                <a:tableStyleId>{7DF18680-E054-41AD-8BC1-D1AEF772440D}</a:tableStyleId>
              </a:tblPr>
              <a:tblGrid>
                <a:gridCol w="3414443">
                  <a:extLst>
                    <a:ext uri="{9D8B030D-6E8A-4147-A177-3AD203B41FA5}">
                      <a16:colId xmlns:a16="http://schemas.microsoft.com/office/drawing/2014/main" val="20000"/>
                    </a:ext>
                  </a:extLst>
                </a:gridCol>
                <a:gridCol w="1736793">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US" dirty="0"/>
                        <a:t>Transport </a:t>
                      </a:r>
                      <a:endParaRPr lang="en-ZA" dirty="0"/>
                    </a:p>
                  </a:txBody>
                  <a:tcPr/>
                </a:tc>
                <a:tc>
                  <a:txBody>
                    <a:bodyPr/>
                    <a:lstStyle/>
                    <a:p>
                      <a:r>
                        <a:rPr lang="en-US" dirty="0"/>
                        <a:t>35</a:t>
                      </a:r>
                      <a:endParaRPr lang="en-ZA" dirty="0"/>
                    </a:p>
                  </a:txBody>
                  <a:tcPr/>
                </a:tc>
                <a:extLst>
                  <a:ext uri="{0D108BD9-81ED-4DB2-BD59-A6C34878D82A}">
                    <a16:rowId xmlns:a16="http://schemas.microsoft.com/office/drawing/2014/main" val="10001"/>
                  </a:ext>
                </a:extLst>
              </a:tr>
              <a:tr h="370840">
                <a:tc>
                  <a:txBody>
                    <a:bodyPr/>
                    <a:lstStyle/>
                    <a:p>
                      <a:r>
                        <a:rPr lang="en-US"/>
                        <a:t>Rents and bills </a:t>
                      </a:r>
                      <a:endParaRPr lang="en-ZA"/>
                    </a:p>
                  </a:txBody>
                  <a:tcPr/>
                </a:tc>
                <a:tc>
                  <a:txBody>
                    <a:bodyPr/>
                    <a:lstStyle/>
                    <a:p>
                      <a:r>
                        <a:rPr lang="en-US" dirty="0"/>
                        <a:t>$102</a:t>
                      </a:r>
                      <a:endParaRPr lang="en-ZA" dirty="0"/>
                    </a:p>
                  </a:txBody>
                  <a:tcPr/>
                </a:tc>
                <a:extLst>
                  <a:ext uri="{0D108BD9-81ED-4DB2-BD59-A6C34878D82A}">
                    <a16:rowId xmlns:a16="http://schemas.microsoft.com/office/drawing/2014/main" val="10002"/>
                  </a:ext>
                </a:extLst>
              </a:tr>
              <a:tr h="370840">
                <a:tc>
                  <a:txBody>
                    <a:bodyPr/>
                    <a:lstStyle/>
                    <a:p>
                      <a:r>
                        <a:rPr lang="en-US"/>
                        <a:t>Stationary </a:t>
                      </a:r>
                      <a:endParaRPr lang="en-ZA"/>
                    </a:p>
                  </a:txBody>
                  <a:tcPr/>
                </a:tc>
                <a:tc>
                  <a:txBody>
                    <a:bodyPr/>
                    <a:lstStyle/>
                    <a:p>
                      <a:r>
                        <a:rPr lang="en-US" dirty="0"/>
                        <a:t>$3</a:t>
                      </a:r>
                      <a:endParaRPr lang="en-ZA" dirty="0"/>
                    </a:p>
                  </a:txBody>
                  <a:tcPr/>
                </a:tc>
                <a:extLst>
                  <a:ext uri="{0D108BD9-81ED-4DB2-BD59-A6C34878D82A}">
                    <a16:rowId xmlns:a16="http://schemas.microsoft.com/office/drawing/2014/main" val="10003"/>
                  </a:ext>
                </a:extLst>
              </a:tr>
              <a:tr h="370840">
                <a:tc>
                  <a:txBody>
                    <a:bodyPr/>
                    <a:lstStyle/>
                    <a:p>
                      <a:r>
                        <a:rPr lang="en-US"/>
                        <a:t>Data and airtime </a:t>
                      </a:r>
                      <a:endParaRPr lang="en-ZA"/>
                    </a:p>
                  </a:txBody>
                  <a:tcPr/>
                </a:tc>
                <a:tc>
                  <a:txBody>
                    <a:bodyPr/>
                    <a:lstStyle/>
                    <a:p>
                      <a:r>
                        <a:rPr lang="en-US" dirty="0"/>
                        <a:t>$100</a:t>
                      </a:r>
                      <a:endParaRPr lang="en-ZA" dirty="0"/>
                    </a:p>
                  </a:txBody>
                  <a:tcPr/>
                </a:tc>
                <a:extLst>
                  <a:ext uri="{0D108BD9-81ED-4DB2-BD59-A6C34878D82A}">
                    <a16:rowId xmlns:a16="http://schemas.microsoft.com/office/drawing/2014/main" val="10004"/>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5"/>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6"/>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US" dirty="0"/>
                        <a:t>$240</a:t>
                      </a:r>
                      <a:endParaRPr lang="en-ZA" dirty="0"/>
                    </a:p>
                  </a:txBody>
                  <a:tcPr/>
                </a:tc>
                <a:extLst>
                  <a:ext uri="{0D108BD9-81ED-4DB2-BD59-A6C34878D82A}">
                    <a16:rowId xmlns:a16="http://schemas.microsoft.com/office/drawing/2014/main" val="10012"/>
                  </a:ext>
                </a:extLst>
              </a:tr>
            </a:tbl>
          </a:graphicData>
        </a:graphic>
      </p:graphicFrame>
      <p:sp>
        <p:nvSpPr>
          <p:cNvPr id="1048645" name="TextBox 8"/>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normAutofit/>
          </a:bodyPr>
          <a:lstStyle/>
          <a:p>
            <a:pPr algn="ctr"/>
            <a:r>
              <a:rPr lang="en-ZA" sz="3200" b="1" dirty="0" smtClean="0">
                <a:latin typeface="+mn-lt"/>
              </a:rPr>
              <a:t>WHAT PLANS HAVE YOU MADE TO GROW YOUR BUSINESS IN THE NEXT 6 MONTHS?  </a:t>
            </a:r>
            <a:endParaRPr lang="en-ZA" sz="3200" b="1" dirty="0">
              <a:latin typeface="+mn-lt"/>
            </a:endParaRPr>
          </a:p>
        </p:txBody>
      </p:sp>
      <p:sp>
        <p:nvSpPr>
          <p:cNvPr id="1048652" name="Content Placeholder 2"/>
          <p:cNvSpPr>
            <a:spLocks noGrp="1"/>
          </p:cNvSpPr>
          <p:nvPr>
            <p:ph idx="1"/>
          </p:nvPr>
        </p:nvSpPr>
        <p:spPr/>
        <p:txBody>
          <a:bodyPr>
            <a:normAutofit fontScale="92857" lnSpcReduction="20000"/>
          </a:bodyPr>
          <a:lstStyle/>
          <a:p>
            <a:r>
              <a:rPr lang="en-US"/>
              <a:t>For my business to grow I have planned to reach the customers needs like the office workers looking for formal clothes, athletes looking for gym clothes and water bottles, children looking for books and other back to school products and young adults for clothing trends and especially women for toiletry andh hygienic products </a:t>
            </a:r>
            <a:endParaRPr lang="en-ZW"/>
          </a:p>
          <a:p>
            <a:r>
              <a:rPr lang="en-US"/>
              <a:t> To have a strong relationship with customers by giving good services </a:t>
            </a:r>
            <a:endParaRPr lang="en-ZW"/>
          </a:p>
          <a:p>
            <a:r>
              <a:rPr lang="en-US"/>
              <a:t> Providing consistent services </a:t>
            </a:r>
            <a:endParaRPr lang="en-ZW"/>
          </a:p>
          <a:p>
            <a:r>
              <a:rPr lang="en-US"/>
              <a:t>  Meeting customers demands </a:t>
            </a:r>
            <a:endParaRPr lang="en-ZW"/>
          </a:p>
          <a:p>
            <a:r>
              <a:rPr lang="en-US"/>
              <a:t>Always motivate myself that I can make it </a:t>
            </a:r>
            <a:endParaRPr lang="en-ZW"/>
          </a:p>
          <a:p>
            <a:r>
              <a:rPr lang="en-US"/>
              <a:t>   To advertise more on social medias</a:t>
            </a:r>
            <a:endParaRPr lang="en-ZW"/>
          </a:p>
          <a:p>
            <a:r>
              <a:rPr lang="en-US"/>
              <a:t>Lastly but not least to know my competitors in order to strategise </a:t>
            </a:r>
            <a:endParaRPr lang="en-ZW"/>
          </a:p>
        </p:txBody>
      </p:sp>
      <p:sp>
        <p:nvSpPr>
          <p:cNvPr id="1048653" name="TextBox 5"/>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pPr algn="ctr"/>
            <a:r>
              <a:rPr lang="en-ZW" b="1" dirty="0" smtClean="0"/>
              <a:t>CHALLENGES</a:t>
            </a:r>
            <a:endParaRPr lang="en-ZW" b="1" dirty="0"/>
          </a:p>
        </p:txBody>
      </p:sp>
      <p:sp>
        <p:nvSpPr>
          <p:cNvPr id="1048656" name="Content Placeholder 3"/>
          <p:cNvSpPr>
            <a:spLocks noGrp="1"/>
          </p:cNvSpPr>
          <p:nvPr>
            <p:ph sz="half" idx="2"/>
          </p:nvPr>
        </p:nvSpPr>
        <p:spPr>
          <a:xfrm>
            <a:off x="1836499" y="1866727"/>
            <a:ext cx="9020903" cy="4351338"/>
          </a:xfrm>
          <a:ln w="3175">
            <a:solidFill>
              <a:schemeClr val="tx1"/>
            </a:solidFill>
          </a:ln>
        </p:spPr>
        <p:txBody>
          <a:bodyPr>
            <a:normAutofit/>
          </a:bodyPr>
          <a:lstStyle/>
          <a:p>
            <a:r>
              <a:rPr lang="en-US"/>
              <a:t> Some of my business partners copy the goods I sell and sometimes reduces the prices of the item </a:t>
            </a:r>
            <a:endParaRPr lang="en-ZW"/>
          </a:p>
          <a:p>
            <a:r>
              <a:rPr lang="en-US"/>
              <a:t>  Also the market is far from the CBD so some of the customers wont come </a:t>
            </a:r>
            <a:endParaRPr lang="en-ZW"/>
          </a:p>
          <a:p>
            <a:r>
              <a:rPr lang="en-US"/>
              <a:t> So fortunately I found a solution to this problem of distance by carry some stuff  to the CBD and also to market my business through social media by giving customers references to where to get the afford and good quality products </a:t>
            </a:r>
            <a:endParaRPr lang="en-ZW"/>
          </a:p>
        </p:txBody>
      </p:sp>
      <p:sp>
        <p:nvSpPr>
          <p:cNvPr id="1048657"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pPr algn="ctr"/>
            <a:r>
              <a:rPr lang="en-ZW" b="1" dirty="0" smtClean="0">
                <a:latin typeface="+mn-lt"/>
              </a:rPr>
              <a:t>SUSTAINABILITY</a:t>
            </a:r>
            <a:endParaRPr lang="en-ZW" b="1" dirty="0">
              <a:latin typeface="+mn-lt"/>
            </a:endParaRPr>
          </a:p>
        </p:txBody>
      </p:sp>
      <p:sp>
        <p:nvSpPr>
          <p:cNvPr id="1048660" name="Content Placeholder 3"/>
          <p:cNvSpPr>
            <a:spLocks noGrp="1"/>
          </p:cNvSpPr>
          <p:nvPr>
            <p:ph sz="half" idx="2"/>
          </p:nvPr>
        </p:nvSpPr>
        <p:spPr>
          <a:xfrm>
            <a:off x="2865541" y="1690688"/>
            <a:ext cx="7931372" cy="4351338"/>
          </a:xfrm>
          <a:ln w="50800">
            <a:solidFill>
              <a:srgbClr val="000000"/>
            </a:solidFill>
            <a:prstDash val="solid"/>
          </a:ln>
        </p:spPr>
        <p:txBody>
          <a:bodyPr>
            <a:normAutofit/>
          </a:bodyPr>
          <a:lstStyle/>
          <a:p>
            <a:r>
              <a:rPr lang="en-US" dirty="0"/>
              <a:t>My business needs a clean and comfortable environment for the customers to buy more  , so as  I will participate in every cleaning campaigns </a:t>
            </a:r>
            <a:endParaRPr lang="en-ZW" dirty="0"/>
          </a:p>
          <a:p>
            <a:r>
              <a:rPr lang="en-US" dirty="0"/>
              <a:t>  Boost stronger public image and reputation for the environment </a:t>
            </a:r>
            <a:endParaRPr lang="en-ZW" dirty="0"/>
          </a:p>
          <a:p>
            <a:r>
              <a:rPr lang="en-US" dirty="0"/>
              <a:t>  Renewal of the litters </a:t>
            </a:r>
            <a:endParaRPr lang="en-ZW" dirty="0"/>
          </a:p>
          <a:p>
            <a:r>
              <a:rPr lang="en-US" dirty="0"/>
              <a:t>Other measures are for me to dress well , smell good and always clean on my body and market stalls in order to attract more customers </a:t>
            </a:r>
            <a:endParaRPr lang="en-ZW" dirty="0"/>
          </a:p>
        </p:txBody>
      </p:sp>
      <p:sp>
        <p:nvSpPr>
          <p:cNvPr id="1048661"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62" name="Title 1"/>
          <p:cNvSpPr>
            <a:spLocks noGrp="1"/>
          </p:cNvSpPr>
          <p:nvPr>
            <p:ph type="title"/>
          </p:nvPr>
        </p:nvSpPr>
        <p:spPr>
          <a:xfrm>
            <a:off x="1484311" y="115910"/>
            <a:ext cx="10018713" cy="772732"/>
          </a:xfrm>
        </p:spPr>
        <p:txBody>
          <a:bodyPr/>
          <a:lstStyle/>
          <a:p>
            <a:pPr algn="ctr"/>
            <a:r>
              <a:rPr lang="en-ZA" b="1" dirty="0" smtClean="0">
                <a:latin typeface="+mn-lt"/>
              </a:rPr>
              <a:t>ADDITIONAL INFORMATION?</a:t>
            </a:r>
            <a:endParaRPr lang="en-ZA" b="1" dirty="0">
              <a:latin typeface="+mn-lt"/>
            </a:endParaRPr>
          </a:p>
        </p:txBody>
      </p:sp>
      <p:sp>
        <p:nvSpPr>
          <p:cNvPr id="1048663" name="Content Placeholder 2"/>
          <p:cNvSpPr>
            <a:spLocks noGrp="1"/>
          </p:cNvSpPr>
          <p:nvPr>
            <p:ph idx="1"/>
          </p:nvPr>
        </p:nvSpPr>
        <p:spPr>
          <a:xfrm>
            <a:off x="1484310" y="991673"/>
            <a:ext cx="10325617" cy="5563673"/>
          </a:xfrm>
        </p:spPr>
        <p:txBody>
          <a:bodyPr/>
          <a:lstStyle/>
          <a:p>
            <a:pPr marL="0" indent="0">
              <a:buNone/>
            </a:pPr>
            <a:endParaRPr/>
          </a:p>
          <a:p>
            <a:endParaRPr lang="en-ZA" dirty="0"/>
          </a:p>
          <a:p>
            <a:r>
              <a:rPr lang="en-US" dirty="0" smtClean="0"/>
              <a:t>  The changes I noticed in my business is that people now know me and what I do as in the type of products hence more customers </a:t>
            </a:r>
            <a:endParaRPr lang="en-ZA" dirty="0"/>
          </a:p>
          <a:p>
            <a:endParaRPr lang="en-ZA" dirty="0"/>
          </a:p>
          <a:p>
            <a:r>
              <a:rPr lang="en-US" dirty="0" smtClean="0"/>
              <a:t>  It has been a great benefit and experience to have Gender Links because  now I can feel confdent and able to call myself an Entreprenuer</a:t>
            </a:r>
            <a:endParaRPr lang="en-ZA" dirty="0"/>
          </a:p>
        </p:txBody>
      </p:sp>
      <p:sp>
        <p:nvSpPr>
          <p:cNvPr id="1048664" name="TextBox 3"/>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normAutofit/>
          </a:bodyPr>
          <a:lstStyle/>
          <a:p>
            <a:pPr algn="ctr"/>
            <a:r>
              <a:rPr lang="en-ZA" b="1" dirty="0" smtClean="0">
                <a:latin typeface="+mn-lt"/>
              </a:rPr>
              <a:t>PLEASE DESCRIBE THE BUSINESS  </a:t>
            </a:r>
            <a:endParaRPr lang="en-ZA" b="1" dirty="0">
              <a:latin typeface="+mn-lt"/>
            </a:endParaRPr>
          </a:p>
        </p:txBody>
      </p:sp>
      <p:sp>
        <p:nvSpPr>
          <p:cNvPr id="1048599" name="TextBox 5"/>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pic>
        <p:nvPicPr>
          <p:cNvPr id="2097162" name="Picture 2097161"/>
          <p:cNvPicPr>
            <a:picLocks/>
          </p:cNvPicPr>
          <p:nvPr/>
        </p:nvPicPr>
        <p:blipFill>
          <a:blip r:embed="rId2"/>
          <a:stretch>
            <a:fillRect/>
          </a:stretch>
        </p:blipFill>
        <p:spPr>
          <a:xfrm>
            <a:off x="5581650" y="2057400"/>
            <a:ext cx="217393" cy="6858000"/>
          </a:xfrm>
          <a:prstGeom prst="rect">
            <a:avLst/>
          </a:prstGeom>
        </p:spPr>
      </p:pic>
      <p:pic>
        <p:nvPicPr>
          <p:cNvPr id="2097175" name="Picture 2097174"/>
          <p:cNvPicPr>
            <a:picLocks/>
          </p:cNvPicPr>
          <p:nvPr/>
        </p:nvPicPr>
        <p:blipFill>
          <a:blip r:embed="rId3"/>
          <a:stretch>
            <a:fillRect/>
          </a:stretch>
        </p:blipFill>
        <p:spPr>
          <a:xfrm>
            <a:off x="3808239" y="0"/>
            <a:ext cx="4575522" cy="6858000"/>
          </a:xfrm>
          <a:prstGeom prst="rect">
            <a:avLst/>
          </a:prstGeom>
        </p:spPr>
      </p:pic>
      <p:pic>
        <p:nvPicPr>
          <p:cNvPr id="2097176" name="Picture 2097175"/>
          <p:cNvPicPr>
            <a:picLocks/>
          </p:cNvPicPr>
          <p:nvPr/>
        </p:nvPicPr>
        <p:blipFill>
          <a:blip r:embed="rId4"/>
          <a:stretch>
            <a:fillRect/>
          </a:stretch>
        </p:blipFill>
        <p:spPr>
          <a:xfrm>
            <a:off x="503064" y="365125"/>
            <a:ext cx="4575522" cy="6858000"/>
          </a:xfrm>
          <a:prstGeom prst="rect">
            <a:avLst/>
          </a:prstGeom>
        </p:spPr>
      </p:pic>
      <p:pic>
        <p:nvPicPr>
          <p:cNvPr id="2097177" name="Picture 2097176"/>
          <p:cNvPicPr>
            <a:picLocks/>
          </p:cNvPicPr>
          <p:nvPr/>
        </p:nvPicPr>
        <p:blipFill>
          <a:blip r:embed="rId5"/>
          <a:stretch>
            <a:fillRect/>
          </a:stretch>
        </p:blipFill>
        <p:spPr>
          <a:xfrm>
            <a:off x="7935646" y="-228896"/>
            <a:ext cx="4575522"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normAutofit/>
          </a:bodyPr>
          <a:lstStyle/>
          <a:p>
            <a:pPr algn="ctr"/>
            <a:r>
              <a:rPr lang="en-ZA" b="1" dirty="0" smtClean="0">
                <a:latin typeface="+mn-lt"/>
              </a:rPr>
              <a:t>CUSTOMER BASE?</a:t>
            </a:r>
            <a:endParaRPr lang="en-ZA" b="1" dirty="0">
              <a:latin typeface="+mn-lt"/>
            </a:endParaRPr>
          </a:p>
        </p:txBody>
      </p:sp>
      <p:sp>
        <p:nvSpPr>
          <p:cNvPr id="1048602" name="Content Placeholder 7"/>
          <p:cNvSpPr>
            <a:spLocks noGrp="1"/>
          </p:cNvSpPr>
          <p:nvPr>
            <p:ph sz="half" idx="2"/>
          </p:nvPr>
        </p:nvSpPr>
        <p:spPr>
          <a:xfrm>
            <a:off x="6172200" y="1842328"/>
            <a:ext cx="5181600" cy="4351338"/>
          </a:xfrm>
          <a:ln w="3175">
            <a:solidFill>
              <a:schemeClr val="tx1"/>
            </a:solidFill>
          </a:ln>
        </p:spPr>
        <p:txBody>
          <a:bodyPr>
            <a:normAutofit fontScale="82143" lnSpcReduction="20000"/>
          </a:bodyPr>
          <a:lstStyle/>
          <a:p>
            <a:r>
              <a:rPr lang="en-US" dirty="0" smtClean="0"/>
              <a:t>My customers as a beauty and cosmetics and clothing are the young and adults .. School children for swim wear </a:t>
            </a:r>
            <a:endParaRPr lang="en-GB" dirty="0"/>
          </a:p>
          <a:p>
            <a:endParaRPr lang="en-GB" dirty="0"/>
          </a:p>
          <a:p>
            <a:r>
              <a:rPr lang="en-US" dirty="0" smtClean="0"/>
              <a:t>  Ever since I started LED I have become more confident in running the business in terms of advertising that more and more customers are based on online marketing</a:t>
            </a:r>
            <a:endParaRPr lang="en-GB" dirty="0"/>
          </a:p>
          <a:p>
            <a:endParaRPr lang="en-GB" dirty="0"/>
          </a:p>
          <a:p>
            <a:r>
              <a:rPr lang="en-US" dirty="0"/>
              <a:t> So social media is my strength and being available at the market all the time to meet up with the customers </a:t>
            </a:r>
            <a:endParaRPr lang="en-GB" dirty="0"/>
          </a:p>
          <a:p>
            <a:endParaRPr lang="en-GB" dirty="0"/>
          </a:p>
        </p:txBody>
      </p:sp>
      <p:sp>
        <p:nvSpPr>
          <p:cNvPr id="1048603"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pic>
        <p:nvPicPr>
          <p:cNvPr id="2097164" name="Picture 2097163"/>
          <p:cNvPicPr>
            <a:picLocks/>
          </p:cNvPicPr>
          <p:nvPr/>
        </p:nvPicPr>
        <p:blipFill>
          <a:blip r:embed="rId3"/>
          <a:stretch>
            <a:fillRect/>
          </a:stretch>
        </p:blipFill>
        <p:spPr>
          <a:xfrm>
            <a:off x="487294" y="-228896"/>
            <a:ext cx="5852561" cy="6858000"/>
          </a:xfrm>
          <a:prstGeom prst="rect">
            <a:avLst/>
          </a:prstGeom>
        </p:spPr>
      </p:pic>
      <p:pic>
        <p:nvPicPr>
          <p:cNvPr id="2097165" name="Picture 2097164"/>
          <p:cNvPicPr>
            <a:picLocks/>
          </p:cNvPicPr>
          <p:nvPr/>
        </p:nvPicPr>
        <p:blipFill>
          <a:blip r:embed="rId4"/>
          <a:stretch>
            <a:fillRect/>
          </a:stretch>
        </p:blipFill>
        <p:spPr>
          <a:xfrm>
            <a:off x="487294" y="-664334"/>
            <a:ext cx="51435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normAutofit/>
          </a:bodyPr>
          <a:lstStyle/>
          <a:p>
            <a:pPr algn="ctr"/>
            <a:r>
              <a:rPr lang="en-ZA" b="1" dirty="0" smtClean="0">
                <a:latin typeface="+mn-lt"/>
              </a:rPr>
              <a:t>COMPETITION</a:t>
            </a:r>
            <a:endParaRPr lang="en-ZA" b="1" dirty="0">
              <a:latin typeface="+mn-lt"/>
            </a:endParaRPr>
          </a:p>
        </p:txBody>
      </p:sp>
      <p:sp>
        <p:nvSpPr>
          <p:cNvPr id="1048607" name="Content Placeholder 4"/>
          <p:cNvSpPr>
            <a:spLocks noGrp="1"/>
          </p:cNvSpPr>
          <p:nvPr>
            <p:ph sz="half" idx="2"/>
          </p:nvPr>
        </p:nvSpPr>
        <p:spPr>
          <a:xfrm>
            <a:off x="2208137" y="1690687"/>
            <a:ext cx="8082889" cy="4351338"/>
          </a:xfrm>
          <a:ln w="3175">
            <a:solidFill>
              <a:schemeClr val="tx1"/>
            </a:solidFill>
          </a:ln>
        </p:spPr>
        <p:txBody>
          <a:bodyPr/>
          <a:lstStyle/>
          <a:p>
            <a:r>
              <a:rPr lang="en-US" dirty="0"/>
              <a:t>The competition I have are the other boutiques and other residents around the market</a:t>
            </a:r>
            <a:endParaRPr lang="en-GB" dirty="0"/>
          </a:p>
          <a:p>
            <a:r>
              <a:rPr lang="en-US" dirty="0"/>
              <a:t>  Despite of having that challenge I came up with a strategy to provide good quality of goods and also affordable at the same time by having different wholesalers from which they order</a:t>
            </a:r>
            <a:endParaRPr lang="en-GB" dirty="0"/>
          </a:p>
        </p:txBody>
      </p:sp>
      <p:sp>
        <p:nvSpPr>
          <p:cNvPr id="1048608" name="TextBox 5"/>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09" name="Title 1"/>
          <p:cNvSpPr>
            <a:spLocks noGrp="1"/>
          </p:cNvSpPr>
          <p:nvPr>
            <p:ph type="title"/>
          </p:nvPr>
        </p:nvSpPr>
        <p:spPr/>
        <p:txBody>
          <a:bodyPr/>
          <a:lstStyle/>
          <a:p>
            <a:pPr algn="ctr"/>
            <a:r>
              <a:rPr lang="en-ZA" b="1" dirty="0" smtClean="0">
                <a:latin typeface="+mn-lt"/>
              </a:rPr>
              <a:t>NEW PRODUCTS OR SERVICES?</a:t>
            </a:r>
            <a:endParaRPr lang="en-ZA" b="1" dirty="0">
              <a:latin typeface="+mn-lt"/>
            </a:endParaRPr>
          </a:p>
        </p:txBody>
      </p:sp>
      <p:sp>
        <p:nvSpPr>
          <p:cNvPr id="1048611" name="Content Placeholder 3"/>
          <p:cNvSpPr>
            <a:spLocks noGrp="1"/>
          </p:cNvSpPr>
          <p:nvPr>
            <p:ph sz="half" idx="2"/>
          </p:nvPr>
        </p:nvSpPr>
        <p:spPr>
          <a:xfrm>
            <a:off x="1139597" y="1866726"/>
            <a:ext cx="9332199" cy="4351338"/>
          </a:xfrm>
          <a:ln w="3175">
            <a:solidFill>
              <a:schemeClr val="tx1"/>
            </a:solidFill>
          </a:ln>
        </p:spPr>
        <p:txBody>
          <a:bodyPr>
            <a:normAutofit/>
          </a:bodyPr>
          <a:lstStyle/>
          <a:p>
            <a:r>
              <a:rPr lang="en-US" dirty="0"/>
              <a:t> I have introduced more female products because it's on demand and some hygiene products since they are needed day by day   </a:t>
            </a:r>
            <a:endParaRPr lang="en-GB" dirty="0"/>
          </a:p>
          <a:p>
            <a:r>
              <a:rPr lang="en-US" dirty="0"/>
              <a:t>  The products are at very high demand because these are day to day needs</a:t>
            </a:r>
            <a:endParaRPr lang="en-GB" dirty="0"/>
          </a:p>
          <a:p>
            <a:r>
              <a:rPr lang="en-US" dirty="0"/>
              <a:t> I advertise my products through social that is WhatsApp group that I have created , Facebook, Instagram and by carrying some samples when I leave home </a:t>
            </a:r>
            <a:endParaRPr lang="en-GB" dirty="0"/>
          </a:p>
        </p:txBody>
      </p:sp>
      <p:sp>
        <p:nvSpPr>
          <p:cNvPr id="1048612"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pPr algn="ctr"/>
            <a:r>
              <a:rPr lang="en-ZA" b="1" dirty="0" smtClean="0">
                <a:latin typeface="+mn-lt"/>
              </a:rPr>
              <a:t>QUALITY AND PACKAGING</a:t>
            </a:r>
            <a:endParaRPr lang="en-ZA" b="1" dirty="0">
              <a:latin typeface="+mn-lt"/>
            </a:endParaRPr>
          </a:p>
        </p:txBody>
      </p:sp>
      <p:sp>
        <p:nvSpPr>
          <p:cNvPr id="1048615" name="Content Placeholder 3"/>
          <p:cNvSpPr>
            <a:spLocks noGrp="1"/>
          </p:cNvSpPr>
          <p:nvPr>
            <p:ph sz="half" idx="2"/>
          </p:nvPr>
        </p:nvSpPr>
        <p:spPr>
          <a:xfrm>
            <a:off x="2548156" y="1825625"/>
            <a:ext cx="8805643" cy="4351338"/>
          </a:xfrm>
        </p:spPr>
        <p:txBody>
          <a:bodyPr>
            <a:normAutofit/>
          </a:bodyPr>
          <a:lstStyle/>
          <a:p>
            <a:r>
              <a:rPr lang="en-US"/>
              <a:t>My customers are really happy with the products because they are legit and all cosmetics are clinically tested so they don't have side effects. Clothes are of good quality </a:t>
            </a:r>
            <a:endParaRPr lang="en-GB"/>
          </a:p>
          <a:p>
            <a:r>
              <a:rPr lang="en-US"/>
              <a:t>  I don't have any branding because I order finished goods already </a:t>
            </a:r>
            <a:endParaRPr lang="en-GB"/>
          </a:p>
        </p:txBody>
      </p:sp>
      <p:sp>
        <p:nvSpPr>
          <p:cNvPr id="1048616"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pPr algn="ctr"/>
            <a:r>
              <a:rPr lang="en-ZA" b="1" dirty="0" smtClean="0">
                <a:latin typeface="+mn-lt"/>
              </a:rPr>
              <a:t>BUSINESS MANAGEMENT</a:t>
            </a:r>
            <a:endParaRPr lang="en-ZA" b="1" dirty="0">
              <a:latin typeface="+mn-lt"/>
            </a:endParaRPr>
          </a:p>
        </p:txBody>
      </p:sp>
      <p:sp>
        <p:nvSpPr>
          <p:cNvPr id="1048619" name="Content Placeholder 3"/>
          <p:cNvSpPr>
            <a:spLocks noGrp="1"/>
          </p:cNvSpPr>
          <p:nvPr>
            <p:ph sz="half" idx="2"/>
          </p:nvPr>
        </p:nvSpPr>
        <p:spPr>
          <a:xfrm>
            <a:off x="1393999" y="1866726"/>
            <a:ext cx="9626200" cy="4351338"/>
          </a:xfrm>
          <a:ln w="3175">
            <a:solidFill>
              <a:schemeClr val="tx1"/>
            </a:solidFill>
          </a:ln>
        </p:spPr>
        <p:txBody>
          <a:bodyPr>
            <a:normAutofit/>
          </a:bodyPr>
          <a:lstStyle/>
          <a:p>
            <a:r>
              <a:rPr lang="en-US" dirty="0"/>
              <a:t>For the mean time I don't have any staff still mananging on my own</a:t>
            </a:r>
            <a:endParaRPr lang="en-GB" dirty="0"/>
          </a:p>
          <a:p>
            <a:r>
              <a:rPr lang="en-US" dirty="0"/>
              <a:t> Mananging my stock has become easily because I am now writing everything down having a business plan ,so I do monthly stock take and to calculate the expenses and profits. I have been pricing up because from where I order my stuff it's very cheap and affordable that if it comes here in town the prices are still okay for customers </a:t>
            </a:r>
            <a:endParaRPr lang="en-GB" dirty="0"/>
          </a:p>
        </p:txBody>
      </p:sp>
      <p:sp>
        <p:nvSpPr>
          <p:cNvPr id="1048620"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pPr algn="ctr"/>
            <a:r>
              <a:rPr lang="en-ZA" b="1" dirty="0" smtClean="0">
                <a:latin typeface="+mn-lt"/>
              </a:rPr>
              <a:t>FINANCIAL MANAGEMENT </a:t>
            </a:r>
            <a:endParaRPr lang="en-ZA" b="1" dirty="0">
              <a:latin typeface="+mn-lt"/>
            </a:endParaRPr>
          </a:p>
        </p:txBody>
      </p:sp>
      <p:sp>
        <p:nvSpPr>
          <p:cNvPr id="1048623" name="Content Placeholder 3"/>
          <p:cNvSpPr>
            <a:spLocks noGrp="1"/>
          </p:cNvSpPr>
          <p:nvPr>
            <p:ph sz="half" idx="2"/>
          </p:nvPr>
        </p:nvSpPr>
        <p:spPr>
          <a:xfrm>
            <a:off x="2090776" y="1825625"/>
            <a:ext cx="9263023" cy="4351338"/>
          </a:xfrm>
          <a:ln w="3175">
            <a:solidFill>
              <a:schemeClr val="tx1"/>
            </a:solidFill>
          </a:ln>
        </p:spPr>
        <p:txBody>
          <a:bodyPr>
            <a:normAutofit/>
          </a:bodyPr>
          <a:lstStyle/>
          <a:p>
            <a:r>
              <a:rPr lang="en-US" dirty="0"/>
              <a:t>I have a record keeping book for my business of 11 months from the Capital , expenses and Income </a:t>
            </a:r>
            <a:endParaRPr lang="en-GB" dirty="0"/>
          </a:p>
          <a:p>
            <a:r>
              <a:rPr lang="en-US" dirty="0"/>
              <a:t>  It's really helpful to have a record keeping because it helps to plan the future,to know what is going on, for accountability and money coming in and out of the business </a:t>
            </a:r>
            <a:endParaRPr lang="en-GB" dirty="0"/>
          </a:p>
          <a:p>
            <a:r>
              <a:rPr lang="en-US" dirty="0"/>
              <a:t> I don't have a bank account yet for my business </a:t>
            </a:r>
            <a:endParaRPr lang="en-GB" dirty="0"/>
          </a:p>
        </p:txBody>
      </p:sp>
      <p:sp>
        <p:nvSpPr>
          <p:cNvPr id="1048624" name="TextBox 4"/>
          <p:cNvSpPr txBox="1"/>
          <p:nvPr/>
        </p:nvSpPr>
        <p:spPr>
          <a:xfrm>
            <a:off x="0" y="6394104"/>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normAutofit/>
          </a:bodyPr>
          <a:lstStyle/>
          <a:p>
            <a:pPr algn="ctr"/>
            <a:r>
              <a:rPr lang="en-ZA" sz="3600" b="1" dirty="0" smtClean="0">
                <a:latin typeface="+mn-lt"/>
              </a:rPr>
              <a:t>SAVINGS AND SELF SUFFICIENCY</a:t>
            </a:r>
            <a:endParaRPr lang="en-ZA" sz="3600" b="1" dirty="0">
              <a:latin typeface="+mn-lt"/>
            </a:endParaRPr>
          </a:p>
        </p:txBody>
      </p:sp>
      <p:sp>
        <p:nvSpPr>
          <p:cNvPr id="1048628" name="Content Placeholder 3"/>
          <p:cNvSpPr>
            <a:spLocks noGrp="1"/>
          </p:cNvSpPr>
          <p:nvPr>
            <p:ph sz="half" idx="2"/>
          </p:nvPr>
        </p:nvSpPr>
        <p:spPr>
          <a:xfrm>
            <a:off x="949363" y="1825625"/>
            <a:ext cx="10404437" cy="4351338"/>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t>  I am not yet a member of any savings group but I am currently doing my own savings. I have managed to raise $300.</a:t>
            </a:r>
            <a:endParaRPr lang="en-GB" dirty="0"/>
          </a:p>
          <a:p>
            <a:pPr marL="0" indent="0">
              <a:buNone/>
            </a:pPr>
            <a:r>
              <a:rPr lang="en-US" dirty="0"/>
              <a:t>Now am now able to participate in monthly groceries as a family and to help to pay some bills at home </a:t>
            </a:r>
            <a:endParaRPr lang="en-GB" dirty="0"/>
          </a:p>
        </p:txBody>
      </p:sp>
      <p:sp>
        <p:nvSpPr>
          <p:cNvPr id="1048629" name="TextBox 4"/>
          <p:cNvSpPr txBox="1"/>
          <p:nvPr/>
        </p:nvSpPr>
        <p:spPr>
          <a:xfrm>
            <a:off x="0" y="6398786"/>
            <a:ext cx="12192000" cy="470000"/>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solidFill>
                <a:srgbClr val="FF00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A1274B-F933-4163-A68C-E6287F5BB05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3AF549-9741-415C-B6B7-B99EA55327E8}"/>
</file>

<file path=customXml/itemProps3.xml><?xml version="1.0" encoding="utf-8"?>
<ds:datastoreItem xmlns:ds="http://schemas.openxmlformats.org/officeDocument/2006/customXml" ds:itemID="{08FC967D-44CB-4E31-96A0-F7FFB6F92F5C}"/>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Widescreen</PresentationFormat>
  <Paragraphs>133</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Arial</vt:lpstr>
      <vt:lpstr>Calibri</vt:lpstr>
      <vt:lpstr>Calibri Light</vt:lpstr>
      <vt:lpstr>等线</vt:lpstr>
      <vt:lpstr>Office Theme</vt:lpstr>
      <vt:lpstr>    PROMOTING GENDER-INCLUSIVEE LOCAL ECONOMIC DEVELOPMENT IN ZIMBABWE  </vt:lpstr>
      <vt:lpstr>PLEASE DESCRIBE THE BUSINESS  </vt:lpstr>
      <vt:lpstr>CUSTOMER BASE?</vt:lpstr>
      <vt:lpstr>COMPETITION</vt:lpstr>
      <vt:lpstr>NEW PRODUCTS OR SERVICES?</vt:lpstr>
      <vt:lpstr>QUALITY AND PACKAGING</vt:lpstr>
      <vt:lpstr>BUSINESS MANAGEMENT</vt:lpstr>
      <vt:lpstr>FINANCIAL MANAGEMENT </vt:lpstr>
      <vt:lpstr>SAVINGS AND SELF SUFFICIENCY</vt:lpstr>
      <vt:lpstr>INCOME AND EXPENSES FOR THE BUSINESS FOR THE  PAST  SIX MONTHS</vt:lpstr>
      <vt:lpstr>INCOME AND EXPENSES FOR THE BUSINESS FOR  NEXT SIX MONTHS</vt:lpstr>
      <vt:lpstr>WHAT PLANS HAVE YOU MADE TO GROW YOUR BUSINESS IN THE NEXT 6 MONTHS?  </vt:lpstr>
      <vt:lpstr>CHALLENGES</vt:lpstr>
      <vt:lpstr>SUSTAINABILITY</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name</dc:title>
  <dc:creator>Anne Hilton - Entrepreneurship Mananger</dc:creator>
  <cp:lastModifiedBy>Loverage  Nhamoyebonde -  Programme Officer, GL Zimbabwe</cp:lastModifiedBy>
  <cp:revision>1</cp:revision>
  <dcterms:created xsi:type="dcterms:W3CDTF">2015-03-23T00:09:40Z</dcterms:created>
  <dcterms:modified xsi:type="dcterms:W3CDTF">2024-11-07T16:20:56Z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y fmtid="{D5CDD505-2E9C-101B-9397-08002B2CF9AE}" pid="3" name="ICV">
    <vt:lpwstr>670bebfeb9224e0f9dc05c3b1614cd78</vt:lpwstr>
  </property>
</Properties>
</file>