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56" r:id="rId5"/>
    <p:sldId id="257" r:id="rId6"/>
    <p:sldId id="258" r:id="rId7"/>
    <p:sldId id="263" r:id="rId8"/>
    <p:sldId id="286" r:id="rId9"/>
    <p:sldId id="285" r:id="rId10"/>
    <p:sldId id="273" r:id="rId11"/>
    <p:sldId id="275" r:id="rId12"/>
    <p:sldId id="287" r:id="rId13"/>
    <p:sldId id="288" r:id="rId14"/>
    <p:sldId id="292" r:id="rId15"/>
    <p:sldId id="289" r:id="rId16"/>
    <p:sldId id="290" r:id="rId17"/>
    <p:sldId id="280" r:id="rId18"/>
    <p:sldId id="297" r:id="rId19"/>
    <p:sldId id="296" r:id="rId20"/>
    <p:sldId id="295" r:id="rId21"/>
    <p:sldId id="279" r:id="rId22"/>
    <p:sldId id="291" r:id="rId23"/>
    <p:sldId id="27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810" autoAdjust="0"/>
  </p:normalViewPr>
  <p:slideViewPr>
    <p:cSldViewPr>
      <p:cViewPr varScale="1">
        <p:scale>
          <a:sx n="75" d="100"/>
          <a:sy n="75" d="100"/>
        </p:scale>
        <p:origin x="1666" y="4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VARAYA TAPIWA - Local Action for Gender Justice  Zimbabwe Coordinator" userId="a6efff57-4fdb-4031-a99b-bc88ce5915cd" providerId="ADAL" clId="{71DAEF0F-A391-4BB4-AC77-F05C64401A50}"/>
    <pc:docChg chg="undo custSel addSld delSld modSld">
      <pc:chgData name="ZVARAYA TAPIWA - Local Action for Gender Justice  Zimbabwe Coordinator" userId="a6efff57-4fdb-4031-a99b-bc88ce5915cd" providerId="ADAL" clId="{71DAEF0F-A391-4BB4-AC77-F05C64401A50}" dt="2022-10-25T15:30:16.062" v="1083" actId="20577"/>
      <pc:docMkLst>
        <pc:docMk/>
      </pc:docMkLst>
      <pc:sldChg chg="delSp modSp mod">
        <pc:chgData name="ZVARAYA TAPIWA - Local Action for Gender Justice  Zimbabwe Coordinator" userId="a6efff57-4fdb-4031-a99b-bc88ce5915cd" providerId="ADAL" clId="{71DAEF0F-A391-4BB4-AC77-F05C64401A50}" dt="2022-10-25T15:25:48.989" v="287" actId="6549"/>
        <pc:sldMkLst>
          <pc:docMk/>
          <pc:sldMk cId="983321093" sldId="256"/>
        </pc:sldMkLst>
        <pc:spChg chg="mod">
          <ac:chgData name="ZVARAYA TAPIWA - Local Action for Gender Justice  Zimbabwe Coordinator" userId="a6efff57-4fdb-4031-a99b-bc88ce5915cd" providerId="ADAL" clId="{71DAEF0F-A391-4BB4-AC77-F05C64401A50}" dt="2022-10-12T11:39:17.199" v="150" actId="20577"/>
          <ac:spMkLst>
            <pc:docMk/>
            <pc:sldMk cId="983321093" sldId="256"/>
            <ac:spMk id="8" creationId="{00000000-0000-0000-0000-000000000000}"/>
          </ac:spMkLst>
        </pc:spChg>
        <pc:spChg chg="mod">
          <ac:chgData name="ZVARAYA TAPIWA - Local Action for Gender Justice  Zimbabwe Coordinator" userId="a6efff57-4fdb-4031-a99b-bc88ce5915cd" providerId="ADAL" clId="{71DAEF0F-A391-4BB4-AC77-F05C64401A50}" dt="2022-10-25T15:25:48.989" v="287" actId="6549"/>
          <ac:spMkLst>
            <pc:docMk/>
            <pc:sldMk cId="983321093" sldId="256"/>
            <ac:spMk id="9" creationId="{00000000-0000-0000-0000-000000000000}"/>
          </ac:spMkLst>
        </pc:spChg>
        <pc:picChg chg="del">
          <ac:chgData name="ZVARAYA TAPIWA - Local Action for Gender Justice  Zimbabwe Coordinator" userId="a6efff57-4fdb-4031-a99b-bc88ce5915cd" providerId="ADAL" clId="{71DAEF0F-A391-4BB4-AC77-F05C64401A50}" dt="2022-10-24T09:37:59.603" v="192" actId="478"/>
          <ac:picMkLst>
            <pc:docMk/>
            <pc:sldMk cId="983321093" sldId="256"/>
            <ac:picMk id="2" creationId="{00000000-0000-0000-0000-000000000000}"/>
          </ac:picMkLst>
        </pc:picChg>
      </pc:sldChg>
      <pc:sldChg chg="modSp mod">
        <pc:chgData name="ZVARAYA TAPIWA - Local Action for Gender Justice  Zimbabwe Coordinator" userId="a6efff57-4fdb-4031-a99b-bc88ce5915cd" providerId="ADAL" clId="{71DAEF0F-A391-4BB4-AC77-F05C64401A50}" dt="2022-10-25T15:25:57.463" v="337" actId="6549"/>
        <pc:sldMkLst>
          <pc:docMk/>
          <pc:sldMk cId="154590272" sldId="257"/>
        </pc:sldMkLst>
        <pc:spChg chg="mod">
          <ac:chgData name="ZVARAYA TAPIWA - Local Action for Gender Justice  Zimbabwe Coordinator" userId="a6efff57-4fdb-4031-a99b-bc88ce5915cd" providerId="ADAL" clId="{71DAEF0F-A391-4BB4-AC77-F05C64401A50}" dt="2022-10-25T15:25:57.463" v="337" actId="6549"/>
          <ac:spMkLst>
            <pc:docMk/>
            <pc:sldMk cId="154590272" sldId="257"/>
            <ac:spMk id="6" creationId="{00000000-0000-0000-0000-000000000000}"/>
          </ac:spMkLst>
        </pc:spChg>
        <pc:graphicFrameChg chg="mod modGraphic">
          <ac:chgData name="ZVARAYA TAPIWA - Local Action for Gender Justice  Zimbabwe Coordinator" userId="a6efff57-4fdb-4031-a99b-bc88ce5915cd" providerId="ADAL" clId="{71DAEF0F-A391-4BB4-AC77-F05C64401A50}" dt="2022-10-12T10:51:01.898" v="64" actId="2711"/>
          <ac:graphicFrameMkLst>
            <pc:docMk/>
            <pc:sldMk cId="154590272" sldId="257"/>
            <ac:graphicFrameMk id="2" creationId="{00000000-0000-0000-0000-000000000000}"/>
          </ac:graphicFrameMkLst>
        </pc:graphicFrameChg>
      </pc:sldChg>
      <pc:sldChg chg="modSp mod">
        <pc:chgData name="ZVARAYA TAPIWA - Local Action for Gender Justice  Zimbabwe Coordinator" userId="a6efff57-4fdb-4031-a99b-bc88ce5915cd" providerId="ADAL" clId="{71DAEF0F-A391-4BB4-AC77-F05C64401A50}" dt="2022-10-25T15:26:03.525" v="387" actId="6549"/>
        <pc:sldMkLst>
          <pc:docMk/>
          <pc:sldMk cId="1224357605" sldId="258"/>
        </pc:sldMkLst>
        <pc:spChg chg="mod">
          <ac:chgData name="ZVARAYA TAPIWA - Local Action for Gender Justice  Zimbabwe Coordinator" userId="a6efff57-4fdb-4031-a99b-bc88ce5915cd" providerId="ADAL" clId="{71DAEF0F-A391-4BB4-AC77-F05C64401A50}" dt="2022-10-25T15:26:03.525" v="387" actId="6549"/>
          <ac:spMkLst>
            <pc:docMk/>
            <pc:sldMk cId="1224357605" sldId="258"/>
            <ac:spMk id="6" creationId="{00000000-0000-0000-0000-000000000000}"/>
          </ac:spMkLst>
        </pc:spChg>
      </pc:sldChg>
      <pc:sldChg chg="modSp mod">
        <pc:chgData name="ZVARAYA TAPIWA - Local Action for Gender Justice  Zimbabwe Coordinator" userId="a6efff57-4fdb-4031-a99b-bc88ce5915cd" providerId="ADAL" clId="{71DAEF0F-A391-4BB4-AC77-F05C64401A50}" dt="2022-10-25T15:26:09.809" v="437" actId="6549"/>
        <pc:sldMkLst>
          <pc:docMk/>
          <pc:sldMk cId="2158104489" sldId="263"/>
        </pc:sldMkLst>
        <pc:spChg chg="mod">
          <ac:chgData name="ZVARAYA TAPIWA - Local Action for Gender Justice  Zimbabwe Coordinator" userId="a6efff57-4fdb-4031-a99b-bc88ce5915cd" providerId="ADAL" clId="{71DAEF0F-A391-4BB4-AC77-F05C64401A50}" dt="2022-10-12T11:39:35.603" v="169" actId="20577"/>
          <ac:spMkLst>
            <pc:docMk/>
            <pc:sldMk cId="2158104489" sldId="263"/>
            <ac:spMk id="9" creationId="{00000000-0000-0000-0000-000000000000}"/>
          </ac:spMkLst>
        </pc:spChg>
        <pc:spChg chg="mod">
          <ac:chgData name="ZVARAYA TAPIWA - Local Action for Gender Justice  Zimbabwe Coordinator" userId="a6efff57-4fdb-4031-a99b-bc88ce5915cd" providerId="ADAL" clId="{71DAEF0F-A391-4BB4-AC77-F05C64401A50}" dt="2022-10-25T15:26:09.809" v="437" actId="6549"/>
          <ac:spMkLst>
            <pc:docMk/>
            <pc:sldMk cId="2158104489" sldId="263"/>
            <ac:spMk id="10" creationId="{00000000-0000-0000-0000-000000000000}"/>
          </ac:spMkLst>
        </pc:spChg>
      </pc:sldChg>
      <pc:sldChg chg="modSp mod">
        <pc:chgData name="ZVARAYA TAPIWA - Local Action for Gender Justice  Zimbabwe Coordinator" userId="a6efff57-4fdb-4031-a99b-bc88ce5915cd" providerId="ADAL" clId="{71DAEF0F-A391-4BB4-AC77-F05C64401A50}" dt="2022-10-25T15:26:27.204" v="537" actId="6549"/>
        <pc:sldMkLst>
          <pc:docMk/>
          <pc:sldMk cId="202242207" sldId="273"/>
        </pc:sldMkLst>
        <pc:spChg chg="mod">
          <ac:chgData name="ZVARAYA TAPIWA - Local Action for Gender Justice  Zimbabwe Coordinator" userId="a6efff57-4fdb-4031-a99b-bc88ce5915cd" providerId="ADAL" clId="{71DAEF0F-A391-4BB4-AC77-F05C64401A50}" dt="2022-10-25T15:26:27.204" v="537" actId="6549"/>
          <ac:spMkLst>
            <pc:docMk/>
            <pc:sldMk cId="202242207" sldId="273"/>
            <ac:spMk id="6" creationId="{00000000-0000-0000-0000-000000000000}"/>
          </ac:spMkLst>
        </pc:spChg>
      </pc:sldChg>
      <pc:sldChg chg="addSp modSp mod modClrScheme chgLayout">
        <pc:chgData name="ZVARAYA TAPIWA - Local Action for Gender Justice  Zimbabwe Coordinator" userId="a6efff57-4fdb-4031-a99b-bc88ce5915cd" providerId="ADAL" clId="{71DAEF0F-A391-4BB4-AC77-F05C64401A50}" dt="2022-10-25T15:27:07.324" v="610" actId="20577"/>
        <pc:sldMkLst>
          <pc:docMk/>
          <pc:sldMk cId="1451996036" sldId="275"/>
        </pc:sldMkLst>
        <pc:spChg chg="mod ord">
          <ac:chgData name="ZVARAYA TAPIWA - Local Action for Gender Justice  Zimbabwe Coordinator" userId="a6efff57-4fdb-4031-a99b-bc88ce5915cd" providerId="ADAL" clId="{71DAEF0F-A391-4BB4-AC77-F05C64401A50}" dt="2022-10-25T15:26:49.762" v="588" actId="700"/>
          <ac:spMkLst>
            <pc:docMk/>
            <pc:sldMk cId="1451996036" sldId="275"/>
            <ac:spMk id="2" creationId="{00000000-0000-0000-0000-000000000000}"/>
          </ac:spMkLst>
        </pc:spChg>
        <pc:spChg chg="mod ord">
          <ac:chgData name="ZVARAYA TAPIWA - Local Action for Gender Justice  Zimbabwe Coordinator" userId="a6efff57-4fdb-4031-a99b-bc88ce5915cd" providerId="ADAL" clId="{71DAEF0F-A391-4BB4-AC77-F05C64401A50}" dt="2022-10-25T15:26:49.762" v="588" actId="700"/>
          <ac:spMkLst>
            <pc:docMk/>
            <pc:sldMk cId="1451996036" sldId="275"/>
            <ac:spMk id="3" creationId="{00000000-0000-0000-0000-000000000000}"/>
          </ac:spMkLst>
        </pc:spChg>
        <pc:spChg chg="add mod ord">
          <ac:chgData name="ZVARAYA TAPIWA - Local Action for Gender Justice  Zimbabwe Coordinator" userId="a6efff57-4fdb-4031-a99b-bc88ce5915cd" providerId="ADAL" clId="{71DAEF0F-A391-4BB4-AC77-F05C64401A50}" dt="2022-10-25T15:27:07.324" v="610" actId="20577"/>
          <ac:spMkLst>
            <pc:docMk/>
            <pc:sldMk cId="1451996036" sldId="275"/>
            <ac:spMk id="4" creationId="{01F0C5C0-8EB8-D476-A47D-BCD974CDBC34}"/>
          </ac:spMkLst>
        </pc:spChg>
        <pc:spChg chg="mod">
          <ac:chgData name="ZVARAYA TAPIWA - Local Action for Gender Justice  Zimbabwe Coordinator" userId="a6efff57-4fdb-4031-a99b-bc88ce5915cd" providerId="ADAL" clId="{71DAEF0F-A391-4BB4-AC77-F05C64401A50}" dt="2022-10-25T15:26:33.548" v="587" actId="6549"/>
          <ac:spMkLst>
            <pc:docMk/>
            <pc:sldMk cId="1451996036" sldId="275"/>
            <ac:spMk id="6" creationId="{00000000-0000-0000-0000-000000000000}"/>
          </ac:spMkLst>
        </pc:spChg>
      </pc:sldChg>
      <pc:sldChg chg="modSp mod">
        <pc:chgData name="ZVARAYA TAPIWA - Local Action for Gender Justice  Zimbabwe Coordinator" userId="a6efff57-4fdb-4031-a99b-bc88ce5915cd" providerId="ADAL" clId="{71DAEF0F-A391-4BB4-AC77-F05C64401A50}" dt="2022-10-25T15:30:16.062" v="1083" actId="20577"/>
        <pc:sldMkLst>
          <pc:docMk/>
          <pc:sldMk cId="4268981048" sldId="278"/>
        </pc:sldMkLst>
        <pc:spChg chg="mod">
          <ac:chgData name="ZVARAYA TAPIWA - Local Action for Gender Justice  Zimbabwe Coordinator" userId="a6efff57-4fdb-4031-a99b-bc88ce5915cd" providerId="ADAL" clId="{71DAEF0F-A391-4BB4-AC77-F05C64401A50}" dt="2022-10-25T15:29:27.307" v="989" actId="20577"/>
          <ac:spMkLst>
            <pc:docMk/>
            <pc:sldMk cId="4268981048" sldId="278"/>
            <ac:spMk id="2" creationId="{00000000-0000-0000-0000-000000000000}"/>
          </ac:spMkLst>
        </pc:spChg>
        <pc:spChg chg="mod">
          <ac:chgData name="ZVARAYA TAPIWA - Local Action for Gender Justice  Zimbabwe Coordinator" userId="a6efff57-4fdb-4031-a99b-bc88ce5915cd" providerId="ADAL" clId="{71DAEF0F-A391-4BB4-AC77-F05C64401A50}" dt="2022-10-25T15:30:16.062" v="1083" actId="20577"/>
          <ac:spMkLst>
            <pc:docMk/>
            <pc:sldMk cId="4268981048" sldId="278"/>
            <ac:spMk id="10" creationId="{AAB69D43-64BD-7825-87DA-82AFF55A727B}"/>
          </ac:spMkLst>
        </pc:spChg>
      </pc:sldChg>
      <pc:sldChg chg="modSp mod">
        <pc:chgData name="ZVARAYA TAPIWA - Local Action for Gender Justice  Zimbabwe Coordinator" userId="a6efff57-4fdb-4031-a99b-bc88ce5915cd" providerId="ADAL" clId="{71DAEF0F-A391-4BB4-AC77-F05C64401A50}" dt="2022-10-25T15:28:52.259" v="968" actId="14100"/>
        <pc:sldMkLst>
          <pc:docMk/>
          <pc:sldMk cId="4268981048" sldId="279"/>
        </pc:sldMkLst>
        <pc:spChg chg="mod">
          <ac:chgData name="ZVARAYA TAPIWA - Local Action for Gender Justice  Zimbabwe Coordinator" userId="a6efff57-4fdb-4031-a99b-bc88ce5915cd" providerId="ADAL" clId="{71DAEF0F-A391-4BB4-AC77-F05C64401A50}" dt="2022-10-25T15:28:20.639" v="960" actId="20577"/>
          <ac:spMkLst>
            <pc:docMk/>
            <pc:sldMk cId="4268981048" sldId="279"/>
            <ac:spMk id="7" creationId="{00000000-0000-0000-0000-000000000000}"/>
          </ac:spMkLst>
        </pc:spChg>
        <pc:graphicFrameChg chg="mod modGraphic">
          <ac:chgData name="ZVARAYA TAPIWA - Local Action for Gender Justice  Zimbabwe Coordinator" userId="a6efff57-4fdb-4031-a99b-bc88ce5915cd" providerId="ADAL" clId="{71DAEF0F-A391-4BB4-AC77-F05C64401A50}" dt="2022-10-25T15:28:52.259" v="968" actId="14100"/>
          <ac:graphicFrameMkLst>
            <pc:docMk/>
            <pc:sldMk cId="4268981048" sldId="279"/>
            <ac:graphicFrameMk id="8" creationId="{972E4A84-E591-9A23-75A2-94588F73F8FF}"/>
          </ac:graphicFrameMkLst>
        </pc:graphicFrameChg>
      </pc:sldChg>
      <pc:sldChg chg="modSp mod">
        <pc:chgData name="ZVARAYA TAPIWA - Local Action for Gender Justice  Zimbabwe Coordinator" userId="a6efff57-4fdb-4031-a99b-bc88ce5915cd" providerId="ADAL" clId="{71DAEF0F-A391-4BB4-AC77-F05C64401A50}" dt="2022-10-25T15:28:08.046" v="910" actId="6549"/>
        <pc:sldMkLst>
          <pc:docMk/>
          <pc:sldMk cId="4268981048" sldId="280"/>
        </pc:sldMkLst>
        <pc:spChg chg="mod">
          <ac:chgData name="ZVARAYA TAPIWA - Local Action for Gender Justice  Zimbabwe Coordinator" userId="a6efff57-4fdb-4031-a99b-bc88ce5915cd" providerId="ADAL" clId="{71DAEF0F-A391-4BB4-AC77-F05C64401A50}" dt="2022-10-25T15:28:08.046" v="910" actId="6549"/>
          <ac:spMkLst>
            <pc:docMk/>
            <pc:sldMk cId="4268981048" sldId="280"/>
            <ac:spMk id="6" creationId="{00000000-0000-0000-0000-000000000000}"/>
          </ac:spMkLst>
        </pc:spChg>
        <pc:graphicFrameChg chg="modGraphic">
          <ac:chgData name="ZVARAYA TAPIWA - Local Action for Gender Justice  Zimbabwe Coordinator" userId="a6efff57-4fdb-4031-a99b-bc88ce5915cd" providerId="ADAL" clId="{71DAEF0F-A391-4BB4-AC77-F05C64401A50}" dt="2022-10-12T11:42:16.739" v="191" actId="113"/>
          <ac:graphicFrameMkLst>
            <pc:docMk/>
            <pc:sldMk cId="4268981048" sldId="280"/>
            <ac:graphicFrameMk id="11" creationId="{D0F973FA-FA39-AE65-B4B1-A37529B32059}"/>
          </ac:graphicFrameMkLst>
        </pc:graphicFrameChg>
      </pc:sldChg>
      <pc:sldChg chg="modSp mod">
        <pc:chgData name="ZVARAYA TAPIWA - Local Action for Gender Justice  Zimbabwe Coordinator" userId="a6efff57-4fdb-4031-a99b-bc88ce5915cd" providerId="ADAL" clId="{71DAEF0F-A391-4BB4-AC77-F05C64401A50}" dt="2022-10-25T15:26:17.684" v="487" actId="6549"/>
        <pc:sldMkLst>
          <pc:docMk/>
          <pc:sldMk cId="4262653513" sldId="286"/>
        </pc:sldMkLst>
        <pc:spChg chg="mod">
          <ac:chgData name="ZVARAYA TAPIWA - Local Action for Gender Justice  Zimbabwe Coordinator" userId="a6efff57-4fdb-4031-a99b-bc88ce5915cd" providerId="ADAL" clId="{71DAEF0F-A391-4BB4-AC77-F05C64401A50}" dt="2022-10-25T15:26:17.684" v="487" actId="6549"/>
          <ac:spMkLst>
            <pc:docMk/>
            <pc:sldMk cId="4262653513" sldId="286"/>
            <ac:spMk id="10" creationId="{00000000-0000-0000-0000-000000000000}"/>
          </ac:spMkLst>
        </pc:spChg>
      </pc:sldChg>
      <pc:sldChg chg="modSp mod">
        <pc:chgData name="ZVARAYA TAPIWA - Local Action for Gender Justice  Zimbabwe Coordinator" userId="a6efff57-4fdb-4031-a99b-bc88ce5915cd" providerId="ADAL" clId="{71DAEF0F-A391-4BB4-AC77-F05C64401A50}" dt="2022-10-25T15:27:28.053" v="660" actId="6549"/>
        <pc:sldMkLst>
          <pc:docMk/>
          <pc:sldMk cId="1233519545" sldId="287"/>
        </pc:sldMkLst>
        <pc:spChg chg="mod">
          <ac:chgData name="ZVARAYA TAPIWA - Local Action for Gender Justice  Zimbabwe Coordinator" userId="a6efff57-4fdb-4031-a99b-bc88ce5915cd" providerId="ADAL" clId="{71DAEF0F-A391-4BB4-AC77-F05C64401A50}" dt="2022-10-25T15:27:28.053" v="660" actId="6549"/>
          <ac:spMkLst>
            <pc:docMk/>
            <pc:sldMk cId="1233519545" sldId="287"/>
            <ac:spMk id="6" creationId="{00000000-0000-0000-0000-000000000000}"/>
          </ac:spMkLst>
        </pc:spChg>
      </pc:sldChg>
      <pc:sldChg chg="modSp mod">
        <pc:chgData name="ZVARAYA TAPIWA - Local Action for Gender Justice  Zimbabwe Coordinator" userId="a6efff57-4fdb-4031-a99b-bc88ce5915cd" providerId="ADAL" clId="{71DAEF0F-A391-4BB4-AC77-F05C64401A50}" dt="2022-10-25T15:27:35.356" v="710" actId="6549"/>
        <pc:sldMkLst>
          <pc:docMk/>
          <pc:sldMk cId="3918247816" sldId="288"/>
        </pc:sldMkLst>
        <pc:spChg chg="mod">
          <ac:chgData name="ZVARAYA TAPIWA - Local Action for Gender Justice  Zimbabwe Coordinator" userId="a6efff57-4fdb-4031-a99b-bc88ce5915cd" providerId="ADAL" clId="{71DAEF0F-A391-4BB4-AC77-F05C64401A50}" dt="2022-10-25T15:27:35.356" v="710" actId="6549"/>
          <ac:spMkLst>
            <pc:docMk/>
            <pc:sldMk cId="3918247816" sldId="288"/>
            <ac:spMk id="6" creationId="{00000000-0000-0000-0000-000000000000}"/>
          </ac:spMkLst>
        </pc:spChg>
      </pc:sldChg>
      <pc:sldChg chg="modSp mod">
        <pc:chgData name="ZVARAYA TAPIWA - Local Action for Gender Justice  Zimbabwe Coordinator" userId="a6efff57-4fdb-4031-a99b-bc88ce5915cd" providerId="ADAL" clId="{71DAEF0F-A391-4BB4-AC77-F05C64401A50}" dt="2022-10-25T15:27:52.040" v="810" actId="6549"/>
        <pc:sldMkLst>
          <pc:docMk/>
          <pc:sldMk cId="802534170" sldId="289"/>
        </pc:sldMkLst>
        <pc:spChg chg="mod">
          <ac:chgData name="ZVARAYA TAPIWA - Local Action for Gender Justice  Zimbabwe Coordinator" userId="a6efff57-4fdb-4031-a99b-bc88ce5915cd" providerId="ADAL" clId="{71DAEF0F-A391-4BB4-AC77-F05C64401A50}" dt="2022-10-25T15:27:52.040" v="810" actId="6549"/>
          <ac:spMkLst>
            <pc:docMk/>
            <pc:sldMk cId="802534170" sldId="289"/>
            <ac:spMk id="6" creationId="{00000000-0000-0000-0000-000000000000}"/>
          </ac:spMkLst>
        </pc:spChg>
      </pc:sldChg>
      <pc:sldChg chg="modSp mod">
        <pc:chgData name="ZVARAYA TAPIWA - Local Action for Gender Justice  Zimbabwe Coordinator" userId="a6efff57-4fdb-4031-a99b-bc88ce5915cd" providerId="ADAL" clId="{71DAEF0F-A391-4BB4-AC77-F05C64401A50}" dt="2022-10-25T15:27:58.453" v="860" actId="6549"/>
        <pc:sldMkLst>
          <pc:docMk/>
          <pc:sldMk cId="641316720" sldId="290"/>
        </pc:sldMkLst>
        <pc:spChg chg="mod">
          <ac:chgData name="ZVARAYA TAPIWA - Local Action for Gender Justice  Zimbabwe Coordinator" userId="a6efff57-4fdb-4031-a99b-bc88ce5915cd" providerId="ADAL" clId="{71DAEF0F-A391-4BB4-AC77-F05C64401A50}" dt="2022-10-24T09:42:19.731" v="193" actId="404"/>
          <ac:spMkLst>
            <pc:docMk/>
            <pc:sldMk cId="641316720" sldId="290"/>
            <ac:spMk id="2" creationId="{00000000-0000-0000-0000-000000000000}"/>
          </ac:spMkLst>
        </pc:spChg>
        <pc:spChg chg="mod">
          <ac:chgData name="ZVARAYA TAPIWA - Local Action for Gender Justice  Zimbabwe Coordinator" userId="a6efff57-4fdb-4031-a99b-bc88ce5915cd" providerId="ADAL" clId="{71DAEF0F-A391-4BB4-AC77-F05C64401A50}" dt="2022-10-24T09:44:37.003" v="237" actId="113"/>
          <ac:spMkLst>
            <pc:docMk/>
            <pc:sldMk cId="641316720" sldId="290"/>
            <ac:spMk id="5" creationId="{94987554-FA33-8625-B0EF-900FA6317A7F}"/>
          </ac:spMkLst>
        </pc:spChg>
        <pc:spChg chg="mod">
          <ac:chgData name="ZVARAYA TAPIWA - Local Action for Gender Justice  Zimbabwe Coordinator" userId="a6efff57-4fdb-4031-a99b-bc88ce5915cd" providerId="ADAL" clId="{71DAEF0F-A391-4BB4-AC77-F05C64401A50}" dt="2022-10-25T15:27:58.453" v="860" actId="6549"/>
          <ac:spMkLst>
            <pc:docMk/>
            <pc:sldMk cId="641316720" sldId="290"/>
            <ac:spMk id="6" creationId="{00000000-0000-0000-0000-000000000000}"/>
          </ac:spMkLst>
        </pc:spChg>
        <pc:graphicFrameChg chg="mod">
          <ac:chgData name="ZVARAYA TAPIWA - Local Action for Gender Justice  Zimbabwe Coordinator" userId="a6efff57-4fdb-4031-a99b-bc88ce5915cd" providerId="ADAL" clId="{71DAEF0F-A391-4BB4-AC77-F05C64401A50}" dt="2022-10-24T09:42:28.985" v="194" actId="1076"/>
          <ac:graphicFrameMkLst>
            <pc:docMk/>
            <pc:sldMk cId="641316720" sldId="290"/>
            <ac:graphicFrameMk id="3" creationId="{FDDB8F4A-1132-C16B-3AA9-41BB7C4B03A3}"/>
          </ac:graphicFrameMkLst>
        </pc:graphicFrameChg>
      </pc:sldChg>
      <pc:sldChg chg="modSp add mod">
        <pc:chgData name="ZVARAYA TAPIWA - Local Action for Gender Justice  Zimbabwe Coordinator" userId="a6efff57-4fdb-4031-a99b-bc88ce5915cd" providerId="ADAL" clId="{71DAEF0F-A391-4BB4-AC77-F05C64401A50}" dt="2022-10-25T15:27:42.493" v="760" actId="6549"/>
        <pc:sldMkLst>
          <pc:docMk/>
          <pc:sldMk cId="1194597016" sldId="292"/>
        </pc:sldMkLst>
        <pc:spChg chg="mod">
          <ac:chgData name="ZVARAYA TAPIWA - Local Action for Gender Justice  Zimbabwe Coordinator" userId="a6efff57-4fdb-4031-a99b-bc88ce5915cd" providerId="ADAL" clId="{71DAEF0F-A391-4BB4-AC77-F05C64401A50}" dt="2022-10-12T11:05:54.384" v="87"/>
          <ac:spMkLst>
            <pc:docMk/>
            <pc:sldMk cId="1194597016" sldId="292"/>
            <ac:spMk id="2" creationId="{00000000-0000-0000-0000-000000000000}"/>
          </ac:spMkLst>
        </pc:spChg>
        <pc:spChg chg="mod">
          <ac:chgData name="ZVARAYA TAPIWA - Local Action for Gender Justice  Zimbabwe Coordinator" userId="a6efff57-4fdb-4031-a99b-bc88ce5915cd" providerId="ADAL" clId="{71DAEF0F-A391-4BB4-AC77-F05C64401A50}" dt="2022-10-12T11:40:18.294" v="184" actId="255"/>
          <ac:spMkLst>
            <pc:docMk/>
            <pc:sldMk cId="1194597016" sldId="292"/>
            <ac:spMk id="5" creationId="{94987554-FA33-8625-B0EF-900FA6317A7F}"/>
          </ac:spMkLst>
        </pc:spChg>
        <pc:spChg chg="mod">
          <ac:chgData name="ZVARAYA TAPIWA - Local Action for Gender Justice  Zimbabwe Coordinator" userId="a6efff57-4fdb-4031-a99b-bc88ce5915cd" providerId="ADAL" clId="{71DAEF0F-A391-4BB4-AC77-F05C64401A50}" dt="2022-10-25T15:27:42.493" v="760" actId="6549"/>
          <ac:spMkLst>
            <pc:docMk/>
            <pc:sldMk cId="1194597016" sldId="292"/>
            <ac:spMk id="6" creationId="{00000000-0000-0000-0000-000000000000}"/>
          </ac:spMkLst>
        </pc:spChg>
      </pc:sldChg>
      <pc:sldChg chg="add del">
        <pc:chgData name="ZVARAYA TAPIWA - Local Action for Gender Justice  Zimbabwe Coordinator" userId="a6efff57-4fdb-4031-a99b-bc88ce5915cd" providerId="ADAL" clId="{71DAEF0F-A391-4BB4-AC77-F05C64401A50}" dt="2022-10-25T15:29:02.940" v="970" actId="47"/>
        <pc:sldMkLst>
          <pc:docMk/>
          <pc:sldMk cId="2650948587" sldId="293"/>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Sources of Revenue</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CB86-4CB7-8ABE-6D95085609B6}"/>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CB86-4CB7-8ABE-6D95085609B6}"/>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Sheet1!$A$2:$A$3</c:f>
              <c:strCache>
                <c:ptCount val="2"/>
                <c:pt idx="0">
                  <c:v>Internal</c:v>
                </c:pt>
                <c:pt idx="1">
                  <c:v>External</c:v>
                </c:pt>
              </c:strCache>
            </c:strRef>
          </c:cat>
          <c:val>
            <c:numRef>
              <c:f>Sheet1!$B$2:$B$3</c:f>
              <c:numCache>
                <c:formatCode>General</c:formatCode>
                <c:ptCount val="2"/>
                <c:pt idx="0">
                  <c:v>64</c:v>
                </c:pt>
                <c:pt idx="1">
                  <c:v>36</c:v>
                </c:pt>
              </c:numCache>
            </c:numRef>
          </c:val>
          <c:extLst>
            <c:ext xmlns:c16="http://schemas.microsoft.com/office/drawing/2014/chart" uri="{C3380CC4-5D6E-409C-BE32-E72D297353CC}">
              <c16:uniqueId val="{00000000-6EE8-4B69-9521-BBE9633987E7}"/>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84893372703412"/>
          <c:y val="0.15540625"/>
          <c:w val="0.33218815616797898"/>
          <c:h val="0.49828223425196849"/>
        </c:manualLayout>
      </c:layout>
      <c:pieChart>
        <c:varyColors val="1"/>
        <c:ser>
          <c:idx val="0"/>
          <c:order val="0"/>
          <c:tx>
            <c:strRef>
              <c:f>Sheet1!$B$1</c:f>
              <c:strCache>
                <c:ptCount val="1"/>
                <c:pt idx="0">
                  <c:v>Sales</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c:spPr>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c:spPr>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c:spPr>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c:spPr>
          </c:dPt>
          <c:cat>
            <c:strRef>
              <c:f>Sheet1!$A$2:$A$6</c:f>
              <c:strCache>
                <c:ptCount val="5"/>
                <c:pt idx="0">
                  <c:v>Gender Management System (GMS) </c:v>
                </c:pt>
                <c:pt idx="1">
                  <c:v>Employment expenditure (Human Capital Expenditure)</c:v>
                </c:pt>
                <c:pt idx="2">
                  <c:v>Employment equity related expenditure</c:v>
                </c:pt>
                <c:pt idx="3">
                  <c:v>Gender Specific Programming</c:v>
                </c:pt>
                <c:pt idx="4">
                  <c:v>Mainstream Programmes </c:v>
                </c:pt>
              </c:strCache>
            </c:strRef>
          </c:cat>
          <c:val>
            <c:numRef>
              <c:f>Sheet1!$B$2:$B$6</c:f>
              <c:numCache>
                <c:formatCode>General</c:formatCode>
                <c:ptCount val="5"/>
                <c:pt idx="0">
                  <c:v>92880</c:v>
                </c:pt>
                <c:pt idx="1">
                  <c:v>767196.54</c:v>
                </c:pt>
                <c:pt idx="2">
                  <c:v>286600</c:v>
                </c:pt>
                <c:pt idx="3">
                  <c:v>1280300</c:v>
                </c:pt>
                <c:pt idx="4">
                  <c:v>6365282</c:v>
                </c:pt>
              </c:numCache>
            </c:numRef>
          </c:val>
          <c:extLst>
            <c:ext xmlns:c16="http://schemas.microsoft.com/office/drawing/2014/chart" uri="{C3380CC4-5D6E-409C-BE32-E72D297353CC}">
              <c16:uniqueId val="{00000000-77E0-4B06-9915-5F31F800A5B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967AC4-FAAE-40C7-9D5F-93FB15DECFD0}" type="datetimeFigureOut">
              <a:rPr lang="en-GB" smtClean="0"/>
              <a:t>07/11/2024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FD5587-7577-41D4-90F2-B824B19906F8}" type="slidenum">
              <a:rPr lang="en-GB" smtClean="0"/>
              <a:t>‹#›</a:t>
            </a:fld>
            <a:endParaRPr lang="en-GB"/>
          </a:p>
        </p:txBody>
      </p:sp>
    </p:spTree>
    <p:extLst>
      <p:ext uri="{BB962C8B-B14F-4D97-AF65-F5344CB8AC3E}">
        <p14:creationId xmlns:p14="http://schemas.microsoft.com/office/powerpoint/2010/main" val="32195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DFD5587-7577-41D4-90F2-B824B19906F8}" type="slidenum">
              <a:rPr lang="en-GB" smtClean="0"/>
              <a:t>1</a:t>
            </a:fld>
            <a:endParaRPr lang="en-GB"/>
          </a:p>
        </p:txBody>
      </p:sp>
    </p:spTree>
    <p:extLst>
      <p:ext uri="{BB962C8B-B14F-4D97-AF65-F5344CB8AC3E}">
        <p14:creationId xmlns:p14="http://schemas.microsoft.com/office/powerpoint/2010/main" val="2962434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W" dirty="0"/>
          </a:p>
        </p:txBody>
      </p:sp>
      <p:sp>
        <p:nvSpPr>
          <p:cNvPr id="4" name="Slide Number Placeholder 3"/>
          <p:cNvSpPr>
            <a:spLocks noGrp="1"/>
          </p:cNvSpPr>
          <p:nvPr>
            <p:ph type="sldNum" sz="quarter" idx="10"/>
          </p:nvPr>
        </p:nvSpPr>
        <p:spPr/>
        <p:txBody>
          <a:bodyPr/>
          <a:lstStyle/>
          <a:p>
            <a:fld id="{1DFD5587-7577-41D4-90F2-B824B19906F8}" type="slidenum">
              <a:rPr lang="en-GB" smtClean="0"/>
              <a:t>10</a:t>
            </a:fld>
            <a:endParaRPr lang="en-GB"/>
          </a:p>
        </p:txBody>
      </p:sp>
    </p:spTree>
    <p:extLst>
      <p:ext uri="{BB962C8B-B14F-4D97-AF65-F5344CB8AC3E}">
        <p14:creationId xmlns:p14="http://schemas.microsoft.com/office/powerpoint/2010/main" val="4041908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ZW"/>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W"/>
          </a:p>
        </p:txBody>
      </p:sp>
      <p:sp>
        <p:nvSpPr>
          <p:cNvPr id="4" name="Date Placeholder 3"/>
          <p:cNvSpPr>
            <a:spLocks noGrp="1"/>
          </p:cNvSpPr>
          <p:nvPr>
            <p:ph type="dt" sz="half" idx="10"/>
          </p:nvPr>
        </p:nvSpPr>
        <p:spPr/>
        <p:txBody>
          <a:bodyPr/>
          <a:lstStyle/>
          <a:p>
            <a:fld id="{BDB4485F-ED24-47DB-AFF9-387090B6200D}" type="datetimeFigureOut">
              <a:rPr lang="en-ZW" smtClean="0"/>
              <a:t>7/11/2024</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3970745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W"/>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Date Placeholder 3"/>
          <p:cNvSpPr>
            <a:spLocks noGrp="1"/>
          </p:cNvSpPr>
          <p:nvPr>
            <p:ph type="dt" sz="half" idx="10"/>
          </p:nvPr>
        </p:nvSpPr>
        <p:spPr/>
        <p:txBody>
          <a:bodyPr/>
          <a:lstStyle/>
          <a:p>
            <a:fld id="{BDB4485F-ED24-47DB-AFF9-387090B6200D}" type="datetimeFigureOut">
              <a:rPr lang="en-ZW" smtClean="0"/>
              <a:t>7/11/2024</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680162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ZW"/>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Date Placeholder 3"/>
          <p:cNvSpPr>
            <a:spLocks noGrp="1"/>
          </p:cNvSpPr>
          <p:nvPr>
            <p:ph type="dt" sz="half" idx="10"/>
          </p:nvPr>
        </p:nvSpPr>
        <p:spPr/>
        <p:txBody>
          <a:bodyPr/>
          <a:lstStyle/>
          <a:p>
            <a:fld id="{BDB4485F-ED24-47DB-AFF9-387090B6200D}" type="datetimeFigureOut">
              <a:rPr lang="en-ZW" smtClean="0"/>
              <a:t>7/11/2024</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2409124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W"/>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Date Placeholder 3"/>
          <p:cNvSpPr>
            <a:spLocks noGrp="1"/>
          </p:cNvSpPr>
          <p:nvPr>
            <p:ph type="dt" sz="half" idx="10"/>
          </p:nvPr>
        </p:nvSpPr>
        <p:spPr/>
        <p:txBody>
          <a:bodyPr/>
          <a:lstStyle/>
          <a:p>
            <a:fld id="{BDB4485F-ED24-47DB-AFF9-387090B6200D}" type="datetimeFigureOut">
              <a:rPr lang="en-ZW" smtClean="0"/>
              <a:t>7/11/2024</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2280989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W"/>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B4485F-ED24-47DB-AFF9-387090B6200D}" type="datetimeFigureOut">
              <a:rPr lang="en-ZW" smtClean="0"/>
              <a:t>7/11/2024</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3928762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W"/>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5" name="Date Placeholder 4"/>
          <p:cNvSpPr>
            <a:spLocks noGrp="1"/>
          </p:cNvSpPr>
          <p:nvPr>
            <p:ph type="dt" sz="half" idx="10"/>
          </p:nvPr>
        </p:nvSpPr>
        <p:spPr/>
        <p:txBody>
          <a:bodyPr/>
          <a:lstStyle/>
          <a:p>
            <a:fld id="{BDB4485F-ED24-47DB-AFF9-387090B6200D}" type="datetimeFigureOut">
              <a:rPr lang="en-ZW" smtClean="0"/>
              <a:t>7/11/2024</a:t>
            </a:fld>
            <a:endParaRPr lang="en-ZW"/>
          </a:p>
        </p:txBody>
      </p:sp>
      <p:sp>
        <p:nvSpPr>
          <p:cNvPr id="6" name="Footer Placeholder 5"/>
          <p:cNvSpPr>
            <a:spLocks noGrp="1"/>
          </p:cNvSpPr>
          <p:nvPr>
            <p:ph type="ftr" sz="quarter" idx="11"/>
          </p:nvPr>
        </p:nvSpPr>
        <p:spPr/>
        <p:txBody>
          <a:bodyPr/>
          <a:lstStyle/>
          <a:p>
            <a:endParaRPr lang="en-ZW"/>
          </a:p>
        </p:txBody>
      </p:sp>
      <p:sp>
        <p:nvSpPr>
          <p:cNvPr id="7" name="Slide Number Placeholder 6"/>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584428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ZW"/>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7" name="Date Placeholder 6"/>
          <p:cNvSpPr>
            <a:spLocks noGrp="1"/>
          </p:cNvSpPr>
          <p:nvPr>
            <p:ph type="dt" sz="half" idx="10"/>
          </p:nvPr>
        </p:nvSpPr>
        <p:spPr/>
        <p:txBody>
          <a:bodyPr/>
          <a:lstStyle/>
          <a:p>
            <a:fld id="{BDB4485F-ED24-47DB-AFF9-387090B6200D}" type="datetimeFigureOut">
              <a:rPr lang="en-ZW" smtClean="0"/>
              <a:t>7/11/2024</a:t>
            </a:fld>
            <a:endParaRPr lang="en-ZW"/>
          </a:p>
        </p:txBody>
      </p:sp>
      <p:sp>
        <p:nvSpPr>
          <p:cNvPr id="8" name="Footer Placeholder 7"/>
          <p:cNvSpPr>
            <a:spLocks noGrp="1"/>
          </p:cNvSpPr>
          <p:nvPr>
            <p:ph type="ftr" sz="quarter" idx="11"/>
          </p:nvPr>
        </p:nvSpPr>
        <p:spPr/>
        <p:txBody>
          <a:bodyPr/>
          <a:lstStyle/>
          <a:p>
            <a:endParaRPr lang="en-ZW"/>
          </a:p>
        </p:txBody>
      </p:sp>
      <p:sp>
        <p:nvSpPr>
          <p:cNvPr id="9" name="Slide Number Placeholder 8"/>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3566615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W"/>
          </a:p>
        </p:txBody>
      </p:sp>
      <p:sp>
        <p:nvSpPr>
          <p:cNvPr id="3" name="Date Placeholder 2"/>
          <p:cNvSpPr>
            <a:spLocks noGrp="1"/>
          </p:cNvSpPr>
          <p:nvPr>
            <p:ph type="dt" sz="half" idx="10"/>
          </p:nvPr>
        </p:nvSpPr>
        <p:spPr/>
        <p:txBody>
          <a:bodyPr/>
          <a:lstStyle/>
          <a:p>
            <a:fld id="{BDB4485F-ED24-47DB-AFF9-387090B6200D}" type="datetimeFigureOut">
              <a:rPr lang="en-ZW" smtClean="0"/>
              <a:t>7/11/2024</a:t>
            </a:fld>
            <a:endParaRPr lang="en-ZW"/>
          </a:p>
        </p:txBody>
      </p:sp>
      <p:sp>
        <p:nvSpPr>
          <p:cNvPr id="4" name="Footer Placeholder 3"/>
          <p:cNvSpPr>
            <a:spLocks noGrp="1"/>
          </p:cNvSpPr>
          <p:nvPr>
            <p:ph type="ftr" sz="quarter" idx="11"/>
          </p:nvPr>
        </p:nvSpPr>
        <p:spPr/>
        <p:txBody>
          <a:bodyPr/>
          <a:lstStyle/>
          <a:p>
            <a:endParaRPr lang="en-ZW"/>
          </a:p>
        </p:txBody>
      </p:sp>
      <p:sp>
        <p:nvSpPr>
          <p:cNvPr id="5" name="Slide Number Placeholder 4"/>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1828457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B4485F-ED24-47DB-AFF9-387090B6200D}" type="datetimeFigureOut">
              <a:rPr lang="en-ZW" smtClean="0"/>
              <a:t>7/11/2024</a:t>
            </a:fld>
            <a:endParaRPr lang="en-ZW"/>
          </a:p>
        </p:txBody>
      </p:sp>
      <p:sp>
        <p:nvSpPr>
          <p:cNvPr id="3" name="Footer Placeholder 2"/>
          <p:cNvSpPr>
            <a:spLocks noGrp="1"/>
          </p:cNvSpPr>
          <p:nvPr>
            <p:ph type="ftr" sz="quarter" idx="11"/>
          </p:nvPr>
        </p:nvSpPr>
        <p:spPr/>
        <p:txBody>
          <a:bodyPr/>
          <a:lstStyle/>
          <a:p>
            <a:endParaRPr lang="en-ZW"/>
          </a:p>
        </p:txBody>
      </p:sp>
      <p:sp>
        <p:nvSpPr>
          <p:cNvPr id="4" name="Slide Number Placeholder 3"/>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532978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W"/>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B4485F-ED24-47DB-AFF9-387090B6200D}" type="datetimeFigureOut">
              <a:rPr lang="en-ZW" smtClean="0"/>
              <a:t>7/11/2024</a:t>
            </a:fld>
            <a:endParaRPr lang="en-ZW"/>
          </a:p>
        </p:txBody>
      </p:sp>
      <p:sp>
        <p:nvSpPr>
          <p:cNvPr id="6" name="Footer Placeholder 5"/>
          <p:cNvSpPr>
            <a:spLocks noGrp="1"/>
          </p:cNvSpPr>
          <p:nvPr>
            <p:ph type="ftr" sz="quarter" idx="11"/>
          </p:nvPr>
        </p:nvSpPr>
        <p:spPr/>
        <p:txBody>
          <a:bodyPr/>
          <a:lstStyle/>
          <a:p>
            <a:endParaRPr lang="en-ZW"/>
          </a:p>
        </p:txBody>
      </p:sp>
      <p:sp>
        <p:nvSpPr>
          <p:cNvPr id="7" name="Slide Number Placeholder 6"/>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2120731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W"/>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W"/>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B4485F-ED24-47DB-AFF9-387090B6200D}" type="datetimeFigureOut">
              <a:rPr lang="en-ZW" smtClean="0"/>
              <a:t>7/11/2024</a:t>
            </a:fld>
            <a:endParaRPr lang="en-ZW"/>
          </a:p>
        </p:txBody>
      </p:sp>
      <p:sp>
        <p:nvSpPr>
          <p:cNvPr id="6" name="Footer Placeholder 5"/>
          <p:cNvSpPr>
            <a:spLocks noGrp="1"/>
          </p:cNvSpPr>
          <p:nvPr>
            <p:ph type="ftr" sz="quarter" idx="11"/>
          </p:nvPr>
        </p:nvSpPr>
        <p:spPr/>
        <p:txBody>
          <a:bodyPr/>
          <a:lstStyle/>
          <a:p>
            <a:endParaRPr lang="en-ZW"/>
          </a:p>
        </p:txBody>
      </p:sp>
      <p:sp>
        <p:nvSpPr>
          <p:cNvPr id="7" name="Slide Number Placeholder 6"/>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2051226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ZW"/>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B4485F-ED24-47DB-AFF9-387090B6200D}" type="datetimeFigureOut">
              <a:rPr lang="en-ZW" smtClean="0"/>
              <a:t>7/11/2024</a:t>
            </a:fld>
            <a:endParaRPr lang="en-ZW"/>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W"/>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8A6CC1-C62E-4793-9BAB-70F633D6ED53}" type="slidenum">
              <a:rPr lang="en-ZW" smtClean="0"/>
              <a:t>‹#›</a:t>
            </a:fld>
            <a:endParaRPr lang="en-ZW"/>
          </a:p>
        </p:txBody>
      </p:sp>
    </p:spTree>
    <p:extLst>
      <p:ext uri="{BB962C8B-B14F-4D97-AF65-F5344CB8AC3E}">
        <p14:creationId xmlns:p14="http://schemas.microsoft.com/office/powerpoint/2010/main" val="3146491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81000" y="2173996"/>
            <a:ext cx="7696200" cy="3724096"/>
          </a:xfrm>
          <a:prstGeom prst="rect">
            <a:avLst/>
          </a:prstGeom>
          <a:noFill/>
        </p:spPr>
        <p:txBody>
          <a:bodyPr wrap="square" rtlCol="0">
            <a:spAutoFit/>
          </a:bodyPr>
          <a:lstStyle/>
          <a:p>
            <a:pPr algn="ctr"/>
            <a:r>
              <a:rPr lang="en-GB" sz="2400" b="1" dirty="0">
                <a:latin typeface="Tahoma" panose="020B0604030504040204" pitchFamily="34" charset="0"/>
                <a:ea typeface="Times New Roman" panose="02020603050405020304" pitchFamily="18" charset="0"/>
              </a:rPr>
              <a:t>SADC PROTOCOL@WORK SUMMITS AND AWARDS </a:t>
            </a:r>
            <a:endParaRPr lang="en-ZW" sz="2400" b="1" dirty="0"/>
          </a:p>
          <a:p>
            <a:pPr algn="ctr"/>
            <a:r>
              <a:rPr lang="en-ZW" sz="3600" b="1" dirty="0"/>
              <a:t> 2024 </a:t>
            </a:r>
          </a:p>
          <a:p>
            <a:pPr algn="ctr"/>
            <a:r>
              <a:rPr lang="en-ZW" sz="3600" b="1" dirty="0"/>
              <a:t>GENDER RESPONSIVE BUDGETING Template</a:t>
            </a:r>
          </a:p>
          <a:p>
            <a:pPr algn="ctr"/>
            <a:endParaRPr lang="en-ZW" sz="2000" b="1" dirty="0"/>
          </a:p>
          <a:p>
            <a:pPr algn="ctr"/>
            <a:r>
              <a:rPr lang="en-ZW" sz="2000" b="1" dirty="0">
                <a:solidFill>
                  <a:srgbClr val="FF0000"/>
                </a:solidFill>
              </a:rPr>
              <a:t>ZIMBABWE, UMP ZVATAIDA RDC, 10 N0VEMBER 2024, KARENJE BRANDON.</a:t>
            </a:r>
          </a:p>
          <a:p>
            <a:pPr algn="ctr"/>
            <a:endParaRPr lang="en-ZW" sz="2000" dirty="0">
              <a:solidFill>
                <a:srgbClr val="FF0000"/>
              </a:solidFill>
            </a:endParaRPr>
          </a:p>
        </p:txBody>
      </p:sp>
      <p:sp>
        <p:nvSpPr>
          <p:cNvPr id="9" name="TextBox 8"/>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grpSp>
        <p:nvGrpSpPr>
          <p:cNvPr id="7" name="Group 6"/>
          <p:cNvGrpSpPr/>
          <p:nvPr/>
        </p:nvGrpSpPr>
        <p:grpSpPr>
          <a:xfrm>
            <a:off x="76200" y="685800"/>
            <a:ext cx="8915400" cy="1143000"/>
            <a:chOff x="543012" y="237175"/>
            <a:chExt cx="11206620" cy="1314506"/>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9638" y="638675"/>
              <a:ext cx="3237986" cy="778756"/>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012" y="237175"/>
              <a:ext cx="1506626" cy="131450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9018" y="679918"/>
              <a:ext cx="2780614" cy="807702"/>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70412" y="708948"/>
              <a:ext cx="3315817" cy="623788"/>
            </a:xfrm>
            <a:prstGeom prst="rect">
              <a:avLst/>
            </a:prstGeom>
          </p:spPr>
        </p:pic>
      </p:grpSp>
    </p:spTree>
    <p:extLst>
      <p:ext uri="{BB962C8B-B14F-4D97-AF65-F5344CB8AC3E}">
        <p14:creationId xmlns:p14="http://schemas.microsoft.com/office/powerpoint/2010/main" val="9833210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lvl="0">
              <a:lnSpc>
                <a:spcPct val="107000"/>
              </a:lnSpc>
              <a:spcBef>
                <a:spcPts val="0"/>
              </a:spcBef>
              <a:spcAft>
                <a:spcPts val="0"/>
              </a:spcAft>
            </a:pPr>
            <a:r>
              <a:rPr lang="en-ZA" sz="3600" b="1" dirty="0">
                <a:solidFill>
                  <a:prstClr val="black"/>
                </a:solidFill>
                <a:latin typeface="+mn-lt"/>
                <a:ea typeface="+mn-ea"/>
                <a:cs typeface="+mn-cs"/>
              </a:rPr>
              <a:t>IV. </a:t>
            </a:r>
            <a:r>
              <a:rPr lang="en-GB" sz="3600" b="1" dirty="0">
                <a:effectLst/>
                <a:latin typeface="+mn-lt"/>
                <a:ea typeface="Calibri" panose="020F0502020204030204" pitchFamily="34" charset="0"/>
                <a:cs typeface="Times New Roman" panose="02020603050405020304" pitchFamily="18" charset="0"/>
              </a:rPr>
              <a:t>EXPENDITURE- GMS</a:t>
            </a:r>
            <a:br>
              <a:rPr lang="en-GB" sz="3600" b="1" dirty="0">
                <a:effectLst/>
                <a:latin typeface="+mn-lt"/>
                <a:ea typeface="Calibri" panose="020F0502020204030204" pitchFamily="34" charset="0"/>
                <a:cs typeface="Times New Roman" panose="02020603050405020304" pitchFamily="18" charset="0"/>
              </a:rPr>
            </a:br>
            <a:endParaRPr lang="en-ZA" sz="3600" dirty="0"/>
          </a:p>
        </p:txBody>
      </p:sp>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sp>
        <p:nvSpPr>
          <p:cNvPr id="5" name="Content Placeholder 4">
            <a:extLst>
              <a:ext uri="{FF2B5EF4-FFF2-40B4-BE49-F238E27FC236}">
                <a16:creationId xmlns:a16="http://schemas.microsoft.com/office/drawing/2014/main" id="{94987554-FA33-8625-B0EF-900FA6317A7F}"/>
              </a:ext>
            </a:extLst>
          </p:cNvPr>
          <p:cNvSpPr>
            <a:spLocks noGrp="1"/>
          </p:cNvSpPr>
          <p:nvPr>
            <p:ph idx="1"/>
          </p:nvPr>
        </p:nvSpPr>
        <p:spPr/>
        <p:txBody>
          <a:bodyPr>
            <a:normAutofit lnSpcReduction="10000"/>
          </a:bodyPr>
          <a:lstStyle/>
          <a:p>
            <a:r>
              <a:rPr lang="en-GB" sz="1800" dirty="0">
                <a:solidFill>
                  <a:srgbClr val="FF0000"/>
                </a:solidFill>
                <a:effectLst/>
                <a:latin typeface="Tahoma" panose="020B0604030504040204" pitchFamily="34" charset="0"/>
                <a:ea typeface="Tahoma" panose="020B0604030504040204" pitchFamily="34" charset="0"/>
                <a:cs typeface="Tahoma" panose="020B0604030504040204" pitchFamily="34" charset="0"/>
              </a:rPr>
              <a:t>Does the council have a Gender Management System? (E.g., Gender Committee, Gender Focal Person, Gender Champion).</a:t>
            </a:r>
          </a:p>
          <a:p>
            <a:pPr marL="0" indent="0">
              <a:buNone/>
            </a:pPr>
            <a:r>
              <a:rPr lang="en-GB" sz="1800" dirty="0">
                <a:effectLst/>
                <a:latin typeface="Tahoma" panose="020B0604030504040204" pitchFamily="34" charset="0"/>
                <a:ea typeface="Tahoma" panose="020B0604030504040204" pitchFamily="34" charset="0"/>
                <a:cs typeface="Tahoma" panose="020B0604030504040204" pitchFamily="34" charset="0"/>
              </a:rPr>
              <a:t>Yes the council has a stand alone Gender </a:t>
            </a:r>
            <a:r>
              <a:rPr lang="en-GB" sz="1800" dirty="0">
                <a:latin typeface="Tahoma" panose="020B0604030504040204" pitchFamily="34" charset="0"/>
                <a:ea typeface="Tahoma" panose="020B0604030504040204" pitchFamily="34" charset="0"/>
                <a:cs typeface="Tahoma" panose="020B0604030504040204" pitchFamily="34" charset="0"/>
              </a:rPr>
              <a:t>C</a:t>
            </a:r>
            <a:r>
              <a:rPr lang="en-GB" sz="1800" dirty="0">
                <a:effectLst/>
                <a:latin typeface="Tahoma" panose="020B0604030504040204" pitchFamily="34" charset="0"/>
                <a:ea typeface="Tahoma" panose="020B0604030504040204" pitchFamily="34" charset="0"/>
                <a:cs typeface="Tahoma" panose="020B0604030504040204" pitchFamily="34" charset="0"/>
              </a:rPr>
              <a:t>ommittee, a Gender </a:t>
            </a:r>
            <a:r>
              <a:rPr lang="en-GB" sz="1800" dirty="0">
                <a:latin typeface="Tahoma" panose="020B0604030504040204" pitchFamily="34" charset="0"/>
                <a:ea typeface="Tahoma" panose="020B0604030504040204" pitchFamily="34" charset="0"/>
                <a:cs typeface="Tahoma" panose="020B0604030504040204" pitchFamily="34" charset="0"/>
              </a:rPr>
              <a:t>F</a:t>
            </a:r>
            <a:r>
              <a:rPr lang="en-GB" sz="1800" dirty="0">
                <a:effectLst/>
                <a:latin typeface="Tahoma" panose="020B0604030504040204" pitchFamily="34" charset="0"/>
                <a:ea typeface="Tahoma" panose="020B0604030504040204" pitchFamily="34" charset="0"/>
                <a:cs typeface="Tahoma" panose="020B0604030504040204" pitchFamily="34" charset="0"/>
              </a:rPr>
              <a:t>ocal Person and a Gender Champion</a:t>
            </a:r>
          </a:p>
          <a:p>
            <a:r>
              <a:rPr lang="en-GB" sz="1800" dirty="0">
                <a:solidFill>
                  <a:srgbClr val="FF0000"/>
                </a:solidFill>
                <a:effectLst/>
                <a:latin typeface="Tahoma" panose="020B0604030504040204" pitchFamily="34" charset="0"/>
                <a:ea typeface="Tahoma" panose="020B0604030504040204" pitchFamily="34" charset="0"/>
                <a:cs typeface="Tahoma" panose="020B0604030504040204" pitchFamily="34" charset="0"/>
              </a:rPr>
              <a:t>Are GMS activities budgeted for ? (E.g., Committee meetings, Hub/ spoke activities, exhibitions, Training, Policy formulation, Exchange visits, Office equipment and stationery, other activities? </a:t>
            </a:r>
          </a:p>
          <a:p>
            <a:pPr marL="0" indent="0">
              <a:buNone/>
            </a:pPr>
            <a:r>
              <a:rPr lang="en-GB" sz="1800" dirty="0">
                <a:latin typeface="Tahoma" panose="020B0604030504040204" pitchFamily="34" charset="0"/>
                <a:ea typeface="Tahoma" panose="020B0604030504040204" pitchFamily="34" charset="0"/>
                <a:cs typeface="Tahoma" panose="020B0604030504040204" pitchFamily="34" charset="0"/>
              </a:rPr>
              <a:t>Yes as a stand alone committee the Gender Committee comes up with is own budget which is then consolidated with other committee budgets</a:t>
            </a:r>
            <a:endParaRPr lang="en-GB" sz="1800" dirty="0">
              <a:effectLst/>
              <a:latin typeface="Tahoma" panose="020B0604030504040204" pitchFamily="34" charset="0"/>
              <a:ea typeface="Tahoma" panose="020B0604030504040204" pitchFamily="34" charset="0"/>
              <a:cs typeface="Tahoma" panose="020B0604030504040204" pitchFamily="34" charset="0"/>
            </a:endParaRPr>
          </a:p>
          <a:p>
            <a:r>
              <a:rPr lang="en-GB" sz="1800" dirty="0">
                <a:solidFill>
                  <a:srgbClr val="FF0000"/>
                </a:solidFill>
                <a:effectLst/>
                <a:latin typeface="Tahoma" panose="020B0604030504040204" pitchFamily="34" charset="0"/>
                <a:ea typeface="Calibri" panose="020F0502020204030204" pitchFamily="34" charset="0"/>
                <a:cs typeface="Times New Roman" panose="02020603050405020304" pitchFamily="18" charset="0"/>
              </a:rPr>
              <a:t>Where are these budgets found? </a:t>
            </a:r>
          </a:p>
          <a:p>
            <a:pPr marL="0" indent="0">
              <a:buNone/>
            </a:pPr>
            <a:r>
              <a:rPr lang="en-GB" sz="1800" dirty="0">
                <a:latin typeface="Tahoma" panose="020B0604030504040204" pitchFamily="34" charset="0"/>
                <a:ea typeface="Calibri" panose="020F0502020204030204" pitchFamily="34" charset="0"/>
                <a:cs typeface="Times New Roman" panose="02020603050405020304" pitchFamily="18" charset="0"/>
              </a:rPr>
              <a:t>These budgets are found in the Gender Committee minutes and Budget documents </a:t>
            </a:r>
            <a:br>
              <a:rPr lang="en-GB" sz="3200" dirty="0">
                <a:effectLst/>
                <a:latin typeface="Calibri" panose="020F0502020204030204" pitchFamily="34" charset="0"/>
                <a:ea typeface="Calibri" panose="020F0502020204030204" pitchFamily="34" charset="0"/>
                <a:cs typeface="Times New Roman" panose="02020603050405020304" pitchFamily="18" charset="0"/>
              </a:rPr>
            </a:br>
            <a:r>
              <a:rPr lang="en-GB" sz="5400" b="1" dirty="0">
                <a:effectLst/>
                <a:latin typeface="+mn-lt"/>
                <a:ea typeface="Calibri" panose="020F0502020204030204" pitchFamily="34" charset="0"/>
                <a:cs typeface="Times New Roman" panose="02020603050405020304" pitchFamily="18" charset="0"/>
              </a:rPr>
              <a:t> </a:t>
            </a:r>
            <a:br>
              <a:rPr lang="en-GB" sz="54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spTree>
    <p:extLst>
      <p:ext uri="{BB962C8B-B14F-4D97-AF65-F5344CB8AC3E}">
        <p14:creationId xmlns:p14="http://schemas.microsoft.com/office/powerpoint/2010/main" val="391824781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lvl="0">
              <a:lnSpc>
                <a:spcPct val="107000"/>
              </a:lnSpc>
              <a:spcBef>
                <a:spcPts val="0"/>
              </a:spcBef>
              <a:spcAft>
                <a:spcPts val="0"/>
              </a:spcAft>
            </a:pPr>
            <a:r>
              <a:rPr lang="en-ZA" sz="3600" b="1" dirty="0">
                <a:solidFill>
                  <a:prstClr val="black"/>
                </a:solidFill>
                <a:latin typeface="+mn-lt"/>
                <a:ea typeface="+mn-ea"/>
                <a:cs typeface="+mn-cs"/>
              </a:rPr>
              <a:t>IV. Gender Specific </a:t>
            </a:r>
            <a:r>
              <a:rPr lang="en-GB" sz="3600" b="1" dirty="0">
                <a:effectLst/>
                <a:latin typeface="+mn-lt"/>
                <a:ea typeface="Calibri" panose="020F0502020204030204" pitchFamily="34" charset="0"/>
                <a:cs typeface="Times New Roman" panose="02020603050405020304" pitchFamily="18" charset="0"/>
              </a:rPr>
              <a:t>expenditure</a:t>
            </a:r>
            <a:br>
              <a:rPr lang="en-GB" sz="3600" b="1" dirty="0">
                <a:effectLst/>
                <a:latin typeface="+mn-lt"/>
                <a:ea typeface="Calibri" panose="020F0502020204030204" pitchFamily="34" charset="0"/>
                <a:cs typeface="Times New Roman" panose="02020603050405020304" pitchFamily="18" charset="0"/>
              </a:rPr>
            </a:br>
            <a:endParaRPr lang="en-ZA" sz="3600" dirty="0"/>
          </a:p>
        </p:txBody>
      </p:sp>
      <p:sp>
        <p:nvSpPr>
          <p:cNvPr id="5" name="Content Placeholder 4">
            <a:extLst>
              <a:ext uri="{FF2B5EF4-FFF2-40B4-BE49-F238E27FC236}">
                <a16:creationId xmlns:a16="http://schemas.microsoft.com/office/drawing/2014/main" id="{94987554-FA33-8625-B0EF-900FA6317A7F}"/>
              </a:ext>
            </a:extLst>
          </p:cNvPr>
          <p:cNvSpPr>
            <a:spLocks noGrp="1"/>
          </p:cNvSpPr>
          <p:nvPr>
            <p:ph idx="1"/>
          </p:nvPr>
        </p:nvSpPr>
        <p:spPr>
          <a:xfrm>
            <a:off x="457200" y="990600"/>
            <a:ext cx="8229600" cy="5867400"/>
          </a:xfrm>
        </p:spPr>
        <p:txBody>
          <a:bodyPr>
            <a:normAutofit fontScale="25000" lnSpcReduction="20000"/>
          </a:bodyPr>
          <a:lstStyle/>
          <a:p>
            <a:pPr>
              <a:lnSpc>
                <a:spcPct val="120000"/>
              </a:lnSpc>
            </a:pPr>
            <a:r>
              <a:rPr lang="en-US" sz="6800" dirty="0">
                <a:solidFill>
                  <a:srgbClr val="FF0000"/>
                </a:solidFill>
                <a:effectLst/>
                <a:ea typeface="Calibri" panose="020F0502020204030204" pitchFamily="34" charset="0"/>
                <a:cs typeface="Times New Roman" panose="02020603050405020304" pitchFamily="18" charset="0"/>
              </a:rPr>
              <a:t>What gender-specific programmes does the council have?</a:t>
            </a:r>
          </a:p>
          <a:p>
            <a:pPr marL="0" indent="0">
              <a:lnSpc>
                <a:spcPct val="120000"/>
              </a:lnSpc>
              <a:buNone/>
            </a:pPr>
            <a:r>
              <a:rPr lang="en-US" sz="5600" dirty="0">
                <a:ea typeface="Calibri" panose="020F0502020204030204" pitchFamily="34" charset="0"/>
                <a:cs typeface="Times New Roman" panose="02020603050405020304" pitchFamily="18" charset="0"/>
              </a:rPr>
              <a:t>-</a:t>
            </a:r>
            <a:r>
              <a:rPr lang="en-US" sz="5600" dirty="0">
                <a:latin typeface="Tahoma" panose="020B0604030504040204" pitchFamily="34" charset="0"/>
                <a:ea typeface="Tahoma" panose="020B0604030504040204" pitchFamily="34" charset="0"/>
                <a:cs typeface="Tahoma" panose="020B0604030504040204" pitchFamily="34" charset="0"/>
              </a:rPr>
              <a:t>Trainings and workshops, Junior Councils, Payment of fees for OVCs, Entrepreneurship skills training for women, Commemorations for International days, Menstrual Health </a:t>
            </a:r>
            <a:r>
              <a:rPr lang="en-US" sz="5600" dirty="0" err="1">
                <a:latin typeface="Tahoma" panose="020B0604030504040204" pitchFamily="34" charset="0"/>
                <a:ea typeface="Tahoma" panose="020B0604030504040204" pitchFamily="34" charset="0"/>
                <a:cs typeface="Tahoma" panose="020B0604030504040204" pitchFamily="34" charset="0"/>
              </a:rPr>
              <a:t>programmes</a:t>
            </a:r>
            <a:r>
              <a:rPr lang="en-US" sz="5600" dirty="0">
                <a:latin typeface="Tahoma" panose="020B0604030504040204" pitchFamily="34" charset="0"/>
                <a:ea typeface="Tahoma" panose="020B0604030504040204" pitchFamily="34" charset="0"/>
                <a:cs typeface="Tahoma" panose="020B0604030504040204" pitchFamily="34" charset="0"/>
              </a:rPr>
              <a:t>, Dialogue with sex workers, Public speaking competitions, Mothers’ Shelter, Safe shelter for GBV Survivors, Wheelchair for PLWD, Women Clubs, District shows.</a:t>
            </a:r>
            <a:endParaRPr lang="en-US" sz="6800" dirty="0">
              <a:effectLst/>
              <a:ea typeface="Calibri" panose="020F0502020204030204" pitchFamily="34" charset="0"/>
              <a:cs typeface="Times New Roman" panose="02020603050405020304" pitchFamily="18" charset="0"/>
            </a:endParaRPr>
          </a:p>
          <a:p>
            <a:pPr>
              <a:lnSpc>
                <a:spcPct val="120000"/>
              </a:lnSpc>
            </a:pPr>
            <a:r>
              <a:rPr lang="en-US" sz="6800" dirty="0">
                <a:solidFill>
                  <a:srgbClr val="FF0000"/>
                </a:solidFill>
                <a:effectLst/>
                <a:ea typeface="Liberation Sans Narrow"/>
                <a:cs typeface="Liberation Sans Narrow"/>
              </a:rPr>
              <a:t>Where are these budget lines found? Are they visible</a:t>
            </a:r>
            <a:r>
              <a:rPr lang="en-US" sz="6800" dirty="0">
                <a:solidFill>
                  <a:srgbClr val="FF0000"/>
                </a:solidFill>
                <a:ea typeface="Liberation Sans Narrow"/>
                <a:cs typeface="Liberation Sans Narrow"/>
              </a:rPr>
              <a:t>?</a:t>
            </a:r>
          </a:p>
          <a:p>
            <a:pPr marL="0" indent="0">
              <a:lnSpc>
                <a:spcPct val="120000"/>
              </a:lnSpc>
              <a:buNone/>
            </a:pPr>
            <a:r>
              <a:rPr lang="en-US" sz="6400" dirty="0">
                <a:ea typeface="Liberation Sans Narrow"/>
                <a:cs typeface="Liberation Sans Narrow"/>
              </a:rPr>
              <a:t>These budget lines are found in the Gender Committee budget and consolidated council budget.</a:t>
            </a:r>
          </a:p>
          <a:p>
            <a:pPr>
              <a:lnSpc>
                <a:spcPct val="120000"/>
              </a:lnSpc>
            </a:pPr>
            <a:r>
              <a:rPr lang="en-US" sz="6800" dirty="0">
                <a:solidFill>
                  <a:srgbClr val="FF0000"/>
                </a:solidFill>
                <a:effectLst/>
                <a:ea typeface="Liberation Sans Narrow"/>
                <a:cs typeface="Liberation Sans Narrow"/>
              </a:rPr>
              <a:t>What proportion of the council budget is allocated for gender-specific programming?</a:t>
            </a:r>
          </a:p>
          <a:p>
            <a:pPr marL="0" indent="0">
              <a:lnSpc>
                <a:spcPct val="120000"/>
              </a:lnSpc>
              <a:buNone/>
            </a:pPr>
            <a:r>
              <a:rPr lang="en-US" sz="6800" dirty="0">
                <a:solidFill>
                  <a:srgbClr val="000000"/>
                </a:solidFill>
                <a:ea typeface="Liberation Sans Narrow"/>
                <a:cs typeface="Liberation Sans Narrow"/>
              </a:rPr>
              <a:t>A minimum of1% of the budget </a:t>
            </a:r>
          </a:p>
          <a:p>
            <a:pPr>
              <a:lnSpc>
                <a:spcPct val="120000"/>
              </a:lnSpc>
            </a:pPr>
            <a:r>
              <a:rPr lang="en-US" sz="6800" dirty="0">
                <a:solidFill>
                  <a:srgbClr val="FF0000"/>
                </a:solidFill>
                <a:effectLst/>
                <a:ea typeface="Liberation Sans Narrow"/>
                <a:cs typeface="Liberation Sans Narrow"/>
              </a:rPr>
              <a:t>How were these programmes/ projects informed by budget consultations?</a:t>
            </a:r>
          </a:p>
          <a:p>
            <a:pPr marL="0" indent="0">
              <a:lnSpc>
                <a:spcPct val="120000"/>
              </a:lnSpc>
              <a:buNone/>
            </a:pPr>
            <a:r>
              <a:rPr lang="en-US" sz="6800" dirty="0">
                <a:ea typeface="Liberation Sans Narrow"/>
                <a:cs typeface="Liberation Sans Narrow"/>
              </a:rPr>
              <a:t>These </a:t>
            </a:r>
            <a:r>
              <a:rPr lang="en-US" sz="6800" dirty="0" err="1">
                <a:ea typeface="Liberation Sans Narrow"/>
                <a:cs typeface="Liberation Sans Narrow"/>
              </a:rPr>
              <a:t>programmes</a:t>
            </a:r>
            <a:r>
              <a:rPr lang="en-US" sz="6800" dirty="0">
                <a:ea typeface="Liberation Sans Narrow"/>
                <a:cs typeface="Liberation Sans Narrow"/>
              </a:rPr>
              <a:t> or projects were budgeted from as per the the needs of the communities which they submitted to the council during consultations. </a:t>
            </a:r>
          </a:p>
          <a:p>
            <a:pPr>
              <a:lnSpc>
                <a:spcPct val="120000"/>
              </a:lnSpc>
            </a:pPr>
            <a:r>
              <a:rPr lang="en-US" sz="6800" dirty="0">
                <a:solidFill>
                  <a:srgbClr val="FF0000"/>
                </a:solidFill>
                <a:effectLst/>
                <a:ea typeface="Liberation Sans Narrow"/>
                <a:cs typeface="Liberation Sans Narrow"/>
              </a:rPr>
              <a:t>How are the gender-specific projects helping to promote gender equality and women’s empowerment?</a:t>
            </a:r>
          </a:p>
          <a:p>
            <a:pPr marL="0" indent="0">
              <a:lnSpc>
                <a:spcPct val="120000"/>
              </a:lnSpc>
              <a:buNone/>
            </a:pPr>
            <a:r>
              <a:rPr lang="en-US" sz="6800" dirty="0">
                <a:ea typeface="Liberation Sans Narrow"/>
                <a:cs typeface="Liberation Sans Narrow"/>
              </a:rPr>
              <a:t>By introducing women empowerment projects, the council is increasing disposable income for the gender specific groups therefore closing the gap between males and females leading to equality</a:t>
            </a:r>
            <a:endParaRPr lang="en-US" sz="6800" dirty="0">
              <a:effectLst/>
              <a:ea typeface="Liberation Sans Narrow"/>
              <a:cs typeface="Liberation Sans Narrow"/>
            </a:endParaRPr>
          </a:p>
          <a:p>
            <a:pPr>
              <a:lnSpc>
                <a:spcPct val="120000"/>
              </a:lnSpc>
            </a:pPr>
            <a:r>
              <a:rPr lang="en-US" sz="6800" dirty="0">
                <a:solidFill>
                  <a:srgbClr val="FF0000"/>
                </a:solidFill>
                <a:effectLst/>
                <a:ea typeface="Liberation Sans Narrow"/>
                <a:cs typeface="Liberation Sans Narrow"/>
              </a:rPr>
              <a:t>How do you measure the expenditure on gender-specific programmes (outputs, outcomes and impact)? </a:t>
            </a:r>
          </a:p>
          <a:p>
            <a:pPr marL="0" indent="0">
              <a:lnSpc>
                <a:spcPct val="120000"/>
              </a:lnSpc>
              <a:buNone/>
            </a:pPr>
            <a:r>
              <a:rPr lang="en-US" sz="6800" dirty="0">
                <a:ea typeface="Liberation Sans Narrow"/>
                <a:cs typeface="Liberation Sans Narrow"/>
              </a:rPr>
              <a:t>They are measured through reports from activities carried out</a:t>
            </a:r>
            <a:endParaRPr lang="en-GB" sz="6800" dirty="0">
              <a:effectLst/>
              <a:ea typeface="Liberation Sans Narrow"/>
              <a:cs typeface="Liberation Sans Narrow"/>
            </a:endParaRPr>
          </a:p>
          <a:p>
            <a:pPr marL="0" indent="0">
              <a:buNone/>
            </a:pPr>
            <a:br>
              <a:rPr lang="en-GB" sz="3200" dirty="0">
                <a:effectLst/>
                <a:latin typeface="Calibri" panose="020F0502020204030204" pitchFamily="34" charset="0"/>
                <a:ea typeface="Calibri" panose="020F0502020204030204" pitchFamily="34" charset="0"/>
                <a:cs typeface="Times New Roman" panose="02020603050405020304" pitchFamily="18" charset="0"/>
              </a:rPr>
            </a:br>
            <a:r>
              <a:rPr lang="en-GB" sz="5400" b="1" dirty="0">
                <a:effectLst/>
                <a:latin typeface="+mn-lt"/>
                <a:ea typeface="Calibri" panose="020F0502020204030204" pitchFamily="34" charset="0"/>
                <a:cs typeface="Times New Roman" panose="02020603050405020304" pitchFamily="18" charset="0"/>
              </a:rPr>
              <a:t> </a:t>
            </a:r>
            <a:br>
              <a:rPr lang="en-GB" sz="54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spTree>
    <p:extLst>
      <p:ext uri="{BB962C8B-B14F-4D97-AF65-F5344CB8AC3E}">
        <p14:creationId xmlns:p14="http://schemas.microsoft.com/office/powerpoint/2010/main" val="119459701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lvl="0">
              <a:lnSpc>
                <a:spcPct val="107000"/>
              </a:lnSpc>
              <a:spcBef>
                <a:spcPts val="0"/>
              </a:spcBef>
              <a:spcAft>
                <a:spcPts val="0"/>
              </a:spcAft>
            </a:pPr>
            <a:r>
              <a:rPr lang="en-ZA" sz="3600" b="1" dirty="0">
                <a:solidFill>
                  <a:prstClr val="black"/>
                </a:solidFill>
                <a:latin typeface="+mn-lt"/>
                <a:ea typeface="+mn-ea"/>
                <a:cs typeface="+mn-cs"/>
              </a:rPr>
              <a:t>IV. EMPLOYMENT </a:t>
            </a:r>
            <a:r>
              <a:rPr lang="en-GB" sz="3600" b="1" dirty="0">
                <a:effectLst/>
                <a:latin typeface="+mn-lt"/>
                <a:ea typeface="Calibri" panose="020F0502020204030204" pitchFamily="34" charset="0"/>
                <a:cs typeface="Times New Roman" panose="02020603050405020304" pitchFamily="18" charset="0"/>
              </a:rPr>
              <a:t>EXPENDITURE</a:t>
            </a:r>
            <a:br>
              <a:rPr lang="en-GB" sz="3600" b="1" dirty="0">
                <a:effectLst/>
                <a:latin typeface="+mn-lt"/>
                <a:ea typeface="Calibri" panose="020F0502020204030204" pitchFamily="34" charset="0"/>
                <a:cs typeface="Times New Roman" panose="02020603050405020304" pitchFamily="18" charset="0"/>
              </a:rPr>
            </a:br>
            <a:endParaRPr lang="en-ZA" sz="3600" dirty="0"/>
          </a:p>
        </p:txBody>
      </p:sp>
      <p:sp>
        <p:nvSpPr>
          <p:cNvPr id="6" name="TextBox 5"/>
          <p:cNvSpPr txBox="1"/>
          <p:nvPr/>
        </p:nvSpPr>
        <p:spPr>
          <a:xfrm>
            <a:off x="0" y="6398786"/>
            <a:ext cx="91440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sp>
        <p:nvSpPr>
          <p:cNvPr id="5" name="Content Placeholder 4">
            <a:extLst>
              <a:ext uri="{FF2B5EF4-FFF2-40B4-BE49-F238E27FC236}">
                <a16:creationId xmlns:a16="http://schemas.microsoft.com/office/drawing/2014/main" id="{94987554-FA33-8625-B0EF-900FA6317A7F}"/>
              </a:ext>
            </a:extLst>
          </p:cNvPr>
          <p:cNvSpPr>
            <a:spLocks noGrp="1"/>
          </p:cNvSpPr>
          <p:nvPr>
            <p:ph idx="1"/>
          </p:nvPr>
        </p:nvSpPr>
        <p:spPr>
          <a:xfrm>
            <a:off x="457200" y="4561513"/>
            <a:ext cx="7696200" cy="2045215"/>
          </a:xfrm>
        </p:spPr>
        <p:txBody>
          <a:bodyPr>
            <a:normAutofit fontScale="25000" lnSpcReduction="20000"/>
          </a:bodyPr>
          <a:lstStyle/>
          <a:p>
            <a:pPr algn="just">
              <a:lnSpc>
                <a:spcPct val="150000"/>
              </a:lnSpc>
              <a:spcBef>
                <a:spcPts val="0"/>
              </a:spcBef>
            </a:pPr>
            <a:r>
              <a:rPr lang="en-US" sz="7200" dirty="0">
                <a:effectLst/>
                <a:ea typeface="Liberation Sans Narrow"/>
                <a:cs typeface="Liberation Sans Narrow"/>
              </a:rPr>
              <a:t>What proportion of the work force do women comprise overall?  42.9%</a:t>
            </a:r>
            <a:endParaRPr lang="en-GB" sz="7200" dirty="0">
              <a:effectLst/>
              <a:ea typeface="Liberation Sans Narrow"/>
              <a:cs typeface="Liberation Sans Narrow"/>
            </a:endParaRPr>
          </a:p>
          <a:p>
            <a:pPr algn="just">
              <a:lnSpc>
                <a:spcPct val="150000"/>
              </a:lnSpc>
              <a:spcBef>
                <a:spcPts val="0"/>
              </a:spcBef>
            </a:pPr>
            <a:r>
              <a:rPr lang="en-US" sz="7200" dirty="0">
                <a:effectLst/>
                <a:ea typeface="Liberation Sans Narrow"/>
                <a:cs typeface="Liberation Sans Narrow"/>
              </a:rPr>
              <a:t>What is the percentage of women in management? 0%</a:t>
            </a:r>
            <a:endParaRPr lang="en-GB" sz="7200" dirty="0">
              <a:effectLst/>
              <a:ea typeface="Liberation Sans Narrow"/>
              <a:cs typeface="Liberation Sans Narrow"/>
            </a:endParaRPr>
          </a:p>
          <a:p>
            <a:pPr algn="just">
              <a:lnSpc>
                <a:spcPct val="150000"/>
              </a:lnSpc>
              <a:spcBef>
                <a:spcPts val="0"/>
              </a:spcBef>
            </a:pPr>
            <a:r>
              <a:rPr lang="en-US" sz="7200" dirty="0">
                <a:effectLst/>
                <a:ea typeface="Liberation Sans Narrow"/>
                <a:cs typeface="Liberation Sans Narrow"/>
              </a:rPr>
              <a:t>What percentage do women comprise of the full-time 34.5%, part-time 0 and casual 83.3%, labour force? </a:t>
            </a:r>
          </a:p>
          <a:p>
            <a:pPr algn="just">
              <a:lnSpc>
                <a:spcPct val="150000"/>
              </a:lnSpc>
              <a:spcBef>
                <a:spcPts val="0"/>
              </a:spcBef>
            </a:pPr>
            <a:r>
              <a:rPr lang="en-US" sz="7200" dirty="0">
                <a:ea typeface="Liberation Sans Narrow"/>
                <a:cs typeface="Liberation Sans Narrow"/>
              </a:rPr>
              <a:t>What are the reasons for the this employee breakdown?</a:t>
            </a:r>
            <a:endParaRPr lang="en-US" sz="7200" dirty="0">
              <a:effectLst/>
              <a:ea typeface="Liberation Sans Narrow"/>
              <a:cs typeface="Liberation Sans Narrow"/>
            </a:endParaRPr>
          </a:p>
        </p:txBody>
      </p:sp>
      <p:graphicFrame>
        <p:nvGraphicFramePr>
          <p:cNvPr id="7" name="Table 7">
            <a:extLst>
              <a:ext uri="{FF2B5EF4-FFF2-40B4-BE49-F238E27FC236}">
                <a16:creationId xmlns:a16="http://schemas.microsoft.com/office/drawing/2014/main" id="{F19998D2-D647-ECDB-109F-FCF7A28643AD}"/>
              </a:ext>
            </a:extLst>
          </p:cNvPr>
          <p:cNvGraphicFramePr>
            <a:graphicFrameLocks noGrp="1"/>
          </p:cNvGraphicFramePr>
          <p:nvPr>
            <p:extLst>
              <p:ext uri="{D42A27DB-BD31-4B8C-83A1-F6EECF244321}">
                <p14:modId xmlns:p14="http://schemas.microsoft.com/office/powerpoint/2010/main" val="443081226"/>
              </p:ext>
            </p:extLst>
          </p:nvPr>
        </p:nvGraphicFramePr>
        <p:xfrm>
          <a:off x="228600" y="1066801"/>
          <a:ext cx="8686804" cy="3473691"/>
        </p:xfrm>
        <a:graphic>
          <a:graphicData uri="http://schemas.openxmlformats.org/drawingml/2006/table">
            <a:tbl>
              <a:tblPr firstRow="1" bandRow="1">
                <a:tableStyleId>{5C22544A-7EE6-4342-B048-85BDC9FD1C3A}</a:tableStyleId>
              </a:tblPr>
              <a:tblGrid>
                <a:gridCol w="1003144">
                  <a:extLst>
                    <a:ext uri="{9D8B030D-6E8A-4147-A177-3AD203B41FA5}">
                      <a16:colId xmlns:a16="http://schemas.microsoft.com/office/drawing/2014/main" val="1016882306"/>
                    </a:ext>
                  </a:extLst>
                </a:gridCol>
                <a:gridCol w="768366">
                  <a:extLst>
                    <a:ext uri="{9D8B030D-6E8A-4147-A177-3AD203B41FA5}">
                      <a16:colId xmlns:a16="http://schemas.microsoft.com/office/drawing/2014/main" val="4018399203"/>
                    </a:ext>
                  </a:extLst>
                </a:gridCol>
                <a:gridCol w="768366">
                  <a:extLst>
                    <a:ext uri="{9D8B030D-6E8A-4147-A177-3AD203B41FA5}">
                      <a16:colId xmlns:a16="http://schemas.microsoft.com/office/drawing/2014/main" val="1530267169"/>
                    </a:ext>
                  </a:extLst>
                </a:gridCol>
                <a:gridCol w="768366">
                  <a:extLst>
                    <a:ext uri="{9D8B030D-6E8A-4147-A177-3AD203B41FA5}">
                      <a16:colId xmlns:a16="http://schemas.microsoft.com/office/drawing/2014/main" val="1448651721"/>
                    </a:ext>
                  </a:extLst>
                </a:gridCol>
                <a:gridCol w="768366">
                  <a:extLst>
                    <a:ext uri="{9D8B030D-6E8A-4147-A177-3AD203B41FA5}">
                      <a16:colId xmlns:a16="http://schemas.microsoft.com/office/drawing/2014/main" val="1163842102"/>
                    </a:ext>
                  </a:extLst>
                </a:gridCol>
                <a:gridCol w="768366">
                  <a:extLst>
                    <a:ext uri="{9D8B030D-6E8A-4147-A177-3AD203B41FA5}">
                      <a16:colId xmlns:a16="http://schemas.microsoft.com/office/drawing/2014/main" val="2753252971"/>
                    </a:ext>
                  </a:extLst>
                </a:gridCol>
                <a:gridCol w="768366">
                  <a:extLst>
                    <a:ext uri="{9D8B030D-6E8A-4147-A177-3AD203B41FA5}">
                      <a16:colId xmlns:a16="http://schemas.microsoft.com/office/drawing/2014/main" val="2188492885"/>
                    </a:ext>
                  </a:extLst>
                </a:gridCol>
                <a:gridCol w="768366">
                  <a:extLst>
                    <a:ext uri="{9D8B030D-6E8A-4147-A177-3AD203B41FA5}">
                      <a16:colId xmlns:a16="http://schemas.microsoft.com/office/drawing/2014/main" val="4090131845"/>
                    </a:ext>
                  </a:extLst>
                </a:gridCol>
                <a:gridCol w="768366">
                  <a:extLst>
                    <a:ext uri="{9D8B030D-6E8A-4147-A177-3AD203B41FA5}">
                      <a16:colId xmlns:a16="http://schemas.microsoft.com/office/drawing/2014/main" val="3253674592"/>
                    </a:ext>
                  </a:extLst>
                </a:gridCol>
                <a:gridCol w="768366">
                  <a:extLst>
                    <a:ext uri="{9D8B030D-6E8A-4147-A177-3AD203B41FA5}">
                      <a16:colId xmlns:a16="http://schemas.microsoft.com/office/drawing/2014/main" val="1712523590"/>
                    </a:ext>
                  </a:extLst>
                </a:gridCol>
                <a:gridCol w="768366">
                  <a:extLst>
                    <a:ext uri="{9D8B030D-6E8A-4147-A177-3AD203B41FA5}">
                      <a16:colId xmlns:a16="http://schemas.microsoft.com/office/drawing/2014/main" val="284129184"/>
                    </a:ext>
                  </a:extLst>
                </a:gridCol>
              </a:tblGrid>
              <a:tr h="513067">
                <a:tc>
                  <a:txBody>
                    <a:bodyPr/>
                    <a:lstStyle/>
                    <a:p>
                      <a:endParaRPr lang="en-GB"/>
                    </a:p>
                  </a:txBody>
                  <a:tcPr/>
                </a:tc>
                <a:tc gridSpan="3">
                  <a:txBody>
                    <a:bodyPr/>
                    <a:lstStyle/>
                    <a:p>
                      <a:r>
                        <a:rPr lang="en-US" dirty="0">
                          <a:solidFill>
                            <a:schemeClr val="tx1"/>
                          </a:solidFill>
                        </a:rPr>
                        <a:t>Women</a:t>
                      </a:r>
                      <a:endParaRPr lang="en-GB" dirty="0">
                        <a:solidFill>
                          <a:schemeClr val="tx1"/>
                        </a:solidFill>
                      </a:endParaRPr>
                    </a:p>
                  </a:txBody>
                  <a:tcPr/>
                </a:tc>
                <a:tc hMerge="1">
                  <a:txBody>
                    <a:bodyPr/>
                    <a:lstStyle/>
                    <a:p>
                      <a:endParaRPr lang="en-GB" dirty="0"/>
                    </a:p>
                  </a:txBody>
                  <a:tcPr/>
                </a:tc>
                <a:tc hMerge="1">
                  <a:txBody>
                    <a:bodyPr/>
                    <a:lstStyle/>
                    <a:p>
                      <a:endParaRPr lang="en-GB" dirty="0"/>
                    </a:p>
                  </a:txBody>
                  <a:tcPr/>
                </a:tc>
                <a:tc gridSpan="3">
                  <a:txBody>
                    <a:bodyPr/>
                    <a:lstStyle/>
                    <a:p>
                      <a:r>
                        <a:rPr lang="en-US" dirty="0">
                          <a:solidFill>
                            <a:schemeClr val="tx1"/>
                          </a:solidFill>
                        </a:rPr>
                        <a:t>Men</a:t>
                      </a:r>
                      <a:endParaRPr lang="en-GB" dirty="0">
                        <a:solidFill>
                          <a:schemeClr val="tx1"/>
                        </a:solidFill>
                      </a:endParaRPr>
                    </a:p>
                  </a:txBody>
                  <a:tcPr/>
                </a:tc>
                <a:tc hMerge="1">
                  <a:txBody>
                    <a:bodyPr/>
                    <a:lstStyle/>
                    <a:p>
                      <a:endParaRPr lang="en-GB" dirty="0"/>
                    </a:p>
                  </a:txBody>
                  <a:tcPr/>
                </a:tc>
                <a:tc hMerge="1">
                  <a:txBody>
                    <a:bodyPr/>
                    <a:lstStyle/>
                    <a:p>
                      <a:endParaRPr lang="en-GB" dirty="0"/>
                    </a:p>
                  </a:txBody>
                  <a:tcPr/>
                </a:tc>
                <a:tc>
                  <a:txBody>
                    <a:bodyPr/>
                    <a:lstStyle/>
                    <a:p>
                      <a:r>
                        <a:rPr lang="en-US" dirty="0">
                          <a:solidFill>
                            <a:schemeClr val="tx1"/>
                          </a:solidFill>
                        </a:rPr>
                        <a:t>Total</a:t>
                      </a:r>
                      <a:endParaRPr lang="en-GB" dirty="0">
                        <a:solidFill>
                          <a:schemeClr val="tx1"/>
                        </a:solidFill>
                      </a:endParaRPr>
                    </a:p>
                  </a:txBody>
                  <a:tcPr/>
                </a:tc>
                <a:tc gridSpan="3">
                  <a:txBody>
                    <a:bodyPr/>
                    <a:lstStyle/>
                    <a:p>
                      <a:r>
                        <a:rPr lang="en-US" dirty="0">
                          <a:solidFill>
                            <a:schemeClr val="tx1"/>
                          </a:solidFill>
                        </a:rPr>
                        <a:t>% women</a:t>
                      </a:r>
                      <a:endParaRPr lang="en-GB" dirty="0">
                        <a:solidFill>
                          <a:schemeClr val="tx1"/>
                        </a:solidFill>
                      </a:endParaRPr>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528514768"/>
                  </a:ext>
                </a:extLst>
              </a:tr>
              <a:tr h="520192">
                <a:tc>
                  <a:txBody>
                    <a:bodyPr/>
                    <a:lstStyle/>
                    <a:p>
                      <a:endParaRPr lang="en-GB"/>
                    </a:p>
                  </a:txBody>
                  <a:tcPr/>
                </a:tc>
                <a:tc>
                  <a:txBody>
                    <a:bodyPr/>
                    <a:lstStyle/>
                    <a:p>
                      <a:r>
                        <a:rPr lang="en-US" b="1" dirty="0"/>
                        <a:t>Managers</a:t>
                      </a:r>
                      <a:endParaRPr lang="en-GB" b="1" dirty="0"/>
                    </a:p>
                  </a:txBody>
                  <a:tcPr/>
                </a:tc>
                <a:tc>
                  <a:txBody>
                    <a:bodyPr/>
                    <a:lstStyle/>
                    <a:p>
                      <a:r>
                        <a:rPr lang="en-US" b="1" dirty="0"/>
                        <a:t>Staff</a:t>
                      </a:r>
                      <a:endParaRPr lang="en-GB" b="1" dirty="0"/>
                    </a:p>
                  </a:txBody>
                  <a:tcPr/>
                </a:tc>
                <a:tc>
                  <a:txBody>
                    <a:bodyPr/>
                    <a:lstStyle/>
                    <a:p>
                      <a:r>
                        <a:rPr lang="en-US" b="1" dirty="0"/>
                        <a:t>Total</a:t>
                      </a:r>
                      <a:endParaRPr lang="en-GB" b="1" dirty="0"/>
                    </a:p>
                  </a:txBody>
                  <a:tcPr/>
                </a:tc>
                <a:tc>
                  <a:txBody>
                    <a:bodyPr/>
                    <a:lstStyle/>
                    <a:p>
                      <a:r>
                        <a:rPr lang="en-US" b="1" dirty="0"/>
                        <a:t>Managers</a:t>
                      </a:r>
                      <a:endParaRPr lang="en-GB" b="1" dirty="0"/>
                    </a:p>
                  </a:txBody>
                  <a:tcPr/>
                </a:tc>
                <a:tc>
                  <a:txBody>
                    <a:bodyPr/>
                    <a:lstStyle/>
                    <a:p>
                      <a:r>
                        <a:rPr lang="en-US" b="1" dirty="0"/>
                        <a:t>Staff</a:t>
                      </a:r>
                      <a:endParaRPr lang="en-GB" b="1" dirty="0"/>
                    </a:p>
                  </a:txBody>
                  <a:tcPr/>
                </a:tc>
                <a:tc>
                  <a:txBody>
                    <a:bodyPr/>
                    <a:lstStyle/>
                    <a:p>
                      <a:r>
                        <a:rPr lang="en-US" b="1" dirty="0"/>
                        <a:t>Total</a:t>
                      </a:r>
                      <a:endParaRPr lang="en-GB" b="1" dirty="0"/>
                    </a:p>
                  </a:txBody>
                  <a:tcPr/>
                </a:tc>
                <a:tc>
                  <a:txBody>
                    <a:bodyPr/>
                    <a:lstStyle/>
                    <a:p>
                      <a:endParaRPr lang="en-GB" b="1" dirty="0"/>
                    </a:p>
                  </a:txBody>
                  <a:tcPr/>
                </a:tc>
                <a:tc>
                  <a:txBody>
                    <a:bodyPr/>
                    <a:lstStyle/>
                    <a:p>
                      <a:r>
                        <a:rPr lang="en-US" b="1" dirty="0"/>
                        <a:t>Managers</a:t>
                      </a:r>
                      <a:endParaRPr lang="en-GB" b="1" dirty="0"/>
                    </a:p>
                  </a:txBody>
                  <a:tcPr/>
                </a:tc>
                <a:tc>
                  <a:txBody>
                    <a:bodyPr/>
                    <a:lstStyle/>
                    <a:p>
                      <a:r>
                        <a:rPr lang="en-US" b="1" dirty="0"/>
                        <a:t>Staff</a:t>
                      </a:r>
                      <a:endParaRPr lang="en-GB" b="1" dirty="0"/>
                    </a:p>
                  </a:txBody>
                  <a:tcPr/>
                </a:tc>
                <a:tc>
                  <a:txBody>
                    <a:bodyPr/>
                    <a:lstStyle/>
                    <a:p>
                      <a:r>
                        <a:rPr lang="en-US" b="1" dirty="0"/>
                        <a:t>Total</a:t>
                      </a:r>
                      <a:endParaRPr lang="en-GB" b="1" dirty="0"/>
                    </a:p>
                  </a:txBody>
                  <a:tcPr/>
                </a:tc>
                <a:extLst>
                  <a:ext uri="{0D108BD9-81ED-4DB2-BD59-A6C34878D82A}">
                    <a16:rowId xmlns:a16="http://schemas.microsoft.com/office/drawing/2014/main" val="2652327723"/>
                  </a:ext>
                </a:extLst>
              </a:tr>
              <a:tr h="520192">
                <a:tc>
                  <a:txBody>
                    <a:bodyPr/>
                    <a:lstStyle/>
                    <a:p>
                      <a:r>
                        <a:rPr lang="en-US" b="1" dirty="0"/>
                        <a:t>Full Time</a:t>
                      </a:r>
                      <a:endParaRPr lang="en-GB" b="1" dirty="0"/>
                    </a:p>
                  </a:txBody>
                  <a:tcPr/>
                </a:tc>
                <a:tc>
                  <a:txBody>
                    <a:bodyPr/>
                    <a:lstStyle/>
                    <a:p>
                      <a:pPr marL="0" marR="0" algn="just">
                        <a:lnSpc>
                          <a:spcPts val="1360"/>
                        </a:lnSpc>
                        <a:spcBef>
                          <a:spcPts val="0"/>
                        </a:spcBef>
                        <a:spcAft>
                          <a:spcPts val="0"/>
                        </a:spcAft>
                      </a:pPr>
                      <a:r>
                        <a:rPr lang="en-US" sz="1400" dirty="0">
                          <a:effectLst/>
                          <a:latin typeface="Tahoma" panose="020B0604030504040204" pitchFamily="34" charset="0"/>
                          <a:ea typeface="Liberation Sans Narrow"/>
                          <a:cs typeface="Liberation Sans Narrow"/>
                        </a:rPr>
                        <a:t>+</a:t>
                      </a:r>
                      <a:endParaRPr lang="en-US" sz="1400" dirty="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10</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10</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6</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13</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19</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29</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0</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43.5</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34.5</a:t>
                      </a:r>
                      <a:endParaRPr lang="en-US" sz="1400">
                        <a:effectLst/>
                        <a:latin typeface="Liberation Sans Narrow"/>
                        <a:ea typeface="Liberation Sans Narrow"/>
                        <a:cs typeface="Liberation Sans Narrow"/>
                      </a:endParaRPr>
                    </a:p>
                  </a:txBody>
                  <a:tcPr marL="68580" marR="68580" marT="0" marB="0"/>
                </a:tc>
                <a:extLst>
                  <a:ext uri="{0D108BD9-81ED-4DB2-BD59-A6C34878D82A}">
                    <a16:rowId xmlns:a16="http://schemas.microsoft.com/office/drawing/2014/main" val="3596652409"/>
                  </a:ext>
                </a:extLst>
              </a:tr>
              <a:tr h="520192">
                <a:tc>
                  <a:txBody>
                    <a:bodyPr/>
                    <a:lstStyle/>
                    <a:p>
                      <a:r>
                        <a:rPr lang="en-US" b="1" dirty="0"/>
                        <a:t>Part time</a:t>
                      </a:r>
                      <a:endParaRPr lang="en-GB" b="1" dirty="0"/>
                    </a:p>
                  </a:txBody>
                  <a:tcPr/>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 </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 </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 </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 </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 </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 </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 </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 </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 </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 </a:t>
                      </a:r>
                      <a:endParaRPr lang="en-US" sz="1400">
                        <a:effectLst/>
                        <a:latin typeface="Liberation Sans Narrow"/>
                        <a:ea typeface="Liberation Sans Narrow"/>
                        <a:cs typeface="Liberation Sans Narrow"/>
                      </a:endParaRPr>
                    </a:p>
                  </a:txBody>
                  <a:tcPr marL="68580" marR="68580" marT="0" marB="0"/>
                </a:tc>
                <a:extLst>
                  <a:ext uri="{0D108BD9-81ED-4DB2-BD59-A6C34878D82A}">
                    <a16:rowId xmlns:a16="http://schemas.microsoft.com/office/drawing/2014/main" val="2360500401"/>
                  </a:ext>
                </a:extLst>
              </a:tr>
              <a:tr h="520192">
                <a:tc>
                  <a:txBody>
                    <a:bodyPr/>
                    <a:lstStyle/>
                    <a:p>
                      <a:r>
                        <a:rPr lang="en-US" b="1" dirty="0"/>
                        <a:t>Casual</a:t>
                      </a:r>
                      <a:endParaRPr lang="en-GB" b="1" dirty="0"/>
                    </a:p>
                  </a:txBody>
                  <a:tcPr/>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 </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5</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5</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 </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1</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1</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6</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0</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83.3</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83.3</a:t>
                      </a:r>
                      <a:endParaRPr lang="en-US" sz="1400">
                        <a:effectLst/>
                        <a:latin typeface="Liberation Sans Narrow"/>
                        <a:ea typeface="Liberation Sans Narrow"/>
                        <a:cs typeface="Liberation Sans Narrow"/>
                      </a:endParaRPr>
                    </a:p>
                  </a:txBody>
                  <a:tcPr marL="68580" marR="68580" marT="0" marB="0"/>
                </a:tc>
                <a:extLst>
                  <a:ext uri="{0D108BD9-81ED-4DB2-BD59-A6C34878D82A}">
                    <a16:rowId xmlns:a16="http://schemas.microsoft.com/office/drawing/2014/main" val="102090378"/>
                  </a:ext>
                </a:extLst>
              </a:tr>
              <a:tr h="520192">
                <a:tc>
                  <a:txBody>
                    <a:bodyPr/>
                    <a:lstStyle/>
                    <a:p>
                      <a:r>
                        <a:rPr lang="en-US" b="1" dirty="0"/>
                        <a:t>Total</a:t>
                      </a:r>
                      <a:endParaRPr lang="en-GB" b="1" dirty="0"/>
                    </a:p>
                  </a:txBody>
                  <a:tcPr/>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0</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15</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15</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6</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14</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20</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35</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0</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51.7</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dirty="0">
                          <a:effectLst/>
                          <a:latin typeface="Tahoma" panose="020B0604030504040204" pitchFamily="34" charset="0"/>
                          <a:ea typeface="Liberation Sans Narrow"/>
                          <a:cs typeface="Liberation Sans Narrow"/>
                        </a:rPr>
                        <a:t>42.9</a:t>
                      </a:r>
                      <a:endParaRPr lang="en-US" sz="1400" dirty="0">
                        <a:effectLst/>
                        <a:latin typeface="Liberation Sans Narrow"/>
                        <a:ea typeface="Liberation Sans Narrow"/>
                        <a:cs typeface="Liberation Sans Narrow"/>
                      </a:endParaRPr>
                    </a:p>
                  </a:txBody>
                  <a:tcPr marL="68580" marR="68580" marT="0" marB="0"/>
                </a:tc>
                <a:extLst>
                  <a:ext uri="{0D108BD9-81ED-4DB2-BD59-A6C34878D82A}">
                    <a16:rowId xmlns:a16="http://schemas.microsoft.com/office/drawing/2014/main" val="3673204933"/>
                  </a:ext>
                </a:extLst>
              </a:tr>
            </a:tbl>
          </a:graphicData>
        </a:graphic>
      </p:graphicFrame>
    </p:spTree>
    <p:extLst>
      <p:ext uri="{BB962C8B-B14F-4D97-AF65-F5344CB8AC3E}">
        <p14:creationId xmlns:p14="http://schemas.microsoft.com/office/powerpoint/2010/main" val="80253417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lvl="0">
              <a:lnSpc>
                <a:spcPct val="107000"/>
              </a:lnSpc>
              <a:spcBef>
                <a:spcPts val="0"/>
              </a:spcBef>
              <a:spcAft>
                <a:spcPts val="0"/>
              </a:spcAft>
            </a:pPr>
            <a:r>
              <a:rPr lang="en-ZA" sz="3600" b="1" dirty="0">
                <a:solidFill>
                  <a:prstClr val="black"/>
                </a:solidFill>
                <a:latin typeface="+mn-lt"/>
                <a:ea typeface="+mn-ea"/>
                <a:cs typeface="+mn-cs"/>
              </a:rPr>
              <a:t>IV. </a:t>
            </a:r>
            <a:r>
              <a:rPr lang="en-ZA" sz="3100" b="1" dirty="0">
                <a:solidFill>
                  <a:prstClr val="black"/>
                </a:solidFill>
                <a:latin typeface="+mn-lt"/>
                <a:ea typeface="+mn-ea"/>
                <a:cs typeface="+mn-cs"/>
              </a:rPr>
              <a:t>EMPLOYMENT </a:t>
            </a:r>
            <a:r>
              <a:rPr lang="en-GB" sz="3100" b="1" dirty="0">
                <a:effectLst/>
                <a:latin typeface="+mn-lt"/>
                <a:ea typeface="Calibri" panose="020F0502020204030204" pitchFamily="34" charset="0"/>
                <a:cs typeface="Times New Roman" panose="02020603050405020304" pitchFamily="18" charset="0"/>
              </a:rPr>
              <a:t>EXPENDITURE- Gender Wage Gap Analysis</a:t>
            </a:r>
            <a:br>
              <a:rPr lang="en-GB" sz="3600" b="1" dirty="0">
                <a:effectLst/>
                <a:latin typeface="+mn-lt"/>
                <a:ea typeface="Calibri" panose="020F0502020204030204" pitchFamily="34" charset="0"/>
                <a:cs typeface="Times New Roman" panose="02020603050405020304" pitchFamily="18" charset="0"/>
              </a:rPr>
            </a:br>
            <a:endParaRPr lang="en-ZA" sz="3600" dirty="0"/>
          </a:p>
        </p:txBody>
      </p:sp>
      <p:sp>
        <p:nvSpPr>
          <p:cNvPr id="5" name="Content Placeholder 4">
            <a:extLst>
              <a:ext uri="{FF2B5EF4-FFF2-40B4-BE49-F238E27FC236}">
                <a16:creationId xmlns:a16="http://schemas.microsoft.com/office/drawing/2014/main" id="{94987554-FA33-8625-B0EF-900FA6317A7F}"/>
              </a:ext>
            </a:extLst>
          </p:cNvPr>
          <p:cNvSpPr>
            <a:spLocks noGrp="1"/>
          </p:cNvSpPr>
          <p:nvPr>
            <p:ph idx="1"/>
          </p:nvPr>
        </p:nvSpPr>
        <p:spPr>
          <a:xfrm>
            <a:off x="457200" y="4561513"/>
            <a:ext cx="7696200" cy="2045215"/>
          </a:xfrm>
        </p:spPr>
        <p:txBody>
          <a:bodyPr>
            <a:normAutofit fontScale="25000" lnSpcReduction="20000"/>
          </a:bodyPr>
          <a:lstStyle/>
          <a:p>
            <a:pPr algn="l"/>
            <a:r>
              <a:rPr lang="en-US" sz="6400" dirty="0">
                <a:effectLst/>
                <a:ea typeface="Tahoma" panose="020B0604030504040204" pitchFamily="34" charset="0"/>
                <a:cs typeface="Tahoma" panose="020B0604030504040204" pitchFamily="34" charset="0"/>
              </a:rPr>
              <a:t>What is the gender wage gap?=  63.31%</a:t>
            </a:r>
          </a:p>
          <a:p>
            <a:r>
              <a:rPr lang="en-US" sz="6400" dirty="0">
                <a:effectLst/>
                <a:ea typeface="Tahoma" panose="020B0604030504040204" pitchFamily="34" charset="0"/>
                <a:cs typeface="Tahoma" panose="020B0604030504040204" pitchFamily="34" charset="0"/>
              </a:rPr>
              <a:t>What does </a:t>
            </a:r>
            <a:r>
              <a:rPr lang="en-US" sz="6400" dirty="0">
                <a:effectLst/>
                <a:ea typeface="Liberation Sans Narrow"/>
                <a:cs typeface="Liberation Sans Narrow"/>
              </a:rPr>
              <a:t>the wage gap reflect </a:t>
            </a:r>
          </a:p>
          <a:p>
            <a:pPr marL="0" indent="0">
              <a:buNone/>
            </a:pPr>
            <a:r>
              <a:rPr lang="en-GB" sz="6400" dirty="0"/>
              <a:t>The gap reflects that there is still a lot work to do regarding employment of women on higher posts in Council.  Most women in Council are in lower grades. </a:t>
            </a:r>
            <a:endParaRPr lang="en-US" sz="6400" dirty="0">
              <a:effectLst/>
              <a:ea typeface="Liberation Sans Narrow"/>
              <a:cs typeface="Liberation Sans Narrow"/>
            </a:endParaRPr>
          </a:p>
          <a:p>
            <a:pPr algn="just">
              <a:lnSpc>
                <a:spcPct val="150000"/>
              </a:lnSpc>
              <a:spcBef>
                <a:spcPts val="0"/>
              </a:spcBef>
            </a:pPr>
            <a:r>
              <a:rPr lang="en-US" sz="6400" dirty="0">
                <a:effectLst/>
                <a:ea typeface="Liberation Sans Narrow"/>
                <a:cs typeface="Liberation Sans Narrow"/>
              </a:rPr>
              <a:t>What plans does the Council have in place to close the gender wage gap? </a:t>
            </a:r>
          </a:p>
          <a:p>
            <a:pPr marL="0" indent="0" algn="just">
              <a:lnSpc>
                <a:spcPct val="150000"/>
              </a:lnSpc>
              <a:spcBef>
                <a:spcPts val="0"/>
              </a:spcBef>
              <a:buNone/>
            </a:pPr>
            <a:r>
              <a:rPr lang="en-US" sz="6400" dirty="0"/>
              <a:t>Council to continue encouraging women to further their studies so that they can be able to fill higher grade posts and Council also on its adverts encourage women to apply</a:t>
            </a:r>
          </a:p>
          <a:p>
            <a:pPr marL="0" indent="0" algn="just">
              <a:lnSpc>
                <a:spcPct val="150000"/>
              </a:lnSpc>
              <a:spcBef>
                <a:spcPts val="0"/>
              </a:spcBef>
              <a:buNone/>
            </a:pPr>
            <a:endParaRPr lang="en-US" sz="7200" dirty="0">
              <a:effectLst/>
              <a:ea typeface="Liberation Sans Narrow"/>
              <a:cs typeface="Liberation Sans Narrow"/>
            </a:endParaRPr>
          </a:p>
        </p:txBody>
      </p:sp>
      <p:graphicFrame>
        <p:nvGraphicFramePr>
          <p:cNvPr id="3" name="Table 3">
            <a:extLst>
              <a:ext uri="{FF2B5EF4-FFF2-40B4-BE49-F238E27FC236}">
                <a16:creationId xmlns:a16="http://schemas.microsoft.com/office/drawing/2014/main" id="{FDDB8F4A-1132-C16B-3AA9-41BB7C4B03A3}"/>
              </a:ext>
            </a:extLst>
          </p:cNvPr>
          <p:cNvGraphicFramePr>
            <a:graphicFrameLocks noGrp="1"/>
          </p:cNvGraphicFramePr>
          <p:nvPr>
            <p:extLst>
              <p:ext uri="{D42A27DB-BD31-4B8C-83A1-F6EECF244321}">
                <p14:modId xmlns:p14="http://schemas.microsoft.com/office/powerpoint/2010/main" val="2584752097"/>
              </p:ext>
            </p:extLst>
          </p:nvPr>
        </p:nvGraphicFramePr>
        <p:xfrm>
          <a:off x="762002" y="1059589"/>
          <a:ext cx="7924798" cy="3222360"/>
        </p:xfrm>
        <a:graphic>
          <a:graphicData uri="http://schemas.openxmlformats.org/drawingml/2006/table">
            <a:tbl>
              <a:tblPr firstRow="1" bandRow="1">
                <a:tableStyleId>{5C22544A-7EE6-4342-B048-85BDC9FD1C3A}</a:tableStyleId>
              </a:tblPr>
              <a:tblGrid>
                <a:gridCol w="1132114">
                  <a:extLst>
                    <a:ext uri="{9D8B030D-6E8A-4147-A177-3AD203B41FA5}">
                      <a16:colId xmlns:a16="http://schemas.microsoft.com/office/drawing/2014/main" val="445444153"/>
                    </a:ext>
                  </a:extLst>
                </a:gridCol>
                <a:gridCol w="1132114">
                  <a:extLst>
                    <a:ext uri="{9D8B030D-6E8A-4147-A177-3AD203B41FA5}">
                      <a16:colId xmlns:a16="http://schemas.microsoft.com/office/drawing/2014/main" val="982803546"/>
                    </a:ext>
                  </a:extLst>
                </a:gridCol>
                <a:gridCol w="1132114">
                  <a:extLst>
                    <a:ext uri="{9D8B030D-6E8A-4147-A177-3AD203B41FA5}">
                      <a16:colId xmlns:a16="http://schemas.microsoft.com/office/drawing/2014/main" val="776730977"/>
                    </a:ext>
                  </a:extLst>
                </a:gridCol>
                <a:gridCol w="1132114">
                  <a:extLst>
                    <a:ext uri="{9D8B030D-6E8A-4147-A177-3AD203B41FA5}">
                      <a16:colId xmlns:a16="http://schemas.microsoft.com/office/drawing/2014/main" val="1985300090"/>
                    </a:ext>
                  </a:extLst>
                </a:gridCol>
                <a:gridCol w="1132114">
                  <a:extLst>
                    <a:ext uri="{9D8B030D-6E8A-4147-A177-3AD203B41FA5}">
                      <a16:colId xmlns:a16="http://schemas.microsoft.com/office/drawing/2014/main" val="4102804951"/>
                    </a:ext>
                  </a:extLst>
                </a:gridCol>
                <a:gridCol w="1132114">
                  <a:extLst>
                    <a:ext uri="{9D8B030D-6E8A-4147-A177-3AD203B41FA5}">
                      <a16:colId xmlns:a16="http://schemas.microsoft.com/office/drawing/2014/main" val="2379562906"/>
                    </a:ext>
                  </a:extLst>
                </a:gridCol>
                <a:gridCol w="1132114">
                  <a:extLst>
                    <a:ext uri="{9D8B030D-6E8A-4147-A177-3AD203B41FA5}">
                      <a16:colId xmlns:a16="http://schemas.microsoft.com/office/drawing/2014/main" val="3514266973"/>
                    </a:ext>
                  </a:extLst>
                </a:gridCol>
              </a:tblGrid>
              <a:tr h="576990">
                <a:tc>
                  <a:txBody>
                    <a:bodyPr/>
                    <a:lstStyle/>
                    <a:p>
                      <a:endParaRPr lang="en-GB"/>
                    </a:p>
                  </a:txBody>
                  <a:tcPr/>
                </a:tc>
                <a:tc>
                  <a:txBody>
                    <a:bodyPr/>
                    <a:lstStyle/>
                    <a:p>
                      <a:r>
                        <a:rPr lang="en-US" dirty="0"/>
                        <a:t>Women</a:t>
                      </a:r>
                      <a:endParaRPr lang="en-GB" dirty="0"/>
                    </a:p>
                  </a:txBody>
                  <a:tcPr/>
                </a:tc>
                <a:tc>
                  <a:txBody>
                    <a:bodyPr/>
                    <a:lstStyle/>
                    <a:p>
                      <a:r>
                        <a:rPr lang="en-US" dirty="0"/>
                        <a:t>Women- Total earned</a:t>
                      </a:r>
                      <a:endParaRPr lang="en-GB" dirty="0"/>
                    </a:p>
                  </a:txBody>
                  <a:tcPr/>
                </a:tc>
                <a:tc>
                  <a:txBody>
                    <a:bodyPr/>
                    <a:lstStyle/>
                    <a:p>
                      <a:r>
                        <a:rPr lang="en-US" dirty="0"/>
                        <a:t>Women average earned</a:t>
                      </a:r>
                      <a:endParaRPr lang="en-GB" dirty="0"/>
                    </a:p>
                  </a:txBody>
                  <a:tcPr/>
                </a:tc>
                <a:tc>
                  <a:txBody>
                    <a:bodyPr/>
                    <a:lstStyle/>
                    <a:p>
                      <a:r>
                        <a:rPr lang="en-US" dirty="0"/>
                        <a:t>Men-no</a:t>
                      </a:r>
                      <a:endParaRPr lang="en-GB" dirty="0"/>
                    </a:p>
                  </a:txBody>
                  <a:tcPr/>
                </a:tc>
                <a:tc>
                  <a:txBody>
                    <a:bodyPr/>
                    <a:lstStyle/>
                    <a:p>
                      <a:r>
                        <a:rPr lang="en-US" dirty="0"/>
                        <a:t>Men total earned</a:t>
                      </a:r>
                      <a:endParaRPr lang="en-GB" dirty="0"/>
                    </a:p>
                  </a:txBody>
                  <a:tcPr/>
                </a:tc>
                <a:tc>
                  <a:txBody>
                    <a:bodyPr/>
                    <a:lstStyle/>
                    <a:p>
                      <a:r>
                        <a:rPr lang="en-US" dirty="0"/>
                        <a:t>Average earnings</a:t>
                      </a:r>
                      <a:endParaRPr lang="en-GB" dirty="0"/>
                    </a:p>
                  </a:txBody>
                  <a:tcPr/>
                </a:tc>
                <a:extLst>
                  <a:ext uri="{0D108BD9-81ED-4DB2-BD59-A6C34878D82A}">
                    <a16:rowId xmlns:a16="http://schemas.microsoft.com/office/drawing/2014/main" val="1236258915"/>
                  </a:ext>
                </a:extLst>
              </a:tr>
              <a:tr h="576990">
                <a:tc>
                  <a:txBody>
                    <a:bodyPr/>
                    <a:lstStyle/>
                    <a:p>
                      <a:r>
                        <a:rPr lang="en-US" b="1" dirty="0"/>
                        <a:t>Full Time</a:t>
                      </a:r>
                      <a:endParaRPr lang="en-GB" b="1" dirty="0"/>
                    </a:p>
                  </a:txBody>
                  <a:tcPr/>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10</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2,407,440</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240,744</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19</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6,534,480</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343,920</a:t>
                      </a:r>
                      <a:endParaRPr lang="en-US" sz="1400">
                        <a:effectLst/>
                        <a:latin typeface="Liberation Sans Narrow"/>
                        <a:ea typeface="Liberation Sans Narrow"/>
                        <a:cs typeface="Liberation Sans Narrow"/>
                      </a:endParaRPr>
                    </a:p>
                  </a:txBody>
                  <a:tcPr marL="68580" marR="68580" marT="0" marB="0"/>
                </a:tc>
                <a:extLst>
                  <a:ext uri="{0D108BD9-81ED-4DB2-BD59-A6C34878D82A}">
                    <a16:rowId xmlns:a16="http://schemas.microsoft.com/office/drawing/2014/main" val="771097803"/>
                  </a:ext>
                </a:extLst>
              </a:tr>
              <a:tr h="576990">
                <a:tc>
                  <a:txBody>
                    <a:bodyPr/>
                    <a:lstStyle/>
                    <a:p>
                      <a:r>
                        <a:rPr lang="en-US" b="1" dirty="0"/>
                        <a:t>Part Time</a:t>
                      </a:r>
                      <a:endParaRPr lang="en-GB" b="1" dirty="0"/>
                    </a:p>
                  </a:txBody>
                  <a:tcPr/>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0</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0</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0</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0</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0</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0</a:t>
                      </a:r>
                      <a:endParaRPr lang="en-US" sz="1400">
                        <a:effectLst/>
                        <a:latin typeface="Liberation Sans Narrow"/>
                        <a:ea typeface="Liberation Sans Narrow"/>
                        <a:cs typeface="Liberation Sans Narrow"/>
                      </a:endParaRPr>
                    </a:p>
                  </a:txBody>
                  <a:tcPr marL="68580" marR="68580" marT="0" marB="0"/>
                </a:tc>
                <a:extLst>
                  <a:ext uri="{0D108BD9-81ED-4DB2-BD59-A6C34878D82A}">
                    <a16:rowId xmlns:a16="http://schemas.microsoft.com/office/drawing/2014/main" val="278367155"/>
                  </a:ext>
                </a:extLst>
              </a:tr>
              <a:tr h="576990">
                <a:tc>
                  <a:txBody>
                    <a:bodyPr/>
                    <a:lstStyle/>
                    <a:p>
                      <a:r>
                        <a:rPr lang="en-US" b="1" dirty="0"/>
                        <a:t>Casual</a:t>
                      </a:r>
                      <a:endParaRPr lang="en-GB" b="1" dirty="0"/>
                    </a:p>
                  </a:txBody>
                  <a:tcPr/>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5</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653,448</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130,689.6</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1</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130,689</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130,689</a:t>
                      </a:r>
                      <a:endParaRPr lang="en-US" sz="1400">
                        <a:effectLst/>
                        <a:latin typeface="Liberation Sans Narrow"/>
                        <a:ea typeface="Liberation Sans Narrow"/>
                        <a:cs typeface="Liberation Sans Narrow"/>
                      </a:endParaRPr>
                    </a:p>
                  </a:txBody>
                  <a:tcPr marL="68580" marR="68580" marT="0" marB="0"/>
                </a:tc>
                <a:extLst>
                  <a:ext uri="{0D108BD9-81ED-4DB2-BD59-A6C34878D82A}">
                    <a16:rowId xmlns:a16="http://schemas.microsoft.com/office/drawing/2014/main" val="251382914"/>
                  </a:ext>
                </a:extLst>
              </a:tr>
              <a:tr h="576990">
                <a:tc>
                  <a:txBody>
                    <a:bodyPr/>
                    <a:lstStyle/>
                    <a:p>
                      <a:r>
                        <a:rPr lang="en-US" b="1" dirty="0"/>
                        <a:t>Total</a:t>
                      </a:r>
                      <a:endParaRPr lang="en-GB" b="1" dirty="0"/>
                    </a:p>
                  </a:txBody>
                  <a:tcPr/>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15 </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3,060,888</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204,059.2</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20</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a:effectLst/>
                          <a:latin typeface="Tahoma" panose="020B0604030504040204" pitchFamily="34" charset="0"/>
                          <a:ea typeface="Liberation Sans Narrow"/>
                          <a:cs typeface="Liberation Sans Narrow"/>
                        </a:rPr>
                        <a:t>6,665,169</a:t>
                      </a:r>
                      <a:endParaRPr lang="en-US" sz="1400">
                        <a:effectLst/>
                        <a:latin typeface="Liberation Sans Narrow"/>
                        <a:ea typeface="Liberation Sans Narrow"/>
                        <a:cs typeface="Liberation Sans Narrow"/>
                      </a:endParaRPr>
                    </a:p>
                  </a:txBody>
                  <a:tcPr marL="68580" marR="68580" marT="0" marB="0"/>
                </a:tc>
                <a:tc>
                  <a:txBody>
                    <a:bodyPr/>
                    <a:lstStyle/>
                    <a:p>
                      <a:pPr marL="0" marR="0" algn="just">
                        <a:lnSpc>
                          <a:spcPts val="1360"/>
                        </a:lnSpc>
                        <a:spcBef>
                          <a:spcPts val="0"/>
                        </a:spcBef>
                        <a:spcAft>
                          <a:spcPts val="0"/>
                        </a:spcAft>
                      </a:pPr>
                      <a:r>
                        <a:rPr lang="en-US" sz="1400" dirty="0">
                          <a:effectLst/>
                          <a:latin typeface="Tahoma" panose="020B0604030504040204" pitchFamily="34" charset="0"/>
                          <a:ea typeface="Liberation Sans Narrow"/>
                          <a:cs typeface="Liberation Sans Narrow"/>
                        </a:rPr>
                        <a:t>333,258.45</a:t>
                      </a:r>
                      <a:endParaRPr lang="en-US" sz="1400" dirty="0">
                        <a:effectLst/>
                        <a:latin typeface="Liberation Sans Narrow"/>
                        <a:ea typeface="Liberation Sans Narrow"/>
                        <a:cs typeface="Liberation Sans Narrow"/>
                      </a:endParaRPr>
                    </a:p>
                  </a:txBody>
                  <a:tcPr marL="68580" marR="68580" marT="0" marB="0"/>
                </a:tc>
                <a:extLst>
                  <a:ext uri="{0D108BD9-81ED-4DB2-BD59-A6C34878D82A}">
                    <a16:rowId xmlns:a16="http://schemas.microsoft.com/office/drawing/2014/main" val="3454001987"/>
                  </a:ext>
                </a:extLst>
              </a:tr>
            </a:tbl>
          </a:graphicData>
        </a:graphic>
      </p:graphicFrame>
    </p:spTree>
    <p:extLst>
      <p:ext uri="{BB962C8B-B14F-4D97-AF65-F5344CB8AC3E}">
        <p14:creationId xmlns:p14="http://schemas.microsoft.com/office/powerpoint/2010/main" val="64131672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lgn="l">
              <a:spcBef>
                <a:spcPct val="20000"/>
              </a:spcBef>
            </a:pPr>
            <a:r>
              <a:rPr lang="en-ZA" sz="2800" b="1" dirty="0">
                <a:solidFill>
                  <a:prstClr val="black"/>
                </a:solidFill>
                <a:ea typeface="+mn-ea"/>
                <a:cs typeface="+mn-cs"/>
              </a:rPr>
              <a:t>V. EXPENDITURE- GENDER IN MAINSTREAM BUDGET </a:t>
            </a:r>
            <a:endParaRPr lang="en-ZW" sz="2800" dirty="0">
              <a:solidFill>
                <a:prstClr val="black"/>
              </a:solidFill>
              <a:ea typeface="+mn-ea"/>
              <a:cs typeface="+mn-cs"/>
            </a:endParaRPr>
          </a:p>
        </p:txBody>
      </p:sp>
      <p:graphicFrame>
        <p:nvGraphicFramePr>
          <p:cNvPr id="11" name="Table 11">
            <a:extLst>
              <a:ext uri="{FF2B5EF4-FFF2-40B4-BE49-F238E27FC236}">
                <a16:creationId xmlns:a16="http://schemas.microsoft.com/office/drawing/2014/main" id="{D0F973FA-FA39-AE65-B4B1-A37529B32059}"/>
              </a:ext>
            </a:extLst>
          </p:cNvPr>
          <p:cNvGraphicFramePr>
            <a:graphicFrameLocks noGrp="1"/>
          </p:cNvGraphicFramePr>
          <p:nvPr>
            <p:ph sz="half" idx="1"/>
            <p:extLst>
              <p:ext uri="{D42A27DB-BD31-4B8C-83A1-F6EECF244321}">
                <p14:modId xmlns:p14="http://schemas.microsoft.com/office/powerpoint/2010/main" val="3623400262"/>
              </p:ext>
            </p:extLst>
          </p:nvPr>
        </p:nvGraphicFramePr>
        <p:xfrm>
          <a:off x="457200" y="1600200"/>
          <a:ext cx="5486400" cy="4932045"/>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682454074"/>
                    </a:ext>
                  </a:extLst>
                </a:gridCol>
                <a:gridCol w="1828800">
                  <a:extLst>
                    <a:ext uri="{9D8B030D-6E8A-4147-A177-3AD203B41FA5}">
                      <a16:colId xmlns:a16="http://schemas.microsoft.com/office/drawing/2014/main" val="943299222"/>
                    </a:ext>
                  </a:extLst>
                </a:gridCol>
                <a:gridCol w="1828800">
                  <a:extLst>
                    <a:ext uri="{9D8B030D-6E8A-4147-A177-3AD203B41FA5}">
                      <a16:colId xmlns:a16="http://schemas.microsoft.com/office/drawing/2014/main" val="1054883141"/>
                    </a:ext>
                  </a:extLst>
                </a:gridCol>
              </a:tblGrid>
              <a:tr h="485775">
                <a:tc>
                  <a:txBody>
                    <a:bodyPr/>
                    <a:lstStyle/>
                    <a:p>
                      <a:r>
                        <a:rPr lang="en-US" dirty="0">
                          <a:solidFill>
                            <a:schemeClr val="tx1"/>
                          </a:solidFill>
                        </a:rPr>
                        <a:t>Programmes</a:t>
                      </a:r>
                      <a:endParaRPr lang="en-GB" dirty="0">
                        <a:solidFill>
                          <a:schemeClr val="tx1"/>
                        </a:solidFill>
                      </a:endParaRPr>
                    </a:p>
                  </a:txBody>
                  <a:tcPr/>
                </a:tc>
                <a:tc>
                  <a:txBody>
                    <a:bodyPr/>
                    <a:lstStyle/>
                    <a:p>
                      <a:r>
                        <a:rPr lang="en-US" dirty="0">
                          <a:solidFill>
                            <a:schemeClr val="tx1"/>
                          </a:solidFill>
                        </a:rPr>
                        <a:t>Amount</a:t>
                      </a:r>
                      <a:endParaRPr lang="en-GB" dirty="0">
                        <a:solidFill>
                          <a:schemeClr val="tx1"/>
                        </a:solidFill>
                      </a:endParaRPr>
                    </a:p>
                  </a:txBody>
                  <a:tcPr/>
                </a:tc>
                <a:tc>
                  <a:txBody>
                    <a:bodyPr/>
                    <a:lstStyle/>
                    <a:p>
                      <a:r>
                        <a:rPr lang="en-US" dirty="0">
                          <a:solidFill>
                            <a:schemeClr val="tx1"/>
                          </a:solidFill>
                        </a:rPr>
                        <a:t>% budget</a:t>
                      </a:r>
                      <a:endParaRPr lang="en-GB" dirty="0">
                        <a:solidFill>
                          <a:schemeClr val="tx1"/>
                        </a:solidFill>
                      </a:endParaRPr>
                    </a:p>
                  </a:txBody>
                  <a:tcPr/>
                </a:tc>
                <a:extLst>
                  <a:ext uri="{0D108BD9-81ED-4DB2-BD59-A6C34878D82A}">
                    <a16:rowId xmlns:a16="http://schemas.microsoft.com/office/drawing/2014/main" val="2507331684"/>
                  </a:ext>
                </a:extLst>
              </a:tr>
              <a:tr h="485775">
                <a:tc>
                  <a:txBody>
                    <a:bodyPr/>
                    <a:lstStyle/>
                    <a:p>
                      <a:r>
                        <a:rPr lang="en-US" dirty="0"/>
                        <a:t>Governance &amp; Administration</a:t>
                      </a:r>
                      <a:endParaRPr lang="en-GB" dirty="0"/>
                    </a:p>
                  </a:txBody>
                  <a:tcPr/>
                </a:tc>
                <a:tc>
                  <a:txBody>
                    <a:bodyPr/>
                    <a:lstStyle/>
                    <a:p>
                      <a:r>
                        <a:rPr lang="en-GB" dirty="0"/>
                        <a:t>     90 160.00</a:t>
                      </a:r>
                    </a:p>
                  </a:txBody>
                  <a:tcPr/>
                </a:tc>
                <a:tc>
                  <a:txBody>
                    <a:bodyPr/>
                    <a:lstStyle/>
                    <a:p>
                      <a:r>
                        <a:rPr lang="en-GB" dirty="0"/>
                        <a:t>14.5%</a:t>
                      </a:r>
                    </a:p>
                  </a:txBody>
                  <a:tcPr/>
                </a:tc>
                <a:extLst>
                  <a:ext uri="{0D108BD9-81ED-4DB2-BD59-A6C34878D82A}">
                    <a16:rowId xmlns:a16="http://schemas.microsoft.com/office/drawing/2014/main" val="4077804582"/>
                  </a:ext>
                </a:extLst>
              </a:tr>
              <a:tr h="485775">
                <a:tc>
                  <a:txBody>
                    <a:bodyPr/>
                    <a:lstStyle/>
                    <a:p>
                      <a:r>
                        <a:rPr lang="en-US" dirty="0"/>
                        <a:t>Water Sanitation &amp; Hygiene</a:t>
                      </a:r>
                      <a:endParaRPr lang="en-GB" dirty="0"/>
                    </a:p>
                  </a:txBody>
                  <a:tcPr/>
                </a:tc>
                <a:tc>
                  <a:txBody>
                    <a:bodyPr/>
                    <a:lstStyle/>
                    <a:p>
                      <a:r>
                        <a:rPr lang="en-GB" dirty="0"/>
                        <a:t>   620 350.00</a:t>
                      </a:r>
                    </a:p>
                  </a:txBody>
                  <a:tcPr/>
                </a:tc>
                <a:tc>
                  <a:txBody>
                    <a:bodyPr/>
                    <a:lstStyle/>
                    <a:p>
                      <a:r>
                        <a:rPr lang="en-GB" dirty="0"/>
                        <a:t>100%</a:t>
                      </a:r>
                    </a:p>
                  </a:txBody>
                  <a:tcPr/>
                </a:tc>
                <a:extLst>
                  <a:ext uri="{0D108BD9-81ED-4DB2-BD59-A6C34878D82A}">
                    <a16:rowId xmlns:a16="http://schemas.microsoft.com/office/drawing/2014/main" val="394243104"/>
                  </a:ext>
                </a:extLst>
              </a:tr>
              <a:tr h="485775">
                <a:tc>
                  <a:txBody>
                    <a:bodyPr/>
                    <a:lstStyle/>
                    <a:p>
                      <a:r>
                        <a:rPr lang="en-US" dirty="0"/>
                        <a:t>Social Services</a:t>
                      </a:r>
                      <a:endParaRPr lang="en-GB" dirty="0"/>
                    </a:p>
                  </a:txBody>
                  <a:tcPr/>
                </a:tc>
                <a:tc>
                  <a:txBody>
                    <a:bodyPr/>
                    <a:lstStyle/>
                    <a:p>
                      <a:r>
                        <a:rPr lang="en-GB" dirty="0"/>
                        <a:t>1 870 234.00</a:t>
                      </a:r>
                    </a:p>
                  </a:txBody>
                  <a:tcPr/>
                </a:tc>
                <a:tc>
                  <a:txBody>
                    <a:bodyPr/>
                    <a:lstStyle/>
                    <a:p>
                      <a:r>
                        <a:rPr lang="en-GB" dirty="0"/>
                        <a:t>100%</a:t>
                      </a:r>
                    </a:p>
                  </a:txBody>
                  <a:tcPr/>
                </a:tc>
                <a:extLst>
                  <a:ext uri="{0D108BD9-81ED-4DB2-BD59-A6C34878D82A}">
                    <a16:rowId xmlns:a16="http://schemas.microsoft.com/office/drawing/2014/main" val="1047786220"/>
                  </a:ext>
                </a:extLst>
              </a:tr>
              <a:tr h="485775">
                <a:tc>
                  <a:txBody>
                    <a:bodyPr/>
                    <a:lstStyle/>
                    <a:p>
                      <a:r>
                        <a:rPr lang="en-US" dirty="0"/>
                        <a:t>Roads</a:t>
                      </a:r>
                      <a:endParaRPr lang="en-GB" dirty="0"/>
                    </a:p>
                  </a:txBody>
                  <a:tcPr/>
                </a:tc>
                <a:tc>
                  <a:txBody>
                    <a:bodyPr/>
                    <a:lstStyle/>
                    <a:p>
                      <a:r>
                        <a:rPr lang="en-GB" dirty="0"/>
                        <a:t>1 680 000.00</a:t>
                      </a:r>
                    </a:p>
                  </a:txBody>
                  <a:tcPr/>
                </a:tc>
                <a:tc>
                  <a:txBody>
                    <a:bodyPr/>
                    <a:lstStyle/>
                    <a:p>
                      <a:r>
                        <a:rPr lang="en-GB" dirty="0"/>
                        <a:t>80%</a:t>
                      </a:r>
                    </a:p>
                  </a:txBody>
                  <a:tcPr/>
                </a:tc>
                <a:extLst>
                  <a:ext uri="{0D108BD9-81ED-4DB2-BD59-A6C34878D82A}">
                    <a16:rowId xmlns:a16="http://schemas.microsoft.com/office/drawing/2014/main" val="3011723800"/>
                  </a:ext>
                </a:extLst>
              </a:tr>
              <a:tr h="485775">
                <a:tc>
                  <a:txBody>
                    <a:bodyPr/>
                    <a:lstStyle/>
                    <a:p>
                      <a:r>
                        <a:rPr lang="en-US" dirty="0"/>
                        <a:t>Public Safety &amp; Security</a:t>
                      </a:r>
                      <a:endParaRPr lang="en-GB" dirty="0"/>
                    </a:p>
                  </a:txBody>
                  <a:tcPr/>
                </a:tc>
                <a:tc>
                  <a:txBody>
                    <a:bodyPr/>
                    <a:lstStyle/>
                    <a:p>
                      <a:r>
                        <a:rPr lang="en-GB" dirty="0"/>
                        <a:t>   350 000.00</a:t>
                      </a:r>
                    </a:p>
                  </a:txBody>
                  <a:tcPr/>
                </a:tc>
                <a:tc>
                  <a:txBody>
                    <a:bodyPr/>
                    <a:lstStyle/>
                    <a:p>
                      <a:r>
                        <a:rPr lang="en-GB" dirty="0"/>
                        <a:t>100%</a:t>
                      </a:r>
                    </a:p>
                  </a:txBody>
                  <a:tcPr/>
                </a:tc>
                <a:extLst>
                  <a:ext uri="{0D108BD9-81ED-4DB2-BD59-A6C34878D82A}">
                    <a16:rowId xmlns:a16="http://schemas.microsoft.com/office/drawing/2014/main" val="2743989095"/>
                  </a:ext>
                </a:extLst>
              </a:tr>
              <a:tr h="485775">
                <a:tc>
                  <a:txBody>
                    <a:bodyPr/>
                    <a:lstStyle/>
                    <a:p>
                      <a:r>
                        <a:rPr lang="en-US" dirty="0"/>
                        <a:t>Natural Resources &amp; Conservation</a:t>
                      </a:r>
                      <a:endParaRPr lang="en-GB" dirty="0"/>
                    </a:p>
                  </a:txBody>
                  <a:tcPr/>
                </a:tc>
                <a:tc>
                  <a:txBody>
                    <a:bodyPr/>
                    <a:lstStyle/>
                    <a:p>
                      <a:r>
                        <a:rPr lang="en-GB" dirty="0"/>
                        <a:t>     50 140.00</a:t>
                      </a:r>
                    </a:p>
                  </a:txBody>
                  <a:tcPr/>
                </a:tc>
                <a:tc>
                  <a:txBody>
                    <a:bodyPr/>
                    <a:lstStyle/>
                    <a:p>
                      <a:r>
                        <a:rPr lang="en-GB" dirty="0"/>
                        <a:t>10%</a:t>
                      </a:r>
                    </a:p>
                  </a:txBody>
                  <a:tcPr/>
                </a:tc>
                <a:extLst>
                  <a:ext uri="{0D108BD9-81ED-4DB2-BD59-A6C34878D82A}">
                    <a16:rowId xmlns:a16="http://schemas.microsoft.com/office/drawing/2014/main" val="4254108579"/>
                  </a:ext>
                </a:extLst>
              </a:tr>
              <a:tr h="485775">
                <a:tc>
                  <a:txBody>
                    <a:bodyPr/>
                    <a:lstStyle/>
                    <a:p>
                      <a:r>
                        <a:rPr lang="en-US" b="1" dirty="0"/>
                        <a:t>Total</a:t>
                      </a:r>
                      <a:endParaRPr lang="en-GB"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6 660 884.00</a:t>
                      </a:r>
                    </a:p>
                    <a:p>
                      <a:endParaRPr lang="en-GB" b="1" dirty="0"/>
                    </a:p>
                  </a:txBody>
                  <a:tcPr/>
                </a:tc>
                <a:tc>
                  <a:txBody>
                    <a:bodyPr/>
                    <a:lstStyle/>
                    <a:p>
                      <a:endParaRPr lang="en-GB" b="1" dirty="0"/>
                    </a:p>
                  </a:txBody>
                  <a:tcPr/>
                </a:tc>
                <a:extLst>
                  <a:ext uri="{0D108BD9-81ED-4DB2-BD59-A6C34878D82A}">
                    <a16:rowId xmlns:a16="http://schemas.microsoft.com/office/drawing/2014/main" val="1371162222"/>
                  </a:ext>
                </a:extLst>
              </a:tr>
            </a:tbl>
          </a:graphicData>
        </a:graphic>
      </p:graphicFrame>
      <p:sp>
        <p:nvSpPr>
          <p:cNvPr id="10" name="Content Placeholder 9">
            <a:extLst>
              <a:ext uri="{FF2B5EF4-FFF2-40B4-BE49-F238E27FC236}">
                <a16:creationId xmlns:a16="http://schemas.microsoft.com/office/drawing/2014/main" id="{69EDB863-4C76-4BD0-F6D0-211301A84896}"/>
              </a:ext>
            </a:extLst>
          </p:cNvPr>
          <p:cNvSpPr>
            <a:spLocks noGrp="1"/>
          </p:cNvSpPr>
          <p:nvPr>
            <p:ph sz="half" idx="2"/>
          </p:nvPr>
        </p:nvSpPr>
        <p:spPr>
          <a:xfrm>
            <a:off x="5943600" y="1592317"/>
            <a:ext cx="3208282" cy="3741683"/>
          </a:xfrm>
        </p:spPr>
        <p:txBody>
          <a:bodyPr>
            <a:normAutofit/>
          </a:bodyPr>
          <a:lstStyle/>
          <a:p>
            <a:r>
              <a:rPr lang="en-US" sz="2400" dirty="0"/>
              <a:t>Draw Pie chart here</a:t>
            </a:r>
            <a:endParaRPr lang="en-GB" sz="2400" dirty="0"/>
          </a:p>
        </p:txBody>
      </p:sp>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spTree>
    <p:extLst>
      <p:ext uri="{BB962C8B-B14F-4D97-AF65-F5344CB8AC3E}">
        <p14:creationId xmlns:p14="http://schemas.microsoft.com/office/powerpoint/2010/main" val="4268981048"/>
      </p:ext>
    </p:extLst>
  </p:cSld>
  <p:clrMapOvr>
    <a:masterClrMapping/>
  </p:clrMapOvr>
  <p:transition spd="slow">
    <p:comb/>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lgn="l">
              <a:spcBef>
                <a:spcPct val="20000"/>
              </a:spcBef>
            </a:pPr>
            <a:r>
              <a:rPr lang="en-ZA" sz="2800" b="1" dirty="0">
                <a:solidFill>
                  <a:prstClr val="black"/>
                </a:solidFill>
                <a:ea typeface="+mn-ea"/>
                <a:cs typeface="+mn-cs"/>
              </a:rPr>
              <a:t>V. EXPENDITURE- ANALYSIS OF ONE SECTOR EG  </a:t>
            </a:r>
            <a:endParaRPr lang="en-ZW" sz="2800" dirty="0">
              <a:solidFill>
                <a:prstClr val="black"/>
              </a:solidFill>
              <a:ea typeface="+mn-ea"/>
              <a:cs typeface="+mn-cs"/>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681924399"/>
              </p:ext>
            </p:extLst>
          </p:nvPr>
        </p:nvGraphicFramePr>
        <p:xfrm>
          <a:off x="266698" y="1752600"/>
          <a:ext cx="8610603" cy="2900553"/>
        </p:xfrm>
        <a:graphic>
          <a:graphicData uri="http://schemas.openxmlformats.org/drawingml/2006/table">
            <a:tbl>
              <a:tblPr firstRow="1" firstCol="1" bandRow="1">
                <a:tableStyleId>{5C22544A-7EE6-4342-B048-85BDC9FD1C3A}</a:tableStyleId>
              </a:tblPr>
              <a:tblGrid>
                <a:gridCol w="1210651">
                  <a:extLst>
                    <a:ext uri="{9D8B030D-6E8A-4147-A177-3AD203B41FA5}">
                      <a16:colId xmlns:a16="http://schemas.microsoft.com/office/drawing/2014/main" val="3936495378"/>
                    </a:ext>
                  </a:extLst>
                </a:gridCol>
                <a:gridCol w="576910">
                  <a:extLst>
                    <a:ext uri="{9D8B030D-6E8A-4147-A177-3AD203B41FA5}">
                      <a16:colId xmlns:a16="http://schemas.microsoft.com/office/drawing/2014/main" val="714574526"/>
                    </a:ext>
                  </a:extLst>
                </a:gridCol>
                <a:gridCol w="699181">
                  <a:extLst>
                    <a:ext uri="{9D8B030D-6E8A-4147-A177-3AD203B41FA5}">
                      <a16:colId xmlns:a16="http://schemas.microsoft.com/office/drawing/2014/main" val="3020788596"/>
                    </a:ext>
                  </a:extLst>
                </a:gridCol>
                <a:gridCol w="747400">
                  <a:extLst>
                    <a:ext uri="{9D8B030D-6E8A-4147-A177-3AD203B41FA5}">
                      <a16:colId xmlns:a16="http://schemas.microsoft.com/office/drawing/2014/main" val="211564666"/>
                    </a:ext>
                  </a:extLst>
                </a:gridCol>
                <a:gridCol w="418476">
                  <a:extLst>
                    <a:ext uri="{9D8B030D-6E8A-4147-A177-3AD203B41FA5}">
                      <a16:colId xmlns:a16="http://schemas.microsoft.com/office/drawing/2014/main" val="671727174"/>
                    </a:ext>
                  </a:extLst>
                </a:gridCol>
                <a:gridCol w="695737">
                  <a:extLst>
                    <a:ext uri="{9D8B030D-6E8A-4147-A177-3AD203B41FA5}">
                      <a16:colId xmlns:a16="http://schemas.microsoft.com/office/drawing/2014/main" val="21364279"/>
                    </a:ext>
                  </a:extLst>
                </a:gridCol>
                <a:gridCol w="575188">
                  <a:extLst>
                    <a:ext uri="{9D8B030D-6E8A-4147-A177-3AD203B41FA5}">
                      <a16:colId xmlns:a16="http://schemas.microsoft.com/office/drawing/2014/main" val="2568838607"/>
                    </a:ext>
                  </a:extLst>
                </a:gridCol>
                <a:gridCol w="568300">
                  <a:extLst>
                    <a:ext uri="{9D8B030D-6E8A-4147-A177-3AD203B41FA5}">
                      <a16:colId xmlns:a16="http://schemas.microsoft.com/office/drawing/2014/main" val="1379655292"/>
                    </a:ext>
                  </a:extLst>
                </a:gridCol>
                <a:gridCol w="699181">
                  <a:extLst>
                    <a:ext uri="{9D8B030D-6E8A-4147-A177-3AD203B41FA5}">
                      <a16:colId xmlns:a16="http://schemas.microsoft.com/office/drawing/2014/main" val="459410033"/>
                    </a:ext>
                  </a:extLst>
                </a:gridCol>
                <a:gridCol w="675071">
                  <a:extLst>
                    <a:ext uri="{9D8B030D-6E8A-4147-A177-3AD203B41FA5}">
                      <a16:colId xmlns:a16="http://schemas.microsoft.com/office/drawing/2014/main" val="1082926060"/>
                    </a:ext>
                  </a:extLst>
                </a:gridCol>
                <a:gridCol w="526969">
                  <a:extLst>
                    <a:ext uri="{9D8B030D-6E8A-4147-A177-3AD203B41FA5}">
                      <a16:colId xmlns:a16="http://schemas.microsoft.com/office/drawing/2014/main" val="3849156041"/>
                    </a:ext>
                  </a:extLst>
                </a:gridCol>
                <a:gridCol w="644073">
                  <a:extLst>
                    <a:ext uri="{9D8B030D-6E8A-4147-A177-3AD203B41FA5}">
                      <a16:colId xmlns:a16="http://schemas.microsoft.com/office/drawing/2014/main" val="3398442369"/>
                    </a:ext>
                  </a:extLst>
                </a:gridCol>
                <a:gridCol w="573466">
                  <a:extLst>
                    <a:ext uri="{9D8B030D-6E8A-4147-A177-3AD203B41FA5}">
                      <a16:colId xmlns:a16="http://schemas.microsoft.com/office/drawing/2014/main" val="2048575833"/>
                    </a:ext>
                  </a:extLst>
                </a:gridCol>
              </a:tblGrid>
              <a:tr h="188913">
                <a:tc>
                  <a:txBody>
                    <a:bodyPr/>
                    <a:lstStyle/>
                    <a:p>
                      <a:pP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gridSpan="6">
                  <a:txBody>
                    <a:bodyPr/>
                    <a:lstStyle/>
                    <a:p>
                      <a:pPr algn="ctr">
                        <a:lnSpc>
                          <a:spcPct val="107000"/>
                        </a:lnSpc>
                        <a:spcAft>
                          <a:spcPts val="800"/>
                        </a:spcAft>
                      </a:pPr>
                      <a:r>
                        <a:rPr lang="en-ZA" sz="2000" kern="1200">
                          <a:effectLst/>
                        </a:rPr>
                        <a:t>Women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gridSpan="6">
                  <a:txBody>
                    <a:bodyPr/>
                    <a:lstStyle/>
                    <a:p>
                      <a:pPr algn="ctr">
                        <a:lnSpc>
                          <a:spcPct val="107000"/>
                        </a:lnSpc>
                        <a:spcAft>
                          <a:spcPts val="800"/>
                        </a:spcAft>
                      </a:pPr>
                      <a:r>
                        <a:rPr lang="en-ZA" sz="2000" kern="1200">
                          <a:effectLst/>
                        </a:rPr>
                        <a:t>Men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3229213304"/>
                  </a:ext>
                </a:extLst>
              </a:tr>
              <a:tr h="188913">
                <a:tc>
                  <a:txBody>
                    <a:bodyPr/>
                    <a:lstStyle/>
                    <a:p>
                      <a:pP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gridSpan="4">
                  <a:txBody>
                    <a:bodyPr/>
                    <a:lstStyle/>
                    <a:p>
                      <a:pPr algn="ctr">
                        <a:lnSpc>
                          <a:spcPct val="107000"/>
                        </a:lnSpc>
                        <a:spcAft>
                          <a:spcPts val="800"/>
                        </a:spcAft>
                      </a:pPr>
                      <a:r>
                        <a:rPr lang="en-ZA" sz="2000" kern="1200">
                          <a:effectLst/>
                        </a:rPr>
                        <a:t>Age</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hMerge="1">
                  <a:txBody>
                    <a:bodyPr/>
                    <a:lstStyle/>
                    <a:p>
                      <a:endParaRPr lang="en-ZA"/>
                    </a:p>
                  </a:txBody>
                  <a:tcPr/>
                </a:tc>
                <a:tc hMerge="1">
                  <a:txBody>
                    <a:bodyPr/>
                    <a:lstStyle/>
                    <a:p>
                      <a:endParaRPr lang="en-ZA"/>
                    </a:p>
                  </a:txBody>
                  <a:tcPr/>
                </a:tc>
                <a:tc hMerge="1">
                  <a:txBody>
                    <a:bodyPr/>
                    <a:lstStyle/>
                    <a:p>
                      <a:endParaRPr lang="en-ZA"/>
                    </a:p>
                  </a:txBody>
                  <a:tcPr/>
                </a:tc>
                <a:tc>
                  <a:txBody>
                    <a:bodyPr/>
                    <a:lstStyle/>
                    <a:p>
                      <a:pPr algn="ct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gn="ct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gridSpan="4">
                  <a:txBody>
                    <a:bodyPr/>
                    <a:lstStyle/>
                    <a:p>
                      <a:pPr algn="ctr">
                        <a:lnSpc>
                          <a:spcPct val="107000"/>
                        </a:lnSpc>
                        <a:spcAft>
                          <a:spcPts val="800"/>
                        </a:spcAft>
                      </a:pPr>
                      <a:r>
                        <a:rPr lang="en-ZA" sz="2000" kern="1200">
                          <a:effectLst/>
                        </a:rPr>
                        <a:t>Age</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hMerge="1">
                  <a:txBody>
                    <a:bodyPr/>
                    <a:lstStyle/>
                    <a:p>
                      <a:endParaRPr lang="en-ZA"/>
                    </a:p>
                  </a:txBody>
                  <a:tcPr/>
                </a:tc>
                <a:tc hMerge="1">
                  <a:txBody>
                    <a:bodyPr/>
                    <a:lstStyle/>
                    <a:p>
                      <a:endParaRPr lang="en-ZA"/>
                    </a:p>
                  </a:txBody>
                  <a:tcPr/>
                </a:tc>
                <a:tc hMerge="1">
                  <a:txBody>
                    <a:bodyPr/>
                    <a:lstStyle/>
                    <a:p>
                      <a:endParaRPr lang="en-ZA"/>
                    </a:p>
                  </a:txBody>
                  <a:tcPr/>
                </a:tc>
                <a:tc>
                  <a:txBody>
                    <a:bodyPr/>
                    <a:lstStyle/>
                    <a:p>
                      <a:pPr algn="ct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gn="ct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1635817430"/>
                  </a:ext>
                </a:extLst>
              </a:tr>
              <a:tr h="346075">
                <a:tc>
                  <a:txBody>
                    <a:bodyPr/>
                    <a:lstStyle/>
                    <a:p>
                      <a:pP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GB" sz="2000" kern="100" dirty="0">
                          <a:effectLst/>
                        </a:rPr>
                        <a:t>Below 15</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GB" sz="2000" kern="100">
                          <a:effectLst/>
                        </a:rPr>
                        <a:t>15-35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GB" sz="2000" kern="100">
                          <a:effectLst/>
                        </a:rPr>
                        <a:t>36-59</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GB" sz="2000" kern="100">
                          <a:effectLst/>
                        </a:rPr>
                        <a:t>60+</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GB" sz="2000" kern="100">
                          <a:effectLst/>
                        </a:rPr>
                        <a:t>PLWD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00">
                          <a:effectLst/>
                        </a:rPr>
                        <a:t>Total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GB" sz="2000" kern="100">
                          <a:effectLst/>
                        </a:rPr>
                        <a:t>Below 15</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GB" sz="2000" kern="100">
                          <a:effectLst/>
                        </a:rPr>
                        <a:t>15-35</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GB" sz="2000" kern="100">
                          <a:effectLst/>
                        </a:rPr>
                        <a:t>36-59</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GB" sz="2000" kern="100">
                          <a:effectLst/>
                        </a:rPr>
                        <a:t>60+</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GB" sz="2000" kern="100">
                          <a:effectLst/>
                        </a:rPr>
                        <a:t>PLWD</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00">
                          <a:effectLst/>
                        </a:rPr>
                        <a:t>Total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extLst>
                  <a:ext uri="{0D108BD9-81ED-4DB2-BD59-A6C34878D82A}">
                    <a16:rowId xmlns:a16="http://schemas.microsoft.com/office/drawing/2014/main" val="2782843474"/>
                  </a:ext>
                </a:extLst>
              </a:tr>
              <a:tr h="188913">
                <a:tc>
                  <a:txBody>
                    <a:bodyPr/>
                    <a:lstStyle/>
                    <a:p>
                      <a:pPr>
                        <a:lnSpc>
                          <a:spcPct val="107000"/>
                        </a:lnSpc>
                        <a:spcAft>
                          <a:spcPts val="800"/>
                        </a:spcAft>
                      </a:pPr>
                      <a:r>
                        <a:rPr lang="en-ZA" sz="2000" kern="1200">
                          <a:effectLst/>
                        </a:rPr>
                        <a:t>Education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marL="0" marR="0">
                        <a:lnSpc>
                          <a:spcPct val="107000"/>
                        </a:lnSpc>
                        <a:spcBef>
                          <a:spcPts val="0"/>
                        </a:spcBef>
                        <a:spcAft>
                          <a:spcPts val="800"/>
                        </a:spcAft>
                      </a:pPr>
                      <a:r>
                        <a:rPr lang="en-ZA" sz="1200" kern="1200" dirty="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800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135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0 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0">
                        <a:lnSpc>
                          <a:spcPct val="107000"/>
                        </a:lnSpc>
                        <a:spcBef>
                          <a:spcPts val="0"/>
                        </a:spcBef>
                        <a:spcAft>
                          <a:spcPts val="800"/>
                        </a:spcAft>
                      </a:pPr>
                      <a:r>
                        <a:rPr lang="en-ZA" sz="12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950 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640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0">
                        <a:lnSpc>
                          <a:spcPct val="107000"/>
                        </a:lnSpc>
                        <a:spcBef>
                          <a:spcPts val="0"/>
                        </a:spcBef>
                        <a:spcAft>
                          <a:spcPts val="800"/>
                        </a:spcAft>
                      </a:pPr>
                      <a:r>
                        <a:rPr lang="en-ZA" sz="12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200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 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10 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850 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3339828360"/>
                  </a:ext>
                </a:extLst>
              </a:tr>
              <a:tr h="188913">
                <a:tc>
                  <a:txBody>
                    <a:bodyPr/>
                    <a:lstStyle/>
                    <a:p>
                      <a:pPr>
                        <a:lnSpc>
                          <a:spcPct val="107000"/>
                        </a:lnSpc>
                        <a:spcAft>
                          <a:spcPts val="800"/>
                        </a:spcAft>
                      </a:pPr>
                      <a:r>
                        <a:rPr lang="en-ZA" sz="2000" kern="1200">
                          <a:effectLst/>
                        </a:rPr>
                        <a:t>Housing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marL="0" marR="0">
                        <a:lnSpc>
                          <a:spcPct val="107000"/>
                        </a:lnSpc>
                        <a:spcBef>
                          <a:spcPts val="0"/>
                        </a:spcBef>
                        <a:spcAft>
                          <a:spcPts val="800"/>
                        </a:spcAft>
                      </a:pPr>
                      <a:r>
                        <a:rPr lang="en-ZA" sz="12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0">
                        <a:lnSpc>
                          <a:spcPct val="107000"/>
                        </a:lnSpc>
                        <a:spcBef>
                          <a:spcPts val="0"/>
                        </a:spcBef>
                        <a:spcAft>
                          <a:spcPts val="800"/>
                        </a:spcAft>
                      </a:pPr>
                      <a:r>
                        <a:rPr lang="en-ZA" sz="120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100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180 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60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10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350 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 145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 150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35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5 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335 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2437385966"/>
                  </a:ext>
                </a:extLst>
              </a:tr>
              <a:tr h="368300">
                <a:tc>
                  <a:txBody>
                    <a:bodyPr/>
                    <a:lstStyle/>
                    <a:p>
                      <a:pPr>
                        <a:lnSpc>
                          <a:spcPct val="107000"/>
                        </a:lnSpc>
                        <a:spcAft>
                          <a:spcPts val="800"/>
                        </a:spcAft>
                      </a:pPr>
                      <a:r>
                        <a:rPr lang="en-ZA" sz="2000" kern="1200">
                          <a:effectLst/>
                        </a:rPr>
                        <a:t>Social amenities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200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455 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 350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80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20 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 1105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190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460 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400 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30 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1080 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1757459421"/>
                  </a:ext>
                </a:extLst>
              </a:tr>
              <a:tr h="188913">
                <a:tc>
                  <a:txBody>
                    <a:bodyPr/>
                    <a:lstStyle/>
                    <a:p>
                      <a:pPr>
                        <a:lnSpc>
                          <a:spcPct val="107000"/>
                        </a:lnSpc>
                        <a:spcAft>
                          <a:spcPts val="800"/>
                        </a:spcAft>
                      </a:pPr>
                      <a:r>
                        <a:rPr lang="en-ZA" sz="2000" kern="1200">
                          <a:effectLst/>
                        </a:rPr>
                        <a:t>Total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marL="0" marR="0">
                        <a:lnSpc>
                          <a:spcPct val="107000"/>
                        </a:lnSpc>
                        <a:spcBef>
                          <a:spcPts val="0"/>
                        </a:spcBef>
                        <a:spcAft>
                          <a:spcPts val="800"/>
                        </a:spcAft>
                      </a:pPr>
                      <a:r>
                        <a:rPr lang="en-ZA" sz="1200" b="1"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1000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0">
                        <a:lnSpc>
                          <a:spcPct val="107000"/>
                        </a:lnSpc>
                        <a:spcBef>
                          <a:spcPts val="0"/>
                        </a:spcBef>
                        <a:spcAft>
                          <a:spcPts val="800"/>
                        </a:spcAft>
                      </a:pPr>
                      <a:r>
                        <a:rPr lang="en-ZA" sz="1200" b="1"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455 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b="1"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530 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b="1"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140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0">
                        <a:lnSpc>
                          <a:spcPct val="107000"/>
                        </a:lnSpc>
                        <a:spcBef>
                          <a:spcPts val="0"/>
                        </a:spcBef>
                        <a:spcAft>
                          <a:spcPts val="800"/>
                        </a:spcAft>
                      </a:pPr>
                      <a:r>
                        <a:rPr lang="en-ZA" sz="1200" b="1"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30 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b="1"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 2405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b="1"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830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0">
                        <a:lnSpc>
                          <a:spcPct val="107000"/>
                        </a:lnSpc>
                        <a:spcBef>
                          <a:spcPts val="0"/>
                        </a:spcBef>
                        <a:spcAft>
                          <a:spcPts val="800"/>
                        </a:spcAft>
                      </a:pPr>
                      <a:r>
                        <a:rPr lang="en-ZA" sz="1200" b="1"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805 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b="1"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550 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b="1"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35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0" marR="0">
                        <a:lnSpc>
                          <a:spcPct val="107000"/>
                        </a:lnSpc>
                        <a:spcBef>
                          <a:spcPts val="0"/>
                        </a:spcBef>
                        <a:spcAft>
                          <a:spcPts val="800"/>
                        </a:spcAft>
                      </a:pPr>
                      <a:r>
                        <a:rPr lang="en-ZA" sz="1200" b="1" kern="120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45 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marL="0" marR="0">
                        <a:lnSpc>
                          <a:spcPct val="107000"/>
                        </a:lnSpc>
                        <a:spcBef>
                          <a:spcPts val="0"/>
                        </a:spcBef>
                        <a:spcAft>
                          <a:spcPts val="800"/>
                        </a:spcAft>
                      </a:pPr>
                      <a:r>
                        <a:rPr lang="en-ZA" sz="1200" b="1" kern="1200" dirty="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2265 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1456324611"/>
                  </a:ext>
                </a:extLst>
              </a:tr>
            </a:tbl>
          </a:graphicData>
        </a:graphic>
      </p:graphicFrame>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spTree>
    <p:extLst>
      <p:ext uri="{BB962C8B-B14F-4D97-AF65-F5344CB8AC3E}">
        <p14:creationId xmlns:p14="http://schemas.microsoft.com/office/powerpoint/2010/main" val="236260462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lgn="l">
              <a:spcBef>
                <a:spcPct val="20000"/>
              </a:spcBef>
            </a:pPr>
            <a:r>
              <a:rPr lang="en-ZA" sz="2800" b="1" dirty="0">
                <a:solidFill>
                  <a:prstClr val="black"/>
                </a:solidFill>
                <a:ea typeface="+mn-ea"/>
                <a:cs typeface="+mn-cs"/>
              </a:rPr>
              <a:t>V. EXPENDITURE- GENDER IN MAINSTREAM BUDGET </a:t>
            </a:r>
            <a:endParaRPr lang="en-ZW" sz="2800" dirty="0">
              <a:solidFill>
                <a:prstClr val="black"/>
              </a:solidFill>
              <a:ea typeface="+mn-ea"/>
              <a:cs typeface="+mn-cs"/>
            </a:endParaRPr>
          </a:p>
        </p:txBody>
      </p:sp>
      <p:sp>
        <p:nvSpPr>
          <p:cNvPr id="10" name="Content Placeholder 9">
            <a:extLst>
              <a:ext uri="{FF2B5EF4-FFF2-40B4-BE49-F238E27FC236}">
                <a16:creationId xmlns:a16="http://schemas.microsoft.com/office/drawing/2014/main" id="{69EDB863-4C76-4BD0-F6D0-211301A84896}"/>
              </a:ext>
            </a:extLst>
          </p:cNvPr>
          <p:cNvSpPr>
            <a:spLocks noGrp="1"/>
          </p:cNvSpPr>
          <p:nvPr>
            <p:ph sz="half" idx="2"/>
          </p:nvPr>
        </p:nvSpPr>
        <p:spPr>
          <a:xfrm>
            <a:off x="5257800" y="1587910"/>
            <a:ext cx="3733800" cy="4355690"/>
          </a:xfrm>
        </p:spPr>
        <p:txBody>
          <a:bodyPr>
            <a:normAutofit/>
          </a:bodyPr>
          <a:lstStyle/>
          <a:p>
            <a:r>
              <a:rPr lang="en-GB" sz="2400" dirty="0"/>
              <a:t>PHOTO </a:t>
            </a:r>
          </a:p>
        </p:txBody>
      </p:sp>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sp>
        <p:nvSpPr>
          <p:cNvPr id="3" name="Content Placeholder 2"/>
          <p:cNvSpPr>
            <a:spLocks noGrp="1"/>
          </p:cNvSpPr>
          <p:nvPr>
            <p:ph sz="half" idx="1"/>
          </p:nvPr>
        </p:nvSpPr>
        <p:spPr/>
        <p:txBody>
          <a:bodyPr>
            <a:normAutofit/>
          </a:bodyPr>
          <a:lstStyle/>
          <a:p>
            <a:r>
              <a:rPr lang="en-ZA" sz="1600" dirty="0">
                <a:solidFill>
                  <a:srgbClr val="FF0000"/>
                </a:solidFill>
              </a:rPr>
              <a:t>Please explain how you are ensuring that women and men, boys and girls benefit equally, or that disparities are challenged through GRB </a:t>
            </a:r>
          </a:p>
          <a:p>
            <a:pPr marL="0" indent="0">
              <a:buNone/>
            </a:pPr>
            <a:r>
              <a:rPr lang="en-ZA" sz="1600" dirty="0"/>
              <a:t>The council gives equal opportunities to everyone, projects are done to benefit each and every member of the community. When budgeting the council considers  the contribution from the  community  thus giving an equal chance to every gender to benefit from the councils projects. GRB has </a:t>
            </a:r>
            <a:r>
              <a:rPr lang="en-ZA" sz="1600" dirty="0" err="1"/>
              <a:t>aso</a:t>
            </a:r>
            <a:r>
              <a:rPr lang="en-ZA" sz="1600" dirty="0"/>
              <a:t> been a too to hep combat disparities through niche targeting on issues which  are legging behind on equality.</a:t>
            </a:r>
          </a:p>
        </p:txBody>
      </p:sp>
      <p:pic>
        <p:nvPicPr>
          <p:cNvPr id="5" name="Picture 4">
            <a:extLst>
              <a:ext uri="{FF2B5EF4-FFF2-40B4-BE49-F238E27FC236}">
                <a16:creationId xmlns:a16="http://schemas.microsoft.com/office/drawing/2014/main" id="{DBFDAB8A-F286-4B4E-8D9D-43497155F0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6800" y="1035636"/>
            <a:ext cx="4038600" cy="4786727"/>
          </a:xfrm>
          <a:prstGeom prst="rect">
            <a:avLst/>
          </a:prstGeom>
        </p:spPr>
      </p:pic>
    </p:spTree>
    <p:extLst>
      <p:ext uri="{BB962C8B-B14F-4D97-AF65-F5344CB8AC3E}">
        <p14:creationId xmlns:p14="http://schemas.microsoft.com/office/powerpoint/2010/main" val="187555585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lgn="l">
              <a:spcBef>
                <a:spcPct val="20000"/>
              </a:spcBef>
            </a:pPr>
            <a:r>
              <a:rPr lang="en-ZA" sz="2800" b="1" dirty="0">
                <a:solidFill>
                  <a:prstClr val="black"/>
                </a:solidFill>
                <a:ea typeface="+mn-ea"/>
                <a:cs typeface="+mn-cs"/>
              </a:rPr>
              <a:t>V. EXPENDITURE- GENDER IN MAINSTREAM BUDGET – EXAMPLE  </a:t>
            </a:r>
            <a:endParaRPr lang="en-ZW" sz="2800" dirty="0">
              <a:solidFill>
                <a:prstClr val="black"/>
              </a:solidFill>
              <a:ea typeface="+mn-ea"/>
              <a:cs typeface="+mn-cs"/>
            </a:endParaRPr>
          </a:p>
        </p:txBody>
      </p:sp>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4262288948"/>
              </p:ext>
            </p:extLst>
          </p:nvPr>
        </p:nvGraphicFramePr>
        <p:xfrm>
          <a:off x="1066800" y="1981200"/>
          <a:ext cx="6159500" cy="2576388"/>
        </p:xfrm>
        <a:graphic>
          <a:graphicData uri="http://schemas.openxmlformats.org/drawingml/2006/table">
            <a:tbl>
              <a:tblPr firstRow="1" firstCol="1" bandRow="1">
                <a:tableStyleId>{5C22544A-7EE6-4342-B048-85BDC9FD1C3A}</a:tableStyleId>
              </a:tblPr>
              <a:tblGrid>
                <a:gridCol w="2448560">
                  <a:extLst>
                    <a:ext uri="{9D8B030D-6E8A-4147-A177-3AD203B41FA5}">
                      <a16:colId xmlns:a16="http://schemas.microsoft.com/office/drawing/2014/main" val="2176365499"/>
                    </a:ext>
                  </a:extLst>
                </a:gridCol>
                <a:gridCol w="1358900">
                  <a:extLst>
                    <a:ext uri="{9D8B030D-6E8A-4147-A177-3AD203B41FA5}">
                      <a16:colId xmlns:a16="http://schemas.microsoft.com/office/drawing/2014/main" val="346331403"/>
                    </a:ext>
                  </a:extLst>
                </a:gridCol>
                <a:gridCol w="1420495">
                  <a:extLst>
                    <a:ext uri="{9D8B030D-6E8A-4147-A177-3AD203B41FA5}">
                      <a16:colId xmlns:a16="http://schemas.microsoft.com/office/drawing/2014/main" val="3019309887"/>
                    </a:ext>
                  </a:extLst>
                </a:gridCol>
                <a:gridCol w="931545">
                  <a:extLst>
                    <a:ext uri="{9D8B030D-6E8A-4147-A177-3AD203B41FA5}">
                      <a16:colId xmlns:a16="http://schemas.microsoft.com/office/drawing/2014/main" val="1010328093"/>
                    </a:ext>
                  </a:extLst>
                </a:gridCol>
              </a:tblGrid>
              <a:tr h="365760">
                <a:tc>
                  <a:txBody>
                    <a:bodyPr/>
                    <a:lstStyle/>
                    <a:p>
                      <a:pPr>
                        <a:lnSpc>
                          <a:spcPct val="107000"/>
                        </a:lnSpc>
                        <a:spcAft>
                          <a:spcPts val="800"/>
                        </a:spcAft>
                      </a:pPr>
                      <a:r>
                        <a:rPr lang="en-ZA" sz="1800" kern="100">
                          <a:effectLst/>
                        </a:rPr>
                        <a:t> </a:t>
                      </a:r>
                      <a:endParaRPr lang="en-ZA"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ZA" sz="1800" kern="100" dirty="0">
                          <a:effectLst/>
                        </a:rPr>
                        <a:t>Amount </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ZA" sz="1800" kern="100">
                          <a:effectLst/>
                        </a:rPr>
                        <a:t> No of beneficiaries</a:t>
                      </a:r>
                      <a:endParaRPr lang="en-ZA"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ZA" sz="1800" kern="100">
                          <a:effectLst/>
                        </a:rPr>
                        <a:t>Percentage</a:t>
                      </a:r>
                      <a:endParaRPr lang="en-ZA"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6009269"/>
                  </a:ext>
                </a:extLst>
              </a:tr>
              <a:tr h="184150">
                <a:tc>
                  <a:txBody>
                    <a:bodyPr/>
                    <a:lstStyle/>
                    <a:p>
                      <a:pPr>
                        <a:lnSpc>
                          <a:spcPct val="107000"/>
                        </a:lnSpc>
                        <a:spcAft>
                          <a:spcPts val="800"/>
                        </a:spcAft>
                      </a:pPr>
                      <a:r>
                        <a:rPr lang="en-ZA" sz="1800" kern="100">
                          <a:effectLst/>
                        </a:rPr>
                        <a:t>Total Expenditure</a:t>
                      </a:r>
                      <a:endParaRPr lang="en-ZA"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GB" sz="1800" kern="100" dirty="0">
                          <a:effectLst/>
                        </a:rPr>
                        <a:t> 800 250</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GB" sz="1800" kern="100" dirty="0">
                          <a:effectLst/>
                        </a:rPr>
                        <a:t> </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GB" sz="1800" kern="100">
                          <a:effectLst/>
                        </a:rPr>
                        <a:t> </a:t>
                      </a:r>
                      <a:endParaRPr lang="en-ZA"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797577554"/>
                  </a:ext>
                </a:extLst>
              </a:tr>
              <a:tr h="355600">
                <a:tc>
                  <a:txBody>
                    <a:bodyPr/>
                    <a:lstStyle/>
                    <a:p>
                      <a:pPr>
                        <a:lnSpc>
                          <a:spcPct val="107000"/>
                        </a:lnSpc>
                        <a:spcAft>
                          <a:spcPts val="800"/>
                        </a:spcAft>
                      </a:pPr>
                      <a:r>
                        <a:rPr lang="en-GB" sz="1800" kern="100">
                          <a:effectLst/>
                        </a:rPr>
                        <a:t>No. of Men benefiting from council allocations</a:t>
                      </a:r>
                      <a:endParaRPr lang="en-ZA"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07000"/>
                        </a:lnSpc>
                        <a:spcAft>
                          <a:spcPts val="800"/>
                        </a:spcAft>
                      </a:pPr>
                      <a:r>
                        <a:rPr lang="en-GB" sz="1800" kern="100" dirty="0">
                          <a:effectLst/>
                        </a:rPr>
                        <a:t> </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GB" sz="1800" kern="100" dirty="0">
                          <a:effectLst/>
                        </a:rPr>
                        <a:t> 335</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GB" sz="1800" kern="100" dirty="0">
                          <a:effectLst/>
                        </a:rPr>
                        <a:t> 48.9%</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072814753"/>
                  </a:ext>
                </a:extLst>
              </a:tr>
              <a:tr h="355600">
                <a:tc>
                  <a:txBody>
                    <a:bodyPr/>
                    <a:lstStyle/>
                    <a:p>
                      <a:pPr>
                        <a:lnSpc>
                          <a:spcPct val="107000"/>
                        </a:lnSpc>
                        <a:spcAft>
                          <a:spcPts val="800"/>
                        </a:spcAft>
                      </a:pPr>
                      <a:r>
                        <a:rPr lang="en-GB" sz="1800" kern="100">
                          <a:effectLst/>
                        </a:rPr>
                        <a:t>No. of Women benefiting from council allocations</a:t>
                      </a:r>
                      <a:endParaRPr lang="en-ZA"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07000"/>
                        </a:lnSpc>
                        <a:spcAft>
                          <a:spcPts val="800"/>
                        </a:spcAft>
                      </a:pPr>
                      <a:r>
                        <a:rPr lang="en-GB" sz="1800" kern="100" dirty="0">
                          <a:effectLst/>
                        </a:rPr>
                        <a:t> </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GB" sz="1800" kern="100" dirty="0">
                          <a:effectLst/>
                        </a:rPr>
                        <a:t> 350</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GB" sz="1800" kern="100" dirty="0">
                          <a:effectLst/>
                        </a:rPr>
                        <a:t> 51.1%</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394458046"/>
                  </a:ext>
                </a:extLst>
              </a:tr>
              <a:tr h="184150">
                <a:tc>
                  <a:txBody>
                    <a:bodyPr/>
                    <a:lstStyle/>
                    <a:p>
                      <a:pPr>
                        <a:lnSpc>
                          <a:spcPct val="107000"/>
                        </a:lnSpc>
                        <a:spcAft>
                          <a:spcPts val="800"/>
                        </a:spcAft>
                      </a:pPr>
                      <a:r>
                        <a:rPr lang="en-GB" sz="1800" kern="100">
                          <a:effectLst/>
                        </a:rPr>
                        <a:t>Total beneficiaries</a:t>
                      </a:r>
                      <a:endParaRPr lang="en-ZA"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07000"/>
                        </a:lnSpc>
                        <a:spcAft>
                          <a:spcPts val="800"/>
                        </a:spcAft>
                      </a:pPr>
                      <a:r>
                        <a:rPr lang="en-GB" sz="1800" kern="100" dirty="0">
                          <a:effectLst/>
                        </a:rPr>
                        <a:t> </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GB" sz="1800" kern="100" dirty="0">
                          <a:effectLst/>
                        </a:rPr>
                        <a:t>685 </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ZA" sz="1800" kern="100" dirty="0">
                          <a:effectLst/>
                        </a:rPr>
                        <a:t>100% </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009824008"/>
                  </a:ext>
                </a:extLst>
              </a:tr>
            </a:tbl>
          </a:graphicData>
        </a:graphic>
      </p:graphicFrame>
    </p:spTree>
    <p:extLst>
      <p:ext uri="{BB962C8B-B14F-4D97-AF65-F5344CB8AC3E}">
        <p14:creationId xmlns:p14="http://schemas.microsoft.com/office/powerpoint/2010/main" val="427194547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1208" y="-112286"/>
            <a:ext cx="8229600" cy="1143000"/>
          </a:xfrm>
        </p:spPr>
        <p:txBody>
          <a:bodyPr>
            <a:normAutofit/>
          </a:bodyPr>
          <a:lstStyle/>
          <a:p>
            <a:r>
              <a:rPr lang="en-ZA" sz="2800" b="1" dirty="0">
                <a:solidFill>
                  <a:prstClr val="black"/>
                </a:solidFill>
                <a:ea typeface="+mn-ea"/>
                <a:cs typeface="+mn-cs"/>
              </a:rPr>
              <a:t>VI. BUDGET CROSS SUBSIDISATION ANALYSIS</a:t>
            </a:r>
            <a:endParaRPr lang="en-ZA" dirty="0"/>
          </a:p>
        </p:txBody>
      </p:sp>
      <p:sp>
        <p:nvSpPr>
          <p:cNvPr id="3" name="Content Placeholder 2"/>
          <p:cNvSpPr>
            <a:spLocks noGrp="1"/>
          </p:cNvSpPr>
          <p:nvPr>
            <p:ph idx="1"/>
          </p:nvPr>
        </p:nvSpPr>
        <p:spPr>
          <a:xfrm>
            <a:off x="457200" y="4419600"/>
            <a:ext cx="8229600" cy="1706563"/>
          </a:xfrm>
          <a:ln>
            <a:solidFill>
              <a:schemeClr val="tx1"/>
            </a:solidFill>
          </a:ln>
        </p:spPr>
        <p:txBody>
          <a:bodyPr>
            <a:normAutofit/>
          </a:bodyPr>
          <a:lstStyle/>
          <a:p>
            <a:pPr marL="0" marR="191135" lvl="0" indent="0">
              <a:lnSpc>
                <a:spcPct val="115000"/>
              </a:lnSpc>
              <a:buNone/>
            </a:pPr>
            <a:endParaRPr lang="en-ZA" sz="2400"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ZW" dirty="0"/>
          </a:p>
        </p:txBody>
      </p:sp>
      <p:sp>
        <p:nvSpPr>
          <p:cNvPr id="7" name="TextBox 6"/>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graphicFrame>
        <p:nvGraphicFramePr>
          <p:cNvPr id="8" name="Table 8">
            <a:extLst>
              <a:ext uri="{FF2B5EF4-FFF2-40B4-BE49-F238E27FC236}">
                <a16:creationId xmlns:a16="http://schemas.microsoft.com/office/drawing/2014/main" id="{972E4A84-E591-9A23-75A2-94588F73F8FF}"/>
              </a:ext>
            </a:extLst>
          </p:cNvPr>
          <p:cNvGraphicFramePr>
            <a:graphicFrameLocks noGrp="1"/>
          </p:cNvGraphicFramePr>
          <p:nvPr>
            <p:extLst>
              <p:ext uri="{D42A27DB-BD31-4B8C-83A1-F6EECF244321}">
                <p14:modId xmlns:p14="http://schemas.microsoft.com/office/powerpoint/2010/main" val="3282972873"/>
              </p:ext>
            </p:extLst>
          </p:nvPr>
        </p:nvGraphicFramePr>
        <p:xfrm>
          <a:off x="368808" y="685800"/>
          <a:ext cx="8382000" cy="5577840"/>
        </p:xfrm>
        <a:graphic>
          <a:graphicData uri="http://schemas.openxmlformats.org/drawingml/2006/table">
            <a:tbl>
              <a:tblPr firstRow="1" bandRow="1">
                <a:tableStyleId>{5C22544A-7EE6-4342-B048-85BDC9FD1C3A}</a:tableStyleId>
              </a:tblPr>
              <a:tblGrid>
                <a:gridCol w="1397000">
                  <a:extLst>
                    <a:ext uri="{9D8B030D-6E8A-4147-A177-3AD203B41FA5}">
                      <a16:colId xmlns:a16="http://schemas.microsoft.com/office/drawing/2014/main" val="243963026"/>
                    </a:ext>
                  </a:extLst>
                </a:gridCol>
                <a:gridCol w="1397000">
                  <a:extLst>
                    <a:ext uri="{9D8B030D-6E8A-4147-A177-3AD203B41FA5}">
                      <a16:colId xmlns:a16="http://schemas.microsoft.com/office/drawing/2014/main" val="3025819700"/>
                    </a:ext>
                  </a:extLst>
                </a:gridCol>
                <a:gridCol w="1397000">
                  <a:extLst>
                    <a:ext uri="{9D8B030D-6E8A-4147-A177-3AD203B41FA5}">
                      <a16:colId xmlns:a16="http://schemas.microsoft.com/office/drawing/2014/main" val="3934976339"/>
                    </a:ext>
                  </a:extLst>
                </a:gridCol>
                <a:gridCol w="1397000">
                  <a:extLst>
                    <a:ext uri="{9D8B030D-6E8A-4147-A177-3AD203B41FA5}">
                      <a16:colId xmlns:a16="http://schemas.microsoft.com/office/drawing/2014/main" val="3175072978"/>
                    </a:ext>
                  </a:extLst>
                </a:gridCol>
                <a:gridCol w="1041400">
                  <a:extLst>
                    <a:ext uri="{9D8B030D-6E8A-4147-A177-3AD203B41FA5}">
                      <a16:colId xmlns:a16="http://schemas.microsoft.com/office/drawing/2014/main" val="4056010509"/>
                    </a:ext>
                  </a:extLst>
                </a:gridCol>
                <a:gridCol w="1752600">
                  <a:extLst>
                    <a:ext uri="{9D8B030D-6E8A-4147-A177-3AD203B41FA5}">
                      <a16:colId xmlns:a16="http://schemas.microsoft.com/office/drawing/2014/main" val="3130151300"/>
                    </a:ext>
                  </a:extLst>
                </a:gridCol>
              </a:tblGrid>
              <a:tr h="615661">
                <a:tc>
                  <a:txBody>
                    <a:bodyPr/>
                    <a:lstStyle/>
                    <a:p>
                      <a:endParaRPr lang="en-GB" dirty="0"/>
                    </a:p>
                  </a:txBody>
                  <a:tcPr/>
                </a:tc>
                <a:tc>
                  <a:txBody>
                    <a:bodyPr/>
                    <a:lstStyle/>
                    <a:p>
                      <a:r>
                        <a:rPr lang="en-US" dirty="0">
                          <a:solidFill>
                            <a:schemeClr val="tx1"/>
                          </a:solidFill>
                        </a:rPr>
                        <a:t>Income (A)</a:t>
                      </a:r>
                      <a:endParaRPr lang="en-GB" dirty="0">
                        <a:solidFill>
                          <a:schemeClr val="tx1"/>
                        </a:solidFill>
                      </a:endParaRPr>
                    </a:p>
                  </a:txBody>
                  <a:tcPr/>
                </a:tc>
                <a:tc>
                  <a:txBody>
                    <a:bodyPr/>
                    <a:lstStyle/>
                    <a:p>
                      <a:r>
                        <a:rPr lang="en-US" dirty="0">
                          <a:solidFill>
                            <a:schemeClr val="tx1"/>
                          </a:solidFill>
                        </a:rPr>
                        <a:t>% of total budget</a:t>
                      </a:r>
                      <a:endParaRPr lang="en-GB" dirty="0">
                        <a:solidFill>
                          <a:schemeClr val="tx1"/>
                        </a:solidFill>
                      </a:endParaRPr>
                    </a:p>
                  </a:txBody>
                  <a:tcPr/>
                </a:tc>
                <a:tc>
                  <a:txBody>
                    <a:bodyPr/>
                    <a:lstStyle/>
                    <a:p>
                      <a:r>
                        <a:rPr lang="en-US" dirty="0">
                          <a:solidFill>
                            <a:schemeClr val="tx1"/>
                          </a:solidFill>
                        </a:rPr>
                        <a:t>Expenditure (B)</a:t>
                      </a:r>
                      <a:endParaRPr lang="en-GB" dirty="0">
                        <a:solidFill>
                          <a:schemeClr val="tx1"/>
                        </a:solidFill>
                      </a:endParaRPr>
                    </a:p>
                  </a:txBody>
                  <a:tcPr/>
                </a:tc>
                <a:tc>
                  <a:txBody>
                    <a:bodyPr/>
                    <a:lstStyle/>
                    <a:p>
                      <a:r>
                        <a:rPr lang="en-US" dirty="0">
                          <a:solidFill>
                            <a:schemeClr val="tx1"/>
                          </a:solidFill>
                        </a:rPr>
                        <a:t>% of total budget</a:t>
                      </a:r>
                      <a:endParaRPr lang="en-GB" dirty="0">
                        <a:solidFill>
                          <a:schemeClr val="tx1"/>
                        </a:solidFill>
                      </a:endParaRPr>
                    </a:p>
                  </a:txBody>
                  <a:tcPr/>
                </a:tc>
                <a:tc>
                  <a:txBody>
                    <a:bodyPr/>
                    <a:lstStyle/>
                    <a:p>
                      <a:r>
                        <a:rPr lang="en-US" dirty="0">
                          <a:solidFill>
                            <a:schemeClr val="tx1"/>
                          </a:solidFill>
                        </a:rPr>
                        <a:t>Surplus/Deficit</a:t>
                      </a:r>
                      <a:endParaRPr lang="en-GB" dirty="0">
                        <a:solidFill>
                          <a:schemeClr val="tx1"/>
                        </a:solidFill>
                      </a:endParaRPr>
                    </a:p>
                  </a:txBody>
                  <a:tcPr/>
                </a:tc>
                <a:extLst>
                  <a:ext uri="{0D108BD9-81ED-4DB2-BD59-A6C34878D82A}">
                    <a16:rowId xmlns:a16="http://schemas.microsoft.com/office/drawing/2014/main" val="236791387"/>
                  </a:ext>
                </a:extLst>
              </a:tr>
              <a:tr h="557027">
                <a:tc>
                  <a:txBody>
                    <a:bodyPr/>
                    <a:lstStyle/>
                    <a:p>
                      <a:r>
                        <a:rPr lang="en-US" sz="1600" dirty="0"/>
                        <a:t>Governance &amp; Administration</a:t>
                      </a:r>
                      <a:endParaRPr lang="en-GB" sz="1600" dirty="0"/>
                    </a:p>
                  </a:txBody>
                  <a:tcPr/>
                </a:tc>
                <a:tc>
                  <a:txBody>
                    <a:bodyPr/>
                    <a:lstStyle/>
                    <a:p>
                      <a:r>
                        <a:rPr lang="en-GB" dirty="0"/>
                        <a:t>3 236 850.35</a:t>
                      </a:r>
                    </a:p>
                  </a:txBody>
                  <a:tcPr/>
                </a:tc>
                <a:tc>
                  <a:txBody>
                    <a:bodyPr/>
                    <a:lstStyle/>
                    <a:p>
                      <a:r>
                        <a:rPr lang="en-GB" dirty="0"/>
                        <a:t>36.1</a:t>
                      </a:r>
                    </a:p>
                  </a:txBody>
                  <a:tcPr/>
                </a:tc>
                <a:tc>
                  <a:txBody>
                    <a:bodyPr/>
                    <a:lstStyle/>
                    <a:p>
                      <a:r>
                        <a:rPr lang="en-GB" dirty="0"/>
                        <a:t>2 380 653.10</a:t>
                      </a:r>
                    </a:p>
                  </a:txBody>
                  <a:tcPr/>
                </a:tc>
                <a:tc>
                  <a:txBody>
                    <a:bodyPr/>
                    <a:lstStyle/>
                    <a:p>
                      <a:r>
                        <a:rPr lang="en-GB" dirty="0"/>
                        <a:t>27</a:t>
                      </a:r>
                    </a:p>
                  </a:txBody>
                  <a:tcPr/>
                </a:tc>
                <a:tc>
                  <a:txBody>
                    <a:bodyPr/>
                    <a:lstStyle/>
                    <a:p>
                      <a:r>
                        <a:rPr lang="en-GB" dirty="0"/>
                        <a:t>856 197.25</a:t>
                      </a:r>
                    </a:p>
                  </a:txBody>
                  <a:tcPr/>
                </a:tc>
                <a:extLst>
                  <a:ext uri="{0D108BD9-81ED-4DB2-BD59-A6C34878D82A}">
                    <a16:rowId xmlns:a16="http://schemas.microsoft.com/office/drawing/2014/main" val="1427444436"/>
                  </a:ext>
                </a:extLst>
              </a:tr>
              <a:tr h="791564">
                <a:tc>
                  <a:txBody>
                    <a:bodyPr/>
                    <a:lstStyle/>
                    <a:p>
                      <a:r>
                        <a:rPr lang="en-US" sz="1600" dirty="0"/>
                        <a:t>Water, Sanitation &amp; Hygiene</a:t>
                      </a:r>
                      <a:endParaRPr lang="en-GB" sz="1600" dirty="0"/>
                    </a:p>
                  </a:txBody>
                  <a:tcPr/>
                </a:tc>
                <a:tc>
                  <a:txBody>
                    <a:bodyPr/>
                    <a:lstStyle/>
                    <a:p>
                      <a:r>
                        <a:rPr lang="en-GB" dirty="0"/>
                        <a:t>620 350</a:t>
                      </a:r>
                    </a:p>
                  </a:txBody>
                  <a:tcPr/>
                </a:tc>
                <a:tc>
                  <a:txBody>
                    <a:bodyPr/>
                    <a:lstStyle/>
                    <a:p>
                      <a:r>
                        <a:rPr lang="en-GB" dirty="0"/>
                        <a:t>9.3</a:t>
                      </a:r>
                    </a:p>
                  </a:txBody>
                  <a:tcPr/>
                </a:tc>
                <a:tc>
                  <a:txBody>
                    <a:bodyPr/>
                    <a:lstStyle/>
                    <a:p>
                      <a:r>
                        <a:rPr lang="en-GB" dirty="0"/>
                        <a:t>620 350</a:t>
                      </a:r>
                    </a:p>
                  </a:txBody>
                  <a:tcPr/>
                </a:tc>
                <a:tc>
                  <a:txBody>
                    <a:bodyPr/>
                    <a:lstStyle/>
                    <a:p>
                      <a:r>
                        <a:rPr lang="en-GB" dirty="0"/>
                        <a:t>7</a:t>
                      </a:r>
                    </a:p>
                  </a:txBody>
                  <a:tcPr/>
                </a:tc>
                <a:tc>
                  <a:txBody>
                    <a:bodyPr/>
                    <a:lstStyle/>
                    <a:p>
                      <a:r>
                        <a:rPr lang="en-GB" dirty="0"/>
                        <a:t>0</a:t>
                      </a:r>
                    </a:p>
                  </a:txBody>
                  <a:tcPr/>
                </a:tc>
                <a:extLst>
                  <a:ext uri="{0D108BD9-81ED-4DB2-BD59-A6C34878D82A}">
                    <a16:rowId xmlns:a16="http://schemas.microsoft.com/office/drawing/2014/main" val="146695595"/>
                  </a:ext>
                </a:extLst>
              </a:tr>
              <a:tr h="351806">
                <a:tc>
                  <a:txBody>
                    <a:bodyPr/>
                    <a:lstStyle/>
                    <a:p>
                      <a:r>
                        <a:rPr lang="en-US" sz="1800" dirty="0"/>
                        <a:t>Social Services</a:t>
                      </a:r>
                      <a:endParaRPr lang="en-GB"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1 870 234.00</a:t>
                      </a:r>
                    </a:p>
                    <a:p>
                      <a:endParaRPr lang="en-GB" sz="1800" dirty="0"/>
                    </a:p>
                  </a:txBody>
                  <a:tcPr/>
                </a:tc>
                <a:tc>
                  <a:txBody>
                    <a:bodyPr/>
                    <a:lstStyle/>
                    <a:p>
                      <a:r>
                        <a:rPr lang="en-GB" dirty="0"/>
                        <a:t>20.9</a:t>
                      </a:r>
                    </a:p>
                  </a:txBody>
                  <a:tcPr/>
                </a:tc>
                <a:tc>
                  <a:txBody>
                    <a:bodyPr/>
                    <a:lstStyle/>
                    <a:p>
                      <a:r>
                        <a:rPr lang="en-GB" dirty="0"/>
                        <a:t>2 575 265.84</a:t>
                      </a:r>
                    </a:p>
                  </a:txBody>
                  <a:tcPr/>
                </a:tc>
                <a:tc>
                  <a:txBody>
                    <a:bodyPr/>
                    <a:lstStyle/>
                    <a:p>
                      <a:r>
                        <a:rPr lang="en-GB" dirty="0"/>
                        <a:t>29</a:t>
                      </a:r>
                    </a:p>
                  </a:txBody>
                  <a:tcPr/>
                </a:tc>
                <a:tc>
                  <a:txBody>
                    <a:bodyPr/>
                    <a:lstStyle/>
                    <a:p>
                      <a:r>
                        <a:rPr lang="en-GB" dirty="0"/>
                        <a:t>(705 031.84)</a:t>
                      </a:r>
                    </a:p>
                  </a:txBody>
                  <a:tcPr/>
                </a:tc>
                <a:extLst>
                  <a:ext uri="{0D108BD9-81ED-4DB2-BD59-A6C34878D82A}">
                    <a16:rowId xmlns:a16="http://schemas.microsoft.com/office/drawing/2014/main" val="4289499622"/>
                  </a:ext>
                </a:extLst>
              </a:tr>
              <a:tr h="351806">
                <a:tc>
                  <a:txBody>
                    <a:bodyPr/>
                    <a:lstStyle/>
                    <a:p>
                      <a:r>
                        <a:rPr lang="en-US" sz="1600" dirty="0"/>
                        <a:t>Roads</a:t>
                      </a:r>
                      <a:endParaRPr lang="en-GB" sz="1600" dirty="0"/>
                    </a:p>
                  </a:txBody>
                  <a:tcPr/>
                </a:tc>
                <a:tc>
                  <a:txBody>
                    <a:bodyPr/>
                    <a:lstStyle/>
                    <a:p>
                      <a:r>
                        <a:rPr lang="en-GB" dirty="0"/>
                        <a:t>1 680 000.00</a:t>
                      </a:r>
                    </a:p>
                  </a:txBody>
                  <a:tcPr/>
                </a:tc>
                <a:tc>
                  <a:txBody>
                    <a:bodyPr/>
                    <a:lstStyle/>
                    <a:p>
                      <a:r>
                        <a:rPr lang="en-GB" dirty="0"/>
                        <a:t>18.8</a:t>
                      </a:r>
                    </a:p>
                  </a:txBody>
                  <a:tcPr/>
                </a:tc>
                <a:tc>
                  <a:txBody>
                    <a:bodyPr/>
                    <a:lstStyle/>
                    <a:p>
                      <a:r>
                        <a:rPr lang="en-GB" dirty="0"/>
                        <a:t>2 714 250.20</a:t>
                      </a:r>
                    </a:p>
                  </a:txBody>
                  <a:tcPr/>
                </a:tc>
                <a:tc>
                  <a:txBody>
                    <a:bodyPr/>
                    <a:lstStyle/>
                    <a:p>
                      <a:r>
                        <a:rPr lang="en-GB" dirty="0"/>
                        <a:t>30</a:t>
                      </a:r>
                    </a:p>
                  </a:txBody>
                  <a:tcPr/>
                </a:tc>
                <a:tc>
                  <a:txBody>
                    <a:bodyPr/>
                    <a:lstStyle/>
                    <a:p>
                      <a:r>
                        <a:rPr lang="en-GB" dirty="0"/>
                        <a:t>(1 034 250.20)</a:t>
                      </a:r>
                    </a:p>
                  </a:txBody>
                  <a:tcPr/>
                </a:tc>
                <a:extLst>
                  <a:ext uri="{0D108BD9-81ED-4DB2-BD59-A6C34878D82A}">
                    <a16:rowId xmlns:a16="http://schemas.microsoft.com/office/drawing/2014/main" val="2577597650"/>
                  </a:ext>
                </a:extLst>
              </a:tr>
              <a:tr h="557027">
                <a:tc>
                  <a:txBody>
                    <a:bodyPr/>
                    <a:lstStyle/>
                    <a:p>
                      <a:r>
                        <a:rPr lang="en-US" sz="1600" dirty="0"/>
                        <a:t>Public Safety and Security</a:t>
                      </a:r>
                      <a:endParaRPr lang="en-GB" sz="1600" dirty="0"/>
                    </a:p>
                  </a:txBody>
                  <a:tcPr/>
                </a:tc>
                <a:tc>
                  <a:txBody>
                    <a:bodyPr/>
                    <a:lstStyle/>
                    <a:p>
                      <a:r>
                        <a:rPr lang="en-GB" dirty="0"/>
                        <a:t>   350 000.00</a:t>
                      </a:r>
                    </a:p>
                  </a:txBody>
                  <a:tcPr/>
                </a:tc>
                <a:tc>
                  <a:txBody>
                    <a:bodyPr/>
                    <a:lstStyle/>
                    <a:p>
                      <a:r>
                        <a:rPr lang="en-GB" dirty="0"/>
                        <a:t>5.3</a:t>
                      </a:r>
                    </a:p>
                  </a:txBody>
                  <a:tcPr/>
                </a:tc>
                <a:tc>
                  <a:txBody>
                    <a:bodyPr/>
                    <a:lstStyle/>
                    <a:p>
                      <a:r>
                        <a:rPr lang="en-GB" dirty="0"/>
                        <a:t>350 000</a:t>
                      </a:r>
                    </a:p>
                  </a:txBody>
                  <a:tcPr/>
                </a:tc>
                <a:tc>
                  <a:txBody>
                    <a:bodyPr/>
                    <a:lstStyle/>
                    <a:p>
                      <a:r>
                        <a:rPr lang="en-GB" dirty="0"/>
                        <a:t>4</a:t>
                      </a:r>
                    </a:p>
                  </a:txBody>
                  <a:tcPr/>
                </a:tc>
                <a:tc>
                  <a:txBody>
                    <a:bodyPr/>
                    <a:lstStyle/>
                    <a:p>
                      <a:r>
                        <a:rPr lang="en-GB" dirty="0"/>
                        <a:t>0</a:t>
                      </a:r>
                    </a:p>
                  </a:txBody>
                  <a:tcPr/>
                </a:tc>
                <a:extLst>
                  <a:ext uri="{0D108BD9-81ED-4DB2-BD59-A6C34878D82A}">
                    <a16:rowId xmlns:a16="http://schemas.microsoft.com/office/drawing/2014/main" val="4134463939"/>
                  </a:ext>
                </a:extLst>
              </a:tr>
              <a:tr h="1026101">
                <a:tc>
                  <a:txBody>
                    <a:bodyPr/>
                    <a:lstStyle/>
                    <a:p>
                      <a:r>
                        <a:rPr lang="en-US" sz="1600" dirty="0"/>
                        <a:t>Natural Resources &amp; Conservation Mgt</a:t>
                      </a:r>
                      <a:endParaRPr lang="en-GB" sz="1600" dirty="0"/>
                    </a:p>
                  </a:txBody>
                  <a:tcPr/>
                </a:tc>
                <a:tc>
                  <a:txBody>
                    <a:bodyPr/>
                    <a:lstStyle/>
                    <a:p>
                      <a:r>
                        <a:rPr lang="en-GB" dirty="0"/>
                        <a:t>1 200 140.00</a:t>
                      </a:r>
                    </a:p>
                  </a:txBody>
                  <a:tcPr/>
                </a:tc>
                <a:tc>
                  <a:txBody>
                    <a:bodyPr/>
                    <a:lstStyle/>
                    <a:p>
                      <a:r>
                        <a:rPr lang="en-GB" dirty="0"/>
                        <a:t>3.9</a:t>
                      </a:r>
                    </a:p>
                  </a:txBody>
                  <a:tcPr/>
                </a:tc>
                <a:tc>
                  <a:txBody>
                    <a:bodyPr/>
                    <a:lstStyle/>
                    <a:p>
                      <a:r>
                        <a:rPr lang="en-GB" dirty="0"/>
                        <a:t>387 055.21</a:t>
                      </a:r>
                    </a:p>
                  </a:txBody>
                  <a:tcPr/>
                </a:tc>
                <a:tc>
                  <a:txBody>
                    <a:bodyPr/>
                    <a:lstStyle/>
                    <a:p>
                      <a:r>
                        <a:rPr lang="en-GB" dirty="0"/>
                        <a:t>4</a:t>
                      </a:r>
                    </a:p>
                  </a:txBody>
                  <a:tcPr/>
                </a:tc>
                <a:tc>
                  <a:txBody>
                    <a:bodyPr/>
                    <a:lstStyle/>
                    <a:p>
                      <a:r>
                        <a:rPr lang="en-GB" dirty="0"/>
                        <a:t>813 084 79</a:t>
                      </a:r>
                    </a:p>
                  </a:txBody>
                  <a:tcPr/>
                </a:tc>
                <a:extLst>
                  <a:ext uri="{0D108BD9-81ED-4DB2-BD59-A6C34878D82A}">
                    <a16:rowId xmlns:a16="http://schemas.microsoft.com/office/drawing/2014/main" val="239956510"/>
                  </a:ext>
                </a:extLst>
              </a:tr>
              <a:tr h="351806">
                <a:tc>
                  <a:txBody>
                    <a:bodyPr/>
                    <a:lstStyle/>
                    <a:p>
                      <a:r>
                        <a:rPr lang="en-US" b="1" dirty="0"/>
                        <a:t>Total</a:t>
                      </a:r>
                      <a:endParaRPr lang="en-GB"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8 957 574.35</a:t>
                      </a:r>
                    </a:p>
                  </a:txBody>
                  <a:tcPr/>
                </a:tc>
                <a:tc>
                  <a:txBody>
                    <a:bodyPr/>
                    <a:lstStyle/>
                    <a:p>
                      <a:r>
                        <a:rPr lang="en-GB" dirty="0"/>
                        <a:t>100</a:t>
                      </a:r>
                    </a:p>
                  </a:txBody>
                  <a:tcPr/>
                </a:tc>
                <a:tc>
                  <a:txBody>
                    <a:bodyPr/>
                    <a:lstStyle/>
                    <a:p>
                      <a:r>
                        <a:rPr lang="en-GB" dirty="0"/>
                        <a:t>8 957 574.35</a:t>
                      </a:r>
                    </a:p>
                  </a:txBody>
                  <a:tcPr/>
                </a:tc>
                <a:tc>
                  <a:txBody>
                    <a:bodyPr/>
                    <a:lstStyle/>
                    <a:p>
                      <a:r>
                        <a:rPr lang="en-GB" dirty="0"/>
                        <a:t>100</a:t>
                      </a:r>
                    </a:p>
                  </a:txBody>
                  <a:tcPr/>
                </a:tc>
                <a:tc>
                  <a:txBody>
                    <a:bodyPr/>
                    <a:lstStyle/>
                    <a:p>
                      <a:r>
                        <a:rPr lang="en-GB" dirty="0"/>
                        <a:t>0</a:t>
                      </a:r>
                    </a:p>
                  </a:txBody>
                  <a:tcPr/>
                </a:tc>
                <a:extLst>
                  <a:ext uri="{0D108BD9-81ED-4DB2-BD59-A6C34878D82A}">
                    <a16:rowId xmlns:a16="http://schemas.microsoft.com/office/drawing/2014/main" val="3152774393"/>
                  </a:ext>
                </a:extLst>
              </a:tr>
            </a:tbl>
          </a:graphicData>
        </a:graphic>
      </p:graphicFrame>
    </p:spTree>
    <p:extLst>
      <p:ext uri="{BB962C8B-B14F-4D97-AF65-F5344CB8AC3E}">
        <p14:creationId xmlns:p14="http://schemas.microsoft.com/office/powerpoint/2010/main" val="4268981048"/>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2800" b="1" dirty="0">
                <a:solidFill>
                  <a:prstClr val="black"/>
                </a:solidFill>
                <a:ea typeface="+mn-ea"/>
                <a:cs typeface="+mn-cs"/>
              </a:rPr>
              <a:t>VI. BUDGET CROSS SUBSIDISATION ANALYSIS</a:t>
            </a:r>
            <a:endParaRPr lang="en-ZA" dirty="0"/>
          </a:p>
        </p:txBody>
      </p:sp>
      <p:sp>
        <p:nvSpPr>
          <p:cNvPr id="7" name="TextBox 6"/>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sp>
        <p:nvSpPr>
          <p:cNvPr id="9" name="Content Placeholder 8">
            <a:extLst>
              <a:ext uri="{FF2B5EF4-FFF2-40B4-BE49-F238E27FC236}">
                <a16:creationId xmlns:a16="http://schemas.microsoft.com/office/drawing/2014/main" id="{C0249B11-A253-BA76-6140-9C152BCE20CE}"/>
              </a:ext>
            </a:extLst>
          </p:cNvPr>
          <p:cNvSpPr>
            <a:spLocks noGrp="1"/>
          </p:cNvSpPr>
          <p:nvPr>
            <p:ph idx="1"/>
          </p:nvPr>
        </p:nvSpPr>
        <p:spPr/>
        <p:txBody>
          <a:bodyPr>
            <a:normAutofit fontScale="77500" lnSpcReduction="20000"/>
          </a:bodyPr>
          <a:lstStyle/>
          <a:p>
            <a:pPr algn="just">
              <a:lnSpc>
                <a:spcPct val="150000"/>
              </a:lnSpc>
              <a:spcBef>
                <a:spcPts val="0"/>
              </a:spcBef>
            </a:pPr>
            <a:r>
              <a:rPr lang="en-GB" sz="2000" dirty="0">
                <a:solidFill>
                  <a:srgbClr val="000000"/>
                </a:solidFill>
                <a:effectLst/>
                <a:ea typeface="Calibri" panose="020F0502020204030204" pitchFamily="34" charset="0"/>
                <a:cs typeface="Times New Roman" panose="02020603050405020304" pitchFamily="18" charset="0"/>
              </a:rPr>
              <a:t>Which programmes generate more income than expenditure? </a:t>
            </a:r>
          </a:p>
          <a:p>
            <a:pPr marL="0" indent="0" algn="just">
              <a:lnSpc>
                <a:spcPct val="150000"/>
              </a:lnSpc>
              <a:spcBef>
                <a:spcPts val="0"/>
              </a:spcBef>
              <a:buNone/>
            </a:pPr>
            <a:r>
              <a:rPr lang="en-US" sz="2000" dirty="0"/>
              <a:t>Governance &amp; Administration</a:t>
            </a:r>
          </a:p>
          <a:p>
            <a:pPr marL="0" indent="0" algn="just">
              <a:lnSpc>
                <a:spcPct val="150000"/>
              </a:lnSpc>
              <a:spcBef>
                <a:spcPts val="0"/>
              </a:spcBef>
              <a:buNone/>
            </a:pPr>
            <a:r>
              <a:rPr lang="en-US" sz="2000" dirty="0"/>
              <a:t>Natural Resources &amp; Conservation Mgt</a:t>
            </a:r>
            <a:endParaRPr lang="en-GB" sz="2000" dirty="0">
              <a:effectLst/>
              <a:ea typeface="Calibri" panose="020F0502020204030204" pitchFamily="34" charset="0"/>
              <a:cs typeface="Times New Roman" panose="02020603050405020304" pitchFamily="18" charset="0"/>
            </a:endParaRPr>
          </a:p>
          <a:p>
            <a:pPr algn="just">
              <a:lnSpc>
                <a:spcPct val="150000"/>
              </a:lnSpc>
              <a:spcBef>
                <a:spcPts val="0"/>
              </a:spcBef>
            </a:pPr>
            <a:r>
              <a:rPr lang="en-GB" sz="2000" dirty="0">
                <a:solidFill>
                  <a:srgbClr val="000000"/>
                </a:solidFill>
                <a:effectLst/>
                <a:ea typeface="Calibri" panose="020F0502020204030204" pitchFamily="34" charset="0"/>
                <a:cs typeface="Times New Roman" panose="02020603050405020304" pitchFamily="18" charset="0"/>
              </a:rPr>
              <a:t>Which programmes spend more than they generate (i.e. they are being subsidised).  Specify nature of activities being subsidised and funding source.</a:t>
            </a:r>
          </a:p>
          <a:p>
            <a:pPr marL="0" indent="0" algn="just">
              <a:lnSpc>
                <a:spcPct val="150000"/>
              </a:lnSpc>
              <a:spcBef>
                <a:spcPts val="0"/>
              </a:spcBef>
              <a:buNone/>
            </a:pPr>
            <a:r>
              <a:rPr lang="en-GB" sz="1600" dirty="0">
                <a:effectLst/>
                <a:ea typeface="Calibri" panose="020F0502020204030204" pitchFamily="34" charset="0"/>
                <a:cs typeface="Times New Roman" panose="02020603050405020304" pitchFamily="18" charset="0"/>
              </a:rPr>
              <a:t>SOCIAL SERVICES- CONSTRUCTION OF SCHOOLS AND CLINICS FUNDED BY INTERNAL FUNDS FROM GOVERNANCE </a:t>
            </a:r>
          </a:p>
          <a:p>
            <a:pPr marL="0" indent="0" algn="just">
              <a:lnSpc>
                <a:spcPct val="150000"/>
              </a:lnSpc>
              <a:spcBef>
                <a:spcPts val="0"/>
              </a:spcBef>
              <a:buNone/>
            </a:pPr>
            <a:r>
              <a:rPr lang="en-GB" sz="1600" dirty="0">
                <a:ea typeface="Calibri" panose="020F0502020204030204" pitchFamily="34" charset="0"/>
                <a:cs typeface="Times New Roman" panose="02020603050405020304" pitchFamily="18" charset="0"/>
              </a:rPr>
              <a:t>ROADS- CONSTRICTION AND MAINTANANCE OF ROADS FUNDED BY IINTERNAL FUNDS FROM NATURAL RESOURCES </a:t>
            </a:r>
            <a:endParaRPr lang="en-GB" sz="1600" dirty="0">
              <a:effectLst/>
              <a:ea typeface="Calibri" panose="020F0502020204030204" pitchFamily="34" charset="0"/>
              <a:cs typeface="Times New Roman" panose="02020603050405020304" pitchFamily="18" charset="0"/>
            </a:endParaRPr>
          </a:p>
          <a:p>
            <a:pPr algn="just">
              <a:lnSpc>
                <a:spcPct val="150000"/>
              </a:lnSpc>
              <a:spcBef>
                <a:spcPts val="0"/>
              </a:spcBef>
            </a:pPr>
            <a:r>
              <a:rPr lang="en-GB" sz="2000" dirty="0">
                <a:solidFill>
                  <a:srgbClr val="000000"/>
                </a:solidFill>
                <a:effectLst/>
                <a:ea typeface="Calibri" panose="020F0502020204030204" pitchFamily="34" charset="0"/>
                <a:cs typeface="Times New Roman" panose="02020603050405020304" pitchFamily="18" charset="0"/>
              </a:rPr>
              <a:t>Are there any policies to support or guide cross-subsidisation?</a:t>
            </a:r>
          </a:p>
          <a:p>
            <a:pPr marL="0" indent="0" algn="just">
              <a:lnSpc>
                <a:spcPct val="150000"/>
              </a:lnSpc>
              <a:spcBef>
                <a:spcPts val="0"/>
              </a:spcBef>
              <a:buNone/>
            </a:pPr>
            <a:r>
              <a:rPr lang="en-GB" sz="2000" dirty="0">
                <a:effectLst/>
                <a:ea typeface="Calibri" panose="020F0502020204030204" pitchFamily="34" charset="0"/>
                <a:cs typeface="Times New Roman" panose="02020603050405020304" pitchFamily="18" charset="0"/>
              </a:rPr>
              <a:t>The council is guided by council resolutions and policies on funding expense votes that are not completely covered by their program</a:t>
            </a:r>
          </a:p>
          <a:p>
            <a:pPr>
              <a:lnSpc>
                <a:spcPct val="150000"/>
              </a:lnSpc>
              <a:spcBef>
                <a:spcPts val="0"/>
              </a:spcBef>
            </a:pPr>
            <a:r>
              <a:rPr lang="en-GB" sz="2000" dirty="0">
                <a:solidFill>
                  <a:srgbClr val="000000"/>
                </a:solidFill>
                <a:effectLst/>
                <a:ea typeface="Calibri" panose="020F0502020204030204" pitchFamily="34" charset="0"/>
                <a:cs typeface="Times New Roman" panose="02020603050405020304" pitchFamily="18" charset="0"/>
              </a:rPr>
              <a:t>How have gender considerations influenced the cross-subsidisation of services?</a:t>
            </a:r>
          </a:p>
          <a:p>
            <a:pPr marL="0" indent="0">
              <a:lnSpc>
                <a:spcPct val="150000"/>
              </a:lnSpc>
              <a:spcBef>
                <a:spcPts val="0"/>
              </a:spcBef>
              <a:buNone/>
            </a:pPr>
            <a:r>
              <a:rPr lang="en-GB" sz="2000" dirty="0">
                <a:solidFill>
                  <a:srgbClr val="000000"/>
                </a:solidFill>
                <a:ea typeface="Calibri" panose="020F0502020204030204" pitchFamily="34" charset="0"/>
                <a:cs typeface="Times New Roman" panose="02020603050405020304" pitchFamily="18" charset="0"/>
              </a:rPr>
              <a:t>Yes. The benefiting </a:t>
            </a:r>
            <a:r>
              <a:rPr lang="en-GB" sz="2000" dirty="0" err="1">
                <a:solidFill>
                  <a:srgbClr val="000000"/>
                </a:solidFill>
                <a:ea typeface="Calibri" panose="020F0502020204030204" pitchFamily="34" charset="0"/>
                <a:cs typeface="Times New Roman" panose="02020603050405020304" pitchFamily="18" charset="0"/>
              </a:rPr>
              <a:t>programms</a:t>
            </a:r>
            <a:r>
              <a:rPr lang="en-GB" sz="2000" dirty="0">
                <a:solidFill>
                  <a:srgbClr val="000000"/>
                </a:solidFill>
                <a:ea typeface="Calibri" panose="020F0502020204030204" pitchFamily="34" charset="0"/>
                <a:cs typeface="Times New Roman" panose="02020603050405020304" pitchFamily="18" charset="0"/>
              </a:rPr>
              <a:t> all provide services or projects that are gender focused </a:t>
            </a:r>
            <a:endParaRPr lang="en-GB" sz="2000" dirty="0">
              <a:effectLst/>
              <a:ea typeface="Calibri" panose="020F0502020204030204" pitchFamily="34" charset="0"/>
              <a:cs typeface="Times New Roman" panose="02020603050405020304" pitchFamily="18" charset="0"/>
            </a:endParaRPr>
          </a:p>
          <a:p>
            <a:pPr algn="just">
              <a:lnSpc>
                <a:spcPct val="150000"/>
              </a:lnSpc>
              <a:spcBef>
                <a:spcPts val="0"/>
              </a:spcBef>
            </a:pPr>
            <a:r>
              <a:rPr lang="en-GB" sz="2000" dirty="0">
                <a:solidFill>
                  <a:srgbClr val="000000"/>
                </a:solidFill>
                <a:effectLst/>
                <a:ea typeface="Calibri" panose="020F0502020204030204" pitchFamily="34" charset="0"/>
                <a:cs typeface="Times New Roman" panose="02020603050405020304" pitchFamily="18" charset="0"/>
              </a:rPr>
              <a:t>What percentage of allocations have been influenced by gender considerations? </a:t>
            </a:r>
          </a:p>
          <a:p>
            <a:pPr marL="0" indent="0" algn="just">
              <a:lnSpc>
                <a:spcPct val="150000"/>
              </a:lnSpc>
              <a:spcBef>
                <a:spcPts val="0"/>
              </a:spcBef>
              <a:buNone/>
            </a:pPr>
            <a:r>
              <a:rPr lang="en-GB" sz="2000" dirty="0">
                <a:solidFill>
                  <a:srgbClr val="000000"/>
                </a:solidFill>
                <a:ea typeface="Calibri" panose="020F0502020204030204" pitchFamily="34" charset="0"/>
                <a:cs typeface="Times New Roman" panose="02020603050405020304" pitchFamily="18" charset="0"/>
              </a:rPr>
              <a:t>60 % of allocations </a:t>
            </a:r>
            <a:endParaRPr lang="en-GB" sz="2000" dirty="0">
              <a:effectLst/>
              <a:ea typeface="Calibri" panose="020F050202020403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243367653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8229600" cy="762000"/>
          </a:xfrm>
        </p:spPr>
        <p:txBody>
          <a:bodyPr>
            <a:normAutofit/>
          </a:bodyPr>
          <a:lstStyle/>
          <a:p>
            <a:r>
              <a:rPr lang="en-ZW" b="1" dirty="0"/>
              <a:t>OVERVIEW </a:t>
            </a:r>
          </a:p>
        </p:txBody>
      </p:sp>
      <p:sp>
        <p:nvSpPr>
          <p:cNvPr id="5" name="Content Placeholder 4"/>
          <p:cNvSpPr>
            <a:spLocks noGrp="1"/>
          </p:cNvSpPr>
          <p:nvPr>
            <p:ph idx="1"/>
          </p:nvPr>
        </p:nvSpPr>
        <p:spPr>
          <a:xfrm>
            <a:off x="457200" y="914400"/>
            <a:ext cx="8229600" cy="5211763"/>
          </a:xfrm>
        </p:spPr>
        <p:txBody>
          <a:bodyPr>
            <a:normAutofit/>
          </a:bodyPr>
          <a:lstStyle/>
          <a:p>
            <a:pPr marL="0" indent="0">
              <a:buNone/>
            </a:pPr>
            <a:endParaRPr lang="en-ZA" sz="2800"/>
          </a:p>
          <a:p>
            <a:endParaRPr lang="en-GB" sz="2800"/>
          </a:p>
          <a:p>
            <a:endParaRPr lang="en-GB" sz="2800"/>
          </a:p>
          <a:p>
            <a:endParaRPr lang="en-ZW" sz="2600" dirty="0"/>
          </a:p>
        </p:txBody>
      </p:sp>
      <p:graphicFrame>
        <p:nvGraphicFramePr>
          <p:cNvPr id="2" name="Table 1"/>
          <p:cNvGraphicFramePr>
            <a:graphicFrameLocks noGrp="1"/>
          </p:cNvGraphicFramePr>
          <p:nvPr>
            <p:extLst>
              <p:ext uri="{D42A27DB-BD31-4B8C-83A1-F6EECF244321}">
                <p14:modId xmlns:p14="http://schemas.microsoft.com/office/powerpoint/2010/main" val="707646658"/>
              </p:ext>
            </p:extLst>
          </p:nvPr>
        </p:nvGraphicFramePr>
        <p:xfrm>
          <a:off x="838200" y="914400"/>
          <a:ext cx="7543801" cy="4793869"/>
        </p:xfrm>
        <a:graphic>
          <a:graphicData uri="http://schemas.openxmlformats.org/drawingml/2006/table">
            <a:tbl>
              <a:tblPr firstRow="1" firstCol="1" bandRow="1">
                <a:tableStyleId>{5C22544A-7EE6-4342-B048-85BDC9FD1C3A}</a:tableStyleId>
              </a:tblPr>
              <a:tblGrid>
                <a:gridCol w="2475062">
                  <a:extLst>
                    <a:ext uri="{9D8B030D-6E8A-4147-A177-3AD203B41FA5}">
                      <a16:colId xmlns:a16="http://schemas.microsoft.com/office/drawing/2014/main" val="20000"/>
                    </a:ext>
                  </a:extLst>
                </a:gridCol>
                <a:gridCol w="1411138">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gridCol w="914401">
                  <a:extLst>
                    <a:ext uri="{9D8B030D-6E8A-4147-A177-3AD203B41FA5}">
                      <a16:colId xmlns:a16="http://schemas.microsoft.com/office/drawing/2014/main" val="20004"/>
                    </a:ext>
                  </a:extLst>
                </a:gridCol>
              </a:tblGrid>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COUNTRY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nSpc>
                          <a:spcPct val="115000"/>
                        </a:lnSpc>
                        <a:spcAft>
                          <a:spcPts val="0"/>
                        </a:spcAft>
                      </a:pPr>
                      <a:r>
                        <a:rPr lang="en-ZA" sz="1100" dirty="0">
                          <a:effectLst/>
                        </a:rPr>
                        <a:t> ZIMBABWE </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ZA"/>
                    </a:p>
                  </a:txBody>
                  <a:tcPr/>
                </a:tc>
                <a:tc hMerge="1">
                  <a:txBody>
                    <a:bodyPr/>
                    <a:lstStyle/>
                    <a:p>
                      <a:endParaRPr lang="en-ZA"/>
                    </a:p>
                  </a:txBody>
                  <a:tcPr>
                    <a:lnL w="12700" cap="flat" cmpd="sng" algn="ctr">
                      <a:solidFill>
                        <a:schemeClr val="tx1"/>
                      </a:solidFill>
                      <a:prstDash val="solid"/>
                      <a:round/>
                      <a:headEnd type="none" w="med" len="med"/>
                      <a:tailEnd type="none" w="med" len="med"/>
                    </a:lnL>
                  </a:tcPr>
                </a:tc>
                <a:tc hMerge="1">
                  <a:txBody>
                    <a:bodyPr/>
                    <a:lstStyle/>
                    <a:p>
                      <a:endParaRPr lang="en-ZA"/>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0"/>
                  </a:ext>
                </a:extLst>
              </a:tr>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COUNCIL (HUB/SPOKE)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nSpc>
                          <a:spcPct val="115000"/>
                        </a:lnSpc>
                        <a:spcAft>
                          <a:spcPts val="0"/>
                        </a:spcAft>
                      </a:pPr>
                      <a:r>
                        <a:rPr lang="en-ZA" sz="1100" dirty="0">
                          <a:effectLst/>
                        </a:rPr>
                        <a:t> SPOKE</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ZA"/>
                    </a:p>
                  </a:txBody>
                  <a:tcPr/>
                </a:tc>
                <a:tc hMerge="1">
                  <a:txBody>
                    <a:bodyPr/>
                    <a:lstStyle/>
                    <a:p>
                      <a:endParaRPr lang="en-ZA"/>
                    </a:p>
                  </a:txBody>
                  <a:tcPr>
                    <a:lnL w="12700" cap="flat" cmpd="sng" algn="ctr">
                      <a:solidFill>
                        <a:schemeClr val="tx1"/>
                      </a:solidFill>
                      <a:prstDash val="solid"/>
                      <a:round/>
                      <a:headEnd type="none" w="med" len="med"/>
                      <a:tailEnd type="none" w="med" len="med"/>
                    </a:lnL>
                  </a:tcPr>
                </a:tc>
                <a:tc hMerge="1">
                  <a:txBody>
                    <a:bodyPr/>
                    <a:lstStyle/>
                    <a:p>
                      <a:endParaRPr lang="en-ZA"/>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1"/>
                  </a:ext>
                </a:extLst>
              </a:tr>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GENDER CHAMPION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nSpc>
                          <a:spcPct val="115000"/>
                        </a:lnSpc>
                        <a:spcAft>
                          <a:spcPts val="0"/>
                        </a:spcAft>
                      </a:pPr>
                      <a:r>
                        <a:rPr lang="en-ZA" sz="1100" dirty="0">
                          <a:effectLst/>
                        </a:rPr>
                        <a:t> NCUBE S</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ZA"/>
                    </a:p>
                  </a:txBody>
                  <a:tcPr/>
                </a:tc>
                <a:tc hMerge="1">
                  <a:txBody>
                    <a:bodyPr/>
                    <a:lstStyle/>
                    <a:p>
                      <a:endParaRPr lang="en-ZA"/>
                    </a:p>
                  </a:txBody>
                  <a:tcPr>
                    <a:lnL w="12700" cap="flat" cmpd="sng" algn="ctr">
                      <a:solidFill>
                        <a:schemeClr val="tx1"/>
                      </a:solidFill>
                      <a:prstDash val="solid"/>
                      <a:round/>
                      <a:headEnd type="none" w="med" len="med"/>
                      <a:tailEnd type="none" w="med" len="med"/>
                    </a:lnL>
                  </a:tcPr>
                </a:tc>
                <a:tc hMerge="1">
                  <a:txBody>
                    <a:bodyPr/>
                    <a:lstStyle/>
                    <a:p>
                      <a:endParaRPr lang="en-ZA"/>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2"/>
                  </a:ext>
                </a:extLst>
              </a:tr>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GENDER FOCAL PERSON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nSpc>
                          <a:spcPct val="115000"/>
                        </a:lnSpc>
                        <a:spcAft>
                          <a:spcPts val="0"/>
                        </a:spcAft>
                      </a:pPr>
                      <a:r>
                        <a:rPr lang="en-ZA" sz="1100" dirty="0">
                          <a:effectLst/>
                          <a:latin typeface="Calibri"/>
                          <a:ea typeface="Times New Roman"/>
                          <a:cs typeface="Times New Roman"/>
                        </a:rPr>
                        <a:t> MRS TSIMBA 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ZA"/>
                    </a:p>
                  </a:txBody>
                  <a:tcPr/>
                </a:tc>
                <a:tc hMerge="1">
                  <a:txBody>
                    <a:bodyPr/>
                    <a:lstStyle/>
                    <a:p>
                      <a:endParaRPr lang="en-ZA"/>
                    </a:p>
                  </a:txBody>
                  <a:tcPr>
                    <a:lnL w="12700" cap="flat" cmpd="sng" algn="ctr">
                      <a:solidFill>
                        <a:schemeClr val="tx1"/>
                      </a:solidFill>
                      <a:prstDash val="solid"/>
                      <a:round/>
                      <a:headEnd type="none" w="med" len="med"/>
                      <a:tailEnd type="none" w="med" len="med"/>
                    </a:lnL>
                  </a:tcPr>
                </a:tc>
                <a:tc hMerge="1">
                  <a:txBody>
                    <a:bodyPr/>
                    <a:lstStyle/>
                    <a:p>
                      <a:endParaRPr lang="en-ZA"/>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3"/>
                  </a:ext>
                </a:extLst>
              </a:tr>
              <a:tr h="28956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Latest score (year)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nSpc>
                          <a:spcPct val="115000"/>
                        </a:lnSpc>
                        <a:spcAft>
                          <a:spcPts val="0"/>
                        </a:spcAft>
                      </a:pPr>
                      <a:r>
                        <a:rPr lang="en-ZA" sz="1100" dirty="0">
                          <a:effectLst/>
                        </a:rPr>
                        <a:t> 2022</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ZA"/>
                    </a:p>
                  </a:txBody>
                  <a:tcPr/>
                </a:tc>
                <a:tc hMerge="1">
                  <a:txBody>
                    <a:bodyPr/>
                    <a:lstStyle/>
                    <a:p>
                      <a:endParaRPr lang="en-ZA"/>
                    </a:p>
                  </a:txBody>
                  <a:tcPr>
                    <a:lnL w="12700" cap="flat" cmpd="sng" algn="ctr">
                      <a:solidFill>
                        <a:schemeClr val="tx1"/>
                      </a:solidFill>
                      <a:prstDash val="solid"/>
                      <a:round/>
                      <a:headEnd type="none" w="med" len="med"/>
                      <a:tailEnd type="none" w="med" len="med"/>
                    </a:lnL>
                  </a:tcPr>
                </a:tc>
                <a:tc hMerge="1">
                  <a:txBody>
                    <a:bodyPr/>
                    <a:lstStyle/>
                    <a:p>
                      <a:endParaRPr lang="en-ZA"/>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5"/>
                  </a:ext>
                </a:extLst>
              </a:tr>
              <a:tr h="360680">
                <a:tc>
                  <a:txBody>
                    <a:bodyPr/>
                    <a:lstStyle/>
                    <a:p>
                      <a:pPr>
                        <a:lnSpc>
                          <a:spcPct val="115000"/>
                        </a:lnSpc>
                        <a:spcAft>
                          <a:spcPts val="0"/>
                        </a:spcAft>
                      </a:pPr>
                      <a:endParaRPr lang="en-ZA" sz="14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600" b="1" dirty="0">
                          <a:effectLst/>
                          <a:latin typeface="+mn-lt"/>
                          <a:ea typeface="Times New Roman"/>
                          <a:cs typeface="Times New Roman"/>
                        </a:rPr>
                        <a:t>Income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600" b="1" dirty="0">
                          <a:effectLst/>
                          <a:latin typeface="+mn-lt"/>
                          <a:ea typeface="Times New Roman"/>
                          <a:cs typeface="Times New Roman"/>
                        </a:rPr>
                        <a:t>Expenditure</a:t>
                      </a:r>
                      <a:endParaRPr lang="en-GB" sz="2800" b="1" dirty="0">
                        <a:latin typeface="+mn-l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lang="en-US" b="1" dirty="0">
                          <a:latin typeface="+mn-lt"/>
                        </a:rPr>
                        <a:t>% Gender Specific</a:t>
                      </a:r>
                      <a:endParaRPr lang="en-GB" b="1" dirty="0">
                        <a:latin typeface="+mn-l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11733292"/>
                  </a:ext>
                </a:extLst>
              </a:tr>
              <a:tr h="28956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Budget  2025</a:t>
                      </a:r>
                      <a:r>
                        <a:rPr lang="en-ZA" sz="1400" baseline="0" dirty="0">
                          <a:effectLst/>
                          <a:latin typeface="Tahoma" panose="020B0604030504040204" pitchFamily="34" charset="0"/>
                          <a:ea typeface="Tahoma" panose="020B0604030504040204" pitchFamily="34" charset="0"/>
                          <a:cs typeface="Tahoma" panose="020B0604030504040204" pitchFamily="34" charset="0"/>
                        </a:rPr>
                        <a:t> </a:t>
                      </a:r>
                      <a:endParaRPr lang="en-ZA" sz="14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endParaRPr lang="en-GB"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706468650"/>
                  </a:ext>
                </a:extLst>
              </a:tr>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600" dirty="0">
                          <a:effectLst/>
                        </a:rPr>
                        <a:t>Women </a:t>
                      </a:r>
                      <a:endParaRPr lang="en-ZA" sz="16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600">
                          <a:effectLst/>
                        </a:rPr>
                        <a:t>Men </a:t>
                      </a:r>
                      <a:endParaRPr lang="en-ZA" sz="160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600" dirty="0">
                          <a:effectLst/>
                        </a:rPr>
                        <a:t>Total </a:t>
                      </a:r>
                      <a:endParaRPr lang="en-ZA" sz="16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600" dirty="0">
                          <a:effectLst/>
                        </a:rPr>
                        <a:t>% Women </a:t>
                      </a:r>
                      <a:endParaRPr lang="en-ZA" sz="16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Council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 6</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 16</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22</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27%</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Management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 0</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6</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6</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0%</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Council staff overall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 10</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19</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29</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34%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Population served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nSpc>
                          <a:spcPct val="115000"/>
                        </a:lnSpc>
                        <a:spcAft>
                          <a:spcPts val="0"/>
                        </a:spcAft>
                      </a:pPr>
                      <a:r>
                        <a:rPr lang="en-ZA" sz="1100" dirty="0">
                          <a:effectLst/>
                        </a:rPr>
                        <a:t> 124 226</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ZA"/>
                    </a:p>
                  </a:txBody>
                  <a:tcPr/>
                </a:tc>
                <a:tc hMerge="1">
                  <a:txBody>
                    <a:bodyPr/>
                    <a:lstStyle/>
                    <a:p>
                      <a:endParaRPr lang="en-ZA"/>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ZA"/>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11"/>
                  </a:ext>
                </a:extLst>
              </a:tr>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Key characteristics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nSpc>
                          <a:spcPct val="115000"/>
                        </a:lnSpc>
                        <a:spcAft>
                          <a:spcPts val="0"/>
                        </a:spcAft>
                      </a:pPr>
                      <a:r>
                        <a:rPr lang="en-ZA" sz="1100" dirty="0">
                          <a:effectLst/>
                        </a:rPr>
                        <a:t>THE DISTRICT IS WELL FURNISHED WITH MINERAL DEPOSIT AND WE HAVE ACTIVE PEOPLE IN: BLACK GRANITE, GOLD, GYNITES, LIMESTONE </a:t>
                      </a:r>
                    </a:p>
                    <a:p>
                      <a:pPr>
                        <a:lnSpc>
                          <a:spcPct val="115000"/>
                        </a:lnSpc>
                        <a:spcAft>
                          <a:spcPts val="0"/>
                        </a:spcAft>
                      </a:pPr>
                      <a:r>
                        <a:rPr lang="en-ZA" sz="1100" dirty="0">
                          <a:effectLst/>
                          <a:latin typeface="Calibri"/>
                          <a:ea typeface="Times New Roman"/>
                          <a:cs typeface="Times New Roman"/>
                        </a:rPr>
                        <a:t>THROUGH IRRIGATION SCHEMS WE HAVE FARMERS MAINLY IN THE TOMATOES INDUSTRY </a:t>
                      </a:r>
                    </a:p>
                    <a:p>
                      <a:pPr>
                        <a:lnSpc>
                          <a:spcPct val="115000"/>
                        </a:lnSpc>
                        <a:spcAft>
                          <a:spcPts val="0"/>
                        </a:spcAft>
                      </a:pPr>
                      <a:r>
                        <a:rPr lang="en-ZA" sz="1100" dirty="0">
                          <a:effectLst/>
                          <a:latin typeface="Calibri"/>
                          <a:ea typeface="Times New Roman"/>
                          <a:cs typeface="Times New Roman"/>
                        </a:rPr>
                        <a:t>ANIMAL HUSBANDRY IS ONE OF THE ACTIVITIES IN UMP</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ZA"/>
                    </a:p>
                  </a:txBody>
                  <a:tcPr/>
                </a:tc>
                <a:tc hMerge="1">
                  <a:txBody>
                    <a:bodyPr/>
                    <a:lstStyle/>
                    <a:p>
                      <a:endParaRPr lang="en-ZA"/>
                    </a:p>
                  </a:txBody>
                  <a:tcPr>
                    <a:lnL w="12700" cap="flat" cmpd="sng" algn="ctr">
                      <a:solidFill>
                        <a:schemeClr val="tx1"/>
                      </a:solidFill>
                      <a:prstDash val="solid"/>
                      <a:round/>
                      <a:headEnd type="none" w="med" len="med"/>
                      <a:tailEnd type="none" w="med" len="med"/>
                    </a:lnL>
                  </a:tcPr>
                </a:tc>
                <a:tc hMerge="1">
                  <a:txBody>
                    <a:bodyPr/>
                    <a:lstStyle/>
                    <a:p>
                      <a:endParaRPr lang="en-ZA"/>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12"/>
                  </a:ext>
                </a:extLst>
              </a:tr>
            </a:tbl>
          </a:graphicData>
        </a:graphic>
      </p:graphicFrame>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spTree>
    <p:extLst>
      <p:ext uri="{BB962C8B-B14F-4D97-AF65-F5344CB8AC3E}">
        <p14:creationId xmlns:p14="http://schemas.microsoft.com/office/powerpoint/2010/main" val="154590272"/>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ZA" sz="2700" b="1" dirty="0">
                <a:solidFill>
                  <a:prstClr val="black"/>
                </a:solidFill>
                <a:ea typeface="+mn-ea"/>
                <a:cs typeface="+mn-cs"/>
              </a:rPr>
              <a:t>VII. CONCLUSIONS AND NEXT STEPS</a:t>
            </a:r>
            <a:endParaRPr lang="en-ZA" dirty="0"/>
          </a:p>
        </p:txBody>
      </p:sp>
      <p:sp>
        <p:nvSpPr>
          <p:cNvPr id="10" name="Content Placeholder 9">
            <a:extLst>
              <a:ext uri="{FF2B5EF4-FFF2-40B4-BE49-F238E27FC236}">
                <a16:creationId xmlns:a16="http://schemas.microsoft.com/office/drawing/2014/main" id="{AAB69D43-64BD-7825-87DA-82AFF55A727B}"/>
              </a:ext>
            </a:extLst>
          </p:cNvPr>
          <p:cNvSpPr>
            <a:spLocks noGrp="1"/>
          </p:cNvSpPr>
          <p:nvPr>
            <p:ph idx="1"/>
          </p:nvPr>
        </p:nvSpPr>
        <p:spPr>
          <a:xfrm>
            <a:off x="457200" y="1417638"/>
            <a:ext cx="8229600" cy="4708525"/>
          </a:xfrm>
        </p:spPr>
        <p:txBody>
          <a:bodyPr>
            <a:normAutofit/>
          </a:bodyPr>
          <a:lstStyle/>
          <a:p>
            <a:pPr algn="just">
              <a:lnSpc>
                <a:spcPct val="107000"/>
              </a:lnSpc>
              <a:spcBef>
                <a:spcPts val="0"/>
              </a:spcBef>
            </a:pPr>
            <a:r>
              <a:rPr lang="en-GB" sz="2400" dirty="0">
                <a:effectLst/>
                <a:ea typeface="Calibri" panose="020F0502020204030204" pitchFamily="34" charset="0"/>
                <a:cs typeface="Times New Roman" panose="02020603050405020304" pitchFamily="18" charset="0"/>
              </a:rPr>
              <a:t>To what extent has the council budget contributed to gender equality and women’s empowerment? </a:t>
            </a:r>
          </a:p>
          <a:p>
            <a:pPr marL="0" indent="0" algn="just">
              <a:lnSpc>
                <a:spcPct val="107000"/>
              </a:lnSpc>
              <a:spcBef>
                <a:spcPts val="0"/>
              </a:spcBef>
              <a:buNone/>
            </a:pPr>
            <a:r>
              <a:rPr lang="en-GB" sz="1700" dirty="0"/>
              <a:t>The main objective of the council is to enhance service delivery, promote growth and economic expansion in UMP. The council’s budget has taken steps in empowering women to be involved in the economic expansion of UMP through various initiatives that are directed at women, boys and girls to be more visible in the economy as well as giving opportunities to men who want to venture into business and contribute to the economy, thus contributing to gender equality. </a:t>
            </a:r>
          </a:p>
          <a:p>
            <a:pPr marL="0" indent="0" algn="just">
              <a:lnSpc>
                <a:spcPct val="107000"/>
              </a:lnSpc>
              <a:spcBef>
                <a:spcPts val="0"/>
              </a:spcBef>
              <a:buNone/>
            </a:pPr>
            <a:endParaRPr lang="en-GB" sz="2400" dirty="0">
              <a:ea typeface="Calibri" panose="020F0502020204030204" pitchFamily="34" charset="0"/>
              <a:cs typeface="Times New Roman" panose="02020603050405020304" pitchFamily="18" charset="0"/>
            </a:endParaRPr>
          </a:p>
          <a:p>
            <a:pPr algn="just">
              <a:lnSpc>
                <a:spcPct val="107000"/>
              </a:lnSpc>
              <a:spcBef>
                <a:spcPts val="0"/>
              </a:spcBef>
            </a:pPr>
            <a:r>
              <a:rPr lang="en-GB" sz="2400" dirty="0">
                <a:effectLst/>
                <a:ea typeface="Calibri" panose="020F0502020204030204" pitchFamily="34" charset="0"/>
                <a:cs typeface="Times New Roman" panose="02020603050405020304" pitchFamily="18" charset="0"/>
              </a:rPr>
              <a:t>What </a:t>
            </a:r>
            <a:r>
              <a:rPr lang="en-GB" sz="2400" dirty="0">
                <a:ea typeface="Calibri" panose="020F0502020204030204" pitchFamily="34" charset="0"/>
                <a:cs typeface="Times New Roman" panose="02020603050405020304" pitchFamily="18" charset="0"/>
              </a:rPr>
              <a:t>are the next steps regards gender budgeting for the council</a:t>
            </a:r>
            <a:r>
              <a:rPr lang="en-GB" sz="2400" dirty="0">
                <a:effectLst/>
                <a:ea typeface="Calibri" panose="020F0502020204030204" pitchFamily="34" charset="0"/>
              </a:rPr>
              <a:t>?</a:t>
            </a:r>
          </a:p>
          <a:p>
            <a:pPr marL="0" indent="0" algn="just">
              <a:lnSpc>
                <a:spcPct val="107000"/>
              </a:lnSpc>
              <a:spcBef>
                <a:spcPts val="0"/>
              </a:spcBef>
              <a:buNone/>
            </a:pPr>
            <a:r>
              <a:rPr lang="en-GB" sz="1800" dirty="0"/>
              <a:t>In the next budget the council is going to continue engaging women on their preferences, Customer satisfaction surveys will be carried out to monitor the councils budget performance </a:t>
            </a:r>
            <a:endParaRPr lang="en-US" sz="1800" dirty="0"/>
          </a:p>
          <a:p>
            <a:pPr marL="0" indent="0" algn="just">
              <a:lnSpc>
                <a:spcPct val="107000"/>
              </a:lnSpc>
              <a:spcBef>
                <a:spcPts val="0"/>
              </a:spcBef>
              <a:buNone/>
            </a:pPr>
            <a:endParaRPr lang="en-GB" sz="4000" dirty="0"/>
          </a:p>
        </p:txBody>
      </p:sp>
      <p:sp>
        <p:nvSpPr>
          <p:cNvPr id="6" name="TextBox 5"/>
          <p:cNvSpPr txBox="1"/>
          <p:nvPr/>
        </p:nvSpPr>
        <p:spPr>
          <a:xfrm>
            <a:off x="0" y="6398786"/>
            <a:ext cx="9334500" cy="487506"/>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r>
              <a:rPr lang="en-GB" sz="2400" i="1" dirty="0"/>
              <a:t> </a:t>
            </a:r>
            <a:endParaRPr lang="en-ZW" sz="2400" dirty="0"/>
          </a:p>
        </p:txBody>
      </p:sp>
    </p:spTree>
    <p:extLst>
      <p:ext uri="{BB962C8B-B14F-4D97-AF65-F5344CB8AC3E}">
        <p14:creationId xmlns:p14="http://schemas.microsoft.com/office/powerpoint/2010/main" val="4268981048"/>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457200" marR="191135" lvl="1">
              <a:lnSpc>
                <a:spcPct val="115000"/>
              </a:lnSpc>
              <a:spcAft>
                <a:spcPts val="0"/>
              </a:spcAft>
            </a:pPr>
            <a:br>
              <a:rPr lang="en-ZW" b="1" dirty="0"/>
            </a:br>
            <a:r>
              <a:rPr lang="en-ZA" sz="3100" b="1"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I. POLICY FRAMEWORK  </a:t>
            </a:r>
            <a:br>
              <a:rPr lang="en-ZA" dirty="0">
                <a:effectLst/>
                <a:latin typeface="Calibri" panose="020F0502020204030204" pitchFamily="34" charset="0"/>
                <a:ea typeface="Calibri" panose="020F0502020204030204" pitchFamily="34" charset="0"/>
                <a:cs typeface="Times New Roman" panose="02020603050405020304" pitchFamily="18" charset="0"/>
              </a:rPr>
            </a:br>
            <a:br>
              <a:rPr lang="en-ZW" b="1" dirty="0"/>
            </a:br>
            <a:endParaRPr lang="en-ZW" b="1" dirty="0"/>
          </a:p>
        </p:txBody>
      </p:sp>
      <p:sp>
        <p:nvSpPr>
          <p:cNvPr id="3" name="Content Placeholder 2"/>
          <p:cNvSpPr>
            <a:spLocks noGrp="1"/>
          </p:cNvSpPr>
          <p:nvPr>
            <p:ph sz="half" idx="1"/>
          </p:nvPr>
        </p:nvSpPr>
        <p:spPr>
          <a:xfrm>
            <a:off x="457200" y="1600200"/>
            <a:ext cx="4648200" cy="4525963"/>
          </a:xfrm>
          <a:ln>
            <a:solidFill>
              <a:schemeClr val="tx1"/>
            </a:solidFill>
          </a:ln>
        </p:spPr>
        <p:txBody>
          <a:bodyPr>
            <a:noAutofit/>
          </a:bodyPr>
          <a:lstStyle/>
          <a:p>
            <a:pPr marL="0" marR="0" lvl="0" indent="0" algn="just">
              <a:lnSpc>
                <a:spcPts val="1365"/>
              </a:lnSpc>
              <a:spcBef>
                <a:spcPts val="0"/>
              </a:spcBef>
              <a:spcAft>
                <a:spcPts val="0"/>
              </a:spcAft>
              <a:buNone/>
            </a:pPr>
            <a:endParaRPr lang="en-US" sz="2400" dirty="0">
              <a:ea typeface="Liberation Sans Narrow"/>
              <a:cs typeface="Liberation Sans Narrow"/>
            </a:endParaRPr>
          </a:p>
          <a:p>
            <a:pPr algn="just">
              <a:spcBef>
                <a:spcPts val="0"/>
              </a:spcBef>
            </a:pPr>
            <a:r>
              <a:rPr lang="en-US" sz="1400" dirty="0">
                <a:solidFill>
                  <a:srgbClr val="FF0000"/>
                </a:solidFill>
                <a:effectLst/>
                <a:ea typeface="Liberation Sans Narrow"/>
                <a:cs typeface="Liberation Sans Narrow"/>
              </a:rPr>
              <a:t>What gender provisions and policies  guide the council budget?</a:t>
            </a:r>
          </a:p>
          <a:p>
            <a:pPr marL="0" indent="0" algn="just">
              <a:spcBef>
                <a:spcPts val="0"/>
              </a:spcBef>
              <a:buNone/>
            </a:pPr>
            <a:r>
              <a:rPr lang="en-US" sz="1600" dirty="0">
                <a:ea typeface="Liberation Sans Narrow"/>
                <a:cs typeface="Liberation Sans Narrow"/>
              </a:rPr>
              <a:t>The council has adopted the National Gender Policy, Constitution of Zimbabwe, National Development Strategy 1.  The Council strategic plan is aligned with the NDS1 and Water and sanitation and our Social services </a:t>
            </a:r>
            <a:r>
              <a:rPr lang="en-US" sz="1600" dirty="0" err="1">
                <a:ea typeface="Liberation Sans Narrow"/>
                <a:cs typeface="Liberation Sans Narrow"/>
              </a:rPr>
              <a:t>programme</a:t>
            </a:r>
            <a:r>
              <a:rPr lang="en-US" sz="1600" dirty="0">
                <a:ea typeface="Liberation Sans Narrow"/>
                <a:cs typeface="Liberation Sans Narrow"/>
              </a:rPr>
              <a:t> incorporates gender projects and of recent we have </a:t>
            </a:r>
            <a:r>
              <a:rPr lang="en-US" sz="1600" dirty="0" err="1">
                <a:ea typeface="Liberation Sans Narrow"/>
                <a:cs typeface="Liberation Sans Narrow"/>
              </a:rPr>
              <a:t>incooperated</a:t>
            </a:r>
            <a:r>
              <a:rPr lang="en-US" sz="1600" dirty="0">
                <a:ea typeface="Liberation Sans Narrow"/>
                <a:cs typeface="Liberation Sans Narrow"/>
              </a:rPr>
              <a:t> the call action as our term of reference </a:t>
            </a:r>
          </a:p>
          <a:p>
            <a:pPr marL="0" indent="0" algn="just">
              <a:spcBef>
                <a:spcPts val="0"/>
              </a:spcBef>
              <a:buNone/>
            </a:pPr>
            <a:r>
              <a:rPr lang="en-US" sz="2400" dirty="0">
                <a:effectLst/>
                <a:ea typeface="Liberation Sans Narrow"/>
                <a:cs typeface="Liberation Sans Narrow"/>
              </a:rPr>
              <a:t> </a:t>
            </a:r>
            <a:endParaRPr lang="en-GB" sz="2400" dirty="0">
              <a:ea typeface="Calibri" panose="020F0502020204030204" pitchFamily="34" charset="0"/>
              <a:cs typeface="Times New Roman" panose="02020603050405020304" pitchFamily="18" charset="0"/>
            </a:endParaRPr>
          </a:p>
          <a:p>
            <a:pPr marR="0" lvl="0" algn="just">
              <a:lnSpc>
                <a:spcPct val="107000"/>
              </a:lnSpc>
              <a:spcBef>
                <a:spcPts val="25"/>
              </a:spcBef>
              <a:spcAft>
                <a:spcPts val="5"/>
              </a:spcAft>
            </a:pPr>
            <a:r>
              <a:rPr lang="en-GB" sz="1400" dirty="0">
                <a:solidFill>
                  <a:srgbClr val="FF0000"/>
                </a:solidFill>
                <a:effectLst/>
                <a:ea typeface="Calibri" panose="020F0502020204030204" pitchFamily="34" charset="0"/>
                <a:cs typeface="Times New Roman" panose="02020603050405020304" pitchFamily="18" charset="0"/>
              </a:rPr>
              <a:t>Does the council have a gender policy and does it address issues on gender budgeting?</a:t>
            </a:r>
          </a:p>
          <a:p>
            <a:pPr marL="0" marR="0" indent="0">
              <a:spcBef>
                <a:spcPts val="0"/>
              </a:spcBef>
              <a:spcAft>
                <a:spcPts val="0"/>
              </a:spcAft>
              <a:buNone/>
            </a:pPr>
            <a:r>
              <a:rPr lang="en-ZW" sz="1600" dirty="0"/>
              <a:t>A gender policy is in place and operational as a guideline to the councils budget.</a:t>
            </a:r>
          </a:p>
        </p:txBody>
      </p:sp>
      <p:sp>
        <p:nvSpPr>
          <p:cNvPr id="5" name="Content Placeholder 4"/>
          <p:cNvSpPr>
            <a:spLocks noGrp="1"/>
          </p:cNvSpPr>
          <p:nvPr>
            <p:ph sz="half" idx="2"/>
          </p:nvPr>
        </p:nvSpPr>
        <p:spPr>
          <a:xfrm>
            <a:off x="5486400" y="1600200"/>
            <a:ext cx="3200400" cy="4525963"/>
          </a:xfrm>
          <a:ln>
            <a:solidFill>
              <a:schemeClr val="tx1"/>
            </a:solidFill>
          </a:ln>
        </p:spPr>
        <p:txBody>
          <a:bodyPr/>
          <a:lstStyle/>
          <a:p>
            <a:r>
              <a:rPr lang="en-ZA" dirty="0">
                <a:solidFill>
                  <a:srgbClr val="FF0000"/>
                </a:solidFill>
              </a:rPr>
              <a:t>Photo of the Gender Policy </a:t>
            </a:r>
          </a:p>
        </p:txBody>
      </p:sp>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pic>
        <p:nvPicPr>
          <p:cNvPr id="4" name="Picture 3">
            <a:extLst>
              <a:ext uri="{FF2B5EF4-FFF2-40B4-BE49-F238E27FC236}">
                <a16:creationId xmlns:a16="http://schemas.microsoft.com/office/drawing/2014/main" id="{41F9A3E2-4C25-4CBC-BAD4-62E6131D307A}"/>
              </a:ext>
            </a:extLst>
          </p:cNvPr>
          <p:cNvPicPr>
            <a:picLocks noChangeAspect="1"/>
          </p:cNvPicPr>
          <p:nvPr/>
        </p:nvPicPr>
        <p:blipFill>
          <a:blip r:embed="rId2"/>
          <a:stretch>
            <a:fillRect/>
          </a:stretch>
        </p:blipFill>
        <p:spPr>
          <a:xfrm>
            <a:off x="5476875" y="1381343"/>
            <a:ext cx="3627434" cy="5017443"/>
          </a:xfrm>
          <a:prstGeom prst="rect">
            <a:avLst/>
          </a:prstGeom>
        </p:spPr>
      </p:pic>
    </p:spTree>
    <p:extLst>
      <p:ext uri="{BB962C8B-B14F-4D97-AF65-F5344CB8AC3E}">
        <p14:creationId xmlns:p14="http://schemas.microsoft.com/office/powerpoint/2010/main" val="122435760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z="3600" b="1" dirty="0"/>
              <a:t>II</a:t>
            </a:r>
            <a:r>
              <a:rPr lang="en-ZA" b="1" dirty="0"/>
              <a:t>. </a:t>
            </a:r>
            <a:r>
              <a:rPr lang="en-US" sz="3600" b="1" dirty="0">
                <a:effectLst/>
                <a:latin typeface="+mn-lt"/>
                <a:ea typeface="Liberation Sans Narrow"/>
                <a:cs typeface="Liberation Sans Narrow"/>
              </a:rPr>
              <a:t>THE BUDGET PROCESS</a:t>
            </a:r>
            <a:br>
              <a:rPr lang="en-GB" sz="1800" dirty="0">
                <a:effectLst/>
                <a:latin typeface="Liberation Sans Narrow"/>
                <a:ea typeface="Liberation Sans Narrow"/>
                <a:cs typeface="Liberation Sans Narrow"/>
              </a:rPr>
            </a:br>
            <a:r>
              <a:rPr lang="en-ZA" b="1" dirty="0"/>
              <a:t>  </a:t>
            </a:r>
            <a:endParaRPr lang="en-ZA" dirty="0"/>
          </a:p>
        </p:txBody>
      </p:sp>
      <p:sp>
        <p:nvSpPr>
          <p:cNvPr id="5" name="Text Placeholder 4"/>
          <p:cNvSpPr>
            <a:spLocks noGrp="1"/>
          </p:cNvSpPr>
          <p:nvPr>
            <p:ph type="body" idx="1"/>
          </p:nvPr>
        </p:nvSpPr>
        <p:spPr>
          <a:xfrm>
            <a:off x="381000" y="914188"/>
            <a:ext cx="4040188" cy="639762"/>
          </a:xfrm>
        </p:spPr>
        <p:txBody>
          <a:bodyPr/>
          <a:lstStyle/>
          <a:p>
            <a:r>
              <a:rPr lang="en-ZA" dirty="0"/>
              <a:t>Detail</a:t>
            </a:r>
          </a:p>
        </p:txBody>
      </p:sp>
      <p:sp>
        <p:nvSpPr>
          <p:cNvPr id="7" name="Content Placeholder 6"/>
          <p:cNvSpPr>
            <a:spLocks noGrp="1"/>
          </p:cNvSpPr>
          <p:nvPr>
            <p:ph sz="half" idx="2"/>
          </p:nvPr>
        </p:nvSpPr>
        <p:spPr>
          <a:xfrm>
            <a:off x="457200" y="1535112"/>
            <a:ext cx="4572000" cy="4854745"/>
          </a:xfrm>
          <a:ln>
            <a:solidFill>
              <a:schemeClr val="tx1"/>
            </a:solidFill>
          </a:ln>
        </p:spPr>
        <p:txBody>
          <a:bodyPr>
            <a:noAutofit/>
          </a:bodyPr>
          <a:lstStyle/>
          <a:p>
            <a:pPr marR="151130" algn="just">
              <a:spcBef>
                <a:spcPts val="0"/>
              </a:spcBef>
              <a:tabLst>
                <a:tab pos="3150235" algn="l"/>
              </a:tabLst>
            </a:pPr>
            <a:r>
              <a:rPr lang="en-US" sz="1400" dirty="0">
                <a:solidFill>
                  <a:srgbClr val="FF0000"/>
                </a:solidFill>
                <a:effectLst/>
                <a:ea typeface="Liberation Sans Narrow"/>
                <a:cs typeface="Liberation Sans Narrow"/>
              </a:rPr>
              <a:t>How did the council integrate gender and inclusion in budget planning?</a:t>
            </a:r>
          </a:p>
          <a:p>
            <a:pPr marL="0" marR="151130" indent="0" algn="just">
              <a:spcBef>
                <a:spcPts val="0"/>
              </a:spcBef>
              <a:buNone/>
              <a:tabLst>
                <a:tab pos="3150235" algn="l"/>
              </a:tabLst>
            </a:pPr>
            <a:r>
              <a:rPr lang="en-US" sz="1600" dirty="0">
                <a:ea typeface="Liberation Sans Narrow"/>
                <a:cs typeface="Liberation Sans Narrow"/>
              </a:rPr>
              <a:t>During budget planning we formed an equal gender planning committee to </a:t>
            </a:r>
            <a:r>
              <a:rPr lang="en-US" sz="1600" dirty="0" err="1">
                <a:ea typeface="Liberation Sans Narrow"/>
                <a:cs typeface="Liberation Sans Narrow"/>
              </a:rPr>
              <a:t>analyse</a:t>
            </a:r>
            <a:r>
              <a:rPr lang="en-US" sz="1600" dirty="0">
                <a:ea typeface="Liberation Sans Narrow"/>
                <a:cs typeface="Liberation Sans Narrow"/>
              </a:rPr>
              <a:t> previous years budgets</a:t>
            </a:r>
            <a:endParaRPr lang="en-GB" sz="1800" dirty="0">
              <a:effectLst/>
              <a:ea typeface="Liberation Sans Narrow"/>
              <a:cs typeface="Liberation Sans Narrow"/>
            </a:endParaRPr>
          </a:p>
          <a:p>
            <a:pPr marR="151130" algn="just">
              <a:spcBef>
                <a:spcPts val="0"/>
              </a:spcBef>
              <a:tabLst>
                <a:tab pos="3150235" algn="l"/>
              </a:tabLst>
            </a:pPr>
            <a:r>
              <a:rPr lang="en-US" sz="1400" dirty="0">
                <a:solidFill>
                  <a:srgbClr val="FF0000"/>
                </a:solidFill>
                <a:effectLst/>
                <a:ea typeface="Liberation Sans Narrow"/>
                <a:cs typeface="Liberation Sans Narrow"/>
              </a:rPr>
              <a:t>How did the council integrate gender and inclusion into budget consultations</a:t>
            </a:r>
            <a:r>
              <a:rPr lang="en-US" sz="1600" dirty="0">
                <a:solidFill>
                  <a:srgbClr val="FF0000"/>
                </a:solidFill>
                <a:effectLst/>
                <a:ea typeface="Liberation Sans Narrow"/>
                <a:cs typeface="Liberation Sans Narrow"/>
              </a:rPr>
              <a:t>?  </a:t>
            </a:r>
          </a:p>
          <a:p>
            <a:pPr marL="0" marR="151130" indent="0" algn="just">
              <a:spcBef>
                <a:spcPts val="0"/>
              </a:spcBef>
              <a:buNone/>
              <a:tabLst>
                <a:tab pos="3150235" algn="l"/>
              </a:tabLst>
            </a:pPr>
            <a:r>
              <a:rPr lang="en-US" sz="1600" dirty="0">
                <a:effectLst/>
                <a:ea typeface="Liberation Sans Narrow"/>
                <a:cs typeface="Liberation Sans Narrow"/>
              </a:rPr>
              <a:t>We carried out budget consultations in all ward </a:t>
            </a:r>
            <a:r>
              <a:rPr lang="en-US" sz="1600" dirty="0" err="1">
                <a:effectLst/>
                <a:ea typeface="Liberation Sans Narrow"/>
                <a:cs typeface="Liberation Sans Narrow"/>
              </a:rPr>
              <a:t>centres</a:t>
            </a:r>
            <a:r>
              <a:rPr lang="en-US" sz="1600" dirty="0">
                <a:effectLst/>
                <a:ea typeface="Liberation Sans Narrow"/>
                <a:cs typeface="Liberation Sans Narrow"/>
              </a:rPr>
              <a:t> for civic engagements.</a:t>
            </a:r>
          </a:p>
          <a:p>
            <a:pPr marL="0" marR="151130" indent="0" algn="just">
              <a:spcBef>
                <a:spcPts val="0"/>
              </a:spcBef>
              <a:buNone/>
              <a:tabLst>
                <a:tab pos="3150235" algn="l"/>
              </a:tabLst>
            </a:pPr>
            <a:r>
              <a:rPr lang="en-US" sz="1600" dirty="0">
                <a:ea typeface="Liberation Sans Narrow"/>
                <a:cs typeface="Liberation Sans Narrow"/>
              </a:rPr>
              <a:t>Special groups engagements were carried out as well </a:t>
            </a:r>
            <a:endParaRPr lang="en-US" sz="1800" dirty="0">
              <a:effectLst/>
              <a:ea typeface="Liberation Sans Narrow"/>
              <a:cs typeface="Liberation Sans Narrow"/>
            </a:endParaRPr>
          </a:p>
          <a:p>
            <a:pPr marR="151130" algn="just">
              <a:spcBef>
                <a:spcPts val="0"/>
              </a:spcBef>
              <a:tabLst>
                <a:tab pos="3150235" algn="l"/>
              </a:tabLst>
            </a:pPr>
            <a:r>
              <a:rPr lang="en-US" sz="1400" dirty="0">
                <a:solidFill>
                  <a:srgbClr val="FF0000"/>
                </a:solidFill>
                <a:effectLst/>
                <a:ea typeface="Liberation Sans Narrow"/>
                <a:cs typeface="Liberation Sans Narrow"/>
              </a:rPr>
              <a:t>How did the council ensure that the budget consultation process was inclusive i.e., “no one is left behind</a:t>
            </a:r>
          </a:p>
          <a:p>
            <a:pPr marL="0" marR="151130" indent="0" algn="just">
              <a:spcBef>
                <a:spcPts val="0"/>
              </a:spcBef>
              <a:buNone/>
              <a:tabLst>
                <a:tab pos="3150235" algn="l"/>
              </a:tabLst>
            </a:pPr>
            <a:r>
              <a:rPr lang="en-US" sz="1600" dirty="0">
                <a:ea typeface="Liberation Sans Narrow"/>
                <a:cs typeface="Liberation Sans Narrow"/>
              </a:rPr>
              <a:t>The invitations were published in the newspaper, notice boards at schools, clinics, shopping </a:t>
            </a:r>
            <a:r>
              <a:rPr lang="en-US" sz="1600" dirty="0" err="1">
                <a:ea typeface="Liberation Sans Narrow"/>
                <a:cs typeface="Liberation Sans Narrow"/>
              </a:rPr>
              <a:t>centres</a:t>
            </a:r>
            <a:r>
              <a:rPr lang="en-US" sz="1600" dirty="0">
                <a:ea typeface="Liberation Sans Narrow"/>
                <a:cs typeface="Liberation Sans Narrow"/>
              </a:rPr>
              <a:t>.</a:t>
            </a:r>
          </a:p>
          <a:p>
            <a:pPr marL="0" marR="151130" indent="0" algn="just">
              <a:spcBef>
                <a:spcPts val="0"/>
              </a:spcBef>
              <a:buNone/>
              <a:tabLst>
                <a:tab pos="3150235" algn="l"/>
              </a:tabLst>
            </a:pPr>
            <a:r>
              <a:rPr lang="en-US" sz="1600" dirty="0" err="1">
                <a:ea typeface="Liberation Sans Narrow"/>
                <a:cs typeface="Liberation Sans Narrow"/>
              </a:rPr>
              <a:t>Councillors</a:t>
            </a:r>
            <a:r>
              <a:rPr lang="en-US" sz="1600" dirty="0">
                <a:ea typeface="Liberation Sans Narrow"/>
                <a:cs typeface="Liberation Sans Narrow"/>
              </a:rPr>
              <a:t>, </a:t>
            </a:r>
            <a:r>
              <a:rPr lang="en-US" sz="1600" dirty="0" err="1">
                <a:ea typeface="Liberation Sans Narrow"/>
                <a:cs typeface="Liberation Sans Narrow"/>
              </a:rPr>
              <a:t>Headmans</a:t>
            </a:r>
            <a:r>
              <a:rPr lang="en-US" sz="1600" dirty="0">
                <a:ea typeface="Liberation Sans Narrow"/>
                <a:cs typeface="Liberation Sans Narrow"/>
              </a:rPr>
              <a:t> and  village committees were also carriers of information to residence of UMP </a:t>
            </a:r>
            <a:endParaRPr lang="en-US" sz="1600" dirty="0">
              <a:effectLst/>
              <a:ea typeface="Liberation Sans Narrow"/>
              <a:cs typeface="Liberation Sans Narrow"/>
            </a:endParaRPr>
          </a:p>
        </p:txBody>
      </p:sp>
      <p:sp>
        <p:nvSpPr>
          <p:cNvPr id="8" name="Text Placeholder 7"/>
          <p:cNvSpPr>
            <a:spLocks noGrp="1"/>
          </p:cNvSpPr>
          <p:nvPr>
            <p:ph type="body" sz="quarter" idx="3"/>
          </p:nvPr>
        </p:nvSpPr>
        <p:spPr>
          <a:xfrm>
            <a:off x="4598276" y="923117"/>
            <a:ext cx="4041775" cy="639762"/>
          </a:xfrm>
        </p:spPr>
        <p:txBody>
          <a:bodyPr/>
          <a:lstStyle/>
          <a:p>
            <a:r>
              <a:rPr lang="en-ZA" dirty="0"/>
              <a:t>Evidence</a:t>
            </a:r>
          </a:p>
        </p:txBody>
      </p:sp>
      <p:sp>
        <p:nvSpPr>
          <p:cNvPr id="9" name="Content Placeholder 8"/>
          <p:cNvSpPr>
            <a:spLocks noGrp="1"/>
          </p:cNvSpPr>
          <p:nvPr>
            <p:ph sz="quarter" idx="4"/>
          </p:nvPr>
        </p:nvSpPr>
        <p:spPr>
          <a:xfrm>
            <a:off x="5486400" y="1534347"/>
            <a:ext cx="3200400" cy="3951288"/>
          </a:xfrm>
          <a:ln>
            <a:solidFill>
              <a:schemeClr val="tx1"/>
            </a:solidFill>
          </a:ln>
        </p:spPr>
        <p:txBody>
          <a:bodyPr>
            <a:normAutofit/>
          </a:bodyPr>
          <a:lstStyle/>
          <a:p>
            <a:r>
              <a:rPr lang="en-ZA" dirty="0">
                <a:solidFill>
                  <a:srgbClr val="FF0000"/>
                </a:solidFill>
              </a:rPr>
              <a:t>Photos or video of budget consultation</a:t>
            </a:r>
          </a:p>
        </p:txBody>
      </p:sp>
      <p:sp>
        <p:nvSpPr>
          <p:cNvPr id="10" name="TextBox 9"/>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pic>
        <p:nvPicPr>
          <p:cNvPr id="11" name="Content Placeholder 5">
            <a:extLst>
              <a:ext uri="{FF2B5EF4-FFF2-40B4-BE49-F238E27FC236}">
                <a16:creationId xmlns:a16="http://schemas.microsoft.com/office/drawing/2014/main" id="{ABD386F5-0B89-4917-B107-7ADD2B18D19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0" t="16522" r="-550" b="-16522"/>
          <a:stretch/>
        </p:blipFill>
        <p:spPr>
          <a:xfrm>
            <a:off x="5486400" y="1535113"/>
            <a:ext cx="3200400" cy="2732087"/>
          </a:xfrm>
          <a:prstGeom prst="rect">
            <a:avLst/>
          </a:prstGeom>
        </p:spPr>
      </p:pic>
      <p:pic>
        <p:nvPicPr>
          <p:cNvPr id="3" name="Picture 2">
            <a:extLst>
              <a:ext uri="{FF2B5EF4-FFF2-40B4-BE49-F238E27FC236}">
                <a16:creationId xmlns:a16="http://schemas.microsoft.com/office/drawing/2014/main" id="{511AA668-13E8-4211-8827-AF98941B272A}"/>
              </a:ext>
            </a:extLst>
          </p:cNvPr>
          <p:cNvPicPr>
            <a:picLocks noChangeAspect="1"/>
          </p:cNvPicPr>
          <p:nvPr/>
        </p:nvPicPr>
        <p:blipFill>
          <a:blip r:embed="rId3"/>
          <a:stretch>
            <a:fillRect/>
          </a:stretch>
        </p:blipFill>
        <p:spPr>
          <a:xfrm>
            <a:off x="5486401" y="3810000"/>
            <a:ext cx="3200400" cy="1932599"/>
          </a:xfrm>
          <a:prstGeom prst="rect">
            <a:avLst/>
          </a:prstGeom>
        </p:spPr>
      </p:pic>
    </p:spTree>
    <p:extLst>
      <p:ext uri="{BB962C8B-B14F-4D97-AF65-F5344CB8AC3E}">
        <p14:creationId xmlns:p14="http://schemas.microsoft.com/office/powerpoint/2010/main" val="2158104489"/>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b="1" dirty="0"/>
              <a:t>II. </a:t>
            </a:r>
            <a:r>
              <a:rPr lang="en-US" sz="3600" b="1" dirty="0">
                <a:effectLst/>
                <a:latin typeface="+mn-lt"/>
                <a:ea typeface="Liberation Sans Narrow"/>
                <a:cs typeface="Liberation Sans Narrow"/>
              </a:rPr>
              <a:t>THE BUDGET PROCESS</a:t>
            </a:r>
            <a:br>
              <a:rPr lang="en-GB" sz="1800" dirty="0">
                <a:effectLst/>
                <a:latin typeface="Liberation Sans Narrow"/>
                <a:ea typeface="Liberation Sans Narrow"/>
                <a:cs typeface="Liberation Sans Narrow"/>
              </a:rPr>
            </a:br>
            <a:r>
              <a:rPr lang="en-ZA" b="1" dirty="0"/>
              <a:t>  </a:t>
            </a:r>
            <a:endParaRPr lang="en-ZA" dirty="0"/>
          </a:p>
        </p:txBody>
      </p:sp>
      <p:sp>
        <p:nvSpPr>
          <p:cNvPr id="5" name="Text Placeholder 4"/>
          <p:cNvSpPr>
            <a:spLocks noGrp="1"/>
          </p:cNvSpPr>
          <p:nvPr>
            <p:ph type="body" idx="1"/>
          </p:nvPr>
        </p:nvSpPr>
        <p:spPr>
          <a:xfrm>
            <a:off x="381000" y="914188"/>
            <a:ext cx="4040188" cy="639762"/>
          </a:xfrm>
        </p:spPr>
        <p:txBody>
          <a:bodyPr/>
          <a:lstStyle/>
          <a:p>
            <a:r>
              <a:rPr lang="en-ZA" dirty="0"/>
              <a:t>Detail</a:t>
            </a:r>
          </a:p>
        </p:txBody>
      </p:sp>
      <p:sp>
        <p:nvSpPr>
          <p:cNvPr id="7" name="Content Placeholder 6"/>
          <p:cNvSpPr>
            <a:spLocks noGrp="1"/>
          </p:cNvSpPr>
          <p:nvPr>
            <p:ph sz="half" idx="2"/>
          </p:nvPr>
        </p:nvSpPr>
        <p:spPr>
          <a:xfrm>
            <a:off x="457200" y="1535113"/>
            <a:ext cx="4040188" cy="4591050"/>
          </a:xfrm>
          <a:ln>
            <a:solidFill>
              <a:schemeClr val="tx1"/>
            </a:solidFill>
          </a:ln>
        </p:spPr>
        <p:txBody>
          <a:bodyPr>
            <a:noAutofit/>
          </a:bodyPr>
          <a:lstStyle/>
          <a:p>
            <a:pPr marR="151130" algn="just">
              <a:spcBef>
                <a:spcPts val="0"/>
              </a:spcBef>
              <a:tabLst>
                <a:tab pos="3150235" algn="l"/>
              </a:tabLst>
            </a:pPr>
            <a:r>
              <a:rPr lang="en-US" sz="1400" dirty="0">
                <a:solidFill>
                  <a:srgbClr val="FF0000"/>
                </a:solidFill>
                <a:effectLst/>
                <a:ea typeface="Liberation Sans Narrow"/>
                <a:cs typeface="Liberation Sans Narrow"/>
              </a:rPr>
              <a:t>What time, venue and meeting strategies did the council use to ensure inclusion? </a:t>
            </a:r>
          </a:p>
          <a:p>
            <a:pPr marL="0" marR="151130" indent="0" algn="just">
              <a:spcBef>
                <a:spcPts val="0"/>
              </a:spcBef>
              <a:buNone/>
              <a:tabLst>
                <a:tab pos="3150235" algn="l"/>
              </a:tabLst>
            </a:pPr>
            <a:r>
              <a:rPr lang="en-US" sz="1600" dirty="0">
                <a:effectLst/>
                <a:ea typeface="Calibri" panose="020F0502020204030204" pitchFamily="34" charset="0"/>
              </a:rPr>
              <a:t>Meetings were held starting from </a:t>
            </a:r>
            <a:r>
              <a:rPr lang="en-US" sz="1600" dirty="0">
                <a:ea typeface="Calibri" panose="020F0502020204030204" pitchFamily="34" charset="0"/>
              </a:rPr>
              <a:t>10 am, as advised by the councilors and headman after consulting the availability of their residences, we held the meetings at ward </a:t>
            </a:r>
            <a:r>
              <a:rPr lang="en-US" sz="1600" dirty="0" err="1">
                <a:ea typeface="Calibri" panose="020F0502020204030204" pitchFamily="34" charset="0"/>
              </a:rPr>
              <a:t>centres</a:t>
            </a:r>
            <a:r>
              <a:rPr lang="en-US" sz="1600" dirty="0">
                <a:ea typeface="Calibri" panose="020F0502020204030204" pitchFamily="34" charset="0"/>
              </a:rPr>
              <a:t> so as to allow everyone in the ward to participate</a:t>
            </a:r>
            <a:endParaRPr lang="en-GB" sz="1600" dirty="0">
              <a:effectLst/>
              <a:ea typeface="Calibri" panose="020F0502020204030204" pitchFamily="34" charset="0"/>
            </a:endParaRPr>
          </a:p>
          <a:p>
            <a:pPr marR="151130" algn="just">
              <a:spcBef>
                <a:spcPts val="0"/>
              </a:spcBef>
              <a:tabLst>
                <a:tab pos="3150235" algn="l"/>
              </a:tabLst>
            </a:pPr>
            <a:r>
              <a:rPr lang="en-GB" sz="1400" dirty="0">
                <a:solidFill>
                  <a:srgbClr val="FF0000"/>
                </a:solidFill>
                <a:effectLst/>
                <a:ea typeface="Calibri" panose="020F0502020204030204" pitchFamily="34" charset="0"/>
              </a:rPr>
              <a:t>Did the council make use of technology to broaden your reach? How?</a:t>
            </a:r>
            <a:endParaRPr lang="en-GB" sz="1400" dirty="0">
              <a:solidFill>
                <a:srgbClr val="FF0000"/>
              </a:solidFill>
              <a:ea typeface="Calibri" panose="020F0502020204030204" pitchFamily="34" charset="0"/>
            </a:endParaRPr>
          </a:p>
          <a:p>
            <a:pPr marL="0" marR="151130" indent="0" algn="just">
              <a:spcBef>
                <a:spcPts val="0"/>
              </a:spcBef>
              <a:buNone/>
              <a:tabLst>
                <a:tab pos="3150235" algn="l"/>
              </a:tabLst>
            </a:pPr>
            <a:r>
              <a:rPr lang="en-GB" sz="1400" dirty="0">
                <a:ea typeface="Calibri" panose="020F0502020204030204" pitchFamily="34" charset="0"/>
              </a:rPr>
              <a:t>The council used </a:t>
            </a:r>
            <a:r>
              <a:rPr lang="en-GB" sz="1400" dirty="0" err="1">
                <a:ea typeface="Calibri" panose="020F0502020204030204" pitchFamily="34" charset="0"/>
              </a:rPr>
              <a:t>whatsapp</a:t>
            </a:r>
            <a:r>
              <a:rPr lang="en-GB" sz="1400" dirty="0">
                <a:ea typeface="Calibri" panose="020F0502020204030204" pitchFamily="34" charset="0"/>
              </a:rPr>
              <a:t> groups, </a:t>
            </a:r>
            <a:r>
              <a:rPr lang="en-GB" sz="1400" dirty="0" err="1">
                <a:ea typeface="Calibri" panose="020F0502020204030204" pitchFamily="34" charset="0"/>
              </a:rPr>
              <a:t>facebook</a:t>
            </a:r>
            <a:r>
              <a:rPr lang="en-GB" sz="1400" dirty="0">
                <a:ea typeface="Calibri" panose="020F0502020204030204" pitchFamily="34" charset="0"/>
              </a:rPr>
              <a:t>, bulk SMSs convey information</a:t>
            </a:r>
          </a:p>
          <a:p>
            <a:pPr marR="151130" algn="just">
              <a:spcBef>
                <a:spcPts val="0"/>
              </a:spcBef>
              <a:tabLst>
                <a:tab pos="3150235" algn="l"/>
              </a:tabLst>
            </a:pPr>
            <a:r>
              <a:rPr lang="en-GB" sz="1400" dirty="0">
                <a:solidFill>
                  <a:srgbClr val="FF0000"/>
                </a:solidFill>
                <a:ea typeface="Calibri" panose="020F0502020204030204" pitchFamily="34" charset="0"/>
              </a:rPr>
              <a:t>How effective was this technology?</a:t>
            </a:r>
          </a:p>
          <a:p>
            <a:pPr marL="0" marR="151130" indent="0" algn="just">
              <a:spcBef>
                <a:spcPts val="0"/>
              </a:spcBef>
              <a:buNone/>
              <a:tabLst>
                <a:tab pos="3150235" algn="l"/>
              </a:tabLst>
            </a:pPr>
            <a:r>
              <a:rPr lang="en-GB" sz="1400" dirty="0">
                <a:ea typeface="Calibri" panose="020F0502020204030204" pitchFamily="34" charset="0"/>
              </a:rPr>
              <a:t>It was effective as some of the wards that usually had low turn ups improved significantly and the </a:t>
            </a:r>
            <a:r>
              <a:rPr lang="en-GB" sz="1400" dirty="0" err="1">
                <a:ea typeface="Calibri" panose="020F0502020204030204" pitchFamily="34" charset="0"/>
              </a:rPr>
              <a:t>whatsapp</a:t>
            </a:r>
            <a:r>
              <a:rPr lang="en-GB" sz="1400" dirty="0">
                <a:ea typeface="Calibri" panose="020F0502020204030204" pitchFamily="34" charset="0"/>
              </a:rPr>
              <a:t> group interactions also helped before hand </a:t>
            </a:r>
          </a:p>
          <a:p>
            <a:pPr marL="0" marR="151130" lvl="0" indent="0" algn="just">
              <a:spcBef>
                <a:spcPts val="0"/>
              </a:spcBef>
              <a:spcAft>
                <a:spcPts val="0"/>
              </a:spcAft>
              <a:buNone/>
              <a:tabLst>
                <a:tab pos="3150235" algn="l"/>
              </a:tabLst>
            </a:pPr>
            <a:endParaRPr lang="en-GB" sz="1800" dirty="0">
              <a:effectLst/>
              <a:ea typeface="Calibri" panose="020F0502020204030204" pitchFamily="34" charset="0"/>
            </a:endParaRPr>
          </a:p>
          <a:p>
            <a:pPr marL="0" marR="151130" lvl="0" indent="0" algn="just">
              <a:spcBef>
                <a:spcPts val="0"/>
              </a:spcBef>
              <a:spcAft>
                <a:spcPts val="0"/>
              </a:spcAft>
              <a:buNone/>
              <a:tabLst>
                <a:tab pos="3150235" algn="l"/>
              </a:tabLst>
            </a:pPr>
            <a:endParaRPr lang="en-US" sz="1200" dirty="0">
              <a:effectLst/>
              <a:ea typeface="Liberation Sans Narrow"/>
              <a:cs typeface="Liberation Sans Narrow"/>
            </a:endParaRPr>
          </a:p>
        </p:txBody>
      </p:sp>
      <p:sp>
        <p:nvSpPr>
          <p:cNvPr id="8" name="Text Placeholder 7"/>
          <p:cNvSpPr>
            <a:spLocks noGrp="1"/>
          </p:cNvSpPr>
          <p:nvPr>
            <p:ph type="body" sz="quarter" idx="3"/>
          </p:nvPr>
        </p:nvSpPr>
        <p:spPr>
          <a:xfrm>
            <a:off x="4598276" y="923117"/>
            <a:ext cx="4041775" cy="639762"/>
          </a:xfrm>
        </p:spPr>
        <p:txBody>
          <a:bodyPr/>
          <a:lstStyle/>
          <a:p>
            <a:r>
              <a:rPr lang="en-ZA" dirty="0"/>
              <a:t>Evidence</a:t>
            </a:r>
          </a:p>
        </p:txBody>
      </p:sp>
      <p:sp>
        <p:nvSpPr>
          <p:cNvPr id="10" name="TextBox 9"/>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pic>
        <p:nvPicPr>
          <p:cNvPr id="4" name="Content Placeholder 3">
            <a:extLst>
              <a:ext uri="{FF2B5EF4-FFF2-40B4-BE49-F238E27FC236}">
                <a16:creationId xmlns:a16="http://schemas.microsoft.com/office/drawing/2014/main" id="{A6388CCB-2062-489A-A7B0-08EFE7E15863}"/>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5305291" y="1554163"/>
            <a:ext cx="2791093" cy="3932237"/>
          </a:xfrm>
        </p:spPr>
      </p:pic>
    </p:spTree>
    <p:extLst>
      <p:ext uri="{BB962C8B-B14F-4D97-AF65-F5344CB8AC3E}">
        <p14:creationId xmlns:p14="http://schemas.microsoft.com/office/powerpoint/2010/main" val="4262653513"/>
      </p:ext>
    </p:extLst>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2" y="228600"/>
            <a:ext cx="8229600" cy="639762"/>
          </a:xfrm>
        </p:spPr>
        <p:txBody>
          <a:bodyPr>
            <a:normAutofit fontScale="90000"/>
          </a:bodyPr>
          <a:lstStyle/>
          <a:p>
            <a:r>
              <a:rPr lang="en-ZA" b="1" dirty="0"/>
              <a:t>II. </a:t>
            </a:r>
            <a:r>
              <a:rPr lang="en-US" sz="3600" b="1" dirty="0">
                <a:effectLst/>
                <a:latin typeface="+mn-lt"/>
                <a:ea typeface="Liberation Sans Narrow"/>
                <a:cs typeface="Liberation Sans Narrow"/>
              </a:rPr>
              <a:t>THE BUDGET PROCESS</a:t>
            </a:r>
            <a:br>
              <a:rPr lang="en-GB" sz="1800" dirty="0">
                <a:effectLst/>
                <a:latin typeface="Liberation Sans Narrow"/>
                <a:ea typeface="Liberation Sans Narrow"/>
                <a:cs typeface="Liberation Sans Narrow"/>
              </a:rPr>
            </a:br>
            <a:r>
              <a:rPr lang="en-ZA" b="1" dirty="0"/>
              <a:t>  </a:t>
            </a:r>
            <a:endParaRPr lang="en-ZA" dirty="0"/>
          </a:p>
        </p:txBody>
      </p:sp>
      <p:graphicFrame>
        <p:nvGraphicFramePr>
          <p:cNvPr id="3" name="Table 3">
            <a:extLst>
              <a:ext uri="{FF2B5EF4-FFF2-40B4-BE49-F238E27FC236}">
                <a16:creationId xmlns:a16="http://schemas.microsoft.com/office/drawing/2014/main" id="{E3F2E008-324E-644E-78D4-EFC94C39738D}"/>
              </a:ext>
            </a:extLst>
          </p:cNvPr>
          <p:cNvGraphicFramePr>
            <a:graphicFrameLocks noGrp="1"/>
          </p:cNvGraphicFramePr>
          <p:nvPr>
            <p:ph idx="1"/>
            <p:extLst>
              <p:ext uri="{D42A27DB-BD31-4B8C-83A1-F6EECF244321}">
                <p14:modId xmlns:p14="http://schemas.microsoft.com/office/powerpoint/2010/main" val="1545937592"/>
              </p:ext>
            </p:extLst>
          </p:nvPr>
        </p:nvGraphicFramePr>
        <p:xfrm>
          <a:off x="228592" y="2057400"/>
          <a:ext cx="8458198" cy="4323080"/>
        </p:xfrm>
        <a:graphic>
          <a:graphicData uri="http://schemas.openxmlformats.org/drawingml/2006/table">
            <a:tbl>
              <a:tblPr firstRow="1" bandRow="1">
                <a:tableStyleId>{5C22544A-7EE6-4342-B048-85BDC9FD1C3A}</a:tableStyleId>
              </a:tblPr>
              <a:tblGrid>
                <a:gridCol w="533408">
                  <a:extLst>
                    <a:ext uri="{9D8B030D-6E8A-4147-A177-3AD203B41FA5}">
                      <a16:colId xmlns:a16="http://schemas.microsoft.com/office/drawing/2014/main" val="56608404"/>
                    </a:ext>
                  </a:extLst>
                </a:gridCol>
                <a:gridCol w="457200">
                  <a:extLst>
                    <a:ext uri="{9D8B030D-6E8A-4147-A177-3AD203B41FA5}">
                      <a16:colId xmlns:a16="http://schemas.microsoft.com/office/drawing/2014/main" val="380872478"/>
                    </a:ext>
                  </a:extLst>
                </a:gridCol>
                <a:gridCol w="838200">
                  <a:extLst>
                    <a:ext uri="{9D8B030D-6E8A-4147-A177-3AD203B41FA5}">
                      <a16:colId xmlns:a16="http://schemas.microsoft.com/office/drawing/2014/main" val="1457223945"/>
                    </a:ext>
                  </a:extLst>
                </a:gridCol>
                <a:gridCol w="587820">
                  <a:extLst>
                    <a:ext uri="{9D8B030D-6E8A-4147-A177-3AD203B41FA5}">
                      <a16:colId xmlns:a16="http://schemas.microsoft.com/office/drawing/2014/main" val="2940392165"/>
                    </a:ext>
                  </a:extLst>
                </a:gridCol>
                <a:gridCol w="604157">
                  <a:extLst>
                    <a:ext uri="{9D8B030D-6E8A-4147-A177-3AD203B41FA5}">
                      <a16:colId xmlns:a16="http://schemas.microsoft.com/office/drawing/2014/main" val="3605606572"/>
                    </a:ext>
                  </a:extLst>
                </a:gridCol>
                <a:gridCol w="604157">
                  <a:extLst>
                    <a:ext uri="{9D8B030D-6E8A-4147-A177-3AD203B41FA5}">
                      <a16:colId xmlns:a16="http://schemas.microsoft.com/office/drawing/2014/main" val="1241101679"/>
                    </a:ext>
                  </a:extLst>
                </a:gridCol>
                <a:gridCol w="604157">
                  <a:extLst>
                    <a:ext uri="{9D8B030D-6E8A-4147-A177-3AD203B41FA5}">
                      <a16:colId xmlns:a16="http://schemas.microsoft.com/office/drawing/2014/main" val="662765075"/>
                    </a:ext>
                  </a:extLst>
                </a:gridCol>
                <a:gridCol w="604157">
                  <a:extLst>
                    <a:ext uri="{9D8B030D-6E8A-4147-A177-3AD203B41FA5}">
                      <a16:colId xmlns:a16="http://schemas.microsoft.com/office/drawing/2014/main" val="1649991834"/>
                    </a:ext>
                  </a:extLst>
                </a:gridCol>
                <a:gridCol w="604157">
                  <a:extLst>
                    <a:ext uri="{9D8B030D-6E8A-4147-A177-3AD203B41FA5}">
                      <a16:colId xmlns:a16="http://schemas.microsoft.com/office/drawing/2014/main" val="2185934482"/>
                    </a:ext>
                  </a:extLst>
                </a:gridCol>
                <a:gridCol w="604157">
                  <a:extLst>
                    <a:ext uri="{9D8B030D-6E8A-4147-A177-3AD203B41FA5}">
                      <a16:colId xmlns:a16="http://schemas.microsoft.com/office/drawing/2014/main" val="2077918054"/>
                    </a:ext>
                  </a:extLst>
                </a:gridCol>
                <a:gridCol w="604157">
                  <a:extLst>
                    <a:ext uri="{9D8B030D-6E8A-4147-A177-3AD203B41FA5}">
                      <a16:colId xmlns:a16="http://schemas.microsoft.com/office/drawing/2014/main" val="791894052"/>
                    </a:ext>
                  </a:extLst>
                </a:gridCol>
                <a:gridCol w="604157">
                  <a:extLst>
                    <a:ext uri="{9D8B030D-6E8A-4147-A177-3AD203B41FA5}">
                      <a16:colId xmlns:a16="http://schemas.microsoft.com/office/drawing/2014/main" val="3302416731"/>
                    </a:ext>
                  </a:extLst>
                </a:gridCol>
                <a:gridCol w="598724">
                  <a:extLst>
                    <a:ext uri="{9D8B030D-6E8A-4147-A177-3AD203B41FA5}">
                      <a16:colId xmlns:a16="http://schemas.microsoft.com/office/drawing/2014/main" val="430883825"/>
                    </a:ext>
                  </a:extLst>
                </a:gridCol>
                <a:gridCol w="609590">
                  <a:extLst>
                    <a:ext uri="{9D8B030D-6E8A-4147-A177-3AD203B41FA5}">
                      <a16:colId xmlns:a16="http://schemas.microsoft.com/office/drawing/2014/main" val="1432351515"/>
                    </a:ext>
                  </a:extLst>
                </a:gridCol>
              </a:tblGrid>
              <a:tr h="370840">
                <a:tc>
                  <a:txBody>
                    <a:bodyPr/>
                    <a:lstStyle/>
                    <a:p>
                      <a:r>
                        <a:rPr lang="en-US" dirty="0"/>
                        <a:t>Consultation</a:t>
                      </a:r>
                      <a:endParaRPr lang="en-GB" dirty="0"/>
                    </a:p>
                  </a:txBody>
                  <a:tcPr/>
                </a:tc>
                <a:tc gridSpan="5">
                  <a:txBody>
                    <a:bodyPr/>
                    <a:lstStyle/>
                    <a:p>
                      <a:r>
                        <a:rPr lang="en-US" dirty="0"/>
                        <a:t>Women</a:t>
                      </a:r>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a:txBody>
                    <a:bodyPr/>
                    <a:lstStyle/>
                    <a:p>
                      <a:r>
                        <a:rPr lang="en-US" dirty="0"/>
                        <a:t>Total</a:t>
                      </a:r>
                      <a:endParaRPr lang="en-GB" dirty="0"/>
                    </a:p>
                  </a:txBody>
                  <a:tcPr/>
                </a:tc>
                <a:tc gridSpan="4">
                  <a:txBody>
                    <a:bodyPr/>
                    <a:lstStyle/>
                    <a:p>
                      <a:r>
                        <a:rPr lang="en-US" dirty="0"/>
                        <a:t>Men</a:t>
                      </a:r>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a:txBody>
                    <a:bodyPr/>
                    <a:lstStyle/>
                    <a:p>
                      <a:endParaRPr lang="en-GB"/>
                    </a:p>
                  </a:txBody>
                  <a:tcPr/>
                </a:tc>
                <a:tc>
                  <a:txBody>
                    <a:bodyPr/>
                    <a:lstStyle/>
                    <a:p>
                      <a:r>
                        <a:rPr lang="en-US" dirty="0"/>
                        <a:t>Total</a:t>
                      </a:r>
                      <a:endParaRPr lang="en-GB" dirty="0"/>
                    </a:p>
                  </a:txBody>
                  <a:tcPr/>
                </a:tc>
                <a:tc>
                  <a:txBody>
                    <a:bodyPr/>
                    <a:lstStyle/>
                    <a:p>
                      <a:r>
                        <a:rPr lang="en-US" dirty="0"/>
                        <a:t>% Women</a:t>
                      </a:r>
                      <a:endParaRPr lang="en-GB" dirty="0"/>
                    </a:p>
                  </a:txBody>
                  <a:tcPr/>
                </a:tc>
                <a:extLst>
                  <a:ext uri="{0D108BD9-81ED-4DB2-BD59-A6C34878D82A}">
                    <a16:rowId xmlns:a16="http://schemas.microsoft.com/office/drawing/2014/main" val="4267298776"/>
                  </a:ext>
                </a:extLst>
              </a:tr>
              <a:tr h="370840">
                <a:tc>
                  <a:txBody>
                    <a:bodyPr/>
                    <a:lstStyle/>
                    <a:p>
                      <a:endParaRPr lang="en-GB"/>
                    </a:p>
                  </a:txBody>
                  <a:tcPr/>
                </a:tc>
                <a:tc gridSpan="4">
                  <a:txBody>
                    <a:bodyPr/>
                    <a:lstStyle/>
                    <a:p>
                      <a:r>
                        <a:rPr lang="en-US" dirty="0"/>
                        <a:t>Age</a:t>
                      </a:r>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a:txBody>
                    <a:bodyPr/>
                    <a:lstStyle/>
                    <a:p>
                      <a:endParaRPr lang="en-GB" dirty="0"/>
                    </a:p>
                  </a:txBody>
                  <a:tcPr/>
                </a:tc>
                <a:tc>
                  <a:txBody>
                    <a:bodyPr/>
                    <a:lstStyle/>
                    <a:p>
                      <a:endParaRPr lang="en-GB"/>
                    </a:p>
                  </a:txBody>
                  <a:tcPr/>
                </a:tc>
                <a:tc gridSpan="4">
                  <a:txBody>
                    <a:bodyPr/>
                    <a:lstStyle/>
                    <a:p>
                      <a:r>
                        <a:rPr lang="en-US" dirty="0"/>
                        <a:t>Age</a:t>
                      </a:r>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570912337"/>
                  </a:ext>
                </a:extLst>
              </a:tr>
              <a:tr h="370840">
                <a:tc>
                  <a:txBody>
                    <a:bodyPr/>
                    <a:lstStyle/>
                    <a:p>
                      <a:endParaRPr lang="en-GB"/>
                    </a:p>
                  </a:txBody>
                  <a:tcPr/>
                </a:tc>
                <a:tc>
                  <a:txBody>
                    <a:bodyPr/>
                    <a:lstStyle/>
                    <a:p>
                      <a:r>
                        <a:rPr lang="en-US" dirty="0"/>
                        <a:t>- 15</a:t>
                      </a:r>
                      <a:endParaRPr lang="en-GB" dirty="0"/>
                    </a:p>
                  </a:txBody>
                  <a:tcPr/>
                </a:tc>
                <a:tc>
                  <a:txBody>
                    <a:bodyPr/>
                    <a:lstStyle/>
                    <a:p>
                      <a:r>
                        <a:rPr lang="en-US" dirty="0"/>
                        <a:t>15-35</a:t>
                      </a:r>
                      <a:endParaRPr lang="en-GB" dirty="0"/>
                    </a:p>
                  </a:txBody>
                  <a:tcPr/>
                </a:tc>
                <a:tc>
                  <a:txBody>
                    <a:bodyPr/>
                    <a:lstStyle/>
                    <a:p>
                      <a:r>
                        <a:rPr lang="en-US" dirty="0"/>
                        <a:t>36-59</a:t>
                      </a:r>
                      <a:endParaRPr lang="en-GB" dirty="0"/>
                    </a:p>
                  </a:txBody>
                  <a:tcPr/>
                </a:tc>
                <a:tc>
                  <a:txBody>
                    <a:bodyPr/>
                    <a:lstStyle/>
                    <a:p>
                      <a:r>
                        <a:rPr lang="en-US" dirty="0"/>
                        <a:t>60+</a:t>
                      </a:r>
                      <a:endParaRPr lang="en-GB" dirty="0"/>
                    </a:p>
                  </a:txBody>
                  <a:tcPr/>
                </a:tc>
                <a:tc>
                  <a:txBody>
                    <a:bodyPr/>
                    <a:lstStyle/>
                    <a:p>
                      <a:r>
                        <a:rPr lang="en-US" dirty="0"/>
                        <a:t>PWD</a:t>
                      </a:r>
                      <a:endParaRPr lang="en-GB" dirty="0"/>
                    </a:p>
                  </a:txBody>
                  <a:tcPr/>
                </a:tc>
                <a:tc>
                  <a:txBody>
                    <a:bodyPr/>
                    <a:lstStyle/>
                    <a:p>
                      <a:endParaRPr lang="en-GB"/>
                    </a:p>
                  </a:txBody>
                  <a:tcPr/>
                </a:tc>
                <a:tc>
                  <a:txBody>
                    <a:bodyPr/>
                    <a:lstStyle/>
                    <a:p>
                      <a:r>
                        <a:rPr lang="en-US" dirty="0"/>
                        <a:t>- 15</a:t>
                      </a:r>
                      <a:endParaRPr lang="en-GB" dirty="0"/>
                    </a:p>
                  </a:txBody>
                  <a:tcPr/>
                </a:tc>
                <a:tc>
                  <a:txBody>
                    <a:bodyPr/>
                    <a:lstStyle/>
                    <a:p>
                      <a:r>
                        <a:rPr lang="en-US" dirty="0"/>
                        <a:t>15-35</a:t>
                      </a:r>
                      <a:endParaRPr lang="en-GB" dirty="0"/>
                    </a:p>
                  </a:txBody>
                  <a:tcPr/>
                </a:tc>
                <a:tc>
                  <a:txBody>
                    <a:bodyPr/>
                    <a:lstStyle/>
                    <a:p>
                      <a:r>
                        <a:rPr lang="en-US" dirty="0"/>
                        <a:t>36-59</a:t>
                      </a:r>
                      <a:endParaRPr lang="en-GB" dirty="0"/>
                    </a:p>
                  </a:txBody>
                  <a:tcPr/>
                </a:tc>
                <a:tc>
                  <a:txBody>
                    <a:bodyPr/>
                    <a:lstStyle/>
                    <a:p>
                      <a:r>
                        <a:rPr lang="en-US" dirty="0"/>
                        <a:t>60+</a:t>
                      </a:r>
                      <a:endParaRPr lang="en-GB" dirty="0"/>
                    </a:p>
                  </a:txBody>
                  <a:tcPr/>
                </a:tc>
                <a:tc>
                  <a:txBody>
                    <a:bodyPr/>
                    <a:lstStyle/>
                    <a:p>
                      <a:r>
                        <a:rPr lang="en-US" dirty="0"/>
                        <a:t>PWD</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636825304"/>
                  </a:ext>
                </a:extLst>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257679851"/>
                  </a:ext>
                </a:extLst>
              </a:tr>
              <a:tr h="370840">
                <a:tc>
                  <a:txBody>
                    <a:bodyPr/>
                    <a:lstStyle/>
                    <a:p>
                      <a:endParaRPr lang="en-GB"/>
                    </a:p>
                  </a:txBody>
                  <a:tcPr/>
                </a:tc>
                <a:tc>
                  <a:txBody>
                    <a:bodyPr/>
                    <a:lstStyle/>
                    <a:p>
                      <a:endParaRPr lang="en-GB" dirty="0"/>
                    </a:p>
                  </a:txBody>
                  <a:tcPr/>
                </a:tc>
                <a:tc>
                  <a:txBody>
                    <a:bodyPr/>
                    <a:lstStyle/>
                    <a:p>
                      <a:r>
                        <a:rPr lang="en-GB" dirty="0"/>
                        <a:t>160</a:t>
                      </a:r>
                    </a:p>
                  </a:txBody>
                  <a:tcPr/>
                </a:tc>
                <a:tc>
                  <a:txBody>
                    <a:bodyPr/>
                    <a:lstStyle/>
                    <a:p>
                      <a:r>
                        <a:rPr lang="en-GB" dirty="0"/>
                        <a:t>277</a:t>
                      </a:r>
                    </a:p>
                  </a:txBody>
                  <a:tcPr/>
                </a:tc>
                <a:tc>
                  <a:txBody>
                    <a:bodyPr/>
                    <a:lstStyle/>
                    <a:p>
                      <a:r>
                        <a:rPr lang="en-GB" dirty="0"/>
                        <a:t>96</a:t>
                      </a:r>
                    </a:p>
                  </a:txBody>
                  <a:tcPr/>
                </a:tc>
                <a:tc>
                  <a:txBody>
                    <a:bodyPr/>
                    <a:lstStyle/>
                    <a:p>
                      <a:endParaRPr lang="en-GB"/>
                    </a:p>
                  </a:txBody>
                  <a:tcPr/>
                </a:tc>
                <a:tc>
                  <a:txBody>
                    <a:bodyPr/>
                    <a:lstStyle/>
                    <a:p>
                      <a:r>
                        <a:rPr lang="en-GB" dirty="0"/>
                        <a:t>533</a:t>
                      </a:r>
                    </a:p>
                  </a:txBody>
                  <a:tcPr/>
                </a:tc>
                <a:tc>
                  <a:txBody>
                    <a:bodyPr/>
                    <a:lstStyle/>
                    <a:p>
                      <a:endParaRPr lang="en-GB" dirty="0"/>
                    </a:p>
                  </a:txBody>
                  <a:tcPr/>
                </a:tc>
                <a:tc>
                  <a:txBody>
                    <a:bodyPr/>
                    <a:lstStyle/>
                    <a:p>
                      <a:r>
                        <a:rPr lang="en-GB" dirty="0"/>
                        <a:t>88</a:t>
                      </a:r>
                    </a:p>
                  </a:txBody>
                  <a:tcPr/>
                </a:tc>
                <a:tc>
                  <a:txBody>
                    <a:bodyPr/>
                    <a:lstStyle/>
                    <a:p>
                      <a:r>
                        <a:rPr lang="en-GB" dirty="0"/>
                        <a:t>238</a:t>
                      </a:r>
                    </a:p>
                  </a:txBody>
                  <a:tcPr/>
                </a:tc>
                <a:tc>
                  <a:txBody>
                    <a:bodyPr/>
                    <a:lstStyle/>
                    <a:p>
                      <a:r>
                        <a:rPr lang="en-GB" dirty="0"/>
                        <a:t>59</a:t>
                      </a:r>
                    </a:p>
                  </a:txBody>
                  <a:tcPr/>
                </a:tc>
                <a:tc>
                  <a:txBody>
                    <a:bodyPr/>
                    <a:lstStyle/>
                    <a:p>
                      <a:endParaRPr lang="en-GB" dirty="0"/>
                    </a:p>
                  </a:txBody>
                  <a:tcPr/>
                </a:tc>
                <a:tc>
                  <a:txBody>
                    <a:bodyPr/>
                    <a:lstStyle/>
                    <a:p>
                      <a:r>
                        <a:rPr lang="en-GB" dirty="0"/>
                        <a:t>35</a:t>
                      </a:r>
                    </a:p>
                  </a:txBody>
                  <a:tcPr/>
                </a:tc>
                <a:tc>
                  <a:txBody>
                    <a:bodyPr/>
                    <a:lstStyle/>
                    <a:p>
                      <a:r>
                        <a:rPr lang="en-GB" dirty="0"/>
                        <a:t>58%</a:t>
                      </a:r>
                    </a:p>
                  </a:txBody>
                  <a:tcPr/>
                </a:tc>
                <a:extLst>
                  <a:ext uri="{0D108BD9-81ED-4DB2-BD59-A6C34878D82A}">
                    <a16:rowId xmlns:a16="http://schemas.microsoft.com/office/drawing/2014/main" val="2254946839"/>
                  </a:ext>
                </a:extLst>
              </a:tr>
              <a:tr h="370840">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3961915414"/>
                  </a:ext>
                </a:extLst>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429898524"/>
                  </a:ext>
                </a:extLst>
              </a:tr>
              <a:tr h="370840">
                <a:tc>
                  <a:txBody>
                    <a:bodyPr/>
                    <a:lstStyle/>
                    <a:p>
                      <a:r>
                        <a:rPr lang="en-US" dirty="0"/>
                        <a:t>%</a:t>
                      </a:r>
                      <a:endParaRPr lang="en-GB" dirty="0"/>
                    </a:p>
                  </a:txBody>
                  <a:tcPr/>
                </a:tc>
                <a:tc>
                  <a:txBody>
                    <a:bodyPr/>
                    <a:lstStyle/>
                    <a:p>
                      <a:endParaRPr lang="en-GB" dirty="0"/>
                    </a:p>
                  </a:txBody>
                  <a:tcPr/>
                </a:tc>
                <a:tc>
                  <a:txBody>
                    <a:bodyPr/>
                    <a:lstStyle/>
                    <a:p>
                      <a:r>
                        <a:rPr lang="en-GB" dirty="0"/>
                        <a:t>30</a:t>
                      </a:r>
                    </a:p>
                  </a:txBody>
                  <a:tcPr/>
                </a:tc>
                <a:tc>
                  <a:txBody>
                    <a:bodyPr/>
                    <a:lstStyle/>
                    <a:p>
                      <a:r>
                        <a:rPr lang="en-GB" dirty="0"/>
                        <a:t>51.97</a:t>
                      </a:r>
                    </a:p>
                  </a:txBody>
                  <a:tcPr/>
                </a:tc>
                <a:tc>
                  <a:txBody>
                    <a:bodyPr/>
                    <a:lstStyle/>
                    <a:p>
                      <a:r>
                        <a:rPr lang="en-GB" dirty="0"/>
                        <a:t>18.03</a:t>
                      </a:r>
                    </a:p>
                  </a:txBody>
                  <a:tcPr/>
                </a:tc>
                <a:tc>
                  <a:txBody>
                    <a:bodyPr/>
                    <a:lstStyle/>
                    <a:p>
                      <a:endParaRPr lang="en-GB" dirty="0"/>
                    </a:p>
                  </a:txBody>
                  <a:tcPr/>
                </a:tc>
                <a:tc>
                  <a:txBody>
                    <a:bodyPr/>
                    <a:lstStyle/>
                    <a:p>
                      <a:r>
                        <a:rPr lang="en-US" dirty="0"/>
                        <a:t>100%</a:t>
                      </a:r>
                      <a:endParaRPr lang="en-GB" dirty="0"/>
                    </a:p>
                  </a:txBody>
                  <a:tcPr/>
                </a:tc>
                <a:tc>
                  <a:txBody>
                    <a:bodyPr/>
                    <a:lstStyle/>
                    <a:p>
                      <a:endParaRPr lang="en-GB" dirty="0"/>
                    </a:p>
                  </a:txBody>
                  <a:tcPr/>
                </a:tc>
                <a:tc>
                  <a:txBody>
                    <a:bodyPr/>
                    <a:lstStyle/>
                    <a:p>
                      <a:r>
                        <a:rPr lang="en-GB" dirty="0"/>
                        <a:t>22.86</a:t>
                      </a:r>
                    </a:p>
                  </a:txBody>
                  <a:tcPr/>
                </a:tc>
                <a:tc>
                  <a:txBody>
                    <a:bodyPr/>
                    <a:lstStyle/>
                    <a:p>
                      <a:r>
                        <a:rPr lang="en-GB" dirty="0"/>
                        <a:t>61.82</a:t>
                      </a:r>
                    </a:p>
                  </a:txBody>
                  <a:tcPr/>
                </a:tc>
                <a:tc>
                  <a:txBody>
                    <a:bodyPr/>
                    <a:lstStyle/>
                    <a:p>
                      <a:r>
                        <a:rPr lang="en-GB" dirty="0"/>
                        <a:t>15.32</a:t>
                      </a:r>
                    </a:p>
                  </a:txBody>
                  <a:tcPr/>
                </a:tc>
                <a:tc>
                  <a:txBody>
                    <a:bodyPr/>
                    <a:lstStyle/>
                    <a:p>
                      <a:endParaRPr lang="en-GB"/>
                    </a:p>
                  </a:txBody>
                  <a:tcPr/>
                </a:tc>
                <a:tc>
                  <a:txBody>
                    <a:bodyPr/>
                    <a:lstStyle/>
                    <a:p>
                      <a:r>
                        <a:rPr lang="en-US" dirty="0"/>
                        <a:t>100%</a:t>
                      </a:r>
                      <a:endParaRPr lang="en-GB" dirty="0"/>
                    </a:p>
                  </a:txBody>
                  <a:tcPr/>
                </a:tc>
                <a:tc>
                  <a:txBody>
                    <a:bodyPr/>
                    <a:lstStyle/>
                    <a:p>
                      <a:endParaRPr lang="en-GB" dirty="0"/>
                    </a:p>
                  </a:txBody>
                  <a:tcPr/>
                </a:tc>
                <a:extLst>
                  <a:ext uri="{0D108BD9-81ED-4DB2-BD59-A6C34878D82A}">
                    <a16:rowId xmlns:a16="http://schemas.microsoft.com/office/drawing/2014/main" val="2067044557"/>
                  </a:ext>
                </a:extLst>
              </a:tr>
            </a:tbl>
          </a:graphicData>
        </a:graphic>
      </p:graphicFrame>
      <p:sp>
        <p:nvSpPr>
          <p:cNvPr id="5" name="Text Placeholder 4"/>
          <p:cNvSpPr>
            <a:spLocks noGrp="1"/>
          </p:cNvSpPr>
          <p:nvPr>
            <p:ph type="body" idx="4294967295"/>
          </p:nvPr>
        </p:nvSpPr>
        <p:spPr>
          <a:xfrm>
            <a:off x="228592" y="1161392"/>
            <a:ext cx="8686800" cy="639763"/>
          </a:xfrm>
        </p:spPr>
        <p:txBody>
          <a:bodyPr>
            <a:normAutofit fontScale="62500" lnSpcReduction="20000"/>
          </a:bodyPr>
          <a:lstStyle/>
          <a:p>
            <a:pPr marL="0" indent="0">
              <a:buNone/>
            </a:pPr>
            <a:r>
              <a:rPr lang="en-US" dirty="0"/>
              <a:t>Does the council have sex/age/PLWD statistics on those who participated in the consultations? – refer to consultation registers and populate table below</a:t>
            </a:r>
          </a:p>
        </p:txBody>
      </p:sp>
      <p:sp>
        <p:nvSpPr>
          <p:cNvPr id="10" name="TextBox 9"/>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spTree>
    <p:extLst>
      <p:ext uri="{BB962C8B-B14F-4D97-AF65-F5344CB8AC3E}">
        <p14:creationId xmlns:p14="http://schemas.microsoft.com/office/powerpoint/2010/main" val="232181311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spcBef>
                <a:spcPct val="20000"/>
              </a:spcBef>
            </a:pPr>
            <a:r>
              <a:rPr lang="en-ZA" sz="3200" b="1" dirty="0">
                <a:solidFill>
                  <a:prstClr val="black"/>
                </a:solidFill>
                <a:ea typeface="+mn-ea"/>
                <a:cs typeface="+mn-cs"/>
              </a:rPr>
              <a:t>III. REVENUE</a:t>
            </a:r>
            <a:endParaRPr lang="en-ZW" sz="3200" dirty="0">
              <a:solidFill>
                <a:prstClr val="black"/>
              </a:solidFill>
              <a:ea typeface="+mn-ea"/>
              <a:cs typeface="+mn-cs"/>
            </a:endParaRPr>
          </a:p>
        </p:txBody>
      </p:sp>
      <p:sp>
        <p:nvSpPr>
          <p:cNvPr id="3" name="Content Placeholder 2"/>
          <p:cNvSpPr>
            <a:spLocks noGrp="1"/>
          </p:cNvSpPr>
          <p:nvPr>
            <p:ph sz="half" idx="1"/>
          </p:nvPr>
        </p:nvSpPr>
        <p:spPr>
          <a:ln>
            <a:solidFill>
              <a:schemeClr val="tx1"/>
            </a:solidFill>
          </a:ln>
        </p:spPr>
        <p:txBody>
          <a:bodyPr>
            <a:normAutofit/>
          </a:bodyPr>
          <a:lstStyle/>
          <a:p>
            <a:pPr marL="0" indent="0">
              <a:buNone/>
            </a:pPr>
            <a:r>
              <a:rPr lang="en-ZA" sz="1400" b="1" dirty="0">
                <a:solidFill>
                  <a:prstClr val="black"/>
                </a:solidFill>
              </a:rPr>
              <a:t>The councils budget consist of 64% internal funds and 36 % external funds.</a:t>
            </a:r>
          </a:p>
          <a:p>
            <a:r>
              <a:rPr lang="en-GB" sz="1400" dirty="0">
                <a:solidFill>
                  <a:srgbClr val="FF0000"/>
                </a:solidFill>
                <a:effectLst/>
                <a:ea typeface="Calibri" panose="020F0502020204030204" pitchFamily="34" charset="0"/>
              </a:rPr>
              <a:t>How did  gender considerations informed decisions concerning the budgeting of revenue? </a:t>
            </a:r>
            <a:endParaRPr lang="en-GB" sz="1400" dirty="0">
              <a:solidFill>
                <a:srgbClr val="FF0000"/>
              </a:solidFill>
              <a:ea typeface="Calibri" panose="020F0502020204030204" pitchFamily="34" charset="0"/>
            </a:endParaRPr>
          </a:p>
          <a:p>
            <a:pPr marL="0" indent="0">
              <a:buNone/>
            </a:pPr>
            <a:r>
              <a:rPr lang="en-GB" sz="1400" dirty="0">
                <a:ea typeface="Calibri" panose="020F0502020204030204" pitchFamily="34" charset="0"/>
              </a:rPr>
              <a:t>The councils revenue is aligned to its expenditure and thus gender targeted activities have a direct effect on the budgeting of the councils revenue.</a:t>
            </a:r>
          </a:p>
          <a:p>
            <a:r>
              <a:rPr lang="en-US" sz="1400" dirty="0">
                <a:solidFill>
                  <a:srgbClr val="FF0000"/>
                </a:solidFill>
                <a:ea typeface="Calibri" panose="020F0502020204030204" pitchFamily="34" charset="0"/>
                <a:cs typeface="Times New Roman" panose="02020603050405020304" pitchFamily="18" charset="0"/>
              </a:rPr>
              <a:t>How were these decisions influenced by budget consultations</a:t>
            </a:r>
          </a:p>
          <a:p>
            <a:pPr marL="0" indent="0">
              <a:buNone/>
            </a:pPr>
            <a:r>
              <a:rPr lang="en-US" sz="1400" dirty="0">
                <a:ea typeface="Calibri" panose="020F0502020204030204" pitchFamily="34" charset="0"/>
                <a:cs typeface="Times New Roman" panose="02020603050405020304" pitchFamily="18" charset="0"/>
              </a:rPr>
              <a:t>The councils expenditure is directly based on budget consultation outcomes, the consultation are what gives the council activities and projects for the following year </a:t>
            </a:r>
          </a:p>
          <a:p>
            <a:r>
              <a:rPr lang="en-GB" sz="1400" dirty="0">
                <a:solidFill>
                  <a:srgbClr val="FF0000"/>
                </a:solidFill>
                <a:effectLst/>
                <a:ea typeface="Calibri" panose="020F0502020204030204" pitchFamily="34" charset="0"/>
                <a:cs typeface="Times New Roman" panose="02020603050405020304" pitchFamily="18" charset="0"/>
              </a:rPr>
              <a:t>Is any of the external financing specifically targeted at gender? </a:t>
            </a:r>
          </a:p>
          <a:p>
            <a:pPr marL="0" indent="0">
              <a:buNone/>
            </a:pPr>
            <a:r>
              <a:rPr lang="en-ZA" sz="1400" dirty="0">
                <a:solidFill>
                  <a:prstClr val="black"/>
                </a:solidFill>
              </a:rPr>
              <a:t>80% of the external funds revenue is aimed at building clinics, mothers shelters, schools and drilling boreholes are targeted mainly at gender. </a:t>
            </a:r>
          </a:p>
          <a:p>
            <a:pPr marL="0" indent="0">
              <a:buNone/>
            </a:pPr>
            <a:endParaRPr lang="en-ZW" sz="1800" b="1" dirty="0"/>
          </a:p>
        </p:txBody>
      </p:sp>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graphicFrame>
        <p:nvGraphicFramePr>
          <p:cNvPr id="10" name="Content Placeholder 9">
            <a:extLst>
              <a:ext uri="{FF2B5EF4-FFF2-40B4-BE49-F238E27FC236}">
                <a16:creationId xmlns:a16="http://schemas.microsoft.com/office/drawing/2014/main" id="{C2249562-EE3B-3712-AC08-CADFE6B41B7B}"/>
              </a:ext>
            </a:extLst>
          </p:cNvPr>
          <p:cNvGraphicFramePr>
            <a:graphicFrameLocks noGrp="1"/>
          </p:cNvGraphicFramePr>
          <p:nvPr>
            <p:ph sz="half" idx="2"/>
            <p:extLst>
              <p:ext uri="{D42A27DB-BD31-4B8C-83A1-F6EECF244321}">
                <p14:modId xmlns:p14="http://schemas.microsoft.com/office/powerpoint/2010/main" val="2654208104"/>
              </p:ext>
            </p:extLst>
          </p:nvPr>
        </p:nvGraphicFramePr>
        <p:xfrm>
          <a:off x="4648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2242207"/>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lvl="0">
              <a:lnSpc>
                <a:spcPct val="107000"/>
              </a:lnSpc>
              <a:spcBef>
                <a:spcPts val="0"/>
              </a:spcBef>
              <a:spcAft>
                <a:spcPts val="0"/>
              </a:spcAft>
            </a:pPr>
            <a:r>
              <a:rPr lang="en-ZA" sz="3600" b="1" dirty="0">
                <a:solidFill>
                  <a:prstClr val="black"/>
                </a:solidFill>
                <a:latin typeface="+mn-lt"/>
                <a:ea typeface="+mn-ea"/>
                <a:cs typeface="+mn-cs"/>
              </a:rPr>
              <a:t>IV. </a:t>
            </a:r>
            <a:r>
              <a:rPr lang="en-GB" sz="3600" b="1" dirty="0">
                <a:effectLst/>
                <a:latin typeface="+mn-lt"/>
                <a:ea typeface="Calibri" panose="020F0502020204030204" pitchFamily="34" charset="0"/>
                <a:cs typeface="Times New Roman" panose="02020603050405020304" pitchFamily="18" charset="0"/>
              </a:rPr>
              <a:t>EXPENDITURE </a:t>
            </a:r>
            <a:br>
              <a:rPr lang="en-GB" sz="3600" dirty="0">
                <a:effectLst/>
                <a:latin typeface="Calibri" panose="020F0502020204030204" pitchFamily="34" charset="0"/>
                <a:ea typeface="Calibri" panose="020F0502020204030204" pitchFamily="34" charset="0"/>
                <a:cs typeface="Times New Roman" panose="02020603050405020304" pitchFamily="18" charset="0"/>
              </a:rPr>
            </a:br>
            <a:endParaRPr lang="en-ZA" sz="3600" dirty="0"/>
          </a:p>
        </p:txBody>
      </p:sp>
      <p:sp>
        <p:nvSpPr>
          <p:cNvPr id="3" name="Content Placeholder 2"/>
          <p:cNvSpPr>
            <a:spLocks noGrp="1"/>
          </p:cNvSpPr>
          <p:nvPr>
            <p:ph sz="half" idx="1"/>
          </p:nvPr>
        </p:nvSpPr>
        <p:spPr>
          <a:ln>
            <a:solidFill>
              <a:schemeClr val="tx1"/>
            </a:solidFill>
          </a:ln>
        </p:spPr>
        <p:txBody>
          <a:bodyPr>
            <a:normAutofit/>
          </a:bodyPr>
          <a:lstStyle/>
          <a:p>
            <a:pPr algn="just">
              <a:lnSpc>
                <a:spcPct val="107000"/>
              </a:lnSpc>
              <a:spcBef>
                <a:spcPts val="0"/>
              </a:spcBef>
            </a:pPr>
            <a:r>
              <a:rPr lang="en-GB" sz="1600" dirty="0">
                <a:effectLst/>
                <a:ea typeface="Tahoma" panose="020B0604030504040204" pitchFamily="34" charset="0"/>
                <a:cs typeface="Tahoma" panose="020B0604030504040204" pitchFamily="34" charset="0"/>
              </a:rPr>
              <a:t>Analyze the council budget and categorise expenditure into Gender Management System; Salaries; employment equity-related expenditure; gender-specific programmes and mainstream programmes. </a:t>
            </a:r>
          </a:p>
          <a:p>
            <a:pPr marL="0" marR="0" lvl="0" indent="0" algn="just">
              <a:lnSpc>
                <a:spcPct val="107000"/>
              </a:lnSpc>
              <a:spcBef>
                <a:spcPts val="0"/>
              </a:spcBef>
              <a:spcAft>
                <a:spcPts val="0"/>
              </a:spcAft>
              <a:buNone/>
            </a:pPr>
            <a:endParaRPr lang="en-GB" sz="1600" dirty="0">
              <a:ea typeface="Tahoma" panose="020B0604030504040204" pitchFamily="34" charset="0"/>
              <a:cs typeface="Tahoma" panose="020B0604030504040204" pitchFamily="34" charset="0"/>
            </a:endParaRPr>
          </a:p>
          <a:p>
            <a:pPr algn="just">
              <a:lnSpc>
                <a:spcPct val="107000"/>
              </a:lnSpc>
              <a:spcBef>
                <a:spcPts val="0"/>
              </a:spcBef>
            </a:pPr>
            <a:r>
              <a:rPr lang="en-GB" sz="1600" dirty="0">
                <a:effectLst/>
                <a:ea typeface="Tahoma" panose="020B0604030504040204" pitchFamily="34" charset="0"/>
                <a:cs typeface="Tahoma" panose="020B0604030504040204" pitchFamily="34" charset="0"/>
              </a:rPr>
              <a:t>What proportion (%) does each constitute? </a:t>
            </a:r>
          </a:p>
        </p:txBody>
      </p:sp>
      <p:sp>
        <p:nvSpPr>
          <p:cNvPr id="4" name="Content Placeholder 3">
            <a:extLst>
              <a:ext uri="{FF2B5EF4-FFF2-40B4-BE49-F238E27FC236}">
                <a16:creationId xmlns:a16="http://schemas.microsoft.com/office/drawing/2014/main" id="{01F0C5C0-8EB8-D476-A47D-BCD974CDBC34}"/>
              </a:ext>
            </a:extLst>
          </p:cNvPr>
          <p:cNvSpPr>
            <a:spLocks noGrp="1"/>
          </p:cNvSpPr>
          <p:nvPr>
            <p:ph sz="half" idx="2"/>
          </p:nvPr>
        </p:nvSpPr>
        <p:spPr/>
        <p:txBody>
          <a:bodyPr/>
          <a:lstStyle/>
          <a:p>
            <a:r>
              <a:rPr lang="en-US" dirty="0"/>
              <a:t>Insert Pie Chart/Table</a:t>
            </a:r>
            <a:endParaRPr lang="en-GB" dirty="0"/>
          </a:p>
        </p:txBody>
      </p:sp>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graphicFrame>
        <p:nvGraphicFramePr>
          <p:cNvPr id="5" name="Table 4">
            <a:extLst>
              <a:ext uri="{FF2B5EF4-FFF2-40B4-BE49-F238E27FC236}">
                <a16:creationId xmlns:a16="http://schemas.microsoft.com/office/drawing/2014/main" id="{8AA7B2C2-6A41-4C60-B050-BB2CAE1A576A}"/>
              </a:ext>
            </a:extLst>
          </p:cNvPr>
          <p:cNvGraphicFramePr>
            <a:graphicFrameLocks noGrp="1"/>
          </p:cNvGraphicFramePr>
          <p:nvPr>
            <p:extLst>
              <p:ext uri="{D42A27DB-BD31-4B8C-83A1-F6EECF244321}">
                <p14:modId xmlns:p14="http://schemas.microsoft.com/office/powerpoint/2010/main" val="3035922463"/>
              </p:ext>
            </p:extLst>
          </p:nvPr>
        </p:nvGraphicFramePr>
        <p:xfrm>
          <a:off x="532765" y="4114800"/>
          <a:ext cx="3887470" cy="1854838"/>
        </p:xfrm>
        <a:graphic>
          <a:graphicData uri="http://schemas.openxmlformats.org/drawingml/2006/table">
            <a:tbl>
              <a:tblPr>
                <a:tableStyleId>{5C22544A-7EE6-4342-B048-85BDC9FD1C3A}</a:tableStyleId>
              </a:tblPr>
              <a:tblGrid>
                <a:gridCol w="2190750">
                  <a:extLst>
                    <a:ext uri="{9D8B030D-6E8A-4147-A177-3AD203B41FA5}">
                      <a16:colId xmlns:a16="http://schemas.microsoft.com/office/drawing/2014/main" val="3607838572"/>
                    </a:ext>
                  </a:extLst>
                </a:gridCol>
                <a:gridCol w="1066800">
                  <a:extLst>
                    <a:ext uri="{9D8B030D-6E8A-4147-A177-3AD203B41FA5}">
                      <a16:colId xmlns:a16="http://schemas.microsoft.com/office/drawing/2014/main" val="1796433379"/>
                    </a:ext>
                  </a:extLst>
                </a:gridCol>
                <a:gridCol w="629920">
                  <a:extLst>
                    <a:ext uri="{9D8B030D-6E8A-4147-A177-3AD203B41FA5}">
                      <a16:colId xmlns:a16="http://schemas.microsoft.com/office/drawing/2014/main" val="3724615263"/>
                    </a:ext>
                  </a:extLst>
                </a:gridCol>
              </a:tblGrid>
              <a:tr h="0">
                <a:tc>
                  <a:txBody>
                    <a:bodyPr/>
                    <a:lstStyle/>
                    <a:p>
                      <a:pPr marL="0" marR="0" fontAlgn="t">
                        <a:lnSpc>
                          <a:spcPct val="107000"/>
                        </a:lnSpc>
                        <a:spcBef>
                          <a:spcPts val="0"/>
                        </a:spcBef>
                        <a:spcAft>
                          <a:spcPts val="800"/>
                        </a:spcAft>
                      </a:pPr>
                      <a:r>
                        <a:rPr lang="en-ZA" sz="1100" dirty="0">
                          <a:effectLst/>
                        </a:rPr>
                        <a:t> 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tc>
                <a:tc>
                  <a:txBody>
                    <a:bodyPr/>
                    <a:lstStyle/>
                    <a:p>
                      <a:pPr marL="0" marR="0" fontAlgn="ctr">
                        <a:lnSpc>
                          <a:spcPct val="107000"/>
                        </a:lnSpc>
                        <a:spcBef>
                          <a:spcPts val="0"/>
                        </a:spcBef>
                        <a:spcAft>
                          <a:spcPts val="800"/>
                        </a:spcAft>
                      </a:pPr>
                      <a:r>
                        <a:rPr lang="en-ZA" sz="1100">
                          <a:effectLst/>
                        </a:rPr>
                        <a:t>Amount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algn="r" fontAlgn="ctr">
                        <a:lnSpc>
                          <a:spcPct val="107000"/>
                        </a:lnSpc>
                        <a:spcBef>
                          <a:spcPts val="0"/>
                        </a:spcBef>
                        <a:spcAft>
                          <a:spcPts val="800"/>
                        </a:spcAft>
                      </a:pPr>
                      <a:r>
                        <a:rPr lang="en-ZA" sz="1100" dirty="0">
                          <a:effectLst/>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815585432"/>
                  </a:ext>
                </a:extLst>
              </a:tr>
              <a:tr h="182880">
                <a:tc>
                  <a:txBody>
                    <a:bodyPr/>
                    <a:lstStyle/>
                    <a:p>
                      <a:pPr marL="0" marR="0" fontAlgn="t">
                        <a:lnSpc>
                          <a:spcPct val="107000"/>
                        </a:lnSpc>
                        <a:spcBef>
                          <a:spcPts val="0"/>
                        </a:spcBef>
                        <a:spcAft>
                          <a:spcPts val="800"/>
                        </a:spcAft>
                      </a:pPr>
                      <a:r>
                        <a:rPr lang="en-ZA" sz="1100" kern="1200" dirty="0">
                          <a:effectLst/>
                        </a:rPr>
                        <a:t>Gender Management System (GMS)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tc>
                <a:tc>
                  <a:txBody>
                    <a:bodyPr/>
                    <a:lstStyle/>
                    <a:p>
                      <a:pPr marL="0" marR="0" fontAlgn="ctr">
                        <a:lnSpc>
                          <a:spcPct val="107000"/>
                        </a:lnSpc>
                        <a:spcBef>
                          <a:spcPts val="0"/>
                        </a:spcBef>
                        <a:spcAft>
                          <a:spcPts val="800"/>
                        </a:spcAft>
                      </a:pPr>
                      <a:r>
                        <a:rPr lang="en-ZA" sz="1100" dirty="0">
                          <a:effectLst/>
                          <a:latin typeface="Calibri" panose="020F0502020204030204" pitchFamily="34" charset="0"/>
                          <a:ea typeface="Calibri" panose="020F0502020204030204" pitchFamily="34" charset="0"/>
                          <a:cs typeface="Times New Roman" panose="02020603050405020304" pitchFamily="18" charset="0"/>
                        </a:rPr>
                        <a:t>92 880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algn="r" fontAlgn="ctr">
                        <a:lnSpc>
                          <a:spcPct val="107000"/>
                        </a:lnSpc>
                        <a:spcBef>
                          <a:spcPts val="0"/>
                        </a:spcBef>
                        <a:spcAft>
                          <a:spcPts val="800"/>
                        </a:spcAft>
                      </a:pPr>
                      <a:r>
                        <a:rPr lang="en-ZA" sz="11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675207772"/>
                  </a:ext>
                </a:extLst>
              </a:tr>
              <a:tr h="182880">
                <a:tc>
                  <a:txBody>
                    <a:bodyPr/>
                    <a:lstStyle/>
                    <a:p>
                      <a:pPr marL="0" marR="0" fontAlgn="ctr">
                        <a:lnSpc>
                          <a:spcPct val="107000"/>
                        </a:lnSpc>
                        <a:spcBef>
                          <a:spcPts val="0"/>
                        </a:spcBef>
                        <a:spcAft>
                          <a:spcPts val="800"/>
                        </a:spcAft>
                      </a:pPr>
                      <a:r>
                        <a:rPr lang="en-ZA" sz="1100" kern="1200" dirty="0">
                          <a:effectLst/>
                        </a:rPr>
                        <a:t>Employment expenditure (Human Capital Expenditure)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fontAlgn="ctr">
                        <a:lnSpc>
                          <a:spcPct val="107000"/>
                        </a:lnSpc>
                        <a:spcBef>
                          <a:spcPts val="0"/>
                        </a:spcBef>
                        <a:spcAft>
                          <a:spcPts val="800"/>
                        </a:spcAft>
                      </a:pPr>
                      <a:r>
                        <a:rPr lang="en-ZA" sz="1100" dirty="0">
                          <a:effectLst/>
                        </a:rPr>
                        <a:t>767 196.54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algn="r" fontAlgn="ctr">
                        <a:lnSpc>
                          <a:spcPct val="107000"/>
                        </a:lnSpc>
                        <a:spcBef>
                          <a:spcPts val="0"/>
                        </a:spcBef>
                        <a:spcAft>
                          <a:spcPts val="800"/>
                        </a:spcAft>
                      </a:pPr>
                      <a:r>
                        <a:rPr lang="en-ZA" sz="1100" dirty="0">
                          <a:effectLst/>
                          <a:latin typeface="Calibri" panose="020F0502020204030204" pitchFamily="34" charset="0"/>
                          <a:ea typeface="Calibri" panose="020F0502020204030204" pitchFamily="34" charset="0"/>
                          <a:cs typeface="Times New Roman" panose="02020603050405020304" pitchFamily="18" charset="0"/>
                        </a:rPr>
                        <a:t>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82064514"/>
                  </a:ext>
                </a:extLst>
              </a:tr>
              <a:tr h="182880">
                <a:tc>
                  <a:txBody>
                    <a:bodyPr/>
                    <a:lstStyle/>
                    <a:p>
                      <a:pPr marL="0" marR="0" fontAlgn="ctr">
                        <a:lnSpc>
                          <a:spcPct val="107000"/>
                        </a:lnSpc>
                        <a:spcBef>
                          <a:spcPts val="0"/>
                        </a:spcBef>
                        <a:spcAft>
                          <a:spcPts val="800"/>
                        </a:spcAft>
                      </a:pPr>
                      <a:r>
                        <a:rPr lang="en-ZA" sz="1100" kern="1200">
                          <a:effectLst/>
                        </a:rPr>
                        <a:t>Employment equity related expenditure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fontAlgn="ctr">
                        <a:lnSpc>
                          <a:spcPct val="107000"/>
                        </a:lnSpc>
                        <a:spcBef>
                          <a:spcPts val="0"/>
                        </a:spcBef>
                        <a:spcAft>
                          <a:spcPts val="800"/>
                        </a:spcAft>
                      </a:pPr>
                      <a:r>
                        <a:rPr lang="en-ZA" sz="1100" dirty="0">
                          <a:effectLst/>
                        </a:rPr>
                        <a:t>286 600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algn="r" fontAlgn="ctr">
                        <a:lnSpc>
                          <a:spcPct val="107000"/>
                        </a:lnSpc>
                        <a:spcBef>
                          <a:spcPts val="0"/>
                        </a:spcBef>
                        <a:spcAft>
                          <a:spcPts val="800"/>
                        </a:spcAft>
                      </a:pPr>
                      <a:r>
                        <a:rPr lang="en-ZA" sz="1100" kern="1200" dirty="0">
                          <a:effectLst/>
                          <a:latin typeface="Calibri" panose="020F0502020204030204" pitchFamily="34" charset="0"/>
                          <a:ea typeface="Calibri" panose="020F0502020204030204" pitchFamily="34" charset="0"/>
                          <a:cs typeface="Times New Roman" panose="02020603050405020304" pitchFamily="18" charset="0"/>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865585510"/>
                  </a:ext>
                </a:extLst>
              </a:tr>
              <a:tr h="182880">
                <a:tc>
                  <a:txBody>
                    <a:bodyPr/>
                    <a:lstStyle/>
                    <a:p>
                      <a:pPr marL="0" marR="0" fontAlgn="ctr">
                        <a:lnSpc>
                          <a:spcPct val="107000"/>
                        </a:lnSpc>
                        <a:spcBef>
                          <a:spcPts val="0"/>
                        </a:spcBef>
                        <a:spcAft>
                          <a:spcPts val="800"/>
                        </a:spcAft>
                      </a:pPr>
                      <a:r>
                        <a:rPr lang="en-ZA" sz="1100" kern="1200">
                          <a:effectLst/>
                        </a:rPr>
                        <a:t>Gender Specific Programming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tc>
                <a:tc>
                  <a:txBody>
                    <a:bodyPr/>
                    <a:lstStyle/>
                    <a:p>
                      <a:pPr marL="0" marR="0" fontAlgn="ctr">
                        <a:lnSpc>
                          <a:spcPct val="107000"/>
                        </a:lnSpc>
                        <a:spcBef>
                          <a:spcPts val="0"/>
                        </a:spcBef>
                        <a:spcAft>
                          <a:spcPts val="800"/>
                        </a:spcAft>
                      </a:pPr>
                      <a:r>
                        <a:rPr lang="en-ZA" sz="1100" dirty="0">
                          <a:effectLst/>
                          <a:latin typeface="Calibri" panose="020F0502020204030204" pitchFamily="34" charset="0"/>
                          <a:ea typeface="Calibri" panose="020F0502020204030204" pitchFamily="34" charset="0"/>
                          <a:cs typeface="Times New Roman" panose="02020603050405020304" pitchFamily="18" charset="0"/>
                        </a:rPr>
                        <a:t>1 280 300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algn="r" fontAlgn="ctr">
                        <a:lnSpc>
                          <a:spcPct val="107000"/>
                        </a:lnSpc>
                        <a:spcBef>
                          <a:spcPts val="0"/>
                        </a:spcBef>
                        <a:spcAft>
                          <a:spcPts val="800"/>
                        </a:spcAft>
                      </a:pPr>
                      <a:r>
                        <a:rPr lang="en-ZA" sz="1100" kern="1200" dirty="0">
                          <a:effectLst/>
                        </a:rPr>
                        <a:t>14.6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797702909"/>
                  </a:ext>
                </a:extLst>
              </a:tr>
              <a:tr h="182880">
                <a:tc>
                  <a:txBody>
                    <a:bodyPr/>
                    <a:lstStyle/>
                    <a:p>
                      <a:pPr marL="0" marR="0" fontAlgn="ctr">
                        <a:lnSpc>
                          <a:spcPct val="107000"/>
                        </a:lnSpc>
                        <a:spcBef>
                          <a:spcPts val="0"/>
                        </a:spcBef>
                        <a:spcAft>
                          <a:spcPts val="800"/>
                        </a:spcAft>
                      </a:pPr>
                      <a:r>
                        <a:rPr lang="en-ZA" sz="1100" kern="1200" dirty="0">
                          <a:effectLst/>
                        </a:rPr>
                        <a:t>Mainstream Programmes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tc>
                <a:tc>
                  <a:txBody>
                    <a:bodyPr/>
                    <a:lstStyle/>
                    <a:p>
                      <a:pPr marL="0" marR="0" fontAlgn="ctr">
                        <a:lnSpc>
                          <a:spcPct val="107000"/>
                        </a:lnSpc>
                        <a:spcBef>
                          <a:spcPts val="0"/>
                        </a:spcBef>
                        <a:spcAft>
                          <a:spcPts val="800"/>
                        </a:spcAft>
                      </a:pPr>
                      <a:r>
                        <a:rPr lang="en-ZA" sz="1100" dirty="0">
                          <a:effectLst/>
                          <a:latin typeface="Calibri" panose="020F0502020204030204" pitchFamily="34" charset="0"/>
                          <a:ea typeface="Calibri" panose="020F0502020204030204" pitchFamily="34" charset="0"/>
                          <a:cs typeface="Times New Roman" panose="02020603050405020304" pitchFamily="18" charset="0"/>
                        </a:rPr>
                        <a:t>6 365 282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algn="r" fontAlgn="ctr">
                        <a:lnSpc>
                          <a:spcPct val="107000"/>
                        </a:lnSpc>
                        <a:spcBef>
                          <a:spcPts val="0"/>
                        </a:spcBef>
                        <a:spcAft>
                          <a:spcPts val="800"/>
                        </a:spcAft>
                      </a:pPr>
                      <a:r>
                        <a:rPr lang="en-ZA" sz="1100" kern="1200" dirty="0">
                          <a:effectLst/>
                          <a:latin typeface="Calibri" panose="020F0502020204030204" pitchFamily="34" charset="0"/>
                          <a:ea typeface="Calibri" panose="020F0502020204030204" pitchFamily="34" charset="0"/>
                          <a:cs typeface="Times New Roman" panose="02020603050405020304" pitchFamily="18" charset="0"/>
                        </a:rPr>
                        <a:t>72.4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285822870"/>
                  </a:ext>
                </a:extLst>
              </a:tr>
              <a:tr h="115250">
                <a:tc>
                  <a:txBody>
                    <a:bodyPr/>
                    <a:lstStyle/>
                    <a:p>
                      <a:pPr marL="0" marR="0" fontAlgn="ctr">
                        <a:lnSpc>
                          <a:spcPct val="107000"/>
                        </a:lnSpc>
                        <a:spcBef>
                          <a:spcPts val="0"/>
                        </a:spcBef>
                        <a:spcAft>
                          <a:spcPts val="80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fontAlgn="ctr">
                        <a:lnSpc>
                          <a:spcPct val="107000"/>
                        </a:lnSpc>
                        <a:spcBef>
                          <a:spcPts val="0"/>
                        </a:spcBef>
                        <a:spcAft>
                          <a:spcPts val="800"/>
                        </a:spcAft>
                      </a:pPr>
                      <a:r>
                        <a:rPr lang="en-ZA"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algn="r" fontAlgn="ctr">
                        <a:lnSpc>
                          <a:spcPct val="107000"/>
                        </a:lnSpc>
                        <a:spcBef>
                          <a:spcPts val="0"/>
                        </a:spcBef>
                        <a:spcAft>
                          <a:spcPts val="800"/>
                        </a:spcAft>
                      </a:pPr>
                      <a:r>
                        <a:rPr lang="en-ZA"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4120802966"/>
                  </a:ext>
                </a:extLst>
              </a:tr>
              <a:tr h="182880">
                <a:tc>
                  <a:txBody>
                    <a:bodyPr/>
                    <a:lstStyle/>
                    <a:p>
                      <a:pPr marL="0" marR="0" fontAlgn="ctr">
                        <a:lnSpc>
                          <a:spcPct val="107000"/>
                        </a:lnSpc>
                        <a:spcBef>
                          <a:spcPts val="0"/>
                        </a:spcBef>
                        <a:spcAft>
                          <a:spcPts val="800"/>
                        </a:spcAft>
                      </a:pPr>
                      <a:r>
                        <a:rPr lang="en-ZA" sz="1100" kern="1200">
                          <a:effectLst/>
                        </a:rPr>
                        <a:t>Total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fontAlgn="ctr">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8 792 258.54</a:t>
                      </a:r>
                    </a:p>
                  </a:txBody>
                  <a:tcPr marL="7620" marR="7620" marT="7620" marB="0" anchor="ctr"/>
                </a:tc>
                <a:tc>
                  <a:txBody>
                    <a:bodyPr/>
                    <a:lstStyle/>
                    <a:p>
                      <a:pPr marL="0" marR="0" algn="r" fontAlgn="ctr">
                        <a:lnSpc>
                          <a:spcPct val="107000"/>
                        </a:lnSpc>
                        <a:spcBef>
                          <a:spcPts val="0"/>
                        </a:spcBef>
                        <a:spcAft>
                          <a:spcPts val="800"/>
                        </a:spcAft>
                      </a:pPr>
                      <a:r>
                        <a:rPr lang="en-ZA" sz="1100" kern="1200" dirty="0">
                          <a:effectLst/>
                        </a:rPr>
                        <a:t>100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811160462"/>
                  </a:ext>
                </a:extLst>
              </a:tr>
            </a:tbl>
          </a:graphicData>
        </a:graphic>
      </p:graphicFrame>
      <p:graphicFrame>
        <p:nvGraphicFramePr>
          <p:cNvPr id="12" name="Chart 11">
            <a:extLst>
              <a:ext uri="{FF2B5EF4-FFF2-40B4-BE49-F238E27FC236}">
                <a16:creationId xmlns:a16="http://schemas.microsoft.com/office/drawing/2014/main" id="{2E7ADE66-2CBC-42D6-A246-5B2D37574D6A}"/>
              </a:ext>
            </a:extLst>
          </p:cNvPr>
          <p:cNvGraphicFramePr/>
          <p:nvPr>
            <p:extLst>
              <p:ext uri="{D42A27DB-BD31-4B8C-83A1-F6EECF244321}">
                <p14:modId xmlns:p14="http://schemas.microsoft.com/office/powerpoint/2010/main" val="3807802753"/>
              </p:ext>
            </p:extLst>
          </p:nvPr>
        </p:nvGraphicFramePr>
        <p:xfrm>
          <a:off x="3810000" y="1876212"/>
          <a:ext cx="6096000" cy="4064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51996036"/>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lvl="0">
              <a:lnSpc>
                <a:spcPct val="107000"/>
              </a:lnSpc>
              <a:spcBef>
                <a:spcPts val="0"/>
              </a:spcBef>
              <a:spcAft>
                <a:spcPts val="0"/>
              </a:spcAft>
            </a:pPr>
            <a:r>
              <a:rPr lang="en-ZA" sz="3600" b="1" dirty="0">
                <a:solidFill>
                  <a:prstClr val="black"/>
                </a:solidFill>
                <a:latin typeface="+mn-lt"/>
                <a:ea typeface="+mn-ea"/>
                <a:cs typeface="+mn-cs"/>
              </a:rPr>
              <a:t>IV. </a:t>
            </a:r>
            <a:r>
              <a:rPr lang="en-GB" sz="3600" b="1" dirty="0">
                <a:effectLst/>
                <a:latin typeface="+mn-lt"/>
                <a:ea typeface="Calibri" panose="020F0502020204030204" pitchFamily="34" charset="0"/>
                <a:cs typeface="Times New Roman" panose="02020603050405020304" pitchFamily="18" charset="0"/>
              </a:rPr>
              <a:t>EXPENDITURE </a:t>
            </a:r>
            <a:br>
              <a:rPr lang="en-GB" sz="3600" dirty="0">
                <a:effectLst/>
                <a:latin typeface="Calibri" panose="020F0502020204030204" pitchFamily="34" charset="0"/>
                <a:ea typeface="Calibri" panose="020F0502020204030204" pitchFamily="34" charset="0"/>
                <a:cs typeface="Times New Roman" panose="02020603050405020304" pitchFamily="18" charset="0"/>
              </a:rPr>
            </a:br>
            <a:endParaRPr lang="en-ZA" sz="3600" dirty="0"/>
          </a:p>
        </p:txBody>
      </p:sp>
      <p:graphicFrame>
        <p:nvGraphicFramePr>
          <p:cNvPr id="4" name="Table 4">
            <a:extLst>
              <a:ext uri="{FF2B5EF4-FFF2-40B4-BE49-F238E27FC236}">
                <a16:creationId xmlns:a16="http://schemas.microsoft.com/office/drawing/2014/main" id="{3A23FAEA-850F-45E8-D245-8D1325A6AFBA}"/>
              </a:ext>
            </a:extLst>
          </p:cNvPr>
          <p:cNvGraphicFramePr>
            <a:graphicFrameLocks noGrp="1"/>
          </p:cNvGraphicFramePr>
          <p:nvPr>
            <p:ph idx="1"/>
            <p:extLst>
              <p:ext uri="{D42A27DB-BD31-4B8C-83A1-F6EECF244321}">
                <p14:modId xmlns:p14="http://schemas.microsoft.com/office/powerpoint/2010/main" val="2265386326"/>
              </p:ext>
            </p:extLst>
          </p:nvPr>
        </p:nvGraphicFramePr>
        <p:xfrm>
          <a:off x="457200" y="1234441"/>
          <a:ext cx="8503920" cy="4389118"/>
        </p:xfrm>
        <a:graphic>
          <a:graphicData uri="http://schemas.openxmlformats.org/drawingml/2006/table">
            <a:tbl>
              <a:tblPr firstRow="1" bandRow="1">
                <a:tableStyleId>{5C22544A-7EE6-4342-B048-85BDC9FD1C3A}</a:tableStyleId>
              </a:tblPr>
              <a:tblGrid>
                <a:gridCol w="4173219">
                  <a:extLst>
                    <a:ext uri="{9D8B030D-6E8A-4147-A177-3AD203B41FA5}">
                      <a16:colId xmlns:a16="http://schemas.microsoft.com/office/drawing/2014/main" val="3028236975"/>
                    </a:ext>
                  </a:extLst>
                </a:gridCol>
                <a:gridCol w="2598420">
                  <a:extLst>
                    <a:ext uri="{9D8B030D-6E8A-4147-A177-3AD203B41FA5}">
                      <a16:colId xmlns:a16="http://schemas.microsoft.com/office/drawing/2014/main" val="1778747858"/>
                    </a:ext>
                  </a:extLst>
                </a:gridCol>
                <a:gridCol w="1732281">
                  <a:extLst>
                    <a:ext uri="{9D8B030D-6E8A-4147-A177-3AD203B41FA5}">
                      <a16:colId xmlns:a16="http://schemas.microsoft.com/office/drawing/2014/main" val="2139355507"/>
                    </a:ext>
                  </a:extLst>
                </a:gridCol>
              </a:tblGrid>
              <a:tr h="505658">
                <a:tc>
                  <a:txBody>
                    <a:bodyPr/>
                    <a:lstStyle/>
                    <a:p>
                      <a:r>
                        <a:rPr lang="en-US" dirty="0">
                          <a:solidFill>
                            <a:schemeClr val="tx1"/>
                          </a:solidFill>
                        </a:rPr>
                        <a:t>Type of Expenditure</a:t>
                      </a:r>
                      <a:endParaRPr lang="en-GB" dirty="0">
                        <a:solidFill>
                          <a:schemeClr val="tx1"/>
                        </a:solidFill>
                      </a:endParaRPr>
                    </a:p>
                  </a:txBody>
                  <a:tcPr/>
                </a:tc>
                <a:tc>
                  <a:txBody>
                    <a:bodyPr/>
                    <a:lstStyle/>
                    <a:p>
                      <a:r>
                        <a:rPr lang="en-US" dirty="0">
                          <a:solidFill>
                            <a:schemeClr val="tx1"/>
                          </a:solidFill>
                        </a:rPr>
                        <a:t>Amount</a:t>
                      </a:r>
                      <a:endParaRPr lang="en-GB" dirty="0">
                        <a:solidFill>
                          <a:schemeClr val="tx1"/>
                        </a:solidFill>
                      </a:endParaRPr>
                    </a:p>
                  </a:txBody>
                  <a:tcPr/>
                </a:tc>
                <a:tc>
                  <a:txBody>
                    <a:bodyPr/>
                    <a:lstStyle/>
                    <a:p>
                      <a:r>
                        <a:rPr lang="en-US" dirty="0">
                          <a:solidFill>
                            <a:schemeClr val="tx1"/>
                          </a:solidFill>
                        </a:rPr>
                        <a:t>Proportion (%)</a:t>
                      </a:r>
                      <a:endParaRPr lang="en-GB" dirty="0">
                        <a:solidFill>
                          <a:schemeClr val="tx1"/>
                        </a:solidFill>
                      </a:endParaRPr>
                    </a:p>
                  </a:txBody>
                  <a:tcPr/>
                </a:tc>
                <a:extLst>
                  <a:ext uri="{0D108BD9-81ED-4DB2-BD59-A6C34878D82A}">
                    <a16:rowId xmlns:a16="http://schemas.microsoft.com/office/drawing/2014/main" val="1696426788"/>
                  </a:ext>
                </a:extLst>
              </a:tr>
              <a:tr h="505658">
                <a:tc>
                  <a:txBody>
                    <a:bodyPr/>
                    <a:lstStyle/>
                    <a:p>
                      <a:r>
                        <a:rPr lang="en-ZA" sz="1800" kern="1200" dirty="0">
                          <a:solidFill>
                            <a:schemeClr val="dk1"/>
                          </a:solidFill>
                          <a:effectLst/>
                          <a:latin typeface="+mn-lt"/>
                          <a:ea typeface="+mn-ea"/>
                          <a:cs typeface="+mn-cs"/>
                        </a:rPr>
                        <a:t>Gender Management System (GMS) </a:t>
                      </a:r>
                      <a:endParaRPr lang="en-GB" dirty="0"/>
                    </a:p>
                  </a:txBody>
                  <a:tcPr/>
                </a:tc>
                <a:tc>
                  <a:txBody>
                    <a:bodyPr/>
                    <a:lstStyle/>
                    <a:p>
                      <a:pPr marL="0" marR="0" fontAlgn="ctr">
                        <a:lnSpc>
                          <a:spcPct val="107000"/>
                        </a:lnSpc>
                        <a:spcBef>
                          <a:spcPts val="0"/>
                        </a:spcBef>
                        <a:spcAft>
                          <a:spcPts val="800"/>
                        </a:spcAft>
                      </a:pPr>
                      <a:r>
                        <a:rPr lang="en-ZA" sz="1100" dirty="0">
                          <a:effectLst/>
                          <a:latin typeface="Calibri" panose="020F0502020204030204" pitchFamily="34" charset="0"/>
                          <a:ea typeface="Calibri" panose="020F0502020204030204" pitchFamily="34" charset="0"/>
                          <a:cs typeface="Times New Roman" panose="02020603050405020304" pitchFamily="18" charset="0"/>
                        </a:rPr>
                        <a:t>92 880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algn="r" fontAlgn="ctr">
                        <a:lnSpc>
                          <a:spcPct val="107000"/>
                        </a:lnSpc>
                        <a:spcBef>
                          <a:spcPts val="0"/>
                        </a:spcBef>
                        <a:spcAft>
                          <a:spcPts val="800"/>
                        </a:spcAft>
                      </a:pPr>
                      <a:r>
                        <a:rPr lang="en-ZA" sz="11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594365503"/>
                  </a:ext>
                </a:extLst>
              </a:tr>
              <a:tr h="849512">
                <a:tc>
                  <a:txBody>
                    <a:bodyPr/>
                    <a:lstStyle/>
                    <a:p>
                      <a:r>
                        <a:rPr lang="en-ZA" sz="1800" kern="1200" dirty="0">
                          <a:solidFill>
                            <a:schemeClr val="dk1"/>
                          </a:solidFill>
                          <a:effectLst/>
                          <a:latin typeface="+mn-lt"/>
                          <a:ea typeface="+mn-ea"/>
                          <a:cs typeface="+mn-cs"/>
                        </a:rPr>
                        <a:t>Employment expenditure (Human Capital Expenditure)</a:t>
                      </a:r>
                      <a:endParaRPr lang="en-GB" dirty="0"/>
                    </a:p>
                  </a:txBody>
                  <a:tcPr/>
                </a:tc>
                <a:tc>
                  <a:txBody>
                    <a:bodyPr/>
                    <a:lstStyle/>
                    <a:p>
                      <a:pPr marL="0" marR="0" fontAlgn="ctr">
                        <a:lnSpc>
                          <a:spcPct val="107000"/>
                        </a:lnSpc>
                        <a:spcBef>
                          <a:spcPts val="0"/>
                        </a:spcBef>
                        <a:spcAft>
                          <a:spcPts val="800"/>
                        </a:spcAft>
                      </a:pPr>
                      <a:r>
                        <a:rPr lang="en-ZA" sz="1100" dirty="0">
                          <a:effectLst/>
                        </a:rPr>
                        <a:t>767 196.54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algn="r" fontAlgn="ctr">
                        <a:lnSpc>
                          <a:spcPct val="107000"/>
                        </a:lnSpc>
                        <a:spcBef>
                          <a:spcPts val="0"/>
                        </a:spcBef>
                        <a:spcAft>
                          <a:spcPts val="800"/>
                        </a:spcAft>
                      </a:pPr>
                      <a:r>
                        <a:rPr lang="en-ZA" sz="1100" dirty="0">
                          <a:effectLst/>
                          <a:latin typeface="Calibri" panose="020F0502020204030204" pitchFamily="34" charset="0"/>
                          <a:ea typeface="Calibri" panose="020F0502020204030204" pitchFamily="34" charset="0"/>
                          <a:cs typeface="Times New Roman" panose="02020603050405020304" pitchFamily="18" charset="0"/>
                        </a:rPr>
                        <a:t>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4039648564"/>
                  </a:ext>
                </a:extLst>
              </a:tr>
              <a:tr h="505658">
                <a:tc>
                  <a:txBody>
                    <a:bodyPr/>
                    <a:lstStyle/>
                    <a:p>
                      <a:r>
                        <a:rPr lang="en-GB" dirty="0"/>
                        <a:t>Employment equity related expenditure</a:t>
                      </a:r>
                    </a:p>
                  </a:txBody>
                  <a:tcPr/>
                </a:tc>
                <a:tc>
                  <a:txBody>
                    <a:bodyPr/>
                    <a:lstStyle/>
                    <a:p>
                      <a:pPr marL="0" marR="0" fontAlgn="ctr">
                        <a:lnSpc>
                          <a:spcPct val="107000"/>
                        </a:lnSpc>
                        <a:spcBef>
                          <a:spcPts val="0"/>
                        </a:spcBef>
                        <a:spcAft>
                          <a:spcPts val="800"/>
                        </a:spcAft>
                      </a:pPr>
                      <a:r>
                        <a:rPr lang="en-ZA" sz="1100" dirty="0">
                          <a:effectLst/>
                        </a:rPr>
                        <a:t>286 600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algn="r" fontAlgn="ctr">
                        <a:lnSpc>
                          <a:spcPct val="107000"/>
                        </a:lnSpc>
                        <a:spcBef>
                          <a:spcPts val="0"/>
                        </a:spcBef>
                        <a:spcAft>
                          <a:spcPts val="800"/>
                        </a:spcAft>
                      </a:pPr>
                      <a:r>
                        <a:rPr lang="en-ZA" sz="1100" kern="1200" dirty="0">
                          <a:effectLst/>
                          <a:latin typeface="Calibri" panose="020F0502020204030204" pitchFamily="34" charset="0"/>
                          <a:ea typeface="Calibri" panose="020F0502020204030204" pitchFamily="34" charset="0"/>
                          <a:cs typeface="Times New Roman" panose="02020603050405020304" pitchFamily="18" charset="0"/>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537071230"/>
                  </a:ext>
                </a:extLst>
              </a:tr>
              <a:tr h="505658">
                <a:tc>
                  <a:txBody>
                    <a:bodyPr/>
                    <a:lstStyle/>
                    <a:p>
                      <a:r>
                        <a:rPr lang="en-GB" dirty="0"/>
                        <a:t>Gender Specific Programming</a:t>
                      </a:r>
                    </a:p>
                  </a:txBody>
                  <a:tcPr/>
                </a:tc>
                <a:tc>
                  <a:txBody>
                    <a:bodyPr/>
                    <a:lstStyle/>
                    <a:p>
                      <a:pPr marL="0" marR="0" fontAlgn="ctr">
                        <a:lnSpc>
                          <a:spcPct val="107000"/>
                        </a:lnSpc>
                        <a:spcBef>
                          <a:spcPts val="0"/>
                        </a:spcBef>
                        <a:spcAft>
                          <a:spcPts val="800"/>
                        </a:spcAft>
                      </a:pPr>
                      <a:r>
                        <a:rPr lang="en-ZA" sz="1100" dirty="0">
                          <a:effectLst/>
                          <a:latin typeface="Calibri" panose="020F0502020204030204" pitchFamily="34" charset="0"/>
                          <a:ea typeface="Calibri" panose="020F0502020204030204" pitchFamily="34" charset="0"/>
                          <a:cs typeface="Times New Roman" panose="02020603050405020304" pitchFamily="18" charset="0"/>
                        </a:rPr>
                        <a:t>1 280 300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algn="r" fontAlgn="ctr">
                        <a:lnSpc>
                          <a:spcPct val="107000"/>
                        </a:lnSpc>
                        <a:spcBef>
                          <a:spcPts val="0"/>
                        </a:spcBef>
                        <a:spcAft>
                          <a:spcPts val="800"/>
                        </a:spcAft>
                      </a:pPr>
                      <a:r>
                        <a:rPr lang="en-ZA" sz="1100" kern="1200" dirty="0">
                          <a:effectLst/>
                        </a:rPr>
                        <a:t>14.6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633499837"/>
                  </a:ext>
                </a:extLst>
              </a:tr>
              <a:tr h="505658">
                <a:tc>
                  <a:txBody>
                    <a:bodyPr/>
                    <a:lstStyle/>
                    <a:p>
                      <a:r>
                        <a:rPr lang="en-GB" dirty="0"/>
                        <a:t>Mainstream Programmes </a:t>
                      </a:r>
                    </a:p>
                  </a:txBody>
                  <a:tcPr/>
                </a:tc>
                <a:tc>
                  <a:txBody>
                    <a:bodyPr/>
                    <a:lstStyle/>
                    <a:p>
                      <a:pPr marL="0" marR="0" fontAlgn="ctr">
                        <a:lnSpc>
                          <a:spcPct val="107000"/>
                        </a:lnSpc>
                        <a:spcBef>
                          <a:spcPts val="0"/>
                        </a:spcBef>
                        <a:spcAft>
                          <a:spcPts val="800"/>
                        </a:spcAft>
                      </a:pPr>
                      <a:r>
                        <a:rPr lang="en-ZA" sz="1100" dirty="0">
                          <a:effectLst/>
                          <a:latin typeface="Calibri" panose="020F0502020204030204" pitchFamily="34" charset="0"/>
                          <a:ea typeface="Calibri" panose="020F0502020204030204" pitchFamily="34" charset="0"/>
                          <a:cs typeface="Times New Roman" panose="02020603050405020304" pitchFamily="18" charset="0"/>
                        </a:rPr>
                        <a:t>6 365 282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algn="r" fontAlgn="ctr">
                        <a:lnSpc>
                          <a:spcPct val="107000"/>
                        </a:lnSpc>
                        <a:spcBef>
                          <a:spcPts val="0"/>
                        </a:spcBef>
                        <a:spcAft>
                          <a:spcPts val="800"/>
                        </a:spcAft>
                      </a:pPr>
                      <a:r>
                        <a:rPr lang="en-ZA" sz="1100" kern="1200" dirty="0">
                          <a:effectLst/>
                          <a:latin typeface="Calibri" panose="020F0502020204030204" pitchFamily="34" charset="0"/>
                          <a:ea typeface="Calibri" panose="020F0502020204030204" pitchFamily="34" charset="0"/>
                          <a:cs typeface="Times New Roman" panose="02020603050405020304" pitchFamily="18" charset="0"/>
                        </a:rPr>
                        <a:t>72.4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4141272286"/>
                  </a:ext>
                </a:extLst>
              </a:tr>
              <a:tr h="505658">
                <a:tc>
                  <a:txBody>
                    <a:bodyPr/>
                    <a:lstStyle/>
                    <a:p>
                      <a:r>
                        <a:rPr lang="en-US" dirty="0"/>
                        <a:t>Other</a:t>
                      </a:r>
                      <a:endParaRPr lang="en-GB" dirty="0"/>
                    </a:p>
                  </a:txBody>
                  <a:tcPr/>
                </a:tc>
                <a:tc>
                  <a:txBody>
                    <a:bodyPr/>
                    <a:lstStyle/>
                    <a:p>
                      <a:pPr marL="0" marR="0" fontAlgn="ctr">
                        <a:lnSpc>
                          <a:spcPct val="107000"/>
                        </a:lnSpc>
                        <a:spcBef>
                          <a:spcPts val="0"/>
                        </a:spcBef>
                        <a:spcAft>
                          <a:spcPts val="800"/>
                        </a:spcAft>
                      </a:pPr>
                      <a:r>
                        <a:rPr lang="en-ZA"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algn="r" fontAlgn="ctr">
                        <a:lnSpc>
                          <a:spcPct val="107000"/>
                        </a:lnSpc>
                        <a:spcBef>
                          <a:spcPts val="0"/>
                        </a:spcBef>
                        <a:spcAft>
                          <a:spcPts val="800"/>
                        </a:spcAft>
                      </a:pPr>
                      <a:r>
                        <a:rPr lang="en-ZA"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731612640"/>
                  </a:ext>
                </a:extLst>
              </a:tr>
              <a:tr h="505658">
                <a:tc>
                  <a:txBody>
                    <a:bodyPr/>
                    <a:lstStyle/>
                    <a:p>
                      <a:r>
                        <a:rPr lang="en-US" b="1" dirty="0"/>
                        <a:t>Total</a:t>
                      </a:r>
                      <a:endParaRPr lang="en-GB" b="1" dirty="0"/>
                    </a:p>
                  </a:txBody>
                  <a:tcPr/>
                </a:tc>
                <a:tc>
                  <a:txBody>
                    <a:bodyPr/>
                    <a:lstStyle/>
                    <a:p>
                      <a:pPr marL="0" marR="0" fontAlgn="ctr">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8 792 258.54</a:t>
                      </a:r>
                    </a:p>
                  </a:txBody>
                  <a:tcPr marL="7620" marR="7620" marT="7620" marB="0" anchor="ctr"/>
                </a:tc>
                <a:tc>
                  <a:txBody>
                    <a:bodyPr/>
                    <a:lstStyle/>
                    <a:p>
                      <a:pPr marL="0" marR="0" algn="r" fontAlgn="ctr">
                        <a:lnSpc>
                          <a:spcPct val="107000"/>
                        </a:lnSpc>
                        <a:spcBef>
                          <a:spcPts val="0"/>
                        </a:spcBef>
                        <a:spcAft>
                          <a:spcPts val="800"/>
                        </a:spcAft>
                      </a:pPr>
                      <a:r>
                        <a:rPr lang="en-ZA" sz="1100" kern="1200" dirty="0">
                          <a:effectLst/>
                        </a:rPr>
                        <a:t>100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896237841"/>
                  </a:ext>
                </a:extLst>
              </a:tr>
            </a:tbl>
          </a:graphicData>
        </a:graphic>
      </p:graphicFrame>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spTree>
    <p:extLst>
      <p:ext uri="{BB962C8B-B14F-4D97-AF65-F5344CB8AC3E}">
        <p14:creationId xmlns:p14="http://schemas.microsoft.com/office/powerpoint/2010/main" val="1233519545"/>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83D288F9C0D742B1C572EE9F15CFEC" ma:contentTypeVersion="21" ma:contentTypeDescription="Create a new document." ma:contentTypeScope="" ma:versionID="053a5ec0831317e823422aaa8b6e0f06">
  <xsd:schema xmlns:xsd="http://www.w3.org/2001/XMLSchema" xmlns:xs="http://www.w3.org/2001/XMLSchema" xmlns:p="http://schemas.microsoft.com/office/2006/metadata/properties" xmlns:ns2="5c72703c-1067-4fa7-89cc-ef245258de7b" xmlns:ns3="baaa1e52-d096-4578-884f-544177159c31" targetNamespace="http://schemas.microsoft.com/office/2006/metadata/properties" ma:root="true" ma:fieldsID="22a11a410b86899d8171017e0a53600f" ns2:_="" ns3:_="">
    <xsd:import namespace="5c72703c-1067-4fa7-89cc-ef245258de7b"/>
    <xsd:import namespace="baaa1e52-d096-4578-884f-544177159c31"/>
    <xsd:element name="properties">
      <xsd:complexType>
        <xsd:sequence>
          <xsd:element name="documentManagement">
            <xsd:complexType>
              <xsd:all>
                <xsd:element ref="ns2:SharedWithUsers" minOccurs="0"/>
                <xsd:element ref="ns2:SharingHintHash"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3:lcf76f155ced4ddcb4097134ff3c332f" minOccurs="0"/>
                <xsd:element ref="ns2:TaxCatchAll" minOccurs="0"/>
                <xsd:element ref="ns3:MediaServiceObjectDetectorVersions" minOccurs="0"/>
                <xsd:element ref="ns3:URLLink" minOccurs="0"/>
                <xsd:element ref="ns3:MediaServiceSearchProperties"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72703c-1067-4fa7-89cc-ef245258de7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description="" ma:internalName="SharedWithDetails" ma:readOnly="true">
      <xsd:simpleType>
        <xsd:restriction base="dms:Note">
          <xsd:maxLength value="255"/>
        </xsd:restriction>
      </xsd:simpleType>
    </xsd:element>
    <xsd:element name="TaxCatchAll" ma:index="22" nillable="true" ma:displayName="Taxonomy Catch All Column" ma:hidden="true" ma:list="{9bc4b65e-775a-4a0b-8a3f-ec286c64b49d}" ma:internalName="TaxCatchAll" ma:showField="CatchAllData" ma:web="5c72703c-1067-4fa7-89cc-ef245258de7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aaa1e52-d096-4578-884f-544177159c3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300de80-7531-40b2-a37f-f138d0f80c3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URLLink" ma:index="24" nillable="true" ma:displayName="URL Link" ma:format="Hyperlink" ma:internalName="URLLink">
      <xsd:complexType>
        <xsd:complexContent>
          <xsd:extension base="dms:URL">
            <xsd:sequence>
              <xsd:element name="Url" type="dms:ValidUrl" minOccurs="0" nillable="true"/>
              <xsd:element name="Description" type="xsd:string" nillable="true"/>
            </xsd:sequence>
          </xsd:extension>
        </xsd:complexContent>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URLLink xmlns="baaa1e52-d096-4578-884f-544177159c31">
      <Url xsi:nil="true"/>
      <Description xsi:nil="true"/>
    </URLLink>
    <TaxCatchAll xmlns="5c72703c-1067-4fa7-89cc-ef245258de7b" xsi:nil="true"/>
    <lcf76f155ced4ddcb4097134ff3c332f xmlns="baaa1e52-d096-4578-884f-544177159c3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53D832F-246A-4038-84FF-1D46968A993E}"/>
</file>

<file path=customXml/itemProps2.xml><?xml version="1.0" encoding="utf-8"?>
<ds:datastoreItem xmlns:ds="http://schemas.openxmlformats.org/officeDocument/2006/customXml" ds:itemID="{64B9AA27-9761-4E4B-B6EF-22624EC19168}">
  <ds:schemaRefs>
    <ds:schemaRef ds:uri="http://schemas.microsoft.com/sharepoint/v3/contenttype/forms"/>
  </ds:schemaRefs>
</ds:datastoreItem>
</file>

<file path=customXml/itemProps3.xml><?xml version="1.0" encoding="utf-8"?>
<ds:datastoreItem xmlns:ds="http://schemas.openxmlformats.org/officeDocument/2006/customXml" ds:itemID="{C55E51EE-2B4A-4D72-8861-9CB0C1EED28F}">
  <ds:schemaRefs>
    <ds:schemaRef ds:uri="5c72703c-1067-4fa7-89cc-ef245258de7b"/>
    <ds:schemaRef ds:uri="http://www.w3.org/XML/1998/namespace"/>
    <ds:schemaRef ds:uri="http://purl.org/dc/terms/"/>
    <ds:schemaRef ds:uri="http://schemas.openxmlformats.org/package/2006/metadata/core-properties"/>
    <ds:schemaRef ds:uri="http://schemas.microsoft.com/office/2006/documentManagement/types"/>
    <ds:schemaRef ds:uri="1c924d7e-c5b4-4b28-aa90-c1965de8ebdf"/>
    <ds:schemaRef ds:uri="http://purl.org/dc/elements/1.1/"/>
    <ds:schemaRef ds:uri="http://schemas.microsoft.com/office/2006/metadata/properties"/>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Integral</Template>
  <TotalTime>10289</TotalTime>
  <Words>2088</Words>
  <Application>Microsoft Office PowerPoint</Application>
  <PresentationFormat>On-screen Show (4:3)</PresentationFormat>
  <Paragraphs>496</Paragraphs>
  <Slides>20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Liberation Sans Narrow</vt:lpstr>
      <vt:lpstr>Tahoma</vt:lpstr>
      <vt:lpstr>Office Theme</vt:lpstr>
      <vt:lpstr>PowerPoint Presentation</vt:lpstr>
      <vt:lpstr>OVERVIEW </vt:lpstr>
      <vt:lpstr> I. POLICY FRAMEWORK    </vt:lpstr>
      <vt:lpstr>II. THE BUDGET PROCESS   </vt:lpstr>
      <vt:lpstr>II. THE BUDGET PROCESS   </vt:lpstr>
      <vt:lpstr>II. THE BUDGET PROCESS   </vt:lpstr>
      <vt:lpstr>III. REVENUE</vt:lpstr>
      <vt:lpstr>IV. EXPENDITURE  </vt:lpstr>
      <vt:lpstr>IV. EXPENDITURE  </vt:lpstr>
      <vt:lpstr>IV. EXPENDITURE- GMS </vt:lpstr>
      <vt:lpstr>IV. Gender Specific expenditure </vt:lpstr>
      <vt:lpstr>IV. EMPLOYMENT EXPENDITURE </vt:lpstr>
      <vt:lpstr>IV. EMPLOYMENT EXPENDITURE- Gender Wage Gap Analysis </vt:lpstr>
      <vt:lpstr>V. EXPENDITURE- GENDER IN MAINSTREAM BUDGET </vt:lpstr>
      <vt:lpstr>V. EXPENDITURE- ANALYSIS OF ONE SECTOR EG  </vt:lpstr>
      <vt:lpstr>V. EXPENDITURE- GENDER IN MAINSTREAM BUDGET </vt:lpstr>
      <vt:lpstr>V. EXPENDITURE- GENDER IN MAINSTREAM BUDGET – EXAMPLE  </vt:lpstr>
      <vt:lpstr>VI. BUDGET CROSS SUBSIDISATION ANALYSIS</vt:lpstr>
      <vt:lpstr>VI. BUDGET CROSS SUBSIDISATION ANALYSIS</vt:lpstr>
      <vt:lpstr>VII. CONCLUSIONS AND 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vhai</dc:creator>
  <cp:lastModifiedBy>hp</cp:lastModifiedBy>
  <cp:revision>147</cp:revision>
  <dcterms:created xsi:type="dcterms:W3CDTF">2014-03-06T12:27:13Z</dcterms:created>
  <dcterms:modified xsi:type="dcterms:W3CDTF">2024-11-08T10:57:20Z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0x010100FC83D288F9C0D742B1C572EE9F15CFEC</vt:lpwstr>
  </property>
</Properties>
</file>