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283" r:id="rId6"/>
    <p:sldId id="284" r:id="rId7"/>
    <p:sldId id="257" r:id="rId8"/>
    <p:sldId id="274" r:id="rId9"/>
    <p:sldId id="275" r:id="rId10"/>
    <p:sldId id="272" r:id="rId11"/>
    <p:sldId id="281" r:id="rId12"/>
    <p:sldId id="286" r:id="rId13"/>
    <p:sldId id="287" r:id="rId14"/>
    <p:sldId id="279" r:id="rId15"/>
    <p:sldId id="278" r:id="rId16"/>
    <p:sldId id="288" r:id="rId17"/>
    <p:sldId id="27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62" autoAdjust="0"/>
    <p:restoredTop sz="88810" autoAdjust="0"/>
  </p:normalViewPr>
  <p:slideViewPr>
    <p:cSldViewPr>
      <p:cViewPr>
        <p:scale>
          <a:sx n="100" d="100"/>
          <a:sy n="100" d="100"/>
        </p:scale>
        <p:origin x="-228" y="-3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2013-2018</c:v>
                </c:pt>
              </c:strCache>
            </c:strRef>
          </c:tx>
          <c:spPr>
            <a:solidFill>
              <a:schemeClr val="accent1"/>
            </a:solidFill>
            <a:ln>
              <a:noFill/>
            </a:ln>
            <a:effectLst/>
          </c:spPr>
          <c:invertIfNegative val="0"/>
          <c:cat>
            <c:strRef>
              <c:f>Sheet1!$A$3:$A$6</c:f>
              <c:strCache>
                <c:ptCount val="4"/>
                <c:pt idx="0">
                  <c:v>campaings &amp; training </c:v>
                </c:pt>
                <c:pt idx="1">
                  <c:v>budgeting </c:v>
                </c:pt>
                <c:pt idx="2">
                  <c:v>collaboration </c:v>
                </c:pt>
                <c:pt idx="3">
                  <c:v>strenghthen youth participation</c:v>
                </c:pt>
              </c:strCache>
            </c:strRef>
          </c:cat>
          <c:val>
            <c:numRef>
              <c:f>Sheet1!$B$3:$B$6</c:f>
              <c:numCache>
                <c:formatCode>General</c:formatCode>
                <c:ptCount val="4"/>
                <c:pt idx="0">
                  <c:v>2.5</c:v>
                </c:pt>
                <c:pt idx="1">
                  <c:v>1</c:v>
                </c:pt>
                <c:pt idx="2">
                  <c:v>1</c:v>
                </c:pt>
                <c:pt idx="3">
                  <c:v>0.5</c:v>
                </c:pt>
              </c:numCache>
            </c:numRef>
          </c:val>
          <c:extLst>
            <c:ext xmlns:c16="http://schemas.microsoft.com/office/drawing/2014/chart" uri="{C3380CC4-5D6E-409C-BE32-E72D297353CC}">
              <c16:uniqueId val="{00000000-92BB-46EE-9BC9-F1017A0C6BCA}"/>
            </c:ext>
          </c:extLst>
        </c:ser>
        <c:ser>
          <c:idx val="1"/>
          <c:order val="1"/>
          <c:tx>
            <c:strRef>
              <c:f>Sheet1!$C$1</c:f>
              <c:strCache>
                <c:ptCount val="1"/>
                <c:pt idx="0">
                  <c:v>2018-2023</c:v>
                </c:pt>
              </c:strCache>
            </c:strRef>
          </c:tx>
          <c:spPr>
            <a:solidFill>
              <a:schemeClr val="accent2"/>
            </a:solidFill>
            <a:ln>
              <a:noFill/>
            </a:ln>
            <a:effectLst/>
          </c:spPr>
          <c:invertIfNegative val="0"/>
          <c:cat>
            <c:strRef>
              <c:f>Sheet1!$A$3:$A$6</c:f>
              <c:strCache>
                <c:ptCount val="4"/>
                <c:pt idx="0">
                  <c:v>campaings &amp; training </c:v>
                </c:pt>
                <c:pt idx="1">
                  <c:v>budgeting </c:v>
                </c:pt>
                <c:pt idx="2">
                  <c:v>collaboration </c:v>
                </c:pt>
                <c:pt idx="3">
                  <c:v>strenghthen youth participation</c:v>
                </c:pt>
              </c:strCache>
            </c:strRef>
          </c:cat>
          <c:val>
            <c:numRef>
              <c:f>Sheet1!$C$3:$C$6</c:f>
              <c:numCache>
                <c:formatCode>General</c:formatCode>
                <c:ptCount val="4"/>
                <c:pt idx="0">
                  <c:v>5.5</c:v>
                </c:pt>
                <c:pt idx="1">
                  <c:v>5</c:v>
                </c:pt>
                <c:pt idx="2">
                  <c:v>5</c:v>
                </c:pt>
                <c:pt idx="3">
                  <c:v>6</c:v>
                </c:pt>
              </c:numCache>
            </c:numRef>
          </c:val>
          <c:extLst>
            <c:ext xmlns:c16="http://schemas.microsoft.com/office/drawing/2014/chart" uri="{C3380CC4-5D6E-409C-BE32-E72D297353CC}">
              <c16:uniqueId val="{00000001-92BB-46EE-9BC9-F1017A0C6BCA}"/>
            </c:ext>
          </c:extLst>
        </c:ser>
        <c:ser>
          <c:idx val="2"/>
          <c:order val="2"/>
          <c:tx>
            <c:strRef>
              <c:f>Sheet1!$D$1</c:f>
              <c:strCache>
                <c:ptCount val="1"/>
                <c:pt idx="0">
                  <c:v>2023-2028</c:v>
                </c:pt>
              </c:strCache>
            </c:strRef>
          </c:tx>
          <c:spPr>
            <a:solidFill>
              <a:schemeClr val="accent3"/>
            </a:solidFill>
            <a:ln>
              <a:noFill/>
            </a:ln>
            <a:effectLst/>
          </c:spPr>
          <c:invertIfNegative val="0"/>
          <c:cat>
            <c:strRef>
              <c:f>Sheet1!$A$3:$A$6</c:f>
              <c:strCache>
                <c:ptCount val="4"/>
                <c:pt idx="0">
                  <c:v>campaings &amp; training </c:v>
                </c:pt>
                <c:pt idx="1">
                  <c:v>budgeting </c:v>
                </c:pt>
                <c:pt idx="2">
                  <c:v>collaboration </c:v>
                </c:pt>
                <c:pt idx="3">
                  <c:v>strenghthen youth participation</c:v>
                </c:pt>
              </c:strCache>
            </c:strRef>
          </c:cat>
          <c:val>
            <c:numRef>
              <c:f>Sheet1!$D$3:$D$6</c:f>
              <c:numCache>
                <c:formatCode>General</c:formatCode>
                <c:ptCount val="4"/>
                <c:pt idx="0">
                  <c:v>7</c:v>
                </c:pt>
                <c:pt idx="1">
                  <c:v>7</c:v>
                </c:pt>
                <c:pt idx="2">
                  <c:v>7</c:v>
                </c:pt>
                <c:pt idx="3">
                  <c:v>7</c:v>
                </c:pt>
              </c:numCache>
            </c:numRef>
          </c:val>
          <c:extLst>
            <c:ext xmlns:c16="http://schemas.microsoft.com/office/drawing/2014/chart" uri="{C3380CC4-5D6E-409C-BE32-E72D297353CC}">
              <c16:uniqueId val="{00000002-92BB-46EE-9BC9-F1017A0C6BCA}"/>
            </c:ext>
          </c:extLst>
        </c:ser>
        <c:dLbls>
          <c:showLegendKey val="0"/>
          <c:showVal val="0"/>
          <c:showCatName val="0"/>
          <c:showSerName val="0"/>
          <c:showPercent val="0"/>
          <c:showBubbleSize val="0"/>
        </c:dLbls>
        <c:gapWidth val="219"/>
        <c:overlap val="-27"/>
        <c:axId val="1244123408"/>
        <c:axId val="1244130128"/>
      </c:barChart>
      <c:catAx>
        <c:axId val="124412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4130128"/>
        <c:crosses val="autoZero"/>
        <c:auto val="1"/>
        <c:lblAlgn val="ctr"/>
        <c:lblOffset val="100"/>
        <c:noMultiLvlLbl val="0"/>
      </c:catAx>
      <c:valAx>
        <c:axId val="1244130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412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8A951-C455-4F38-B49E-DC292E9D9022}" type="datetimeFigureOut">
              <a:rPr lang="en-ZW" smtClean="0"/>
              <a:t>7/11/2024</a:t>
            </a:fld>
            <a:endParaRPr lang="en-ZW"/>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D7DD0-AB9A-4B47-8B33-5492623603AC}" type="slidenum">
              <a:rPr lang="en-ZW" smtClean="0"/>
              <a:t>‹#›</a:t>
            </a:fld>
            <a:endParaRPr lang="en-ZW"/>
          </a:p>
        </p:txBody>
      </p:sp>
    </p:spTree>
    <p:extLst>
      <p:ext uri="{BB962C8B-B14F-4D97-AF65-F5344CB8AC3E}">
        <p14:creationId xmlns:p14="http://schemas.microsoft.com/office/powerpoint/2010/main" val="355743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fld id="{236D7DD0-AB9A-4B47-8B33-5492623603AC}" type="slidenum">
              <a:rPr lang="en-ZW" smtClean="0"/>
              <a:t>13</a:t>
            </a:fld>
            <a:endParaRPr lang="en-ZW"/>
          </a:p>
        </p:txBody>
      </p:sp>
    </p:spTree>
    <p:extLst>
      <p:ext uri="{BB962C8B-B14F-4D97-AF65-F5344CB8AC3E}">
        <p14:creationId xmlns:p14="http://schemas.microsoft.com/office/powerpoint/2010/main" val="283326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W"/>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7074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68016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40912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28098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W"/>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4485F-ED24-47DB-AFF9-387090B6200D}" type="datetimeFigureOut">
              <a:rPr lang="en-ZW" smtClean="0"/>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2876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p:cNvSpPr>
            <a:spLocks noGrp="1"/>
          </p:cNvSpPr>
          <p:nvPr>
            <p:ph type="dt" sz="half" idx="10"/>
          </p:nvPr>
        </p:nvSpPr>
        <p:spPr/>
        <p:txBody>
          <a:bodyPr/>
          <a:lstStyle/>
          <a:p>
            <a:fld id="{BDB4485F-ED24-47DB-AFF9-387090B6200D}" type="datetimeFigureOut">
              <a:rPr lang="en-ZW" smtClean="0"/>
              <a:t>7/11/2024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8442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W"/>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p:cNvSpPr>
            <a:spLocks noGrp="1"/>
          </p:cNvSpPr>
          <p:nvPr>
            <p:ph type="dt" sz="half" idx="10"/>
          </p:nvPr>
        </p:nvSpPr>
        <p:spPr/>
        <p:txBody>
          <a:bodyPr/>
          <a:lstStyle/>
          <a:p>
            <a:fld id="{BDB4485F-ED24-47DB-AFF9-387090B6200D}" type="datetimeFigureOut">
              <a:rPr lang="en-ZW" smtClean="0"/>
              <a:t>7/11/2024</a:t>
            </a:fld>
            <a:endParaRPr lang="en-ZW"/>
          </a:p>
        </p:txBody>
      </p:sp>
      <p:sp>
        <p:nvSpPr>
          <p:cNvPr id="8" name="Footer Placeholder 7"/>
          <p:cNvSpPr>
            <a:spLocks noGrp="1"/>
          </p:cNvSpPr>
          <p:nvPr>
            <p:ph type="ftr" sz="quarter" idx="11"/>
          </p:nvPr>
        </p:nvSpPr>
        <p:spPr/>
        <p:txBody>
          <a:bodyPr/>
          <a:lstStyle/>
          <a:p>
            <a:endParaRPr lang="en-ZW"/>
          </a:p>
        </p:txBody>
      </p:sp>
      <p:sp>
        <p:nvSpPr>
          <p:cNvPr id="9" name="Slide Number Placeholder 8"/>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56661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Date Placeholder 2"/>
          <p:cNvSpPr>
            <a:spLocks noGrp="1"/>
          </p:cNvSpPr>
          <p:nvPr>
            <p:ph type="dt" sz="half" idx="10"/>
          </p:nvPr>
        </p:nvSpPr>
        <p:spPr/>
        <p:txBody>
          <a:bodyPr/>
          <a:lstStyle/>
          <a:p>
            <a:fld id="{BDB4485F-ED24-47DB-AFF9-387090B6200D}" type="datetimeFigureOut">
              <a:rPr lang="en-ZW" smtClean="0"/>
              <a:t>7/11/2024</a:t>
            </a:fld>
            <a:endParaRPr lang="en-ZW"/>
          </a:p>
        </p:txBody>
      </p:sp>
      <p:sp>
        <p:nvSpPr>
          <p:cNvPr id="4" name="Footer Placeholder 3"/>
          <p:cNvSpPr>
            <a:spLocks noGrp="1"/>
          </p:cNvSpPr>
          <p:nvPr>
            <p:ph type="ftr" sz="quarter" idx="11"/>
          </p:nvPr>
        </p:nvSpPr>
        <p:spPr/>
        <p:txBody>
          <a:bodyPr/>
          <a:lstStyle/>
          <a:p>
            <a:endParaRPr lang="en-ZW"/>
          </a:p>
        </p:txBody>
      </p:sp>
      <p:sp>
        <p:nvSpPr>
          <p:cNvPr id="5" name="Slide Number Placeholder 4"/>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1828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4485F-ED24-47DB-AFF9-387090B6200D}" type="datetimeFigureOut">
              <a:rPr lang="en-ZW" smtClean="0"/>
              <a:t>7/11/2024</a:t>
            </a:fld>
            <a:endParaRPr lang="en-ZW"/>
          </a:p>
        </p:txBody>
      </p:sp>
      <p:sp>
        <p:nvSpPr>
          <p:cNvPr id="3" name="Footer Placeholder 2"/>
          <p:cNvSpPr>
            <a:spLocks noGrp="1"/>
          </p:cNvSpPr>
          <p:nvPr>
            <p:ph type="ftr" sz="quarter" idx="11"/>
          </p:nvPr>
        </p:nvSpPr>
        <p:spPr/>
        <p:txBody>
          <a:bodyPr/>
          <a:lstStyle/>
          <a:p>
            <a:endParaRPr lang="en-ZW"/>
          </a:p>
        </p:txBody>
      </p:sp>
      <p:sp>
        <p:nvSpPr>
          <p:cNvPr id="4" name="Slide Number Placeholder 3"/>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3297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W"/>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7/11/2024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12073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W"/>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7/11/2024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05122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3000"/>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4485F-ED24-47DB-AFF9-387090B6200D}" type="datetimeFigureOut">
              <a:rPr lang="en-ZW" smtClean="0"/>
              <a:t>7/11/2024</a:t>
            </a:fld>
            <a:endParaRPr lang="en-ZW"/>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31464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microsoft.com/office/2007/relationships/media" Target="../media/media5.mp4"/><Relationship Id="rId7" Type="http://schemas.openxmlformats.org/officeDocument/2006/relationships/image" Target="../media/image2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png"/><Relationship Id="rId5" Type="http://schemas.openxmlformats.org/officeDocument/2006/relationships/slideLayout" Target="../slideLayouts/slideLayout5.xml"/><Relationship Id="rId4" Type="http://schemas.openxmlformats.org/officeDocument/2006/relationships/video" Target="../media/media5.mp4"/></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11000" b="-74000"/>
          </a:stretch>
        </a:blipFill>
        <a:effectLst/>
      </p:bgPr>
    </p:bg>
    <p:spTree>
      <p:nvGrpSpPr>
        <p:cNvPr id="1" name=""/>
        <p:cNvGrpSpPr/>
        <p:nvPr/>
      </p:nvGrpSpPr>
      <p:grpSpPr>
        <a:xfrm>
          <a:off x="0" y="0"/>
          <a:ext cx="0" cy="0"/>
          <a:chOff x="0" y="0"/>
          <a:chExt cx="0" cy="0"/>
        </a:xfrm>
      </p:grpSpPr>
      <p:sp>
        <p:nvSpPr>
          <p:cNvPr id="8" name="TextBox 7"/>
          <p:cNvSpPr txBox="1"/>
          <p:nvPr/>
        </p:nvSpPr>
        <p:spPr>
          <a:xfrm>
            <a:off x="762000" y="2743623"/>
            <a:ext cx="7848600" cy="1508105"/>
          </a:xfrm>
          <a:prstGeom prst="rect">
            <a:avLst/>
          </a:prstGeom>
          <a:noFill/>
        </p:spPr>
        <p:txBody>
          <a:bodyPr wrap="square" rtlCol="0">
            <a:spAutoFit/>
          </a:bodyPr>
          <a:lstStyle/>
          <a:p>
            <a:pPr algn="ctr"/>
            <a:r>
              <a:rPr lang="en-GB" sz="2800" b="1" dirty="0">
                <a:latin typeface="Tahoma" panose="020B0604030504040204" pitchFamily="34" charset="0"/>
                <a:ea typeface="Times New Roman" panose="02020603050405020304" pitchFamily="18" charset="0"/>
              </a:rPr>
              <a:t>SADC PROTOCOL@WORK SUMMIT </a:t>
            </a:r>
            <a:r>
              <a:rPr lang="en-ZW" sz="3600" b="1" dirty="0"/>
              <a:t>2024</a:t>
            </a:r>
          </a:p>
          <a:p>
            <a:pPr algn="ctr"/>
            <a:r>
              <a:rPr lang="en-GB" sz="3600" b="1" dirty="0">
                <a:latin typeface="Calibri" panose="020F0502020204030204" pitchFamily="34" charset="0"/>
                <a:ea typeface="Calibri" panose="020F0502020204030204" pitchFamily="34" charset="0"/>
                <a:cs typeface="Times New Roman" panose="02020603050405020304" pitchFamily="18" charset="0"/>
              </a:rPr>
              <a:t>GENDER DRIVERS OF CHANGE Template </a:t>
            </a:r>
            <a:endParaRPr lang="en-ZW" sz="2000" b="1" dirty="0"/>
          </a:p>
          <a:p>
            <a:pPr algn="ctr"/>
            <a:r>
              <a:rPr lang="en-ZW" sz="2000" dirty="0">
                <a:solidFill>
                  <a:srgbClr val="FF0000"/>
                </a:solidFill>
              </a:rPr>
              <a:t>(</a:t>
            </a:r>
            <a:r>
              <a:rPr lang="en-US" sz="2000" dirty="0">
                <a:solidFill>
                  <a:srgbClr val="FF0000"/>
                </a:solidFill>
              </a:rPr>
              <a:t>ZIMBABWE</a:t>
            </a:r>
            <a:r>
              <a:rPr lang="en-ZW" sz="2000" dirty="0">
                <a:solidFill>
                  <a:srgbClr val="FF0000"/>
                </a:solidFill>
              </a:rPr>
              <a:t>,  KWEKWE, DR I DONGO )</a:t>
            </a:r>
          </a:p>
        </p:txBody>
      </p:sp>
      <p:sp>
        <p:nvSpPr>
          <p:cNvPr id="9" name="TextBox 8"/>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grpSp>
        <p:nvGrpSpPr>
          <p:cNvPr id="10" name="Group 9"/>
          <p:cNvGrpSpPr/>
          <p:nvPr/>
        </p:nvGrpSpPr>
        <p:grpSpPr>
          <a:xfrm>
            <a:off x="0" y="246114"/>
            <a:ext cx="8991600" cy="820686"/>
            <a:chOff x="543012" y="135937"/>
            <a:chExt cx="11206620" cy="1415744"/>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368" y="135937"/>
              <a:ext cx="3237986" cy="77875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012" y="237175"/>
              <a:ext cx="1506626" cy="131450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9018" y="679918"/>
              <a:ext cx="2780614" cy="80770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412" y="708948"/>
              <a:ext cx="3315817" cy="623788"/>
            </a:xfrm>
            <a:prstGeom prst="rect">
              <a:avLst/>
            </a:prstGeom>
          </p:spPr>
        </p:pic>
      </p:grpSp>
    </p:spTree>
    <p:extLst>
      <p:ext uri="{BB962C8B-B14F-4D97-AF65-F5344CB8AC3E}">
        <p14:creationId xmlns:p14="http://schemas.microsoft.com/office/powerpoint/2010/main" val="98332109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ZW" b="1" dirty="0"/>
              <a:t>CHANGES  AT THE  INSTITUTIONAL LEVEL  </a:t>
            </a:r>
          </a:p>
        </p:txBody>
      </p:sp>
      <p:sp>
        <p:nvSpPr>
          <p:cNvPr id="5" name="Content Placeholder 4"/>
          <p:cNvSpPr>
            <a:spLocks noGrp="1"/>
          </p:cNvSpPr>
          <p:nvPr>
            <p:ph sz="half" idx="2"/>
          </p:nvPr>
        </p:nvSpPr>
        <p:spPr>
          <a:ln>
            <a:solidFill>
              <a:schemeClr val="tx1"/>
            </a:solidFill>
          </a:ln>
        </p:spPr>
        <p:txBody>
          <a:bodyPr>
            <a:normAutofit fontScale="25000" lnSpcReduction="20000"/>
          </a:bodyPr>
          <a:lstStyle/>
          <a:p>
            <a:r>
              <a:rPr lang="en-US" sz="3200" dirty="0">
                <a:latin typeface="Times New Roman" panose="02020603050405020304" pitchFamily="18" charset="0"/>
                <a:cs typeface="Times New Roman" panose="02020603050405020304" pitchFamily="18" charset="0"/>
              </a:rPr>
              <a:t>How has championing gender equality led to changes within your institution especially in gender management systems, and gender budgeting?</a:t>
            </a:r>
          </a:p>
          <a:p>
            <a:endParaRPr lang="en-GB" sz="3200" dirty="0">
              <a:effectLst/>
              <a:latin typeface="Times New Roman" panose="02020603050405020304" pitchFamily="18" charset="0"/>
              <a:ea typeface="Tahoma" panose="020B0604030504040204" pitchFamily="34"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Championing gender equality has led to significant changes within my institution in the following ways:</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1. Strengthened Gender Management Systems: The establishment of a Gender Standalone Committee has formalized our approach to gender issues, ensuring systematic integration of gender perspectives in all institutional policies and practices.</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2. Gender Focal Points: Each department now has a designated gender focal person, which enhances accountability and improves communication regarding gender initiatives and policies.</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3. Gender-Responsive Budgeting: I successfully advocated for gender-responsive budgeting, resulting in financial resources being allocated specifically to programs that address the needs of women, youth, and marginalized groups.</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4. Capacity Building: Regular training sessions on gender issues have been implemented, equipping staff with the necessary skills and knowledge to effectively apply gender perspectives in their work.</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5. **Increased Awareness**: The focus on gender equality has raised awareness among staff and stakeholders about the importance of gender issues, fostering a supportive culture for gender initiatives.</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6. **Monitoring and Evaluation: Mechanisms have been established to monitor and evaluate gender-related initiatives, ensuring accountability and continuous improvement in our gender management efforts.</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7. **Collaborative Partnerships**: Collaborations with local and international organizations have aligned our policies with best practices in gender equality, enhancing our capacity to drive meaningful change.</a:t>
            </a:r>
          </a:p>
          <a:p>
            <a:endParaRPr lang="en-US" sz="3200" dirty="0">
              <a:latin typeface="Times New Roman" panose="02020603050405020304" pitchFamily="18" charset="0"/>
              <a:cs typeface="Times New Roman" panose="02020603050405020304" pitchFamily="18" charset="0"/>
            </a:endParaRPr>
          </a:p>
          <a:p>
            <a:endParaRPr lang="en-ZW" sz="2600" dirty="0"/>
          </a:p>
        </p:txBody>
      </p:sp>
      <p:sp>
        <p:nvSpPr>
          <p:cNvPr id="8" name="Content Placeholder 7"/>
          <p:cNvSpPr>
            <a:spLocks noGrp="1"/>
          </p:cNvSpPr>
          <p:nvPr>
            <p:ph sz="quarter" idx="4"/>
          </p:nvPr>
        </p:nvSpPr>
        <p:spPr>
          <a:ln>
            <a:solidFill>
              <a:schemeClr val="tx1"/>
            </a:solidFill>
          </a:ln>
        </p:spPr>
        <p:txBody>
          <a:bodyPr>
            <a:normAutofit fontScale="25000" lnSpcReduction="20000"/>
          </a:bodyPr>
          <a:lstStyle/>
          <a:p>
            <a:pPr marL="0" indent="0">
              <a:buNone/>
            </a:pPr>
            <a:endParaRPr lang="en-ZA" dirty="0"/>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WhatsApp Video 2024-11-06 at 13.07.07_af2a24fb">
            <a:hlinkClick r:id="" action="ppaction://media"/>
            <a:extLst>
              <a:ext uri="{FF2B5EF4-FFF2-40B4-BE49-F238E27FC236}">
                <a16:creationId xmlns:a16="http://schemas.microsoft.com/office/drawing/2014/main" id="{48CB36BA-535B-DDB9-08B8-FA3B12737F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0" y="2174876"/>
            <a:ext cx="4114800" cy="3951288"/>
          </a:xfrm>
          <a:prstGeom prst="rect">
            <a:avLst/>
          </a:prstGeom>
        </p:spPr>
      </p:pic>
    </p:spTree>
    <p:extLst>
      <p:ext uri="{BB962C8B-B14F-4D97-AF65-F5344CB8AC3E}">
        <p14:creationId xmlns:p14="http://schemas.microsoft.com/office/powerpoint/2010/main" val="1129556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W" b="1" dirty="0"/>
              <a:t>CHANGES  AT POLICY LEVEL  </a:t>
            </a:r>
          </a:p>
        </p:txBody>
      </p:sp>
      <p:sp>
        <p:nvSpPr>
          <p:cNvPr id="5" name="Content Placeholder 4"/>
          <p:cNvSpPr>
            <a:spLocks noGrp="1"/>
          </p:cNvSpPr>
          <p:nvPr>
            <p:ph sz="half" idx="2"/>
          </p:nvPr>
        </p:nvSpPr>
        <p:spPr>
          <a:xfrm>
            <a:off x="382591" y="1932567"/>
            <a:ext cx="4040188" cy="4193595"/>
          </a:xfrm>
          <a:ln>
            <a:solidFill>
              <a:schemeClr val="tx1"/>
            </a:solidFill>
          </a:ln>
        </p:spPr>
        <p:txBody>
          <a:bodyPr>
            <a:normAutofit fontScale="25000" lnSpcReduction="20000"/>
          </a:bodyPr>
          <a:lstStyle/>
          <a:p>
            <a:pPr marL="514350" indent="-514350">
              <a:buFont typeface="+mj-lt"/>
              <a:buAutoNum type="arabicPeriod"/>
            </a:pPr>
            <a:r>
              <a:rPr lang="en-ZW" sz="2600" dirty="0">
                <a:latin typeface="Bodoni MT" panose="02070603080606020203" pitchFamily="18" charset="0"/>
              </a:rPr>
              <a:t>To what extent have you contributed towards gender equality policy changes in the </a:t>
            </a:r>
            <a:r>
              <a:rPr lang="en-ZW" sz="3600" dirty="0">
                <a:latin typeface="Times New Roman" panose="02020603050405020304" pitchFamily="18" charset="0"/>
                <a:cs typeface="Times New Roman" panose="02020603050405020304" pitchFamily="18" charset="0"/>
              </a:rPr>
              <a:t>council?</a:t>
            </a:r>
          </a:p>
          <a:p>
            <a:pPr marL="0" indent="0">
              <a:buNone/>
            </a:pPr>
            <a:r>
              <a:rPr lang="en-US" sz="3600" dirty="0">
                <a:solidFill>
                  <a:prstClr val="black"/>
                </a:solidFill>
                <a:latin typeface="Times New Roman" panose="02020603050405020304" pitchFamily="18" charset="0"/>
                <a:ea typeface="Tahoma" pitchFamily="34" charset="0"/>
                <a:cs typeface="Times New Roman" panose="02020603050405020304" pitchFamily="18" charset="0"/>
              </a:rPr>
              <a:t>:</a:t>
            </a:r>
          </a:p>
          <a:p>
            <a:pPr marL="0" indent="0">
              <a:buNone/>
            </a:pPr>
            <a:r>
              <a:rPr lang="en-ZW" sz="3600" dirty="0">
                <a:latin typeface="Times New Roman" panose="02020603050405020304" pitchFamily="18" charset="0"/>
                <a:ea typeface="Tahoma" pitchFamily="34" charset="0"/>
                <a:cs typeface="Times New Roman" panose="02020603050405020304" pitchFamily="18" charset="0"/>
              </a:rPr>
              <a:t>-         30% of the workforce is women</a:t>
            </a:r>
            <a:r>
              <a:rPr lang="en-US" sz="3600" dirty="0">
                <a:solidFill>
                  <a:prstClr val="black"/>
                </a:solidFill>
                <a:latin typeface="Times New Roman" panose="02020603050405020304" pitchFamily="18" charset="0"/>
                <a:ea typeface="Tahoma" pitchFamily="34" charset="0"/>
                <a:cs typeface="Times New Roman" panose="02020603050405020304" pitchFamily="18" charset="0"/>
              </a:rPr>
              <a:t> </a:t>
            </a:r>
          </a:p>
          <a:p>
            <a:pPr>
              <a:buFontTx/>
              <a:buChar char="-"/>
            </a:pPr>
            <a:r>
              <a:rPr lang="en-GB" sz="3600" dirty="0">
                <a:latin typeface="Times New Roman" panose="02020603050405020304" pitchFamily="18" charset="0"/>
                <a:ea typeface="Tahoma" pitchFamily="34" charset="0"/>
                <a:cs typeface="Times New Roman" panose="02020603050405020304" pitchFamily="18" charset="0"/>
              </a:rPr>
              <a:t>employs women in fields that were traditionally occupied by men. 1  Head of Department positions, i.e. Executive Officer Planning and Assistant Head of Departments i.e. A.E.O.H.R &amp; Admin, Civil Engineering Technician &amp; Systems Audit.</a:t>
            </a:r>
            <a:endParaRPr lang="en-US" sz="3600" dirty="0">
              <a:solidFill>
                <a:prstClr val="black"/>
              </a:solidFill>
              <a:latin typeface="Times New Roman" panose="02020603050405020304" pitchFamily="18" charset="0"/>
              <a:ea typeface="Tahoma" pitchFamily="34" charset="0"/>
              <a:cs typeface="Times New Roman" panose="02020603050405020304" pitchFamily="18" charset="0"/>
            </a:endParaRPr>
          </a:p>
          <a:p>
            <a:pPr>
              <a:buFontTx/>
              <a:buChar char="-"/>
            </a:pPr>
            <a:r>
              <a:rPr lang="en-US" sz="3600" dirty="0">
                <a:solidFill>
                  <a:prstClr val="black"/>
                </a:solidFill>
                <a:latin typeface="Times New Roman" panose="02020603050405020304" pitchFamily="18" charset="0"/>
                <a:ea typeface="Tahoma" pitchFamily="34" charset="0"/>
                <a:cs typeface="Times New Roman" panose="02020603050405020304" pitchFamily="18" charset="0"/>
              </a:rPr>
              <a:t>women earn the same salaries as men for the same job status or position.</a:t>
            </a:r>
          </a:p>
          <a:p>
            <a:pPr>
              <a:buFontTx/>
              <a:buChar char="-"/>
            </a:pPr>
            <a:r>
              <a:rPr lang="en-US" sz="3600" dirty="0">
                <a:solidFill>
                  <a:prstClr val="black"/>
                </a:solidFill>
                <a:latin typeface="Times New Roman" panose="02020603050405020304" pitchFamily="18" charset="0"/>
                <a:ea typeface="Tahoma" pitchFamily="34" charset="0"/>
                <a:cs typeface="Times New Roman" panose="02020603050405020304" pitchFamily="18" charset="0"/>
              </a:rPr>
              <a:t>Equal opportunities and outcomes for women and men, i.e., when applying for a job both qualifying men and women are shortlisted and called for interviews.</a:t>
            </a:r>
          </a:p>
          <a:p>
            <a:pPr>
              <a:buFontTx/>
              <a:buChar char="-"/>
            </a:pPr>
            <a:r>
              <a:rPr lang="en-US" sz="3600" dirty="0">
                <a:solidFill>
                  <a:prstClr val="black"/>
                </a:solidFill>
                <a:latin typeface="Times New Roman" panose="02020603050405020304" pitchFamily="18" charset="0"/>
                <a:ea typeface="Tahoma" pitchFamily="34" charset="0"/>
                <a:cs typeface="Times New Roman" panose="02020603050405020304" pitchFamily="18" charset="0"/>
              </a:rPr>
              <a:t>It has clearly labelled Gender sensitive ablution facilities with urinary for men.</a:t>
            </a:r>
            <a:endParaRPr lang="en-ZA" sz="3600" dirty="0">
              <a:solidFill>
                <a:prstClr val="black"/>
              </a:solidFill>
              <a:latin typeface="Times New Roman" panose="02020603050405020304" pitchFamily="18" charset="0"/>
              <a:ea typeface="Tahoma" pitchFamily="34" charset="0"/>
              <a:cs typeface="Times New Roman" panose="02020603050405020304" pitchFamily="18" charset="0"/>
            </a:endParaRPr>
          </a:p>
          <a:p>
            <a:r>
              <a:rPr lang="en-ZW" sz="3600" dirty="0">
                <a:latin typeface="Times New Roman" panose="02020603050405020304" pitchFamily="18" charset="0"/>
                <a:ea typeface="Tahoma" pitchFamily="34" charset="0"/>
                <a:cs typeface="Times New Roman" panose="02020603050405020304" pitchFamily="18" charset="0"/>
              </a:rPr>
              <a:t>17% youth and 7.3% PWDs  are employed by the council.</a:t>
            </a:r>
          </a:p>
          <a:p>
            <a:r>
              <a:rPr lang="en-ZW" sz="3600" dirty="0">
                <a:latin typeface="Times New Roman" panose="02020603050405020304" pitchFamily="18" charset="0"/>
                <a:ea typeface="Tahoma" pitchFamily="34" charset="0"/>
                <a:cs typeface="Times New Roman" panose="02020603050405020304" pitchFamily="18" charset="0"/>
              </a:rPr>
              <a:t>The council has an approved sexual harassment policy in place. </a:t>
            </a:r>
          </a:p>
          <a:p>
            <a:r>
              <a:rPr lang="en-US" sz="3600" dirty="0">
                <a:latin typeface="Times New Roman" panose="02020603050405020304" pitchFamily="18" charset="0"/>
                <a:ea typeface="Tahoma" pitchFamily="34" charset="0"/>
                <a:cs typeface="Times New Roman" panose="02020603050405020304" pitchFamily="18" charset="0"/>
              </a:rPr>
              <a:t>sexual harassment cases are dealt with using the  code of conduct and its treated as a very serious dismissable offence.</a:t>
            </a:r>
          </a:p>
          <a:p>
            <a:r>
              <a:rPr lang="en-US" sz="3600" dirty="0">
                <a:latin typeface="Times New Roman" panose="02020603050405020304" pitchFamily="18" charset="0"/>
                <a:ea typeface="Tahoma" pitchFamily="34" charset="0"/>
                <a:cs typeface="Times New Roman" panose="02020603050405020304" pitchFamily="18" charset="0"/>
              </a:rPr>
              <a:t>Some cases would be referred to the police for example rape cases.</a:t>
            </a:r>
          </a:p>
          <a:p>
            <a:r>
              <a:rPr lang="en-US" sz="3600" dirty="0">
                <a:latin typeface="Times New Roman" panose="02020603050405020304" pitchFamily="18" charset="0"/>
                <a:ea typeface="Tahoma" pitchFamily="34" charset="0"/>
                <a:cs typeface="Times New Roman" panose="02020603050405020304" pitchFamily="18" charset="0"/>
              </a:rPr>
              <a:t>The Council also uses Labor Act and Constitution of Zimbabwe</a:t>
            </a:r>
          </a:p>
          <a:p>
            <a:r>
              <a:rPr lang="en-US" sz="3600" dirty="0">
                <a:latin typeface="Times New Roman" panose="02020603050405020304" pitchFamily="18" charset="0"/>
                <a:ea typeface="Tahoma" pitchFamily="34" charset="0"/>
                <a:cs typeface="Times New Roman" panose="02020603050405020304" pitchFamily="18" charset="0"/>
              </a:rPr>
              <a:t>.</a:t>
            </a:r>
            <a:endParaRPr lang="en-ZW" sz="3600" dirty="0">
              <a:latin typeface="Times New Roman" panose="02020603050405020304" pitchFamily="18" charset="0"/>
              <a:ea typeface="Tahoma" pitchFamily="34" charset="0"/>
              <a:cs typeface="Times New Roman" panose="02020603050405020304" pitchFamily="18" charset="0"/>
            </a:endParaRPr>
          </a:p>
          <a:p>
            <a:pPr marL="514350" indent="-514350">
              <a:buFont typeface="+mj-lt"/>
              <a:buAutoNum type="arabicPeriod"/>
            </a:pPr>
            <a:endParaRPr lang="en-ZW" sz="36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GB" sz="3600" dirty="0">
                <a:effectLst/>
                <a:latin typeface="Times New Roman" panose="02020603050405020304" pitchFamily="18" charset="0"/>
                <a:ea typeface="Tahoma" panose="020B0604030504040204" pitchFamily="34" charset="0"/>
                <a:cs typeface="Times New Roman" panose="02020603050405020304" pitchFamily="18" charset="0"/>
              </a:rPr>
              <a:t>Have you advocated or lobbied for any changes in the budget to make it more gender-responsive?</a:t>
            </a:r>
          </a:p>
          <a:p>
            <a:pPr marL="457200" indent="-457200">
              <a:buFont typeface="+mj-lt"/>
              <a:buAutoNum type="arabicPeriod"/>
            </a:pPr>
            <a:r>
              <a:rPr lang="en-US" sz="3600" dirty="0">
                <a:effectLst/>
                <a:latin typeface="Times New Roman" panose="02020603050405020304" pitchFamily="18" charset="0"/>
                <a:ea typeface="Tahoma" panose="020B0604030504040204" pitchFamily="34" charset="0"/>
                <a:cs typeface="Times New Roman" panose="02020603050405020304" pitchFamily="18" charset="0"/>
              </a:rPr>
              <a:t>Yes, I have actively advocated for changes in the budget to make it more gender-responsive. My efforts </a:t>
            </a:r>
            <a:r>
              <a:rPr lang="en-US" sz="3600" b="1" dirty="0">
                <a:effectLst/>
                <a:latin typeface="Times New Roman" panose="02020603050405020304" pitchFamily="18" charset="0"/>
                <a:ea typeface="Tahoma" panose="020B0604030504040204" pitchFamily="34" charset="0"/>
                <a:cs typeface="Times New Roman" panose="02020603050405020304" pitchFamily="18" charset="0"/>
              </a:rPr>
              <a:t>have included: </a:t>
            </a:r>
          </a:p>
          <a:p>
            <a:pPr marL="457200" indent="-457200">
              <a:buFont typeface="+mj-lt"/>
              <a:buAutoNum type="arabicPeriod"/>
            </a:pPr>
            <a:r>
              <a:rPr lang="en-US" sz="3600" dirty="0">
                <a:effectLst/>
                <a:latin typeface="Times New Roman" panose="02020603050405020304" pitchFamily="18" charset="0"/>
                <a:ea typeface="Tahoma" panose="020B0604030504040204" pitchFamily="34" charset="0"/>
                <a:cs typeface="Times New Roman" panose="02020603050405020304" pitchFamily="18" charset="0"/>
              </a:rPr>
              <a:t>**Training for Financial Managers, Engaging Stakeholders,3. Community Input I advocated for involving community members in the budgeting process, encouraging them to voice their needs and priorities, particularly those that affect women and marginalized groups.</a:t>
            </a:r>
          </a:p>
          <a:p>
            <a:r>
              <a:rPr lang="en-ZW" dirty="0"/>
              <a:t>I </a:t>
            </a:r>
            <a:r>
              <a:rPr lang="en-ZW" sz="3600" dirty="0">
                <a:latin typeface="Times New Roman" panose="02020603050405020304" pitchFamily="18" charset="0"/>
                <a:cs typeface="Times New Roman" panose="02020603050405020304" pitchFamily="18" charset="0"/>
              </a:rPr>
              <a:t>have played  a major role in the implementation of the thirty percent quarter system </a:t>
            </a:r>
          </a:p>
          <a:p>
            <a:pPr marL="0" indent="0">
              <a:buNone/>
            </a:pPr>
            <a:endParaRPr lang="en-ZW" sz="2600" dirty="0"/>
          </a:p>
        </p:txBody>
      </p:sp>
      <p:sp>
        <p:nvSpPr>
          <p:cNvPr id="8" name="Content Placeholder 7"/>
          <p:cNvSpPr>
            <a:spLocks noGrp="1"/>
          </p:cNvSpPr>
          <p:nvPr>
            <p:ph sz="quarter" idx="4"/>
          </p:nvPr>
        </p:nvSpPr>
        <p:spPr>
          <a:ln>
            <a:solidFill>
              <a:schemeClr val="tx1"/>
            </a:solidFill>
          </a:ln>
        </p:spPr>
        <p:txBody>
          <a:bodyPr>
            <a:normAutofit fontScale="25000" lnSpcReduction="20000"/>
          </a:bodyPr>
          <a:lstStyle/>
          <a:p>
            <a:r>
              <a:rPr lang="en-ZA" dirty="0"/>
              <a:t>Include Photos or videos</a:t>
            </a:r>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Picture 1">
            <a:extLst>
              <a:ext uri="{FF2B5EF4-FFF2-40B4-BE49-F238E27FC236}">
                <a16:creationId xmlns:a16="http://schemas.microsoft.com/office/drawing/2014/main" id="{042CFF64-4AFB-B0B2-C560-6738271C64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764438" y="2137447"/>
            <a:ext cx="3953755" cy="4040186"/>
          </a:xfrm>
          <a:prstGeom prst="rect">
            <a:avLst/>
          </a:prstGeom>
        </p:spPr>
      </p:pic>
    </p:spTree>
    <p:extLst>
      <p:ext uri="{BB962C8B-B14F-4D97-AF65-F5344CB8AC3E}">
        <p14:creationId xmlns:p14="http://schemas.microsoft.com/office/powerpoint/2010/main" val="56604836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W" b="1" dirty="0"/>
              <a:t>INFLUENCE AT COMMUNITY LEVEL  </a:t>
            </a:r>
          </a:p>
        </p:txBody>
      </p:sp>
      <p:sp>
        <p:nvSpPr>
          <p:cNvPr id="5" name="Content Placeholder 4"/>
          <p:cNvSpPr>
            <a:spLocks noGrp="1"/>
          </p:cNvSpPr>
          <p:nvPr>
            <p:ph sz="half" idx="2"/>
          </p:nvPr>
        </p:nvSpPr>
        <p:spPr>
          <a:ln>
            <a:solidFill>
              <a:schemeClr val="tx1"/>
            </a:solidFill>
          </a:ln>
        </p:spPr>
        <p:txBody>
          <a:bodyPr>
            <a:normAutofit fontScale="25000" lnSpcReduction="20000"/>
          </a:bodyPr>
          <a:lstStyle/>
          <a:p>
            <a:pPr marL="0" indent="0">
              <a:buNone/>
            </a:pPr>
            <a:endParaRPr lang="en-ZW" sz="4800" b="1" u="sng" dirty="0">
              <a:latin typeface="Times New Roman" panose="02020603050405020304" pitchFamily="18" charset="0"/>
              <a:cs typeface="Times New Roman" panose="02020603050405020304" pitchFamily="18" charset="0"/>
            </a:endParaRPr>
          </a:p>
          <a:p>
            <a:pPr marL="0" indent="0">
              <a:buNone/>
            </a:pPr>
            <a:endParaRPr lang="en-US" sz="3700" dirty="0">
              <a:latin typeface="Times New Roman" panose="02020603050405020304" pitchFamily="18" charset="0"/>
              <a:cs typeface="Times New Roman" panose="02020603050405020304" pitchFamily="18" charset="0"/>
            </a:endParaRPr>
          </a:p>
          <a:p>
            <a:pPr marL="0" indent="0">
              <a:buNone/>
            </a:pPr>
            <a:r>
              <a:rPr lang="en-US" sz="3700" dirty="0">
                <a:latin typeface="Times New Roman" panose="02020603050405020304" pitchFamily="18" charset="0"/>
                <a:cs typeface="Times New Roman" panose="02020603050405020304" pitchFamily="18" charset="0"/>
              </a:rPr>
              <a:t>1.Facilitating Public Meetings I organized regular public meetings to create open forums for community members to express their concerns, share ideas, and contribute to decision-making processes. This has encouraged greater involvement in local governance.</a:t>
            </a:r>
          </a:p>
          <a:p>
            <a:pPr marL="0" indent="0">
              <a:buNone/>
            </a:pPr>
            <a:endParaRPr lang="en-US" sz="3700" dirty="0">
              <a:latin typeface="Times New Roman" panose="02020603050405020304" pitchFamily="18" charset="0"/>
              <a:cs typeface="Times New Roman" panose="02020603050405020304" pitchFamily="18" charset="0"/>
            </a:endParaRPr>
          </a:p>
          <a:p>
            <a:pPr marL="0" indent="0">
              <a:buNone/>
            </a:pPr>
            <a:r>
              <a:rPr lang="en-US" sz="3700" dirty="0">
                <a:latin typeface="Times New Roman" panose="02020603050405020304" pitchFamily="18" charset="0"/>
                <a:cs typeface="Times New Roman" panose="02020603050405020304" pitchFamily="18" charset="0"/>
              </a:rPr>
              <a:t>2. Awareness Campaigns: I led campaigns to inform the community about the importance of participating in local government. These initiatives focused on issues like budget allocation and public service delivery, helping citizens understand their rights and responsibilities.</a:t>
            </a:r>
          </a:p>
          <a:p>
            <a:pPr marL="0" indent="0">
              <a:buNone/>
            </a:pPr>
            <a:endParaRPr lang="en-US" sz="3700" dirty="0">
              <a:latin typeface="Times New Roman" panose="02020603050405020304" pitchFamily="18" charset="0"/>
              <a:cs typeface="Times New Roman" panose="02020603050405020304" pitchFamily="18" charset="0"/>
            </a:endParaRPr>
          </a:p>
          <a:p>
            <a:pPr marL="0" indent="0">
              <a:buNone/>
            </a:pPr>
            <a:r>
              <a:rPr lang="en-US" sz="3700" dirty="0">
                <a:latin typeface="Times New Roman" panose="02020603050405020304" pitchFamily="18" charset="0"/>
                <a:cs typeface="Times New Roman" panose="02020603050405020304" pitchFamily="18" charset="0"/>
              </a:rPr>
              <a:t>3. Gender Focal Points: By establishing gender focal persons in each department, I ensured that gender issues are consistently addressed, fostering dialogue around inclusivity and encouraging broader participation from diverse community groups.</a:t>
            </a:r>
          </a:p>
          <a:p>
            <a:pPr marL="0" indent="0">
              <a:buNone/>
            </a:pPr>
            <a:endParaRPr lang="en-US" sz="3700" dirty="0">
              <a:latin typeface="Times New Roman" panose="02020603050405020304" pitchFamily="18" charset="0"/>
              <a:cs typeface="Times New Roman" panose="02020603050405020304" pitchFamily="18" charset="0"/>
            </a:endParaRPr>
          </a:p>
          <a:p>
            <a:pPr marL="0" indent="0">
              <a:buNone/>
            </a:pPr>
            <a:r>
              <a:rPr lang="en-US" sz="3700" dirty="0">
                <a:latin typeface="Times New Roman" panose="02020603050405020304" pitchFamily="18" charset="0"/>
                <a:cs typeface="Times New Roman" panose="02020603050405020304" pitchFamily="18" charset="0"/>
              </a:rPr>
              <a:t>4. Engaging Youth and Marginalized Groups: I implemented targeted outreach programs to engage youth and marginalized populations, ensuring that their voices are included in local governance discussions and decision-making processes.</a:t>
            </a:r>
          </a:p>
          <a:p>
            <a:pPr marL="0" indent="0">
              <a:buNone/>
            </a:pPr>
            <a:endParaRPr lang="en-US" sz="3700" dirty="0">
              <a:latin typeface="Times New Roman" panose="02020603050405020304" pitchFamily="18" charset="0"/>
              <a:cs typeface="Times New Roman" panose="02020603050405020304" pitchFamily="18" charset="0"/>
            </a:endParaRPr>
          </a:p>
          <a:p>
            <a:pPr marL="0" indent="0">
              <a:buNone/>
            </a:pPr>
            <a:r>
              <a:rPr lang="en-US" sz="3700" dirty="0">
                <a:latin typeface="Times New Roman" panose="02020603050405020304" pitchFamily="18" charset="0"/>
                <a:cs typeface="Times New Roman" panose="02020603050405020304" pitchFamily="18" charset="0"/>
              </a:rPr>
              <a:t>5. Transparency in Budget Processes: I advocated for transparency in budget discussions,</a:t>
            </a:r>
            <a:endParaRPr lang="en-ZW" sz="37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quarter" idx="4"/>
          </p:nvPr>
        </p:nvSpPr>
        <p:spPr>
          <a:ln>
            <a:solidFill>
              <a:schemeClr val="tx1"/>
            </a:solidFill>
          </a:ln>
        </p:spPr>
        <p:txBody>
          <a:bodyPr>
            <a:normAutofit fontScale="25000" lnSpcReduction="20000"/>
          </a:bodyPr>
          <a:lstStyle/>
          <a:p>
            <a:pPr marL="0" indent="0">
              <a:buNone/>
            </a:pPr>
            <a:endParaRPr lang="en-ZA" dirty="0"/>
          </a:p>
          <a:p>
            <a:r>
              <a:rPr lang="en-ZA" dirty="0"/>
              <a:t>Fig 1                                                                                     fig 2</a:t>
            </a:r>
          </a:p>
          <a:p>
            <a:endParaRPr lang="en-ZA" dirty="0"/>
          </a:p>
          <a:p>
            <a:endParaRPr lang="en-ZA" dirty="0"/>
          </a:p>
          <a:p>
            <a:endParaRPr lang="en-ZA" dirty="0"/>
          </a:p>
          <a:p>
            <a:endParaRPr lang="en-ZA" dirty="0"/>
          </a:p>
          <a:p>
            <a:endParaRPr lang="en-ZA" dirty="0"/>
          </a:p>
          <a:p>
            <a:endParaRPr lang="en-ZA" dirty="0"/>
          </a:p>
          <a:p>
            <a:endParaRPr lang="en-ZA" dirty="0"/>
          </a:p>
          <a:p>
            <a:endParaRPr lang="en-ZA" dirty="0"/>
          </a:p>
          <a:p>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r>
              <a:rPr lang="en-ZA" dirty="0"/>
              <a:t>.Fig 1 Training :  Sweet </a:t>
            </a:r>
            <a:r>
              <a:rPr lang="en-ZA" dirty="0" err="1"/>
              <a:t>potatoe</a:t>
            </a:r>
            <a:r>
              <a:rPr lang="en-ZA" dirty="0"/>
              <a:t> Project </a:t>
            </a:r>
          </a:p>
          <a:p>
            <a:pPr marL="0" indent="0">
              <a:buNone/>
            </a:pPr>
            <a:r>
              <a:rPr lang="en-ZA" dirty="0"/>
              <a:t>.Fig 2</a:t>
            </a:r>
            <a:r>
              <a:rPr lang="en-US" dirty="0"/>
              <a:t>Regional Tour on Women's Political Participation Peer To Peer  Engagements in Botswana.  16 Countries Attended</a:t>
            </a:r>
            <a:endParaRPr lang="en-ZA" dirty="0"/>
          </a:p>
          <a:p>
            <a:endParaRPr lang="en-ZA" dirty="0"/>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WhatsApp Video 2024-11-06 at 12.43.18_0ac79b1a">
            <a:hlinkClick r:id="" action="ppaction://media"/>
            <a:extLst>
              <a:ext uri="{FF2B5EF4-FFF2-40B4-BE49-F238E27FC236}">
                <a16:creationId xmlns:a16="http://schemas.microsoft.com/office/drawing/2014/main" id="{D5F63C0D-5BCE-6B8C-165E-5C7F18BC3C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93032" y="2174874"/>
            <a:ext cx="1848593" cy="2701926"/>
          </a:xfrm>
          <a:prstGeom prst="rect">
            <a:avLst/>
          </a:prstGeom>
        </p:spPr>
      </p:pic>
      <p:pic>
        <p:nvPicPr>
          <p:cNvPr id="10" name="WhatsApp Video 2024-11-06 at 10.18.49_a208b8e2">
            <a:hlinkClick r:id="" action="ppaction://media"/>
            <a:extLst>
              <a:ext uri="{FF2B5EF4-FFF2-40B4-BE49-F238E27FC236}">
                <a16:creationId xmlns:a16="http://schemas.microsoft.com/office/drawing/2014/main" id="{88596574-8F8C-3D46-0561-A608855B51A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541625" y="2174874"/>
            <a:ext cx="2146249" cy="2701926"/>
          </a:xfrm>
          <a:prstGeom prst="rect">
            <a:avLst/>
          </a:prstGeom>
        </p:spPr>
      </p:pic>
      <p:pic>
        <p:nvPicPr>
          <p:cNvPr id="11" name="Picture 10">
            <a:extLst>
              <a:ext uri="{FF2B5EF4-FFF2-40B4-BE49-F238E27FC236}">
                <a16:creationId xmlns:a16="http://schemas.microsoft.com/office/drawing/2014/main" id="{07CA2361-F6FB-96D1-7726-79EDA6E7FF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5462" y="4815682"/>
            <a:ext cx="3981338" cy="1432718"/>
          </a:xfrm>
          <a:prstGeom prst="rect">
            <a:avLst/>
          </a:prstGeom>
        </p:spPr>
      </p:pic>
    </p:spTree>
    <p:extLst>
      <p:ext uri="{BB962C8B-B14F-4D97-AF65-F5344CB8AC3E}">
        <p14:creationId xmlns:p14="http://schemas.microsoft.com/office/powerpoint/2010/main" val="3768762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1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b="1" dirty="0"/>
              <a:t>LESSONS</a:t>
            </a:r>
            <a:r>
              <a:rPr lang="en-ZW" dirty="0"/>
              <a:t> </a:t>
            </a:r>
            <a:r>
              <a:rPr lang="en-ZW" b="1" dirty="0"/>
              <a:t>LEARNT</a:t>
            </a:r>
            <a:r>
              <a:rPr lang="en-ZW" dirty="0"/>
              <a:t> </a:t>
            </a:r>
          </a:p>
        </p:txBody>
      </p:sp>
      <p:sp>
        <p:nvSpPr>
          <p:cNvPr id="3" name="Content Placeholder 2"/>
          <p:cNvSpPr>
            <a:spLocks noGrp="1"/>
          </p:cNvSpPr>
          <p:nvPr>
            <p:ph sz="half" idx="1"/>
          </p:nvPr>
        </p:nvSpPr>
        <p:spPr/>
        <p:txBody>
          <a:bodyPr>
            <a:normAutofit fontScale="32500" lnSpcReduction="20000"/>
          </a:bodyPr>
          <a:lstStyle/>
          <a:p>
            <a:pPr marL="514350" indent="-514350">
              <a:buFont typeface="+mj-lt"/>
              <a:buAutoNum type="arabicPeriod"/>
            </a:pPr>
            <a:r>
              <a:rPr lang="en-ZW" b="1" u="sng" dirty="0">
                <a:latin typeface="Times New Roman "/>
              </a:rPr>
              <a:t>Lessons learnt ?</a:t>
            </a:r>
          </a:p>
          <a:p>
            <a:pPr marL="514350" indent="-514350">
              <a:buFont typeface="+mj-lt"/>
              <a:buAutoNum type="arabicPeriod"/>
            </a:pPr>
            <a:endParaRPr lang="en-US" dirty="0">
              <a:latin typeface="Times New Roman "/>
            </a:endParaRPr>
          </a:p>
          <a:p>
            <a:pPr marL="514350" indent="-514350">
              <a:buFont typeface="+mj-lt"/>
              <a:buAutoNum type="arabicPeriod"/>
            </a:pPr>
            <a:r>
              <a:rPr lang="en-US" dirty="0">
                <a:latin typeface="Times New Roman "/>
              </a:rPr>
              <a:t>1. Importance of Youth Engagement</a:t>
            </a:r>
          </a:p>
          <a:p>
            <a:pPr marL="0" indent="0">
              <a:buNone/>
            </a:pPr>
            <a:r>
              <a:rPr lang="en-US" dirty="0">
                <a:latin typeface="Times New Roman "/>
              </a:rPr>
              <a:t>Engaging youth is crucial for creating lasting change. Young people bring fresh perspectives, energy, and innovative ideas. Involving them in decision-making processes not only empowers them but also ensures that initiatives reflect the needs and aspirations of future generations. By fostering leadership skills among youth, we cultivate advocates for gender equality who can drive progress within their communities.</a:t>
            </a:r>
          </a:p>
          <a:p>
            <a:pPr marL="514350" indent="-514350">
              <a:buFont typeface="+mj-lt"/>
              <a:buAutoNum type="arabicPeriod"/>
            </a:pPr>
            <a:endParaRPr lang="en-US" dirty="0">
              <a:latin typeface="Times New Roman "/>
            </a:endParaRPr>
          </a:p>
          <a:p>
            <a:pPr marL="0" indent="0">
              <a:buNone/>
            </a:pPr>
            <a:r>
              <a:rPr lang="en-US" dirty="0">
                <a:latin typeface="Times New Roman "/>
              </a:rPr>
              <a:t> . Skill Development Equals Opportunity</a:t>
            </a:r>
          </a:p>
          <a:p>
            <a:pPr marL="0" indent="0">
              <a:buNone/>
            </a:pPr>
            <a:r>
              <a:rPr lang="en-US" dirty="0">
                <a:latin typeface="Times New Roman "/>
              </a:rPr>
              <a:t>Investing in skill development is essential for opening up opportunities. Providing training and resources enables individuals, particularly women and marginalized groups, to enhance their capabilities and pursue economic independence. Skills training not only boosts confidence but also equips participants to compete effectively in the job market, leading to improved livelihoods and empowerment.</a:t>
            </a:r>
          </a:p>
          <a:p>
            <a:pPr marL="514350" indent="-514350">
              <a:buFont typeface="+mj-lt"/>
              <a:buAutoNum type="arabicPeriod"/>
            </a:pPr>
            <a:endParaRPr lang="en-US" dirty="0">
              <a:latin typeface="Times New Roman "/>
            </a:endParaRPr>
          </a:p>
          <a:p>
            <a:pPr marL="0" indent="0">
              <a:buNone/>
            </a:pPr>
            <a:r>
              <a:rPr lang="en-US" dirty="0">
                <a:latin typeface="Times New Roman "/>
              </a:rPr>
              <a:t>                . Community Collaboration is Key</a:t>
            </a:r>
          </a:p>
          <a:p>
            <a:pPr marL="0" indent="0">
              <a:buNone/>
            </a:pPr>
            <a:r>
              <a:rPr lang="en-US" dirty="0">
                <a:latin typeface="Times New Roman "/>
              </a:rPr>
              <a:t> Collaboration among community members, local organizations, and government entities is vital for effective implementation of gender initiatives. Building strong partnerships fosters a sense of ownership and shared responsibility, enhancing the impact of programs. When stakeholders work together, they can leverage resources, share knowledge, and create comprehensive solutions that address complex social issues.</a:t>
            </a:r>
          </a:p>
          <a:p>
            <a:pPr marL="514350" indent="-514350">
              <a:buFont typeface="+mj-lt"/>
              <a:buAutoNum type="arabicPeriod"/>
            </a:pPr>
            <a:endParaRPr lang="en-US" dirty="0">
              <a:latin typeface="Times New Roman "/>
            </a:endParaRPr>
          </a:p>
          <a:p>
            <a:pPr marL="0" indent="0">
              <a:buNone/>
            </a:pPr>
            <a:r>
              <a:rPr lang="en-US" dirty="0">
                <a:latin typeface="Times New Roman "/>
              </a:rPr>
              <a:t>                     Tailoring Programs to Community Needs</a:t>
            </a:r>
          </a:p>
          <a:p>
            <a:pPr marL="0" indent="0">
              <a:buNone/>
            </a:pPr>
            <a:r>
              <a:rPr lang="en-US" dirty="0">
                <a:latin typeface="Times New Roman "/>
              </a:rPr>
              <a:t>Successful initiatives are those that are tailored to the specific needs and cultural contexts of the community. Understanding local dynamics and engaging with community members to co-create programs ensures relevance and sustainability. By incorporating feedback and adapting approaches, we can maximize the effectiveness of our efforts and foster greater community buy-in.</a:t>
            </a:r>
          </a:p>
        </p:txBody>
      </p:sp>
      <p:sp>
        <p:nvSpPr>
          <p:cNvPr id="4" name="Content Placeholder 3"/>
          <p:cNvSpPr>
            <a:spLocks noGrp="1"/>
          </p:cNvSpPr>
          <p:nvPr>
            <p:ph sz="half" idx="2"/>
          </p:nvPr>
        </p:nvSpPr>
        <p:spPr/>
        <p:txBody>
          <a:bodyPr>
            <a:normAutofit fontScale="32500" lnSpcReduction="20000"/>
          </a:bodyPr>
          <a:lstStyle/>
          <a:p>
            <a:endParaRPr lang="en-US" dirty="0"/>
          </a:p>
          <a:p>
            <a:endParaRPr lang="en-US" dirty="0"/>
          </a:p>
          <a:p>
            <a:pPr marL="0" indent="0">
              <a:buNone/>
            </a:pPr>
            <a:r>
              <a:rPr lang="en-US" dirty="0">
                <a:latin typeface="Times New Roman "/>
              </a:rPr>
              <a:t>Tailoring Programs to Community Needs</a:t>
            </a:r>
          </a:p>
          <a:p>
            <a:pPr marL="0" indent="0">
              <a:buNone/>
            </a:pPr>
            <a:r>
              <a:rPr lang="en-US" dirty="0">
                <a:latin typeface="Times New Roman "/>
              </a:rPr>
              <a:t>Successful initiatives are those that are tailored to the specific needs and cultural contexts of the community. Understanding local dynamics and engaging with community members to co-create programs ensures relevance and sustainability. By incorporating feedback and adapting approaches, we can maximize the effectiveness of our efforts and foster greater community buy-in.</a:t>
            </a:r>
            <a:endParaRPr lang="en-ZW" dirty="0"/>
          </a:p>
        </p:txBody>
      </p:sp>
      <p:sp>
        <p:nvSpPr>
          <p:cNvPr id="5" name="TextBox 4"/>
          <p:cNvSpPr txBox="1"/>
          <p:nvPr/>
        </p:nvSpPr>
        <p:spPr>
          <a:xfrm>
            <a:off x="0" y="6370494"/>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Tree>
    <p:extLst>
      <p:ext uri="{BB962C8B-B14F-4D97-AF65-F5344CB8AC3E}">
        <p14:creationId xmlns:p14="http://schemas.microsoft.com/office/powerpoint/2010/main" val="4150915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b="1" dirty="0"/>
              <a:t>NEXT STEPS</a:t>
            </a:r>
            <a:endParaRPr lang="en-ZA" dirty="0"/>
          </a:p>
        </p:txBody>
      </p:sp>
      <p:sp>
        <p:nvSpPr>
          <p:cNvPr id="3" name="Content Placeholder 2"/>
          <p:cNvSpPr>
            <a:spLocks noGrp="1"/>
          </p:cNvSpPr>
          <p:nvPr>
            <p:ph sz="half" idx="1"/>
          </p:nvPr>
        </p:nvSpPr>
        <p:spPr>
          <a:ln>
            <a:solidFill>
              <a:schemeClr val="tx1"/>
            </a:solidFill>
          </a:ln>
        </p:spPr>
        <p:txBody>
          <a:bodyPr>
            <a:normAutofit fontScale="25000" lnSpcReduction="20000"/>
          </a:bodyPr>
          <a:lstStyle/>
          <a:p>
            <a:pPr marL="514350" indent="-514350">
              <a:buFont typeface="+mj-lt"/>
              <a:buAutoNum type="arabicPeriod"/>
            </a:pPr>
            <a:r>
              <a:rPr lang="en-GB" sz="3200" b="1" u="sng" dirty="0">
                <a:latin typeface="Times New Roman" panose="02020603050405020304" pitchFamily="18" charset="0"/>
                <a:cs typeface="Times New Roman" panose="02020603050405020304" pitchFamily="18" charset="0"/>
              </a:rPr>
              <a:t>Future plans </a:t>
            </a:r>
            <a:endParaRPr lang="en-ZA" sz="3200" b="1" u="sng" dirty="0">
              <a:latin typeface="Times New Roman" panose="02020603050405020304" pitchFamily="18" charset="0"/>
              <a:cs typeface="Times New Roman" panose="02020603050405020304" pitchFamily="18" charset="0"/>
            </a:endParaRPr>
          </a:p>
          <a:p>
            <a:pPr marL="0" indent="0">
              <a:buNone/>
            </a:pPr>
            <a:r>
              <a:rPr lang="en-ZA"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Here’s a concise version of the future plans related to gender equality and inclusivity:</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1.Advocating for Policy Change</a:t>
            </a:r>
          </a:p>
          <a:p>
            <a:pPr marL="0" indent="0">
              <a:buNone/>
            </a:pPr>
            <a:r>
              <a:rPr lang="en-US" sz="3200" dirty="0">
                <a:latin typeface="Times New Roman" panose="02020603050405020304" pitchFamily="18" charset="0"/>
                <a:cs typeface="Times New Roman" panose="02020603050405020304" pitchFamily="18" charset="0"/>
              </a:rPr>
              <a:t>Engaging Stakeholders: Collaborate with government, NGOs, and community leaders to promote policies addressing gender disparities.</a:t>
            </a:r>
          </a:p>
          <a:p>
            <a:pPr marL="0" indent="0">
              <a:buNone/>
            </a:pPr>
            <a:r>
              <a:rPr lang="en-US" sz="3200" dirty="0">
                <a:latin typeface="Times New Roman" panose="02020603050405020304" pitchFamily="18" charset="0"/>
                <a:cs typeface="Times New Roman" panose="02020603050405020304" pitchFamily="18" charset="0"/>
              </a:rPr>
              <a:t>- **Research and Data Collection**: Gather evidence on gender issues to support advocacy efforts.</a:t>
            </a:r>
          </a:p>
          <a:p>
            <a:pPr marL="0" indent="0">
              <a:buNone/>
            </a:pPr>
            <a:r>
              <a:rPr lang="en-US" sz="3200" dirty="0">
                <a:latin typeface="Times New Roman" panose="02020603050405020304" pitchFamily="18" charset="0"/>
                <a:cs typeface="Times New Roman" panose="02020603050405020304" pitchFamily="18" charset="0"/>
              </a:rPr>
              <a:t>Public Awareness Campaigns*: Educate the community on the importance of gender-sensitive policies and mobilize support for change.</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2.Expanding Training Programs</a:t>
            </a:r>
          </a:p>
          <a:p>
            <a:pPr marL="0" indent="0">
              <a:buNone/>
            </a:pPr>
            <a:r>
              <a:rPr lang="en-US" sz="3200" dirty="0">
                <a:latin typeface="Times New Roman" panose="02020603050405020304" pitchFamily="18" charset="0"/>
                <a:cs typeface="Times New Roman" panose="02020603050405020304" pitchFamily="18" charset="0"/>
              </a:rPr>
              <a:t>Workshops and Seminars: Provide regular training on gender sensitivity, leadership, and negotiation skills.</a:t>
            </a:r>
          </a:p>
          <a:p>
            <a:pPr marL="0" indent="0">
              <a:buNone/>
            </a:pPr>
            <a:r>
              <a:rPr lang="en-US" sz="3200" dirty="0">
                <a:latin typeface="Times New Roman" panose="02020603050405020304" pitchFamily="18" charset="0"/>
                <a:cs typeface="Times New Roman" panose="02020603050405020304" pitchFamily="18" charset="0"/>
              </a:rPr>
              <a:t>Mentorship Initiatives: Connect experienced professionals with young individuals for guidance and support.</a:t>
            </a:r>
          </a:p>
          <a:p>
            <a:pPr marL="0" indent="0">
              <a:buNone/>
            </a:pPr>
            <a:r>
              <a:rPr lang="en-US" sz="3200" dirty="0">
                <a:latin typeface="Times New Roman" panose="02020603050405020304" pitchFamily="18" charset="0"/>
                <a:cs typeface="Times New Roman" panose="02020603050405020304" pitchFamily="18" charset="0"/>
              </a:rPr>
              <a:t>Tailored Sector Training: Develop specialized training for sectors with notable gender disparities.</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 3. Collaborate on Gender-Sensitive Budgeting</a:t>
            </a:r>
          </a:p>
          <a:p>
            <a:pPr marL="0" indent="0">
              <a:buNone/>
            </a:pPr>
            <a:r>
              <a:rPr lang="en-US" sz="3200" dirty="0">
                <a:latin typeface="Times New Roman" panose="02020603050405020304" pitchFamily="18" charset="0"/>
                <a:cs typeface="Times New Roman" panose="02020603050405020304" pitchFamily="18" charset="0"/>
              </a:rPr>
              <a:t>- - **Monitoring and Evaluation**: Implement mechanisms to assess the impact of budget allocations on gender equality.</a:t>
            </a:r>
          </a:p>
          <a:p>
            <a:pPr marL="0" indent="0">
              <a:buNone/>
            </a:pPr>
            <a:r>
              <a:rPr lang="en-US" sz="3200" dirty="0">
                <a:latin typeface="Times New Roman" panose="02020603050405020304" pitchFamily="18" charset="0"/>
                <a:cs typeface="Times New Roman" panose="02020603050405020304" pitchFamily="18" charset="0"/>
              </a:rPr>
              <a:t>- **Community Involvement**: Engage community members in the budgeting process to ensure their needs are met.</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4. Commitment to Inclusivity</a:t>
            </a:r>
          </a:p>
          <a:p>
            <a:pPr marL="0" indent="0">
              <a:buNone/>
            </a:pPr>
            <a:r>
              <a:rPr lang="en-US" sz="3200" dirty="0">
                <a:latin typeface="Times New Roman" panose="02020603050405020304" pitchFamily="18" charset="0"/>
                <a:cs typeface="Times New Roman" panose="02020603050405020304" pitchFamily="18" charset="0"/>
              </a:rPr>
              <a:t>Diversity Policies**: Implement policies promoting diversity and inclusion at all organizational levels.</a:t>
            </a:r>
          </a:p>
          <a:p>
            <a:pPr marL="0" indent="0">
              <a:buNone/>
            </a:pPr>
            <a:r>
              <a:rPr lang="en-US" sz="3200" dirty="0">
                <a:latin typeface="Times New Roman" panose="02020603050405020304" pitchFamily="18" charset="0"/>
                <a:cs typeface="Times New Roman" panose="02020603050405020304" pitchFamily="18" charset="0"/>
              </a:rPr>
              <a:t>Accessibility Initiatives: Ensure facilities and programs are accessible to persons with disabilities.</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#5. Strengthening Youth Participation</a:t>
            </a:r>
          </a:p>
          <a:p>
            <a:pPr marL="0" indent="0">
              <a:buNone/>
            </a:pPr>
            <a:r>
              <a:rPr lang="en-US" sz="3200" dirty="0">
                <a:latin typeface="Times New Roman" panose="02020603050405020304" pitchFamily="18" charset="0"/>
                <a:cs typeface="Times New Roman" panose="02020603050405020304" pitchFamily="18" charset="0"/>
              </a:rPr>
              <a:t>Youth Councils: Create platforms for young people to voice their opinions on gender equality.</a:t>
            </a:r>
          </a:p>
          <a:p>
            <a:pPr marL="0" indent="0">
              <a:buNone/>
            </a:pPr>
            <a:r>
              <a:rPr lang="en-US" sz="3200" dirty="0">
                <a:latin typeface="Times New Roman" panose="02020603050405020304" pitchFamily="18" charset="0"/>
                <a:cs typeface="Times New Roman" panose="02020603050405020304" pitchFamily="18" charset="0"/>
              </a:rPr>
              <a:t>-Leadership Training: Offer training programs to equip youth with advocacy skills.</a:t>
            </a:r>
          </a:p>
          <a:p>
            <a:pPr marL="0" indent="0">
              <a:buNone/>
            </a:pPr>
            <a:r>
              <a:rPr lang="en-US" sz="3200" dirty="0">
                <a:latin typeface="Times New Roman" panose="02020603050405020304" pitchFamily="18" charset="0"/>
                <a:cs typeface="Times New Roman" panose="02020603050405020304" pitchFamily="18" charset="0"/>
              </a:rPr>
              <a:t>Collaboration with Educational Institutions: Partner with schools to integrate gender equality education </a:t>
            </a:r>
            <a:r>
              <a:rPr lang="en-US" sz="2200" dirty="0">
                <a:latin typeface="Times New Roman "/>
              </a:rPr>
              <a:t>into curricula.</a:t>
            </a:r>
          </a:p>
          <a:p>
            <a:pPr marL="0" indent="0">
              <a:buNone/>
            </a:pPr>
            <a:r>
              <a:rPr lang="en-US" sz="2200" dirty="0">
                <a:latin typeface="Times New Roman "/>
              </a:rPr>
              <a:t>.</a:t>
            </a:r>
            <a:endParaRPr lang="en-ZA" sz="2800" dirty="0">
              <a:latin typeface="Bodoni MT" panose="02070603080606020203" pitchFamily="18" charset="0"/>
            </a:endParaRPr>
          </a:p>
        </p:txBody>
      </p:sp>
      <p:graphicFrame>
        <p:nvGraphicFramePr>
          <p:cNvPr id="8" name="Content Placeholder 7">
            <a:extLst>
              <a:ext uri="{FF2B5EF4-FFF2-40B4-BE49-F238E27FC236}">
                <a16:creationId xmlns:a16="http://schemas.microsoft.com/office/drawing/2014/main" id="{47D12818-307D-F7BA-0AC8-82AB260BE132}"/>
              </a:ext>
            </a:extLst>
          </p:cNvPr>
          <p:cNvGraphicFramePr>
            <a:graphicFrameLocks noGrp="1"/>
          </p:cNvGraphicFramePr>
          <p:nvPr>
            <p:ph sz="half" idx="2"/>
            <p:extLst>
              <p:ext uri="{D42A27DB-BD31-4B8C-83A1-F6EECF244321}">
                <p14:modId xmlns:p14="http://schemas.microsoft.com/office/powerpoint/2010/main" val="766043088"/>
              </p:ext>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Tree>
    <p:extLst>
      <p:ext uri="{BB962C8B-B14F-4D97-AF65-F5344CB8AC3E}">
        <p14:creationId xmlns:p14="http://schemas.microsoft.com/office/powerpoint/2010/main" val="185779091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b="1" dirty="0"/>
              <a:t>Quotable Quotes</a:t>
            </a:r>
          </a:p>
        </p:txBody>
      </p:sp>
      <p:sp>
        <p:nvSpPr>
          <p:cNvPr id="7" name="Content Placeholder 6"/>
          <p:cNvSpPr>
            <a:spLocks noGrp="1"/>
          </p:cNvSpPr>
          <p:nvPr>
            <p:ph sz="half" idx="1"/>
          </p:nvPr>
        </p:nvSpPr>
        <p:spPr>
          <a:ln>
            <a:solidFill>
              <a:schemeClr val="tx1"/>
            </a:solidFill>
          </a:ln>
        </p:spPr>
        <p:txBody>
          <a:bodyPr>
            <a:normAutofit fontScale="55000" lnSpcReduction="20000"/>
          </a:bodyPr>
          <a:lstStyle/>
          <a:p>
            <a:pPr marL="0" indent="0">
              <a:buNone/>
            </a:pPr>
            <a:endParaRPr lang="en-ZW" dirty="0"/>
          </a:p>
          <a:p>
            <a:pPr marL="0" indent="0">
              <a:buNone/>
            </a:pPr>
            <a:r>
              <a:rPr lang="en-ZW" b="1" u="sng" dirty="0"/>
              <a:t>MY QUOTE</a:t>
            </a:r>
          </a:p>
          <a:p>
            <a:pPr marL="0" indent="0">
              <a:buNone/>
            </a:pPr>
            <a:r>
              <a:rPr lang="en-ZW" sz="2200" dirty="0">
                <a:latin typeface="Bodoni MT" panose="02070603080606020203" pitchFamily="18" charset="0"/>
              </a:rPr>
              <a:t>.</a:t>
            </a:r>
            <a:r>
              <a:rPr lang="en-ZA" sz="2200" dirty="0">
                <a:latin typeface="Bodoni MT" panose="02070603080606020203" pitchFamily="18" charset="0"/>
              </a:rPr>
              <a:t> "Empowering women and girls to achieve economic independence is not just about breaking barriers; it's about building a future where every individual has the opportunity to thrive</a:t>
            </a:r>
            <a:endParaRPr lang="en-ZW" sz="2200" dirty="0">
              <a:latin typeface="Bodoni MT" panose="02070603080606020203" pitchFamily="18" charset="0"/>
            </a:endParaRPr>
          </a:p>
          <a:p>
            <a:pPr marL="0" indent="0">
              <a:buNone/>
            </a:pPr>
            <a:r>
              <a:rPr lang="en-ZW" sz="2200" dirty="0">
                <a:latin typeface="Bodoni MT" panose="02070603080606020203" pitchFamily="18" charset="0"/>
              </a:rPr>
              <a:t> reflection of my leadership capabilities/qualities?</a:t>
            </a:r>
            <a:r>
              <a:rPr lang="en-ZA" sz="2200" dirty="0">
                <a:latin typeface="Bodoni MT" panose="02070603080606020203" pitchFamily="18" charset="0"/>
              </a:rPr>
              <a:t> – Vision Emphasizes a clear and inspiring future for women and girls.</a:t>
            </a:r>
          </a:p>
          <a:p>
            <a:r>
              <a:rPr lang="en-ZA" sz="2200" dirty="0">
                <a:latin typeface="Bodoni MT" panose="02070603080606020203" pitchFamily="18" charset="0"/>
              </a:rPr>
              <a:t>- Inclusion: Advocates for the participation of all individuals in economic opportunities.</a:t>
            </a:r>
          </a:p>
          <a:p>
            <a:r>
              <a:rPr lang="en-ZA" sz="2200" dirty="0">
                <a:latin typeface="Bodoni MT" panose="02070603080606020203" pitchFamily="18" charset="0"/>
              </a:rPr>
              <a:t>- Empowerment: Focuses on enabling women and girls to achieve independence.</a:t>
            </a:r>
          </a:p>
          <a:p>
            <a:r>
              <a:rPr lang="en-ZA" sz="2200" dirty="0">
                <a:latin typeface="Bodoni MT" panose="02070603080606020203" pitchFamily="18" charset="0"/>
              </a:rPr>
              <a:t>-Barrier Identification: Recognizes and addresses systemic obstacles.</a:t>
            </a:r>
          </a:p>
          <a:p>
            <a:r>
              <a:rPr lang="en-ZA" sz="2200" dirty="0">
                <a:latin typeface="Bodoni MT" panose="02070603080606020203" pitchFamily="18" charset="0"/>
              </a:rPr>
              <a:t>-Collaboration: Inspires teamwork and creates a supportive environment.</a:t>
            </a:r>
          </a:p>
          <a:p>
            <a:r>
              <a:rPr lang="en-ZA" sz="2200" dirty="0">
                <a:latin typeface="Bodoni MT" panose="02070603080606020203" pitchFamily="18" charset="0"/>
              </a:rPr>
              <a:t>-Resilience: Demonstrates commitment to overcoming challenges.</a:t>
            </a:r>
          </a:p>
          <a:p>
            <a:r>
              <a:rPr lang="en-ZA" sz="2200" dirty="0">
                <a:latin typeface="Bodoni MT" panose="02070603080606020203" pitchFamily="18" charset="0"/>
              </a:rPr>
              <a:t>-Social Change: Drives progress toward equity and opportunity for all.</a:t>
            </a:r>
          </a:p>
          <a:p>
            <a:r>
              <a:rPr lang="en-ZA" sz="2200" dirty="0">
                <a:latin typeface="Bodoni MT" panose="02070603080606020203" pitchFamily="18" charset="0"/>
              </a:rPr>
              <a:t>Sustainable Progress: Cultivates long-term benefits for the community.</a:t>
            </a:r>
            <a:endParaRPr lang="en-ZW" sz="2200" dirty="0">
              <a:latin typeface="Bodoni MT" panose="02070603080606020203" pitchFamily="18" charset="0"/>
            </a:endParaRPr>
          </a:p>
          <a:p>
            <a:endParaRPr lang="en-ZW" sz="2200" dirty="0">
              <a:latin typeface="Bodoni MT" panose="02070603080606020203" pitchFamily="18" charset="0"/>
            </a:endParaRPr>
          </a:p>
          <a:p>
            <a:pPr marL="0" indent="0">
              <a:buNone/>
            </a:pPr>
            <a:endParaRPr lang="en-ZW" dirty="0"/>
          </a:p>
        </p:txBody>
      </p:sp>
      <p:sp>
        <p:nvSpPr>
          <p:cNvPr id="8" name="Content Placeholder 7"/>
          <p:cNvSpPr>
            <a:spLocks noGrp="1"/>
          </p:cNvSpPr>
          <p:nvPr>
            <p:ph sz="half" idx="2"/>
          </p:nvPr>
        </p:nvSpPr>
        <p:spPr>
          <a:ln>
            <a:solidFill>
              <a:schemeClr val="tx1"/>
            </a:solidFill>
          </a:ln>
        </p:spPr>
        <p:txBody>
          <a:bodyPr>
            <a:normAutofit fontScale="55000" lnSpcReduction="20000"/>
          </a:bodyPr>
          <a:lstStyle/>
          <a:p>
            <a:r>
              <a:rPr lang="en-ZW" dirty="0"/>
              <a:t>Evidence</a:t>
            </a:r>
          </a:p>
          <a:p>
            <a:pPr marL="0" indent="0">
              <a:buNone/>
            </a:pPr>
            <a:r>
              <a:rPr lang="en-ZW" b="1" dirty="0"/>
              <a:t>Fig 1  </a:t>
            </a:r>
            <a:r>
              <a:rPr lang="en-ZW" dirty="0"/>
              <a:t>                                             </a:t>
            </a:r>
            <a:r>
              <a:rPr lang="en-ZW" b="1" dirty="0"/>
              <a:t>fig 2</a:t>
            </a:r>
          </a:p>
          <a:p>
            <a:endParaRPr lang="en-ZW" dirty="0"/>
          </a:p>
          <a:p>
            <a:endParaRPr lang="en-ZW" dirty="0"/>
          </a:p>
          <a:p>
            <a:endParaRPr lang="en-ZW" dirty="0"/>
          </a:p>
          <a:p>
            <a:endParaRPr lang="en-ZW" dirty="0"/>
          </a:p>
          <a:p>
            <a:endParaRPr lang="en-ZW" dirty="0"/>
          </a:p>
          <a:p>
            <a:pPr marL="0" indent="0">
              <a:buNone/>
            </a:pPr>
            <a:r>
              <a:rPr lang="en-ZW" dirty="0"/>
              <a:t>Fig  3</a:t>
            </a:r>
          </a:p>
          <a:p>
            <a:endParaRPr lang="en-ZW" dirty="0"/>
          </a:p>
          <a:p>
            <a:endParaRPr lang="en-ZW" dirty="0"/>
          </a:p>
          <a:p>
            <a:endParaRPr lang="en-ZW" dirty="0"/>
          </a:p>
          <a:p>
            <a:pPr marL="0" indent="0">
              <a:buNone/>
            </a:pPr>
            <a:endParaRPr lang="en-ZW" dirty="0"/>
          </a:p>
        </p:txBody>
      </p:sp>
      <p:pic>
        <p:nvPicPr>
          <p:cNvPr id="9" name="Picture 8"/>
          <p:cNvPicPr>
            <a:picLocks noChangeAspect="1"/>
          </p:cNvPicPr>
          <p:nvPr/>
        </p:nvPicPr>
        <p:blipFill>
          <a:blip r:embed="rId2"/>
          <a:stretch>
            <a:fillRect/>
          </a:stretch>
        </p:blipFill>
        <p:spPr>
          <a:xfrm>
            <a:off x="-55265" y="6313805"/>
            <a:ext cx="9254530" cy="5730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48198" y="1600199"/>
            <a:ext cx="2057400" cy="23621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1600198"/>
            <a:ext cx="1981200" cy="23622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1" y="3962399"/>
            <a:ext cx="3962400" cy="2163763"/>
          </a:xfrm>
          <a:prstGeom prst="rect">
            <a:avLst/>
          </a:prstGeom>
        </p:spPr>
      </p:pic>
    </p:spTree>
    <p:extLst>
      <p:ext uri="{BB962C8B-B14F-4D97-AF65-F5344CB8AC3E}">
        <p14:creationId xmlns:p14="http://schemas.microsoft.com/office/powerpoint/2010/main" val="2267357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666"/>
            <a:ext cx="8229600" cy="1143000"/>
          </a:xfrm>
        </p:spPr>
        <p:txBody>
          <a:bodyPr/>
          <a:lstStyle/>
          <a:p>
            <a:r>
              <a:rPr lang="en-ZW" b="1" dirty="0"/>
              <a:t>EXPERIENCE AS A LEADER</a:t>
            </a:r>
          </a:p>
        </p:txBody>
      </p:sp>
      <p:sp>
        <p:nvSpPr>
          <p:cNvPr id="3" name="Content Placeholder 2"/>
          <p:cNvSpPr>
            <a:spLocks noGrp="1"/>
          </p:cNvSpPr>
          <p:nvPr>
            <p:ph sz="half" idx="1"/>
          </p:nvPr>
        </p:nvSpPr>
        <p:spPr>
          <a:ln>
            <a:solidFill>
              <a:schemeClr val="tx1"/>
            </a:solidFill>
          </a:ln>
        </p:spPr>
        <p:txBody>
          <a:bodyPr>
            <a:normAutofit fontScale="55000" lnSpcReduction="20000"/>
          </a:bodyPr>
          <a:lstStyle/>
          <a:p>
            <a:pPr marL="0" indent="0">
              <a:buNone/>
            </a:pPr>
            <a:endParaRPr lang="en-ZA" sz="2100" u="sng" dirty="0">
              <a:latin typeface="Times New Roman" panose="02020603050405020304" pitchFamily="18" charset="0"/>
              <a:cs typeface="Times New Roman" panose="02020603050405020304" pitchFamily="18" charset="0"/>
            </a:endParaRPr>
          </a:p>
          <a:p>
            <a:pPr marL="0" indent="0">
              <a:buNone/>
            </a:pPr>
            <a:r>
              <a:rPr lang="en-US" sz="2100" u="sng" dirty="0">
                <a:latin typeface="Times New Roman" panose="02020603050405020304" pitchFamily="18" charset="0"/>
                <a:cs typeface="Times New Roman" panose="02020603050405020304" pitchFamily="18" charset="0"/>
              </a:rPr>
              <a:t> Leadership Journey</a:t>
            </a:r>
          </a:p>
          <a:p>
            <a:pPr marL="0" indent="0">
              <a:buNone/>
            </a:pPr>
            <a:endParaRPr lang="en-US" sz="2100" dirty="0">
              <a:latin typeface="Times New Roman" panose="02020603050405020304" pitchFamily="18" charset="0"/>
              <a:cs typeface="Times New Roman" panose="02020603050405020304" pitchFamily="18" charset="0"/>
            </a:endParaRPr>
          </a:p>
          <a:p>
            <a:pPr marL="0" indent="0">
              <a:buNone/>
            </a:pPr>
            <a:r>
              <a:rPr lang="en-US" sz="2100" dirty="0">
                <a:latin typeface="Times New Roman" panose="02020603050405020304" pitchFamily="18" charset="0"/>
                <a:cs typeface="Times New Roman" panose="02020603050405020304" pitchFamily="18" charset="0"/>
              </a:rPr>
              <a:t>1. Early Inspiration</a:t>
            </a:r>
          </a:p>
          <a:p>
            <a:pPr marL="0" indent="0">
              <a:buNone/>
            </a:pPr>
            <a:r>
              <a:rPr lang="en-US" sz="2100" dirty="0">
                <a:latin typeface="Times New Roman" panose="02020603050405020304" pitchFamily="18" charset="0"/>
                <a:cs typeface="Times New Roman" panose="02020603050405020304" pitchFamily="18" charset="0"/>
              </a:rPr>
              <a:t>My leadership journey began with strong influences from women in my life, like my mother and community leaders. Their resilience in advocating for change ignited my passion for social justice and inspired me to empower others.</a:t>
            </a:r>
          </a:p>
          <a:p>
            <a:pPr marL="0" indent="0">
              <a:buNone/>
            </a:pPr>
            <a:endParaRPr lang="en-US" sz="2100" dirty="0">
              <a:latin typeface="Times New Roman" panose="02020603050405020304" pitchFamily="18" charset="0"/>
              <a:cs typeface="Times New Roman" panose="02020603050405020304" pitchFamily="18" charset="0"/>
            </a:endParaRPr>
          </a:p>
          <a:p>
            <a:pPr marL="0" indent="0">
              <a:buNone/>
            </a:pPr>
            <a:r>
              <a:rPr lang="en-US" sz="2100" dirty="0">
                <a:latin typeface="Times New Roman" panose="02020603050405020304" pitchFamily="18" charset="0"/>
                <a:cs typeface="Times New Roman" panose="02020603050405020304" pitchFamily="18" charset="0"/>
              </a:rPr>
              <a:t>2. Overcoming Challenges</a:t>
            </a:r>
          </a:p>
          <a:p>
            <a:pPr marL="0" indent="0">
              <a:buNone/>
            </a:pPr>
            <a:r>
              <a:rPr lang="en-US" sz="2100" dirty="0">
                <a:latin typeface="Times New Roman" panose="02020603050405020304" pitchFamily="18" charset="0"/>
                <a:cs typeface="Times New Roman" panose="02020603050405020304" pitchFamily="18" charset="0"/>
              </a:rPr>
              <a:t>I faced challenges related to societal expectations limiting women's roles. Skepticism and resistance were common, but I persevered through mentorship, building a support network, and educating myself, reinforcing my commitment to gender equality and empowerment.</a:t>
            </a:r>
          </a:p>
          <a:p>
            <a:pPr marL="0" indent="0">
              <a:buNone/>
            </a:pPr>
            <a:endParaRPr lang="en-US" sz="2100" dirty="0">
              <a:latin typeface="Times New Roman" panose="02020603050405020304" pitchFamily="18" charset="0"/>
              <a:cs typeface="Times New Roman" panose="02020603050405020304" pitchFamily="18" charset="0"/>
            </a:endParaRPr>
          </a:p>
          <a:p>
            <a:pPr marL="0" indent="0">
              <a:buNone/>
            </a:pPr>
            <a:r>
              <a:rPr lang="en-US" sz="2100" dirty="0">
                <a:latin typeface="Times New Roman" panose="02020603050405020304" pitchFamily="18" charset="0"/>
                <a:cs typeface="Times New Roman" panose="02020603050405020304" pitchFamily="18" charset="0"/>
              </a:rPr>
              <a:t>3. Breaking Gender Norms</a:t>
            </a:r>
          </a:p>
          <a:p>
            <a:pPr marL="0" indent="0">
              <a:buNone/>
            </a:pPr>
            <a:r>
              <a:rPr lang="en-US" sz="2100" dirty="0">
                <a:latin typeface="Times New Roman" panose="02020603050405020304" pitchFamily="18" charset="0"/>
                <a:cs typeface="Times New Roman" panose="02020603050405020304" pitchFamily="18" charset="0"/>
              </a:rPr>
              <a:t>I actively challenged traditional gender norms by advocating for women's leadership representation and emphasizing diverse perspectives. By participating in community discussions and highlighting women's achievements, I encouraged others to step into leadership roles, fostering a cultural shift.</a:t>
            </a:r>
          </a:p>
          <a:p>
            <a:pPr marL="0" indent="0">
              <a:buNone/>
            </a:pPr>
            <a:endParaRPr lang="en-US" sz="2100" dirty="0">
              <a:latin typeface="Times New Roman" panose="02020603050405020304" pitchFamily="18" charset="0"/>
              <a:cs typeface="Times New Roman" panose="02020603050405020304" pitchFamily="18" charset="0"/>
            </a:endParaRPr>
          </a:p>
          <a:p>
            <a:pPr marL="0" indent="0">
              <a:buNone/>
            </a:pPr>
            <a:r>
              <a:rPr lang="en-US" sz="2100" dirty="0">
                <a:latin typeface="Times New Roman" panose="02020603050405020304" pitchFamily="18" charset="0"/>
                <a:cs typeface="Times New Roman" panose="02020603050405020304" pitchFamily="18" charset="0"/>
              </a:rPr>
              <a:t> 4. Founding an Empowerment Ministry</a:t>
            </a:r>
            <a:endParaRPr lang="en-ZW" dirty="0"/>
          </a:p>
        </p:txBody>
      </p:sp>
      <p:sp>
        <p:nvSpPr>
          <p:cNvPr id="5" name="TextBox 4"/>
          <p:cNvSpPr txBox="1"/>
          <p:nvPr/>
        </p:nvSpPr>
        <p:spPr>
          <a:xfrm>
            <a:off x="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ZW"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Content Placeholder 7"/>
          <p:cNvSpPr>
            <a:spLocks noGrp="1"/>
          </p:cNvSpPr>
          <p:nvPr>
            <p:ph sz="half" idx="2"/>
          </p:nvPr>
        </p:nvSpPr>
        <p:spPr/>
        <p:txBody>
          <a:bodyPr>
            <a:normAutofit fontScale="55000" lnSpcReduction="20000"/>
          </a:bodyPr>
          <a:lstStyle/>
          <a:p>
            <a:r>
              <a:rPr lang="en-GB" dirty="0"/>
              <a:t>Fig 1                  fig 2</a:t>
            </a:r>
          </a:p>
          <a:p>
            <a:endParaRPr lang="en-GB" dirty="0"/>
          </a:p>
          <a:p>
            <a:endParaRPr lang="en-GB" dirty="0"/>
          </a:p>
          <a:p>
            <a:endParaRPr lang="en-GB" dirty="0"/>
          </a:p>
          <a:p>
            <a:r>
              <a:rPr lang="en-GB" dirty="0"/>
              <a:t>Fig 3                 fig 4</a:t>
            </a:r>
          </a:p>
          <a:p>
            <a:endParaRPr lang="en-GB" dirty="0"/>
          </a:p>
          <a:p>
            <a:endParaRPr lang="en-GB" dirty="0"/>
          </a:p>
          <a:p>
            <a:endParaRPr lang="en-GB" dirty="0"/>
          </a:p>
          <a:p>
            <a:endParaRPr lang="en-GB" dirty="0"/>
          </a:p>
          <a:p>
            <a:endParaRPr lang="en-GB" dirty="0"/>
          </a:p>
          <a:p>
            <a:endParaRPr lang="en-GB"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576020"/>
            <a:ext cx="1905000" cy="25908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3692877"/>
            <a:ext cx="1946836" cy="25146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1625755"/>
            <a:ext cx="1905000" cy="1909607"/>
          </a:xfrm>
          <a:prstGeom prst="rect">
            <a:avLst/>
          </a:prstGeom>
        </p:spPr>
      </p:pic>
      <p:pic>
        <p:nvPicPr>
          <p:cNvPr id="15" name="WhatsApp Video 2024-10-29 at 20.13.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77000" y="1749289"/>
            <a:ext cx="1946836" cy="1943587"/>
          </a:xfrm>
          <a:prstGeom prst="rect">
            <a:avLst/>
          </a:prstGeom>
        </p:spPr>
      </p:pic>
    </p:spTree>
    <p:extLst>
      <p:ext uri="{BB962C8B-B14F-4D97-AF65-F5344CB8AC3E}">
        <p14:creationId xmlns:p14="http://schemas.microsoft.com/office/powerpoint/2010/main" val="2199412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W" b="1" dirty="0"/>
              <a:t>WHO IS THIS LEADER?  </a:t>
            </a:r>
          </a:p>
        </p:txBody>
      </p:sp>
      <p:sp>
        <p:nvSpPr>
          <p:cNvPr id="6" name="Text Placeholder 5"/>
          <p:cNvSpPr>
            <a:spLocks noGrp="1"/>
          </p:cNvSpPr>
          <p:nvPr>
            <p:ph type="body" idx="1"/>
          </p:nvPr>
        </p:nvSpPr>
        <p:spPr/>
        <p:txBody>
          <a:bodyPr/>
          <a:lstStyle/>
          <a:p>
            <a:r>
              <a:rPr lang="en-ZA" dirty="0"/>
              <a:t>Detail</a:t>
            </a:r>
          </a:p>
        </p:txBody>
      </p:sp>
      <p:sp>
        <p:nvSpPr>
          <p:cNvPr id="5" name="Content Placeholder 4"/>
          <p:cNvSpPr>
            <a:spLocks noGrp="1"/>
          </p:cNvSpPr>
          <p:nvPr>
            <p:ph sz="half" idx="2"/>
          </p:nvPr>
        </p:nvSpPr>
        <p:spPr>
          <a:ln>
            <a:solidFill>
              <a:schemeClr val="tx1"/>
            </a:solidFill>
          </a:ln>
        </p:spPr>
        <p:txBody>
          <a:bodyPr>
            <a:normAutofit fontScale="32500" lnSpcReduction="20000"/>
          </a:bodyPr>
          <a:lstStyle/>
          <a:p>
            <a:r>
              <a:rPr lang="en-ZA" sz="2800" b="1" dirty="0">
                <a:latin typeface="Times New Roman "/>
                <a:cs typeface="Times New Roman" panose="02020603050405020304" pitchFamily="18" charset="0"/>
              </a:rPr>
              <a:t>Who  I am </a:t>
            </a:r>
          </a:p>
          <a:p>
            <a:pPr marL="0" indent="0">
              <a:buNone/>
            </a:pPr>
            <a:endParaRPr lang="en-US" sz="2800" dirty="0">
              <a:latin typeface="Times New Roman "/>
              <a:cs typeface="Times New Roman" panose="02020603050405020304" pitchFamily="18" charset="0"/>
            </a:endParaRPr>
          </a:p>
          <a:p>
            <a:pPr marL="0" indent="0">
              <a:buNone/>
            </a:pPr>
            <a:r>
              <a:rPr lang="en-US" sz="2800" dirty="0">
                <a:latin typeface="Times New Roman "/>
                <a:cs typeface="Times New Roman" panose="02020603050405020304" pitchFamily="18" charset="0"/>
              </a:rPr>
              <a:t>  Councilor Dr. Idirashe Dongo, Deputy Mayor of Zibagwe Rural District Council,  a Gender Champion advocating for women's representation and addressing social issues in Zimbabwe. Founder of Deborah Lady of Today Ministries, she empowers marginalized women and leads Pastors For Economic Development,.</a:t>
            </a:r>
            <a:endParaRPr lang="en-ZA" sz="2800" dirty="0">
              <a:latin typeface="Times New Roman "/>
              <a:cs typeface="Times New Roman" panose="02020603050405020304" pitchFamily="18" charset="0"/>
            </a:endParaRPr>
          </a:p>
          <a:p>
            <a:endParaRPr lang="en-ZA" sz="2800" dirty="0">
              <a:latin typeface="Times New Roman "/>
              <a:cs typeface="Times New Roman" panose="02020603050405020304" pitchFamily="18" charset="0"/>
            </a:endParaRPr>
          </a:p>
          <a:p>
            <a:pPr marL="0" indent="0">
              <a:buNone/>
            </a:pPr>
            <a:r>
              <a:rPr lang="en-ZA" sz="2800" b="1" dirty="0">
                <a:latin typeface="Times New Roman "/>
                <a:cs typeface="Times New Roman" panose="02020603050405020304" pitchFamily="18" charset="0"/>
              </a:rPr>
              <a:t>                </a:t>
            </a:r>
          </a:p>
          <a:p>
            <a:pPr marL="0" indent="0">
              <a:buNone/>
            </a:pPr>
            <a:r>
              <a:rPr lang="en-ZA" sz="2800" b="1" dirty="0">
                <a:latin typeface="Times New Roman "/>
                <a:cs typeface="Times New Roman" panose="02020603050405020304" pitchFamily="18" charset="0"/>
              </a:rPr>
              <a:t>                            Origin </a:t>
            </a:r>
          </a:p>
          <a:p>
            <a:pPr marL="0" indent="0">
              <a:buNone/>
            </a:pPr>
            <a:r>
              <a:rPr lang="en-US" sz="2800" dirty="0">
                <a:latin typeface="Times New Roman "/>
                <a:cs typeface="Times New Roman" panose="02020603050405020304" pitchFamily="18" charset="0"/>
              </a:rPr>
              <a:t>I am from Zibagwe Rural District Council in Kwekwe District, Midlands Province, Zimbabwe.</a:t>
            </a:r>
          </a:p>
          <a:p>
            <a:pPr marL="0" indent="0">
              <a:buNone/>
            </a:pPr>
            <a:endParaRPr lang="en-US" sz="2800" dirty="0">
              <a:latin typeface="Times New Roman "/>
              <a:cs typeface="Times New Roman" panose="02020603050405020304" pitchFamily="18" charset="0"/>
            </a:endParaRPr>
          </a:p>
          <a:p>
            <a:pPr marL="0" indent="0">
              <a:buNone/>
            </a:pPr>
            <a:r>
              <a:rPr lang="en-ZA" sz="2800" b="1" dirty="0">
                <a:latin typeface="Times New Roman "/>
                <a:cs typeface="Times New Roman" panose="02020603050405020304" pitchFamily="18" charset="0"/>
              </a:rPr>
              <a:t>               Sources of uniqueness</a:t>
            </a:r>
          </a:p>
          <a:p>
            <a:endParaRPr lang="en-US" sz="2600" dirty="0">
              <a:latin typeface="Times New Roman "/>
            </a:endParaRPr>
          </a:p>
          <a:p>
            <a:r>
              <a:rPr lang="en-US" sz="2600" dirty="0">
                <a:latin typeface="Times New Roman "/>
              </a:rPr>
              <a:t>1. Shared Decision-Making</a:t>
            </a:r>
          </a:p>
          <a:p>
            <a:r>
              <a:rPr lang="en-US" sz="2600" dirty="0">
                <a:latin typeface="Times New Roman "/>
              </a:rPr>
              <a:t>2.Increased Participation: Family members are more involved in discussions about finances, education, and health, leading to more equitable decision-making.</a:t>
            </a:r>
          </a:p>
          <a:p>
            <a:endParaRPr lang="en-US" sz="2600" dirty="0">
              <a:latin typeface="Times New Roman "/>
            </a:endParaRPr>
          </a:p>
          <a:p>
            <a:r>
              <a:rPr lang="en-US" sz="2600" dirty="0">
                <a:latin typeface="Times New Roman "/>
              </a:rPr>
              <a:t> 2.Redefined Gender Roles</a:t>
            </a:r>
          </a:p>
          <a:p>
            <a:r>
              <a:rPr lang="en-US" sz="2600" dirty="0">
                <a:latin typeface="Times New Roman "/>
              </a:rPr>
              <a:t>Role Reversal Traditional roles are evolving, with men participating in household chores and childcare, while women engage more in economic activities outside the home.</a:t>
            </a:r>
          </a:p>
          <a:p>
            <a:endParaRPr lang="en-US" sz="2600" dirty="0">
              <a:latin typeface="Times New Roman "/>
            </a:endParaRPr>
          </a:p>
          <a:p>
            <a:r>
              <a:rPr lang="en-US" sz="2600" dirty="0">
                <a:latin typeface="Times New Roman "/>
              </a:rPr>
              <a:t>3. Enhanced Economic Stability</a:t>
            </a:r>
          </a:p>
          <a:p>
            <a:r>
              <a:rPr lang="en-US" sz="2600" dirty="0">
                <a:latin typeface="Times New Roman "/>
              </a:rPr>
              <a:t>Joint Income Households benefit from both partners contributing to income, improving financial security and living condition</a:t>
            </a:r>
          </a:p>
        </p:txBody>
      </p:sp>
      <p:sp>
        <p:nvSpPr>
          <p:cNvPr id="8" name="Content Placeholder 7"/>
          <p:cNvSpPr>
            <a:spLocks noGrp="1"/>
          </p:cNvSpPr>
          <p:nvPr>
            <p:ph sz="quarter" idx="4"/>
          </p:nvPr>
        </p:nvSpPr>
        <p:spPr>
          <a:xfrm>
            <a:off x="4632146" y="2181314"/>
            <a:ext cx="4041775" cy="3951288"/>
          </a:xfrm>
          <a:ln>
            <a:solidFill>
              <a:schemeClr val="tx1"/>
            </a:solidFill>
          </a:ln>
        </p:spPr>
        <p:txBody>
          <a:bodyPr>
            <a:normAutofit fontScale="32500" lnSpcReduction="20000"/>
          </a:bodyPr>
          <a:lstStyle/>
          <a:p>
            <a:r>
              <a:rPr lang="en-GB" dirty="0"/>
              <a:t>Fig 1                    Fig 2</a:t>
            </a:r>
          </a:p>
          <a:p>
            <a:endParaRPr lang="en-GB" dirty="0"/>
          </a:p>
          <a:p>
            <a:endParaRPr lang="en-GB" dirty="0"/>
          </a:p>
          <a:p>
            <a:endParaRPr lang="en-GB" dirty="0"/>
          </a:p>
          <a:p>
            <a:r>
              <a:rPr lang="en-GB" dirty="0"/>
              <a:t>Fig 3 </a:t>
            </a:r>
          </a:p>
          <a:p>
            <a:endParaRPr lang="en-GB" dirty="0"/>
          </a:p>
          <a:p>
            <a:endParaRPr lang="en-GB" dirty="0"/>
          </a:p>
          <a:p>
            <a:r>
              <a:rPr lang="en-GB" dirty="0"/>
              <a:t>n</a:t>
            </a:r>
            <a:endParaRPr lang="en-ZA" dirty="0"/>
          </a:p>
        </p:txBody>
      </p:sp>
      <p:sp>
        <p:nvSpPr>
          <p:cNvPr id="7" name="TextBox 6"/>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9" name="Picture 8">
            <a:extLst>
              <a:ext uri="{FF2B5EF4-FFF2-40B4-BE49-F238E27FC236}">
                <a16:creationId xmlns:a16="http://schemas.microsoft.com/office/drawing/2014/main" id="{FDFAADB3-A0FC-C70D-8131-6731AA503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613" y="2209800"/>
            <a:ext cx="4027307" cy="3944848"/>
          </a:xfrm>
          <a:prstGeom prst="rect">
            <a:avLst/>
          </a:prstGeom>
        </p:spPr>
      </p:pic>
    </p:spTree>
    <p:extLst>
      <p:ext uri="{BB962C8B-B14F-4D97-AF65-F5344CB8AC3E}">
        <p14:creationId xmlns:p14="http://schemas.microsoft.com/office/powerpoint/2010/main" val="15459027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W" b="1" dirty="0"/>
              <a:t>WHAT DRIVES YOU?   </a:t>
            </a:r>
          </a:p>
        </p:txBody>
      </p:sp>
      <p:sp>
        <p:nvSpPr>
          <p:cNvPr id="6" name="Text Placeholder 5"/>
          <p:cNvSpPr>
            <a:spLocks noGrp="1"/>
          </p:cNvSpPr>
          <p:nvPr>
            <p:ph type="body" idx="1"/>
          </p:nvPr>
        </p:nvSpPr>
        <p:spPr/>
        <p:txBody>
          <a:bodyPr/>
          <a:lstStyle/>
          <a:p>
            <a:r>
              <a:rPr lang="en-ZA" dirty="0"/>
              <a:t>Detail</a:t>
            </a:r>
          </a:p>
        </p:txBody>
      </p:sp>
      <p:sp>
        <p:nvSpPr>
          <p:cNvPr id="5" name="Content Placeholder 4"/>
          <p:cNvSpPr>
            <a:spLocks noGrp="1"/>
          </p:cNvSpPr>
          <p:nvPr>
            <p:ph sz="half" idx="2"/>
          </p:nvPr>
        </p:nvSpPr>
        <p:spPr>
          <a:ln>
            <a:solidFill>
              <a:schemeClr val="tx1"/>
            </a:solidFill>
          </a:ln>
        </p:spPr>
        <p:txBody>
          <a:bodyPr>
            <a:normAutofit fontScale="40000" lnSpcReduction="20000"/>
          </a:bodyPr>
          <a:lstStyle/>
          <a:p>
            <a:pPr marL="0" indent="0">
              <a:lnSpc>
                <a:spcPct val="120000"/>
              </a:lnSpc>
              <a:spcAft>
                <a:spcPts val="1000"/>
              </a:spcAft>
              <a:buNone/>
            </a:pPr>
            <a:r>
              <a:rPr lang="en-US" dirty="0">
                <a:latin typeface="Bodoni MT" panose="02070603080606020203" pitchFamily="18" charset="0"/>
              </a:rPr>
              <a:t>Vision</a:t>
            </a:r>
          </a:p>
          <a:p>
            <a:pPr marL="0" indent="0">
              <a:lnSpc>
                <a:spcPct val="120000"/>
              </a:lnSpc>
              <a:spcAft>
                <a:spcPts val="1000"/>
              </a:spcAft>
              <a:buNone/>
            </a:pPr>
            <a:r>
              <a:rPr lang="en-US" dirty="0">
                <a:latin typeface="Bodoni MT" panose="02070603080606020203" pitchFamily="18" charset="0"/>
              </a:rPr>
              <a:t> determined to serve  so that we have a gender balanced community, where resources reach the youths, women, men, the underprivileged and marginalized of the community</a:t>
            </a:r>
            <a:endParaRPr lang="en-ZA" dirty="0">
              <a:latin typeface="Bodoni MT" panose="02070603080606020203" pitchFamily="18" charset="0"/>
            </a:endParaRPr>
          </a:p>
          <a:p>
            <a:r>
              <a:rPr lang="en-ZA" sz="2800" dirty="0">
                <a:latin typeface="Bodoni MT" panose="02070603080606020203" pitchFamily="18" charset="0"/>
              </a:rPr>
              <a:t>Objectives </a:t>
            </a:r>
          </a:p>
          <a:p>
            <a:r>
              <a:rPr lang="en-US" sz="2800" dirty="0">
                <a:latin typeface="Bodoni MT" panose="02070603080606020203" pitchFamily="18" charset="0"/>
              </a:rPr>
              <a:t>Here are the shortened objectives for promoting gender equality within the institution:</a:t>
            </a:r>
          </a:p>
          <a:p>
            <a:endParaRPr lang="en-US" sz="2800" dirty="0">
              <a:latin typeface="Bodoni MT" panose="02070603080606020203" pitchFamily="18" charset="0"/>
            </a:endParaRPr>
          </a:p>
          <a:p>
            <a:r>
              <a:rPr lang="en-US" sz="2800" dirty="0">
                <a:latin typeface="Bodoni MT" panose="02070603080606020203" pitchFamily="18" charset="0"/>
              </a:rPr>
              <a:t>1. Integrate Gender Perspectives: Embed gender considerations in all policies and practices.</a:t>
            </a:r>
          </a:p>
          <a:p>
            <a:endParaRPr lang="en-US" sz="2800" dirty="0">
              <a:latin typeface="Bodoni MT" panose="02070603080606020203" pitchFamily="18" charset="0"/>
            </a:endParaRPr>
          </a:p>
          <a:p>
            <a:r>
              <a:rPr lang="en-US" sz="2800" dirty="0">
                <a:latin typeface="Bodoni MT" panose="02070603080606020203" pitchFamily="18" charset="0"/>
              </a:rPr>
              <a:t>2. Establish Gender Focal Points: Assign a gender focal person in each department for better accountability.</a:t>
            </a:r>
          </a:p>
          <a:p>
            <a:endParaRPr lang="en-US" sz="2800" dirty="0">
              <a:latin typeface="Bodoni MT" panose="02070603080606020203" pitchFamily="18" charset="0"/>
            </a:endParaRPr>
          </a:p>
          <a:p>
            <a:r>
              <a:rPr lang="en-US" sz="2800" dirty="0">
                <a:latin typeface="Bodoni MT" panose="02070603080606020203" pitchFamily="18" charset="0"/>
              </a:rPr>
              <a:t>3. Implement Gender-Responsive Budgeting: Allocate resources for programs addressing the needs of women, youth, and marginalized groups.</a:t>
            </a:r>
          </a:p>
          <a:p>
            <a:endParaRPr lang="en-US" sz="2800" dirty="0">
              <a:latin typeface="Bodoni MT" panose="02070603080606020203" pitchFamily="18" charset="0"/>
            </a:endParaRPr>
          </a:p>
          <a:p>
            <a:r>
              <a:rPr lang="en-US" sz="2800" dirty="0">
                <a:latin typeface="Bodoni MT" panose="02070603080606020203" pitchFamily="18" charset="0"/>
              </a:rPr>
              <a:t>45. **Raise Awareness**: Foster a culture of advocacy for gender initiatives among staff and stakeholders.</a:t>
            </a:r>
          </a:p>
          <a:p>
            <a:r>
              <a:rPr lang="en-ZA" sz="2800" dirty="0">
                <a:latin typeface="Bodoni MT" panose="02070603080606020203" pitchFamily="18" charset="0"/>
              </a:rPr>
              <a:t>Your commitment to gender equality </a:t>
            </a:r>
          </a:p>
          <a:p>
            <a:endParaRPr lang="en-ZA" sz="2800" dirty="0">
              <a:latin typeface="Bodoni MT" panose="02070603080606020203" pitchFamily="18" charset="0"/>
            </a:endParaRPr>
          </a:p>
          <a:p>
            <a:endParaRPr lang="en-ZA" sz="2800" dirty="0">
              <a:latin typeface="Bodoni MT" panose="02070603080606020203" pitchFamily="18" charset="0"/>
            </a:endParaRPr>
          </a:p>
          <a:p>
            <a:endParaRPr lang="en-GB" sz="2800" dirty="0">
              <a:latin typeface="Bodoni MT" panose="02070603080606020203" pitchFamily="18" charset="0"/>
            </a:endParaRPr>
          </a:p>
          <a:p>
            <a:endParaRPr lang="en-ZW" sz="2600" dirty="0"/>
          </a:p>
        </p:txBody>
      </p:sp>
      <p:sp>
        <p:nvSpPr>
          <p:cNvPr id="8" name="Content Placeholder 7"/>
          <p:cNvSpPr>
            <a:spLocks noGrp="1"/>
          </p:cNvSpPr>
          <p:nvPr>
            <p:ph sz="quarter" idx="4"/>
          </p:nvPr>
        </p:nvSpPr>
        <p:spPr>
          <a:ln>
            <a:solidFill>
              <a:schemeClr val="tx1"/>
            </a:solidFill>
          </a:ln>
        </p:spPr>
        <p:txBody>
          <a:bodyPr>
            <a:normAutofit fontScale="40000" lnSpcReduction="20000"/>
          </a:bodyPr>
          <a:lstStyle/>
          <a:p>
            <a:r>
              <a:rPr lang="en-ZA" dirty="0"/>
              <a:t>Include Photos or videos</a:t>
            </a:r>
          </a:p>
          <a:p>
            <a:endParaRPr lang="en-ZA" dirty="0"/>
          </a:p>
        </p:txBody>
      </p:sp>
      <p:sp>
        <p:nvSpPr>
          <p:cNvPr id="9" name="TextBox 8"/>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WhatsApp Video 2024-11-06 at 09.34.39_82321631">
            <a:hlinkClick r:id="" action="ppaction://media"/>
            <a:extLst>
              <a:ext uri="{FF2B5EF4-FFF2-40B4-BE49-F238E27FC236}">
                <a16:creationId xmlns:a16="http://schemas.microsoft.com/office/drawing/2014/main" id="{B1344D89-28C6-0761-5EE2-C96DF8E954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45025" y="2174875"/>
            <a:ext cx="4041775" cy="3951288"/>
          </a:xfrm>
          <a:prstGeom prst="rect">
            <a:avLst/>
          </a:prstGeom>
        </p:spPr>
      </p:pic>
    </p:spTree>
    <p:extLst>
      <p:ext uri="{BB962C8B-B14F-4D97-AF65-F5344CB8AC3E}">
        <p14:creationId xmlns:p14="http://schemas.microsoft.com/office/powerpoint/2010/main" val="859993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W" b="1" dirty="0"/>
              <a:t>WHAT DO YOU DO?   </a:t>
            </a:r>
          </a:p>
        </p:txBody>
      </p:sp>
      <p:sp>
        <p:nvSpPr>
          <p:cNvPr id="6" name="Text Placeholder 5"/>
          <p:cNvSpPr>
            <a:spLocks noGrp="1"/>
          </p:cNvSpPr>
          <p:nvPr>
            <p:ph type="body" idx="1"/>
          </p:nvPr>
        </p:nvSpPr>
        <p:spPr/>
        <p:txBody>
          <a:bodyPr/>
          <a:lstStyle/>
          <a:p>
            <a:r>
              <a:rPr lang="en-ZA" dirty="0"/>
              <a:t>Detail</a:t>
            </a:r>
          </a:p>
        </p:txBody>
      </p:sp>
      <p:sp>
        <p:nvSpPr>
          <p:cNvPr id="5" name="Content Placeholder 4"/>
          <p:cNvSpPr>
            <a:spLocks noGrp="1"/>
          </p:cNvSpPr>
          <p:nvPr>
            <p:ph sz="half" idx="2"/>
          </p:nvPr>
        </p:nvSpPr>
        <p:spPr>
          <a:ln>
            <a:solidFill>
              <a:schemeClr val="tx1"/>
            </a:solidFill>
          </a:ln>
        </p:spPr>
        <p:txBody>
          <a:bodyPr>
            <a:normAutofit fontScale="70000" lnSpcReduction="20000"/>
          </a:bodyPr>
          <a:lstStyle/>
          <a:p>
            <a:r>
              <a:rPr lang="en-ZW" dirty="0"/>
              <a:t>Describe your work and how you have influenced gender equality e.g. gender mainstreaming, gender budgeting etc. </a:t>
            </a:r>
          </a:p>
          <a:p>
            <a:r>
              <a:rPr lang="en-US" dirty="0"/>
              <a:t>Championing gender equality has transformed my institution by establishing a Gender Standalone Committee, designating gender focal points in each department, implementing gender-responsive budgeting, and providing training. These efforts have increased awareness, improved accountability, and fostered partnerships, resulting in a more inclusive and equitable environment prioritizing gender equality in all policies.</a:t>
            </a:r>
            <a:endParaRPr lang="en-ZW" dirty="0"/>
          </a:p>
        </p:txBody>
      </p:sp>
      <p:sp>
        <p:nvSpPr>
          <p:cNvPr id="8" name="Content Placeholder 7"/>
          <p:cNvSpPr>
            <a:spLocks noGrp="1"/>
          </p:cNvSpPr>
          <p:nvPr>
            <p:ph sz="quarter" idx="4"/>
          </p:nvPr>
        </p:nvSpPr>
        <p:spPr>
          <a:ln>
            <a:solidFill>
              <a:schemeClr val="tx1"/>
            </a:solidFill>
          </a:ln>
        </p:spPr>
        <p:txBody>
          <a:bodyPr>
            <a:normAutofit fontScale="70000" lnSpcReduction="20000"/>
          </a:bodyPr>
          <a:lstStyle/>
          <a:p>
            <a:pPr marL="0" indent="0">
              <a:buNone/>
            </a:pPr>
            <a:endParaRPr lang="en-ZA" dirty="0"/>
          </a:p>
        </p:txBody>
      </p:sp>
      <p:sp>
        <p:nvSpPr>
          <p:cNvPr id="7" name="TextBox 6"/>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2" name="Picture 1">
            <a:extLst>
              <a:ext uri="{FF2B5EF4-FFF2-40B4-BE49-F238E27FC236}">
                <a16:creationId xmlns:a16="http://schemas.microsoft.com/office/drawing/2014/main" id="{DBA51A58-4143-9C3E-1464-F5458D1006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2174875"/>
            <a:ext cx="2212975" cy="3951287"/>
          </a:xfrm>
          <a:prstGeom prst="rect">
            <a:avLst/>
          </a:prstGeom>
          <a:noFill/>
          <a:ln>
            <a:noFill/>
          </a:ln>
        </p:spPr>
      </p:pic>
      <p:pic>
        <p:nvPicPr>
          <p:cNvPr id="3" name="Picture 2">
            <a:extLst>
              <a:ext uri="{FF2B5EF4-FFF2-40B4-BE49-F238E27FC236}">
                <a16:creationId xmlns:a16="http://schemas.microsoft.com/office/drawing/2014/main" id="{03FCDC7B-45D2-6D9D-58EE-2AD9932A28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174874"/>
            <a:ext cx="1976437" cy="3951289"/>
          </a:xfrm>
          <a:prstGeom prst="rect">
            <a:avLst/>
          </a:prstGeom>
          <a:noFill/>
          <a:ln>
            <a:noFill/>
          </a:ln>
        </p:spPr>
      </p:pic>
    </p:spTree>
    <p:extLst>
      <p:ext uri="{BB962C8B-B14F-4D97-AF65-F5344CB8AC3E}">
        <p14:creationId xmlns:p14="http://schemas.microsoft.com/office/powerpoint/2010/main" val="62311164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GENDER EQUALITY CHALLENGES </a:t>
            </a:r>
            <a:endParaRPr lang="en-ZA" dirty="0"/>
          </a:p>
        </p:txBody>
      </p:sp>
      <p:sp>
        <p:nvSpPr>
          <p:cNvPr id="3" name="Content Placeholder 2"/>
          <p:cNvSpPr>
            <a:spLocks noGrp="1"/>
          </p:cNvSpPr>
          <p:nvPr>
            <p:ph sz="half" idx="1"/>
          </p:nvPr>
        </p:nvSpPr>
        <p:spPr>
          <a:ln>
            <a:solidFill>
              <a:schemeClr val="tx1"/>
            </a:solidFill>
          </a:ln>
        </p:spPr>
        <p:txBody>
          <a:bodyPr>
            <a:normAutofit/>
          </a:bodyPr>
          <a:lstStyle/>
          <a:p>
            <a:r>
              <a:rPr lang="en-ZA" sz="2200" dirty="0">
                <a:latin typeface="Times New Roman" panose="02020603050405020304" pitchFamily="18" charset="0"/>
                <a:cs typeface="Times New Roman" panose="02020603050405020304" pitchFamily="18" charset="0"/>
              </a:rPr>
              <a:t>Resistance from Traditional Leaders</a:t>
            </a:r>
          </a:p>
          <a:p>
            <a:r>
              <a:rPr lang="en-ZA" sz="2200" dirty="0">
                <a:latin typeface="Times New Roman" panose="02020603050405020304" pitchFamily="18" charset="0"/>
                <a:cs typeface="Times New Roman" panose="02020603050405020304" pitchFamily="18" charset="0"/>
              </a:rPr>
              <a:t> Community Disillusionment</a:t>
            </a:r>
          </a:p>
          <a:p>
            <a:r>
              <a:rPr lang="en-ZA" sz="2200" dirty="0">
                <a:latin typeface="Times New Roman" panose="02020603050405020304" pitchFamily="18" charset="0"/>
                <a:cs typeface="Times New Roman" panose="02020603050405020304" pitchFamily="18" charset="0"/>
              </a:rPr>
              <a:t>Cultural Stigmas and Ignorance</a:t>
            </a:r>
          </a:p>
          <a:p>
            <a:r>
              <a:rPr lang="en-ZA" sz="2200" dirty="0">
                <a:latin typeface="Times New Roman" panose="02020603050405020304" pitchFamily="18" charset="0"/>
                <a:cs typeface="Times New Roman" panose="02020603050405020304" pitchFamily="18" charset="0"/>
              </a:rPr>
              <a:t>Time-Consuming Engagement:</a:t>
            </a:r>
          </a:p>
          <a:p>
            <a:r>
              <a:rPr lang="en-ZA" sz="2200" dirty="0">
                <a:latin typeface="Times New Roman" panose="02020603050405020304" pitchFamily="18" charset="0"/>
                <a:cs typeface="Times New Roman" panose="02020603050405020304" pitchFamily="18" charset="0"/>
              </a:rPr>
              <a:t>solution to  challenges </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How have you addressed the challenges?</a:t>
            </a:r>
          </a:p>
          <a:p>
            <a:endParaRPr lang="en-ZW" sz="1400" dirty="0"/>
          </a:p>
        </p:txBody>
      </p:sp>
      <p:sp>
        <p:nvSpPr>
          <p:cNvPr id="5" name="Content Placeholder 4"/>
          <p:cNvSpPr>
            <a:spLocks noGrp="1"/>
          </p:cNvSpPr>
          <p:nvPr>
            <p:ph sz="half" idx="2"/>
          </p:nvPr>
        </p:nvSpPr>
        <p:spPr>
          <a:ln>
            <a:solidFill>
              <a:schemeClr val="tx1"/>
            </a:solidFill>
          </a:ln>
        </p:spPr>
        <p:txBody>
          <a:bodyPr>
            <a:normAutofit/>
          </a:bodyPr>
          <a:lstStyle/>
          <a:p>
            <a:pPr marL="0" indent="0">
              <a:buNone/>
            </a:pPr>
            <a:r>
              <a:rPr lang="en-ZA" dirty="0"/>
              <a:t> </a:t>
            </a:r>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4" name="Picture 3">
            <a:extLst>
              <a:ext uri="{FF2B5EF4-FFF2-40B4-BE49-F238E27FC236}">
                <a16:creationId xmlns:a16="http://schemas.microsoft.com/office/drawing/2014/main" id="{9E23B849-B7C6-B97E-6E0B-62221239BB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399" y="1600200"/>
            <a:ext cx="3886201" cy="2848018"/>
          </a:xfrm>
          <a:prstGeom prst="rect">
            <a:avLst/>
          </a:prstGeom>
          <a:noFill/>
          <a:ln>
            <a:noFill/>
          </a:ln>
        </p:spPr>
      </p:pic>
      <p:pic>
        <p:nvPicPr>
          <p:cNvPr id="7" name="Picture 6">
            <a:extLst>
              <a:ext uri="{FF2B5EF4-FFF2-40B4-BE49-F238E27FC236}">
                <a16:creationId xmlns:a16="http://schemas.microsoft.com/office/drawing/2014/main" id="{F8949B61-09DA-8CA6-DB01-E875BE0071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4448218"/>
            <a:ext cx="3886201" cy="1677945"/>
          </a:xfrm>
          <a:prstGeom prst="rect">
            <a:avLst/>
          </a:prstGeom>
          <a:noFill/>
          <a:ln>
            <a:noFill/>
          </a:ln>
        </p:spPr>
      </p:pic>
    </p:spTree>
    <p:extLst>
      <p:ext uri="{BB962C8B-B14F-4D97-AF65-F5344CB8AC3E}">
        <p14:creationId xmlns:p14="http://schemas.microsoft.com/office/powerpoint/2010/main" val="295948244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ZW" b="1" dirty="0"/>
              <a:t>CHANGES  AT INDIVIDUAL LEVEL  </a:t>
            </a:r>
          </a:p>
        </p:txBody>
      </p:sp>
      <p:sp>
        <p:nvSpPr>
          <p:cNvPr id="5" name="Content Placeholder 4"/>
          <p:cNvSpPr>
            <a:spLocks noGrp="1"/>
          </p:cNvSpPr>
          <p:nvPr>
            <p:ph sz="half" idx="2"/>
          </p:nvPr>
        </p:nvSpPr>
        <p:spPr>
          <a:ln>
            <a:solidFill>
              <a:schemeClr val="tx1"/>
            </a:solidFill>
          </a:ln>
        </p:spPr>
        <p:txBody>
          <a:bodyPr>
            <a:normAutofit fontScale="32500" lnSpcReduction="20000"/>
          </a:bodyPr>
          <a:lstStyle/>
          <a:p>
            <a:r>
              <a:rPr lang="en-US" sz="2600" dirty="0"/>
              <a:t>How has championing gender influenced your life</a:t>
            </a:r>
            <a:r>
              <a:rPr lang="en-GB" dirty="0">
                <a:effectLst/>
                <a:latin typeface="Calibri" panose="020F0502020204030204" pitchFamily="34" charset="0"/>
                <a:ea typeface="Tahoma" panose="020B0604030504040204" pitchFamily="34" charset="0"/>
                <a:cs typeface="Calibri" panose="020F0502020204030204" pitchFamily="34" charset="0"/>
              </a:rPr>
              <a:t>?</a:t>
            </a:r>
          </a:p>
          <a:p>
            <a:r>
              <a:rPr lang="en-US" dirty="0">
                <a:latin typeface="Calibri" panose="020F0502020204030204" pitchFamily="34" charset="0"/>
                <a:ea typeface="Tahoma" panose="020B0604030504040204" pitchFamily="34" charset="0"/>
                <a:cs typeface="Calibri" panose="020F0502020204030204" pitchFamily="34" charset="0"/>
              </a:rPr>
              <a:t>Championing gender equality has profoundly influenced my life in several ways:</a:t>
            </a:r>
          </a:p>
          <a:p>
            <a:endParaRPr lang="en-US" dirty="0">
              <a:latin typeface="Calibri" panose="020F0502020204030204" pitchFamily="34" charset="0"/>
              <a:ea typeface="Tahoma" panose="020B0604030504040204" pitchFamily="34" charset="0"/>
              <a:cs typeface="Calibri" panose="020F0502020204030204" pitchFamily="34" charset="0"/>
            </a:endParaRPr>
          </a:p>
          <a:p>
            <a:r>
              <a:rPr lang="en-US" dirty="0">
                <a:latin typeface="Calibri" panose="020F0502020204030204" pitchFamily="34" charset="0"/>
                <a:ea typeface="Tahoma" panose="020B0604030504040204" pitchFamily="34" charset="0"/>
                <a:cs typeface="Calibri" panose="020F0502020204030204" pitchFamily="34" charset="0"/>
              </a:rPr>
              <a:t> 1. Personal Empowerment</a:t>
            </a:r>
          </a:p>
          <a:p>
            <a:r>
              <a:rPr lang="en-US" dirty="0">
                <a:latin typeface="Calibri" panose="020F0502020204030204" pitchFamily="34" charset="0"/>
                <a:ea typeface="Tahoma" panose="020B0604030504040204" pitchFamily="34" charset="0"/>
                <a:cs typeface="Calibri" panose="020F0502020204030204" pitchFamily="34" charset="0"/>
              </a:rPr>
              <a:t>Advocating for gender equality has given me confidence and resilience, enabling me to stand up for myself and others.</a:t>
            </a:r>
          </a:p>
          <a:p>
            <a:endParaRPr lang="en-US" dirty="0">
              <a:latin typeface="Calibri" panose="020F0502020204030204" pitchFamily="34" charset="0"/>
              <a:ea typeface="Tahoma" panose="020B0604030504040204" pitchFamily="34" charset="0"/>
              <a:cs typeface="Calibri" panose="020F0502020204030204" pitchFamily="34" charset="0"/>
            </a:endParaRPr>
          </a:p>
          <a:p>
            <a:r>
              <a:rPr lang="en-US" dirty="0">
                <a:latin typeface="Calibri" panose="020F0502020204030204" pitchFamily="34" charset="0"/>
                <a:ea typeface="Tahoma" panose="020B0604030504040204" pitchFamily="34" charset="0"/>
                <a:cs typeface="Calibri" panose="020F0502020204030204" pitchFamily="34" charset="0"/>
              </a:rPr>
              <a:t> 2. Enhanced Relationships</a:t>
            </a:r>
          </a:p>
          <a:p>
            <a:pPr marL="0" indent="0">
              <a:buNone/>
            </a:pPr>
            <a:endParaRPr lang="en-US" dirty="0">
              <a:latin typeface="Calibri" panose="020F0502020204030204" pitchFamily="34" charset="0"/>
              <a:ea typeface="Tahoma" panose="020B0604030504040204" pitchFamily="34" charset="0"/>
              <a:cs typeface="Calibri" panose="020F0502020204030204" pitchFamily="34" charset="0"/>
            </a:endParaRPr>
          </a:p>
          <a:p>
            <a:r>
              <a:rPr lang="en-US" dirty="0">
                <a:latin typeface="Calibri" panose="020F0502020204030204" pitchFamily="34" charset="0"/>
                <a:ea typeface="Tahoma" panose="020B0604030504040204" pitchFamily="34" charset="0"/>
                <a:cs typeface="Calibri" panose="020F0502020204030204" pitchFamily="34" charset="0"/>
              </a:rPr>
              <a:t>My commitment to gender equality has transformed my relationships, fostering meaningful conversations about equity and creating a supportive environment.</a:t>
            </a:r>
          </a:p>
          <a:p>
            <a:r>
              <a:rPr lang="en-US" dirty="0">
                <a:latin typeface="Calibri" panose="020F0502020204030204" pitchFamily="34" charset="0"/>
                <a:ea typeface="Tahoma" panose="020B0604030504040204" pitchFamily="34" charset="0"/>
                <a:cs typeface="Calibri" panose="020F0502020204030204" pitchFamily="34" charset="0"/>
              </a:rPr>
              <a:t> 3. Broadened Perspective</a:t>
            </a:r>
          </a:p>
          <a:p>
            <a:r>
              <a:rPr lang="en-US" dirty="0">
                <a:latin typeface="Calibri" panose="020F0502020204030204" pitchFamily="34" charset="0"/>
                <a:ea typeface="Tahoma" panose="020B0604030504040204" pitchFamily="34" charset="0"/>
                <a:cs typeface="Calibri" panose="020F0502020204030204" pitchFamily="34" charset="0"/>
              </a:rPr>
              <a:t>Working on gender issues has deepened my understanding of social justice and increased my empathy for those facing systemic barriers.</a:t>
            </a:r>
          </a:p>
          <a:p>
            <a:endParaRPr lang="en-US" dirty="0">
              <a:latin typeface="Calibri" panose="020F0502020204030204" pitchFamily="34" charset="0"/>
              <a:ea typeface="Tahoma" panose="020B0604030504040204" pitchFamily="34" charset="0"/>
              <a:cs typeface="Calibri" panose="020F0502020204030204" pitchFamily="34" charset="0"/>
            </a:endParaRPr>
          </a:p>
          <a:p>
            <a:r>
              <a:rPr lang="en-US" dirty="0">
                <a:latin typeface="Calibri" panose="020F0502020204030204" pitchFamily="34" charset="0"/>
                <a:ea typeface="Tahoma" panose="020B0604030504040204" pitchFamily="34" charset="0"/>
                <a:cs typeface="Calibri" panose="020F0502020204030204" pitchFamily="34" charset="0"/>
              </a:rPr>
              <a:t>equipping me to tackle challenges strategically.</a:t>
            </a:r>
          </a:p>
          <a:p>
            <a:endParaRPr lang="en-US" dirty="0">
              <a:latin typeface="Calibri" panose="020F0502020204030204" pitchFamily="34" charset="0"/>
              <a:ea typeface="Tahoma" panose="020B0604030504040204" pitchFamily="34" charset="0"/>
              <a:cs typeface="Calibri" panose="020F0502020204030204" pitchFamily="34" charset="0"/>
            </a:endParaRPr>
          </a:p>
          <a:p>
            <a:r>
              <a:rPr lang="en-US" dirty="0">
                <a:latin typeface="Calibri" panose="020F0502020204030204" pitchFamily="34" charset="0"/>
                <a:ea typeface="Tahoma" panose="020B0604030504040204" pitchFamily="34" charset="0"/>
                <a:cs typeface="Calibri" panose="020F0502020204030204" pitchFamily="34" charset="0"/>
              </a:rPr>
              <a:t>Overall, advocating for gender equality has transformed my identity,</a:t>
            </a:r>
          </a:p>
          <a:p>
            <a:pPr marL="0" indent="0">
              <a:buNone/>
            </a:pPr>
            <a:endParaRPr lang="en-GB" dirty="0">
              <a:effectLst/>
              <a:latin typeface="Calibri" panose="020F0502020204030204" pitchFamily="34" charset="0"/>
              <a:ea typeface="Tahoma" panose="020B0604030504040204" pitchFamily="34" charset="0"/>
              <a:cs typeface="Calibri" panose="020F0502020204030204" pitchFamily="34" charset="0"/>
            </a:endParaRPr>
          </a:p>
          <a:p>
            <a:r>
              <a:rPr lang="en-GB" dirty="0">
                <a:latin typeface="Calibri" panose="020F0502020204030204" pitchFamily="34" charset="0"/>
                <a:ea typeface="Tahoma" panose="020B0604030504040204" pitchFamily="34" charset="0"/>
                <a:cs typeface="Calibri" panose="020F0502020204030204" pitchFamily="34" charset="0"/>
              </a:rPr>
              <a:t>What has changed in your life?</a:t>
            </a:r>
          </a:p>
          <a:p>
            <a:r>
              <a:rPr lang="en-GB" dirty="0">
                <a:latin typeface="Calibri" panose="020F0502020204030204" pitchFamily="34" charset="0"/>
                <a:ea typeface="Tahoma" panose="020B0604030504040204" pitchFamily="34" charset="0"/>
                <a:cs typeface="Calibri" panose="020F0502020204030204" pitchFamily="34" charset="0"/>
              </a:rPr>
              <a:t>Approach to challenges that needs a gender eye</a:t>
            </a:r>
          </a:p>
          <a:p>
            <a:r>
              <a:rPr lang="en-GB" dirty="0">
                <a:latin typeface="Calibri" panose="020F0502020204030204" pitchFamily="34" charset="0"/>
                <a:ea typeface="Tahoma" panose="020B0604030504040204" pitchFamily="34" charset="0"/>
                <a:cs typeface="Calibri" panose="020F0502020204030204" pitchFamily="34" charset="0"/>
              </a:rPr>
              <a:t>Confidence has boosted</a:t>
            </a:r>
          </a:p>
          <a:p>
            <a:r>
              <a:rPr lang="en-GB" dirty="0">
                <a:latin typeface="Calibri" panose="020F0502020204030204" pitchFamily="34" charset="0"/>
                <a:ea typeface="Tahoma" panose="020B0604030504040204" pitchFamily="34" charset="0"/>
                <a:cs typeface="Calibri" panose="020F0502020204030204" pitchFamily="34" charset="0"/>
              </a:rPr>
              <a:t>Engagement drive more than an activist </a:t>
            </a:r>
            <a:r>
              <a:rPr lang="en-US" dirty="0">
                <a:latin typeface="Calibri" panose="020F0502020204030204" pitchFamily="34" charset="0"/>
                <a:ea typeface="Tahoma" panose="020B0604030504040204" pitchFamily="34" charset="0"/>
                <a:cs typeface="Calibri" panose="020F0502020204030204" pitchFamily="34" charset="0"/>
              </a:rPr>
              <a:t>approach especially with traditional Leadership </a:t>
            </a:r>
            <a:endParaRPr lang="en-GB" dirty="0">
              <a:latin typeface="Calibri" panose="020F0502020204030204" pitchFamily="34" charset="0"/>
              <a:ea typeface="Tahoma" panose="020B0604030504040204" pitchFamily="34" charset="0"/>
              <a:cs typeface="Calibri" panose="020F0502020204030204" pitchFamily="34" charset="0"/>
            </a:endParaRPr>
          </a:p>
          <a:p>
            <a:endParaRPr lang="en-GB" dirty="0">
              <a:effectLst/>
              <a:latin typeface="Calibri" panose="020F0502020204030204" pitchFamily="34" charset="0"/>
              <a:ea typeface="Tahoma" panose="020B0604030504040204" pitchFamily="34" charset="0"/>
              <a:cs typeface="Calibri" panose="020F0502020204030204" pitchFamily="34" charset="0"/>
            </a:endParaRPr>
          </a:p>
          <a:p>
            <a:r>
              <a:rPr lang="en-GB" dirty="0">
                <a:latin typeface="Calibri" panose="020F0502020204030204" pitchFamily="34" charset="0"/>
                <a:ea typeface="Tahoma" panose="020B0604030504040204" pitchFamily="34" charset="0"/>
                <a:cs typeface="Calibri" panose="020F0502020204030204" pitchFamily="34" charset="0"/>
              </a:rPr>
              <a:t>What/who do you attribute this/these changes to?</a:t>
            </a:r>
          </a:p>
          <a:p>
            <a:r>
              <a:rPr lang="en-GB" dirty="0">
                <a:latin typeface="Calibri" panose="020F0502020204030204" pitchFamily="34" charset="0"/>
                <a:ea typeface="Tahoma" panose="020B0604030504040204" pitchFamily="34" charset="0"/>
                <a:cs typeface="Calibri" panose="020F0502020204030204" pitchFamily="34" charset="0"/>
              </a:rPr>
              <a:t>Capacity building</a:t>
            </a:r>
          </a:p>
          <a:p>
            <a:r>
              <a:rPr lang="en-GB" dirty="0">
                <a:latin typeface="Calibri" panose="020F0502020204030204" pitchFamily="34" charset="0"/>
                <a:ea typeface="Tahoma" panose="020B0604030504040204" pitchFamily="34" charset="0"/>
                <a:cs typeface="Calibri" panose="020F0502020204030204" pitchFamily="34" charset="0"/>
              </a:rPr>
              <a:t>Connections build </a:t>
            </a:r>
          </a:p>
          <a:p>
            <a:endParaRPr lang="en-GB" dirty="0">
              <a:latin typeface="Calibri" panose="020F0502020204030204" pitchFamily="34" charset="0"/>
              <a:ea typeface="Tahoma" panose="020B0604030504040204" pitchFamily="34" charset="0"/>
              <a:cs typeface="Calibri" panose="020F0502020204030204" pitchFamily="34" charset="0"/>
            </a:endParaRPr>
          </a:p>
          <a:p>
            <a:r>
              <a:rPr lang="en-GB" dirty="0">
                <a:effectLst/>
                <a:latin typeface="Calibri" panose="020F0502020204030204" pitchFamily="34" charset="0"/>
                <a:ea typeface="Tahoma" panose="020B0604030504040204" pitchFamily="34" charset="0"/>
                <a:cs typeface="Calibri" panose="020F0502020204030204" pitchFamily="34" charset="0"/>
              </a:rPr>
              <a:t>What are your achievements?</a:t>
            </a:r>
          </a:p>
          <a:p>
            <a:r>
              <a:rPr lang="en-GB" dirty="0">
                <a:latin typeface="Calibri" panose="020F0502020204030204" pitchFamily="34" charset="0"/>
                <a:ea typeface="Tahoma" panose="020B0604030504040204" pitchFamily="34" charset="0"/>
                <a:cs typeface="Calibri" panose="020F0502020204030204" pitchFamily="34" charset="0"/>
              </a:rPr>
              <a:t>A milestone achievement is the increase in numbers  in local authorities</a:t>
            </a:r>
          </a:p>
          <a:p>
            <a:r>
              <a:rPr lang="en-GB" dirty="0">
                <a:effectLst/>
                <a:latin typeface="Calibri" panose="020F0502020204030204" pitchFamily="34" charset="0"/>
                <a:ea typeface="Tahoma" panose="020B0604030504040204" pitchFamily="34" charset="0"/>
                <a:cs typeface="Calibri" panose="020F0502020204030204" pitchFamily="34" charset="0"/>
              </a:rPr>
              <a:t>Due to capacity building I </a:t>
            </a:r>
            <a:r>
              <a:rPr lang="en-GB" dirty="0">
                <a:latin typeface="Calibri" panose="020F0502020204030204" pitchFamily="34" charset="0"/>
                <a:ea typeface="Tahoma" panose="020B0604030504040204" pitchFamily="34" charset="0"/>
                <a:cs typeface="Calibri" panose="020F0502020204030204" pitchFamily="34" charset="0"/>
              </a:rPr>
              <a:t>was motivated to attain doctorate in Theology</a:t>
            </a:r>
          </a:p>
          <a:p>
            <a:endParaRPr lang="en-GB" dirty="0">
              <a:effectLst/>
              <a:latin typeface="Calibri" panose="020F0502020204030204" pitchFamily="34" charset="0"/>
              <a:ea typeface="Tahoma" panose="020B0604030504040204" pitchFamily="34" charset="0"/>
              <a:cs typeface="Calibri" panose="020F0502020204030204" pitchFamily="34" charset="0"/>
            </a:endParaRPr>
          </a:p>
          <a:p>
            <a:endParaRPr lang="en-ZW" sz="2600" dirty="0">
              <a:solidFill>
                <a:srgbClr val="FF0000"/>
              </a:solidFill>
            </a:endParaRPr>
          </a:p>
          <a:p>
            <a:endParaRPr lang="en-ZW" sz="2600" dirty="0"/>
          </a:p>
        </p:txBody>
      </p:sp>
      <p:sp>
        <p:nvSpPr>
          <p:cNvPr id="8" name="Content Placeholder 7"/>
          <p:cNvSpPr>
            <a:spLocks noGrp="1"/>
          </p:cNvSpPr>
          <p:nvPr>
            <p:ph sz="quarter" idx="4"/>
          </p:nvPr>
        </p:nvSpPr>
        <p:spPr>
          <a:ln>
            <a:solidFill>
              <a:schemeClr val="tx1"/>
            </a:solidFill>
          </a:ln>
        </p:spPr>
        <p:txBody>
          <a:bodyPr>
            <a:normAutofit fontScale="32500" lnSpcReduction="20000"/>
          </a:bodyPr>
          <a:lstStyle/>
          <a:p>
            <a:r>
              <a:rPr lang="en-ZA" dirty="0"/>
              <a:t>Include Photos or videos</a:t>
            </a:r>
          </a:p>
          <a:p>
            <a:r>
              <a:rPr lang="en-ZA" dirty="0"/>
              <a:t>Fig 1                  fig 2</a:t>
            </a:r>
          </a:p>
          <a:p>
            <a:endParaRPr lang="en-ZA" dirty="0"/>
          </a:p>
          <a:p>
            <a:endParaRPr lang="en-ZA" dirty="0"/>
          </a:p>
          <a:p>
            <a:endParaRPr lang="en-ZA" dirty="0"/>
          </a:p>
          <a:p>
            <a:pPr marL="0" indent="0">
              <a:buNone/>
            </a:pPr>
            <a:r>
              <a:rPr lang="en-ZA" dirty="0"/>
              <a:t>Fig 3</a:t>
            </a:r>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r>
              <a:rPr lang="en-ZA" dirty="0"/>
              <a:t>Fig 1                            </a:t>
            </a:r>
          </a:p>
          <a:p>
            <a:endParaRPr lang="en-ZA" dirty="0"/>
          </a:p>
          <a:p>
            <a:endParaRPr lang="en-ZA" dirty="0"/>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3" name="Picture 2">
            <a:extLst>
              <a:ext uri="{FF2B5EF4-FFF2-40B4-BE49-F238E27FC236}">
                <a16:creationId xmlns:a16="http://schemas.microsoft.com/office/drawing/2014/main" id="{02A0C01C-3C64-6DBB-68C3-82FA2F434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024" y="2174875"/>
            <a:ext cx="2020888" cy="3844925"/>
          </a:xfrm>
          <a:prstGeom prst="rect">
            <a:avLst/>
          </a:prstGeom>
        </p:spPr>
      </p:pic>
      <p:pic>
        <p:nvPicPr>
          <p:cNvPr id="9" name="Picture 8">
            <a:extLst>
              <a:ext uri="{FF2B5EF4-FFF2-40B4-BE49-F238E27FC236}">
                <a16:creationId xmlns:a16="http://schemas.microsoft.com/office/drawing/2014/main" id="{92DEDE88-E3E1-0792-6689-98B53D0A8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912" y="2174875"/>
            <a:ext cx="2020888" cy="2059927"/>
          </a:xfrm>
          <a:prstGeom prst="rect">
            <a:avLst/>
          </a:prstGeom>
        </p:spPr>
      </p:pic>
      <p:pic>
        <p:nvPicPr>
          <p:cNvPr id="11" name="Picture 10">
            <a:extLst>
              <a:ext uri="{FF2B5EF4-FFF2-40B4-BE49-F238E27FC236}">
                <a16:creationId xmlns:a16="http://schemas.microsoft.com/office/drawing/2014/main" id="{EBCC5A48-2D50-8946-8F16-1F01B5053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5912" y="4234803"/>
            <a:ext cx="2020888" cy="1784998"/>
          </a:xfrm>
          <a:prstGeom prst="rect">
            <a:avLst/>
          </a:prstGeom>
        </p:spPr>
      </p:pic>
    </p:spTree>
    <p:extLst>
      <p:ext uri="{BB962C8B-B14F-4D97-AF65-F5344CB8AC3E}">
        <p14:creationId xmlns:p14="http://schemas.microsoft.com/office/powerpoint/2010/main" val="23897846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28600"/>
            <a:ext cx="8229600" cy="1143000"/>
          </a:xfrm>
        </p:spPr>
        <p:txBody>
          <a:bodyPr>
            <a:normAutofit fontScale="90000"/>
          </a:bodyPr>
          <a:lstStyle/>
          <a:p>
            <a:r>
              <a:rPr lang="en-ZW" b="1" dirty="0"/>
              <a:t>CHANGES  AT THE  HOUSEHOLD LEVEL  </a:t>
            </a:r>
          </a:p>
        </p:txBody>
      </p:sp>
      <p:sp>
        <p:nvSpPr>
          <p:cNvPr id="5" name="Content Placeholder 4"/>
          <p:cNvSpPr>
            <a:spLocks noGrp="1"/>
          </p:cNvSpPr>
          <p:nvPr>
            <p:ph sz="half" idx="2"/>
          </p:nvPr>
        </p:nvSpPr>
        <p:spPr>
          <a:ln>
            <a:solidFill>
              <a:schemeClr val="tx1"/>
            </a:solidFill>
          </a:ln>
        </p:spPr>
        <p:txBody>
          <a:bodyPr>
            <a:normAutofit fontScale="32500" lnSpcReduction="20000"/>
          </a:bodyPr>
          <a:lstStyle/>
          <a:p>
            <a:r>
              <a:rPr lang="en-ZA" sz="3200" b="1" dirty="0">
                <a:latin typeface="Bodoni MT" panose="02070603080606020203" pitchFamily="18" charset="0"/>
              </a:rPr>
              <a:t>House hold level change </a:t>
            </a:r>
          </a:p>
          <a:p>
            <a:endParaRPr lang="en-ZA" sz="3200" dirty="0">
              <a:latin typeface="Bodoni MT" panose="02070603080606020203" pitchFamily="18" charset="0"/>
            </a:endParaRPr>
          </a:p>
          <a:p>
            <a:r>
              <a:rPr lang="en-ZA" sz="3200" dirty="0">
                <a:latin typeface="Bodoni MT" panose="02070603080606020203" pitchFamily="18" charset="0"/>
              </a:rPr>
              <a:t>Active Participation</a:t>
            </a:r>
          </a:p>
          <a:p>
            <a:endParaRPr lang="en-ZA" sz="3200" dirty="0">
              <a:latin typeface="Bodoni MT" panose="02070603080606020203" pitchFamily="18" charset="0"/>
            </a:endParaRPr>
          </a:p>
          <a:p>
            <a:r>
              <a:rPr lang="en-ZA" sz="3200" dirty="0">
                <a:latin typeface="Bodoni MT" panose="02070603080606020203" pitchFamily="18" charset="0"/>
              </a:rPr>
              <a:t> Role Reversal:</a:t>
            </a:r>
          </a:p>
          <a:p>
            <a:endParaRPr lang="en-ZW" sz="3200" dirty="0">
              <a:solidFill>
                <a:srgbClr val="FF0000"/>
              </a:solidFill>
              <a:latin typeface="Bodoni MT" panose="02070603080606020203" pitchFamily="18" charset="0"/>
            </a:endParaRPr>
          </a:p>
          <a:p>
            <a:r>
              <a:rPr lang="en-ZA" sz="3200" dirty="0">
                <a:latin typeface="Bodoni MT" panose="02070603080606020203" pitchFamily="18" charset="0"/>
              </a:rPr>
              <a:t>Positive Growth</a:t>
            </a:r>
          </a:p>
          <a:p>
            <a:pPr marL="0" indent="0">
              <a:buNone/>
            </a:pPr>
            <a:endParaRPr lang="en-ZA" sz="3200" dirty="0">
              <a:latin typeface="Bodoni MT" panose="02070603080606020203" pitchFamily="18" charset="0"/>
            </a:endParaRPr>
          </a:p>
          <a:p>
            <a:r>
              <a:rPr lang="en-ZA" sz="3200" dirty="0">
                <a:latin typeface="Bodoni MT" panose="02070603080606020203" pitchFamily="18" charset="0"/>
              </a:rPr>
              <a:t>Cultural Shift</a:t>
            </a:r>
            <a:r>
              <a:rPr lang="en-US" sz="3200" dirty="0">
                <a:latin typeface="Bodoni MT" panose="02070603080606020203" pitchFamily="18" charset="0"/>
              </a:rPr>
              <a:t>Changes at the Household Level in Relation to Gender Mainstreaming and Gender-Responsive Approaches</a:t>
            </a:r>
          </a:p>
          <a:p>
            <a:endParaRPr lang="en-US" sz="3200" dirty="0">
              <a:latin typeface="Bodoni MT" panose="02070603080606020203" pitchFamily="18" charset="0"/>
            </a:endParaRPr>
          </a:p>
          <a:p>
            <a:r>
              <a:rPr lang="en-US" sz="3200" dirty="0">
                <a:latin typeface="Bodoni MT" panose="02070603080606020203" pitchFamily="18" charset="0"/>
              </a:rPr>
              <a:t>Gender mainstreaming and gender-responsive initiatives have significantly transformed household dynamics. Traditional gender roles are shifting as men increasingly share domestic responsibilities and engage in parenting, fostering stronger family bonds. Women are gaining decision-making authority and support for their education and careers, enhancing their autonomy. Joint financial management promotes transparency and trust, while shared health responsibilities encourage collaborative well-being. Families are also becoming advocates for gender equality in their communities, challenging outdated norms. These changes contribute to a more equitable environment, redefining family dynamics and promoting broader societal transformation toward gender equality.</a:t>
            </a:r>
            <a:endParaRPr lang="en-ZW" sz="3200" dirty="0">
              <a:latin typeface="Bodoni MT" panose="02070603080606020203" pitchFamily="18" charset="0"/>
            </a:endParaRPr>
          </a:p>
        </p:txBody>
      </p:sp>
      <p:sp>
        <p:nvSpPr>
          <p:cNvPr id="8" name="Content Placeholder 7"/>
          <p:cNvSpPr>
            <a:spLocks noGrp="1"/>
          </p:cNvSpPr>
          <p:nvPr>
            <p:ph sz="quarter" idx="4"/>
          </p:nvPr>
        </p:nvSpPr>
        <p:spPr>
          <a:ln>
            <a:solidFill>
              <a:schemeClr val="tx1"/>
            </a:solidFill>
          </a:ln>
        </p:spPr>
        <p:txBody>
          <a:bodyPr>
            <a:normAutofit fontScale="32500" lnSpcReduction="20000"/>
          </a:bodyPr>
          <a:lstStyle/>
          <a:p>
            <a:r>
              <a:rPr lang="en-ZA" dirty="0"/>
              <a:t>Include Photos or videos</a:t>
            </a:r>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3" name="Picture 2">
            <a:extLst>
              <a:ext uri="{FF2B5EF4-FFF2-40B4-BE49-F238E27FC236}">
                <a16:creationId xmlns:a16="http://schemas.microsoft.com/office/drawing/2014/main" id="{25F9872C-7E65-DD65-88D2-540993853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0910" y="2174875"/>
            <a:ext cx="4065889" cy="3951288"/>
          </a:xfrm>
          <a:prstGeom prst="rect">
            <a:avLst/>
          </a:prstGeom>
        </p:spPr>
      </p:pic>
    </p:spTree>
    <p:extLst>
      <p:ext uri="{BB962C8B-B14F-4D97-AF65-F5344CB8AC3E}">
        <p14:creationId xmlns:p14="http://schemas.microsoft.com/office/powerpoint/2010/main" val="57235749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RLLink xmlns="baaa1e52-d096-4578-884f-544177159c31">
      <Url xsi:nil="true"/>
      <Description xsi:nil="true"/>
    </URLLink>
    <TaxCatchAll xmlns="5c72703c-1067-4fa7-89cc-ef245258de7b" xsi:nil="true"/>
    <lcf76f155ced4ddcb4097134ff3c332f xmlns="baaa1e52-d096-4578-884f-544177159c3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3D288F9C0D742B1C572EE9F15CFEC" ma:contentTypeVersion="21" ma:contentTypeDescription="Create a new document." ma:contentTypeScope="" ma:versionID="053a5ec0831317e823422aaa8b6e0f06">
  <xsd:schema xmlns:xsd="http://www.w3.org/2001/XMLSchema" xmlns:xs="http://www.w3.org/2001/XMLSchema" xmlns:p="http://schemas.microsoft.com/office/2006/metadata/properties" xmlns:ns2="5c72703c-1067-4fa7-89cc-ef245258de7b" xmlns:ns3="baaa1e52-d096-4578-884f-544177159c31" targetNamespace="http://schemas.microsoft.com/office/2006/metadata/properties" ma:root="true" ma:fieldsID="22a11a410b86899d8171017e0a53600f" ns2:_="" ns3:_="">
    <xsd:import namespace="5c72703c-1067-4fa7-89cc-ef245258de7b"/>
    <xsd:import namespace="baaa1e52-d096-4578-884f-544177159c31"/>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ObjectDetectorVersions" minOccurs="0"/>
                <xsd:element ref="ns3:URLLink" minOccurs="0"/>
                <xsd:element ref="ns3:MediaServiceSearchPropertie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aaa1e52-d096-4578-884f-544177159c3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URLLink" ma:index="24" nillable="true" ma:displayName="URL Link" ma:format="Hyperlink" ma:internalName="URL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00ACDD-6142-4E0C-8A7A-45D7311A2B9A}">
  <ds:schemaRefs>
    <ds:schemaRef ds:uri="5c72703c-1067-4fa7-89cc-ef245258de7b"/>
    <ds:schemaRef ds:uri="http://purl.org/dc/terms/"/>
    <ds:schemaRef ds:uri="http://schemas.openxmlformats.org/package/2006/metadata/core-properties"/>
    <ds:schemaRef ds:uri="http://purl.org/dc/dcmitype/"/>
    <ds:schemaRef ds:uri="http://purl.org/dc/elements/1.1/"/>
    <ds:schemaRef ds:uri="http://schemas.microsoft.com/office/2006/documentManagement/types"/>
    <ds:schemaRef ds:uri="http://schemas.microsoft.com/office/infopath/2007/PartnerControls"/>
    <ds:schemaRef ds:uri="0d0128bf-0240-4a00-b00a-ea9f2cdab00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DFABC6E-A7D0-402C-A5BB-CCE8CB79006F}"/>
</file>

<file path=customXml/itemProps3.xml><?xml version="1.0" encoding="utf-8"?>
<ds:datastoreItem xmlns:ds="http://schemas.openxmlformats.org/officeDocument/2006/customXml" ds:itemID="{05195517-BA27-4E6F-A7CE-68BB096E9E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4659</TotalTime>
  <Words>2450</Words>
  <Application>Microsoft Office PowerPoint</Application>
  <PresentationFormat>On-screen Show (4:3)</PresentationFormat>
  <Paragraphs>291</Paragraphs>
  <Slides>14</Slides>
  <Notes>1</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Bodoni MT</vt:lpstr>
      <vt:lpstr>Calibri</vt:lpstr>
      <vt:lpstr>Tahoma</vt:lpstr>
      <vt:lpstr>Times New Roman</vt:lpstr>
      <vt:lpstr>Times New Roman </vt:lpstr>
      <vt:lpstr>Office Theme</vt:lpstr>
      <vt:lpstr>PowerPoint Presentation</vt:lpstr>
      <vt:lpstr>Quotable Quotes</vt:lpstr>
      <vt:lpstr>EXPERIENCE AS A LEADER</vt:lpstr>
      <vt:lpstr>WHO IS THIS LEADER?  </vt:lpstr>
      <vt:lpstr>WHAT DRIVES YOU?   </vt:lpstr>
      <vt:lpstr>WHAT DO YOU DO?   </vt:lpstr>
      <vt:lpstr>GENDER EQUALITY CHALLENGES </vt:lpstr>
      <vt:lpstr>CHANGES  AT INDIVIDUAL LEVEL  </vt:lpstr>
      <vt:lpstr>CHANGES  AT THE  HOUSEHOLD LEVEL  </vt:lpstr>
      <vt:lpstr>CHANGES  AT THE  INSTITUTIONAL LEVEL  </vt:lpstr>
      <vt:lpstr>CHANGES  AT POLICY LEVEL  </vt:lpstr>
      <vt:lpstr>INFLUENCE AT COMMUNITY LEVEL  </vt:lpstr>
      <vt:lpstr>LESSONS LEARNT </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vhai</dc:creator>
  <cp:lastModifiedBy>user</cp:lastModifiedBy>
  <cp:revision>106</cp:revision>
  <dcterms:created xsi:type="dcterms:W3CDTF">2014-03-06T12:27:13Z</dcterms:created>
  <dcterms:modified xsi:type="dcterms:W3CDTF">2024-11-07T12:56:34Z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0x010100FC83D288F9C0D742B1C572EE9F15CFEC</vt:lpwstr>
  </property>
</Properties>
</file>