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85" r:id="rId8"/>
    <p:sldId id="263" r:id="rId9"/>
    <p:sldId id="273" r:id="rId10"/>
    <p:sldId id="275" r:id="rId11"/>
    <p:sldId id="279" r:id="rId12"/>
    <p:sldId id="278" r:id="rId13"/>
    <p:sldId id="281" r:id="rId14"/>
    <p:sldId id="280" r:id="rId15"/>
    <p:sldId id="284" r:id="rId16"/>
    <p:sldId id="287" r:id="rId17"/>
    <p:sldId id="265" r:id="rId18"/>
    <p:sldId id="268"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75" d="100"/>
          <a:sy n="75" d="100"/>
        </p:scale>
        <p:origin x="94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FD5587-7577-41D4-90F2-B824B19906F8}" type="slidenum">
              <a:rPr lang="en-GB" smtClean="0"/>
              <a:t>2</a:t>
            </a:fld>
            <a:endParaRPr lang="en-GB"/>
          </a:p>
        </p:txBody>
      </p:sp>
    </p:spTree>
    <p:extLst>
      <p:ext uri="{BB962C8B-B14F-4D97-AF65-F5344CB8AC3E}">
        <p14:creationId xmlns:p14="http://schemas.microsoft.com/office/powerpoint/2010/main" val="126931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FD5587-7577-41D4-90F2-B824B19906F8}" type="slidenum">
              <a:rPr lang="en-GB" smtClean="0"/>
              <a:t>8</a:t>
            </a:fld>
            <a:endParaRPr lang="en-GB"/>
          </a:p>
        </p:txBody>
      </p:sp>
    </p:spTree>
    <p:extLst>
      <p:ext uri="{BB962C8B-B14F-4D97-AF65-F5344CB8AC3E}">
        <p14:creationId xmlns:p14="http://schemas.microsoft.com/office/powerpoint/2010/main" val="258944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11</a:t>
            </a:fld>
            <a:endParaRPr lang="en-GB"/>
          </a:p>
        </p:txBody>
      </p:sp>
    </p:spTree>
    <p:extLst>
      <p:ext uri="{BB962C8B-B14F-4D97-AF65-F5344CB8AC3E}">
        <p14:creationId xmlns:p14="http://schemas.microsoft.com/office/powerpoint/2010/main" val="33620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DFD5587-7577-41D4-90F2-B824B19906F8}" type="slidenum">
              <a:rPr lang="en-GB" smtClean="0"/>
              <a:t>14</a:t>
            </a:fld>
            <a:endParaRPr lang="en-GB"/>
          </a:p>
        </p:txBody>
      </p:sp>
    </p:spTree>
    <p:extLst>
      <p:ext uri="{BB962C8B-B14F-4D97-AF65-F5344CB8AC3E}">
        <p14:creationId xmlns:p14="http://schemas.microsoft.com/office/powerpoint/2010/main" val="216620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7/11/2024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9150" y="1671965"/>
            <a:ext cx="7696200" cy="6109365"/>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2024</a:t>
            </a:r>
          </a:p>
          <a:p>
            <a:pPr algn="ctr"/>
            <a:r>
              <a:rPr lang="en-ZW" sz="3600" b="1" dirty="0"/>
              <a:t>INSTITUTIONAL COE Template</a:t>
            </a:r>
          </a:p>
          <a:p>
            <a:pPr algn="ctr"/>
            <a:endParaRPr lang="en-ZW" sz="2000" b="1" dirty="0"/>
          </a:p>
          <a:p>
            <a:pPr algn="ctr"/>
            <a:endParaRPr lang="en-ZW" sz="1100" b="1" dirty="0"/>
          </a:p>
          <a:p>
            <a:pPr algn="ctr"/>
            <a:endParaRPr lang="en-ZW" sz="2000" b="1" dirty="0"/>
          </a:p>
          <a:p>
            <a:pPr algn="ctr"/>
            <a:endParaRPr lang="en-ZW" sz="2000" b="1" dirty="0"/>
          </a:p>
          <a:p>
            <a:pPr algn="ctr"/>
            <a:endParaRPr lang="en-ZW" sz="2000" b="1" dirty="0"/>
          </a:p>
          <a:p>
            <a:pPr algn="ctr"/>
            <a:endParaRPr lang="en-ZW" sz="2000" b="1" dirty="0"/>
          </a:p>
          <a:p>
            <a:pPr algn="ctr"/>
            <a:r>
              <a:rPr lang="en-ZW" sz="2000" b="1" dirty="0"/>
              <a:t>Zimbabwe, </a:t>
            </a:r>
          </a:p>
          <a:p>
            <a:pPr algn="ctr"/>
            <a:r>
              <a:rPr lang="en-ZW" sz="2000" b="1" dirty="0"/>
              <a:t>Chiredzi Town Council </a:t>
            </a:r>
          </a:p>
          <a:p>
            <a:pPr algn="ctr"/>
            <a:r>
              <a:rPr lang="en-ZW" sz="2000" b="1" dirty="0"/>
              <a:t>06 November 2024 </a:t>
            </a:r>
          </a:p>
          <a:p>
            <a:pPr algn="ctr"/>
            <a:r>
              <a:rPr lang="en-ZW" sz="2000" b="1" dirty="0"/>
              <a:t> Kudzai Chimusoro</a:t>
            </a:r>
          </a:p>
          <a:p>
            <a:pPr algn="ctr"/>
            <a:endParaRPr lang="en-ZW" sz="2000" dirty="0">
              <a:solidFill>
                <a:srgbClr val="FF0000"/>
              </a:solidFill>
            </a:endParaRPr>
          </a:p>
          <a:p>
            <a:pPr algn="ctr"/>
            <a:r>
              <a:rPr lang="en-ZA" sz="2000" dirty="0">
                <a:solidFill>
                  <a:srgbClr val="FF0000"/>
                </a:solidFill>
              </a:rPr>
              <a:t>Please use your background photos to make your presentation unique. Quotes and any other visuals make your presentation more engaging!</a:t>
            </a:r>
          </a:p>
          <a:p>
            <a:pPr algn="ctr"/>
            <a:r>
              <a:rPr lang="en-ZW" sz="2000" dirty="0">
                <a:solidFill>
                  <a:srgbClr val="FF0000"/>
                </a:solidFill>
              </a:rPr>
              <a:t>.</a:t>
            </a:r>
          </a:p>
        </p:txBody>
      </p:sp>
      <p:sp>
        <p:nvSpPr>
          <p:cNvPr id="9" name="TextBox 8"/>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9771" y="149167"/>
            <a:ext cx="9144000" cy="13716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pic>
        <p:nvPicPr>
          <p:cNvPr id="3" name="Picture 2">
            <a:extLst>
              <a:ext uri="{FF2B5EF4-FFF2-40B4-BE49-F238E27FC236}">
                <a16:creationId xmlns:a16="http://schemas.microsoft.com/office/drawing/2014/main" id="{565601A0-B155-4C66-6EC1-766735992F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3505200"/>
            <a:ext cx="1594683" cy="1689882"/>
          </a:xfrm>
          <a:prstGeom prst="rect">
            <a:avLst/>
          </a:prstGeom>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prstClr val="black"/>
                </a:solidFill>
                <a:ea typeface="+mn-ea"/>
                <a:cs typeface="+mn-cs"/>
              </a:rPr>
              <a:t>VII. GENDER BASED VIOLENCE</a:t>
            </a:r>
            <a:endParaRPr lang="en-ZA" sz="3200" dirty="0"/>
          </a:p>
        </p:txBody>
      </p:sp>
      <p:sp>
        <p:nvSpPr>
          <p:cNvPr id="3" name="Content Placeholder 2"/>
          <p:cNvSpPr>
            <a:spLocks noGrp="1"/>
          </p:cNvSpPr>
          <p:nvPr>
            <p:ph sz="half" idx="1"/>
          </p:nvPr>
        </p:nvSpPr>
        <p:spPr>
          <a:xfrm>
            <a:off x="152400" y="1600200"/>
            <a:ext cx="4419600" cy="4798586"/>
          </a:xfrm>
          <a:ln>
            <a:solidFill>
              <a:schemeClr val="tx1"/>
            </a:solidFill>
          </a:ln>
        </p:spPr>
        <p:txBody>
          <a:bodyPr>
            <a:normAutofit fontScale="70000" lnSpcReduction="20000"/>
          </a:bodyPr>
          <a:lstStyle/>
          <a:p>
            <a:pPr marL="0" lvl="0" indent="0" algn="just">
              <a:buNone/>
            </a:pPr>
            <a:r>
              <a:rPr lang="en-ZA" dirty="0">
                <a:solidFill>
                  <a:prstClr val="black"/>
                </a:solidFill>
              </a:rPr>
              <a:t>List key actions council has taken towards:</a:t>
            </a:r>
          </a:p>
          <a:p>
            <a:pPr lvl="0" algn="just"/>
            <a:r>
              <a:rPr lang="en-ZA" dirty="0">
                <a:solidFill>
                  <a:prstClr val="black"/>
                </a:solidFill>
              </a:rPr>
              <a:t>Prevention – </a:t>
            </a:r>
            <a:r>
              <a:rPr lang="en-ZA" dirty="0">
                <a:solidFill>
                  <a:srgbClr val="FF0000"/>
                </a:solidFill>
              </a:rPr>
              <a:t>Banners, Flyers and Auxeni Radio Interviews on prevention and access to assistance	</a:t>
            </a:r>
          </a:p>
          <a:p>
            <a:pPr lvl="0" algn="just"/>
            <a:r>
              <a:rPr lang="en-ZA" dirty="0">
                <a:solidFill>
                  <a:prstClr val="black"/>
                </a:solidFill>
              </a:rPr>
              <a:t>Public awareness – </a:t>
            </a:r>
            <a:r>
              <a:rPr lang="en-ZA" dirty="0">
                <a:solidFill>
                  <a:srgbClr val="FF0000"/>
                </a:solidFill>
              </a:rPr>
              <a:t>Annual 16 Days of Activism against GBV March in Community  </a:t>
            </a:r>
          </a:p>
          <a:p>
            <a:pPr lvl="0" algn="just"/>
            <a:r>
              <a:rPr lang="en-ZA" dirty="0">
                <a:solidFill>
                  <a:prstClr val="black"/>
                </a:solidFill>
              </a:rPr>
              <a:t>Response and coordination – </a:t>
            </a:r>
            <a:r>
              <a:rPr lang="en-ZA" dirty="0">
                <a:solidFill>
                  <a:srgbClr val="FF0000"/>
                </a:solidFill>
              </a:rPr>
              <a:t>Partnership with ZRP Victim Friendly Unit for GBV Programmes</a:t>
            </a:r>
          </a:p>
          <a:p>
            <a:pPr lvl="0" algn="just"/>
            <a:r>
              <a:rPr lang="en-ZA" dirty="0">
                <a:solidFill>
                  <a:prstClr val="black"/>
                </a:solidFill>
              </a:rPr>
              <a:t>Support and empowerment - </a:t>
            </a:r>
            <a:r>
              <a:rPr lang="en-US" dirty="0">
                <a:solidFill>
                  <a:prstClr val="black"/>
                </a:solidFill>
              </a:rPr>
              <a:t>Counselling services and Places of </a:t>
            </a:r>
            <a:r>
              <a:rPr lang="en-US" dirty="0">
                <a:solidFill>
                  <a:srgbClr val="FF0000"/>
                </a:solidFill>
              </a:rPr>
              <a:t>safety in partnership with Chiredzi General Hospital, NGO’s </a:t>
            </a:r>
            <a:r>
              <a:rPr lang="en-US" dirty="0" err="1">
                <a:solidFill>
                  <a:srgbClr val="FF0000"/>
                </a:solidFill>
              </a:rPr>
              <a:t>i.e</a:t>
            </a:r>
            <a:r>
              <a:rPr lang="en-US" dirty="0">
                <a:solidFill>
                  <a:srgbClr val="FF0000"/>
                </a:solidFill>
              </a:rPr>
              <a:t> Musasa Project</a:t>
            </a:r>
            <a:endParaRPr lang="en-ZA" dirty="0">
              <a:solidFill>
                <a:srgbClr val="FF0000"/>
              </a:solidFill>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5" name="Picture 4">
            <a:extLst>
              <a:ext uri="{FF2B5EF4-FFF2-40B4-BE49-F238E27FC236}">
                <a16:creationId xmlns:a16="http://schemas.microsoft.com/office/drawing/2014/main" id="{C8CDAFB0-651E-6644-E192-6320C9635DFC}"/>
              </a:ext>
            </a:extLst>
          </p:cNvPr>
          <p:cNvPicPr>
            <a:picLocks noChangeAspect="1"/>
          </p:cNvPicPr>
          <p:nvPr/>
        </p:nvPicPr>
        <p:blipFill>
          <a:blip r:embed="rId2" cstate="print">
            <a:extLst>
              <a:ext uri="{28A0092B-C50C-407E-A947-70E740481C1C}">
                <a14:useLocalDpi xmlns:a14="http://schemas.microsoft.com/office/drawing/2010/main" val="0"/>
              </a:ext>
            </a:extLst>
          </a:blip>
          <a:srcRect b="25236"/>
          <a:stretch/>
        </p:blipFill>
        <p:spPr>
          <a:xfrm>
            <a:off x="4686300" y="1637292"/>
            <a:ext cx="4152900" cy="2248907"/>
          </a:xfrm>
          <a:prstGeom prst="rect">
            <a:avLst/>
          </a:prstGeom>
        </p:spPr>
      </p:pic>
      <p:pic>
        <p:nvPicPr>
          <p:cNvPr id="11" name="Picture 10">
            <a:extLst>
              <a:ext uri="{FF2B5EF4-FFF2-40B4-BE49-F238E27FC236}">
                <a16:creationId xmlns:a16="http://schemas.microsoft.com/office/drawing/2014/main" id="{C0822030-4D8C-76C1-1DE9-4CBC4AA6E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0" y="4194389"/>
            <a:ext cx="2052638" cy="2052638"/>
          </a:xfrm>
          <a:prstGeom prst="rect">
            <a:avLst/>
          </a:prstGeom>
        </p:spPr>
      </p:pic>
      <p:pic>
        <p:nvPicPr>
          <p:cNvPr id="15" name="Content Placeholder 14">
            <a:extLst>
              <a:ext uri="{FF2B5EF4-FFF2-40B4-BE49-F238E27FC236}">
                <a16:creationId xmlns:a16="http://schemas.microsoft.com/office/drawing/2014/main" id="{F0A836D8-EA48-5F70-3A94-5B8C841DDD8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3218"/>
          <a:stretch/>
        </p:blipFill>
        <p:spPr>
          <a:xfrm>
            <a:off x="6815138" y="4168164"/>
            <a:ext cx="2252662" cy="2048060"/>
          </a:xfrm>
        </p:spPr>
      </p:pic>
    </p:spTree>
    <p:extLst>
      <p:ext uri="{BB962C8B-B14F-4D97-AF65-F5344CB8AC3E}">
        <p14:creationId xmlns:p14="http://schemas.microsoft.com/office/powerpoint/2010/main" val="42783655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ct val="20000"/>
              </a:spcBef>
            </a:pPr>
            <a:r>
              <a:rPr lang="en-ZA" sz="2800" b="1" dirty="0">
                <a:solidFill>
                  <a:prstClr val="black"/>
                </a:solidFill>
                <a:ea typeface="+mn-ea"/>
                <a:cs typeface="+mn-cs"/>
              </a:rPr>
              <a:t>VIII. CLIMATE JUSTICE</a:t>
            </a:r>
            <a:endParaRPr lang="en-ZW" sz="2800" dirty="0">
              <a:solidFill>
                <a:prstClr val="black"/>
              </a:solidFill>
              <a:ea typeface="+mn-ea"/>
              <a:cs typeface="+mn-cs"/>
            </a:endParaRPr>
          </a:p>
        </p:txBody>
      </p:sp>
      <p:sp>
        <p:nvSpPr>
          <p:cNvPr id="3" name="Content Placeholder 2"/>
          <p:cNvSpPr>
            <a:spLocks noGrp="1"/>
          </p:cNvSpPr>
          <p:nvPr>
            <p:ph sz="half" idx="1"/>
          </p:nvPr>
        </p:nvSpPr>
        <p:spPr>
          <a:ln>
            <a:solidFill>
              <a:schemeClr val="tx1"/>
            </a:solidFill>
          </a:ln>
        </p:spPr>
        <p:txBody>
          <a:bodyPr>
            <a:normAutofit lnSpcReduction="10000"/>
          </a:bodyPr>
          <a:lstStyle/>
          <a:p>
            <a:pPr marR="191135" algn="just">
              <a:lnSpc>
                <a:spcPct val="115000"/>
              </a:lnSpc>
            </a:pPr>
            <a:r>
              <a:rPr lang="en-ZA" sz="1800" dirty="0">
                <a:latin typeface="Tahoma" panose="020B0604030504040204" pitchFamily="34" charset="0"/>
                <a:ea typeface="Times New Roman" panose="02020603050405020304" pitchFamily="18" charset="0"/>
                <a:cs typeface="Times New Roman" panose="02020603050405020304" pitchFamily="18" charset="0"/>
              </a:rPr>
              <a:t>Does council have a climate change policy? </a:t>
            </a:r>
            <a:r>
              <a:rPr lang="en-ZA" sz="18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NO</a:t>
            </a:r>
            <a:r>
              <a:rPr lang="en-ZA" sz="1800" dirty="0">
                <a:latin typeface="Tahoma" panose="020B0604030504040204" pitchFamily="34" charset="0"/>
                <a:ea typeface="Times New Roman" panose="02020603050405020304" pitchFamily="18" charset="0"/>
                <a:cs typeface="Times New Roman" panose="02020603050405020304" pitchFamily="18" charset="0"/>
              </a:rPr>
              <a:t> </a:t>
            </a:r>
          </a:p>
          <a:p>
            <a:pPr marR="191135" algn="just">
              <a:lnSpc>
                <a:spcPct val="115000"/>
              </a:lnSpc>
            </a:pPr>
            <a:r>
              <a:rPr lang="en-ZA" sz="1800" dirty="0">
                <a:latin typeface="Tahoma" panose="020B0604030504040204" pitchFamily="34" charset="0"/>
                <a:ea typeface="Times New Roman" panose="02020603050405020304" pitchFamily="18" charset="0"/>
                <a:cs typeface="Times New Roman" panose="02020603050405020304" pitchFamily="18" charset="0"/>
              </a:rPr>
              <a:t>Examples of women, PWD, and youth are equally involved in projects that prevent climate change such as waste management, sustainable energy and recycling and benefit from economic opportunities arising from this. - </a:t>
            </a:r>
            <a:r>
              <a:rPr lang="en-ZA" sz="18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NO</a:t>
            </a:r>
          </a:p>
          <a:p>
            <a:pPr marR="191135" algn="just">
              <a:lnSpc>
                <a:spcPct val="115000"/>
              </a:lnSpc>
            </a:pPr>
            <a:r>
              <a:rPr lang="en-ZA" sz="1800" dirty="0">
                <a:latin typeface="Tahoma" panose="020B0604030504040204" pitchFamily="34" charset="0"/>
                <a:ea typeface="Times New Roman" panose="02020603050405020304" pitchFamily="18" charset="0"/>
                <a:cs typeface="Times New Roman" panose="02020603050405020304" pitchFamily="18" charset="0"/>
              </a:rPr>
              <a:t>How has the council adapted or mitigated against climate change? – </a:t>
            </a:r>
            <a:r>
              <a:rPr lang="en-ZA" sz="18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Through programs like The Tshovani Stadium Tree Planting (See Pics to the right)</a:t>
            </a:r>
            <a:endParaRPr lang="en-ZA"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p:cNvSpPr>
            <a:spLocks noGrp="1"/>
          </p:cNvSpPr>
          <p:nvPr>
            <p:ph sz="half" idx="2"/>
          </p:nvPr>
        </p:nvSpPr>
        <p:spPr>
          <a:xfrm>
            <a:off x="4648200" y="1600200"/>
            <a:ext cx="4038600" cy="4648200"/>
          </a:xfrm>
          <a:ln>
            <a:solidFill>
              <a:schemeClr val="tx1"/>
            </a:solidFill>
          </a:ln>
        </p:spPr>
        <p:txBody>
          <a:bodyPr>
            <a:normAutofit lnSpcReduction="10000"/>
          </a:bodyPr>
          <a:lstStyle/>
          <a:p>
            <a:pPr marL="0" indent="0">
              <a:buNone/>
            </a:pPr>
            <a:r>
              <a:rPr lang="en-ZA" sz="3200" dirty="0">
                <a:solidFill>
                  <a:srgbClr val="FF0000"/>
                </a:solidFill>
              </a:rPr>
              <a:t>.</a:t>
            </a:r>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pic>
        <p:nvPicPr>
          <p:cNvPr id="5" name="Picture 4">
            <a:extLst>
              <a:ext uri="{FF2B5EF4-FFF2-40B4-BE49-F238E27FC236}">
                <a16:creationId xmlns:a16="http://schemas.microsoft.com/office/drawing/2014/main" id="{AF38BEF5-1D23-5295-EC76-383968D04C8B}"/>
              </a:ext>
            </a:extLst>
          </p:cNvPr>
          <p:cNvPicPr>
            <a:picLocks noChangeAspect="1"/>
          </p:cNvPicPr>
          <p:nvPr/>
        </p:nvPicPr>
        <p:blipFill>
          <a:blip r:embed="rId3" cstate="print">
            <a:extLst>
              <a:ext uri="{28A0092B-C50C-407E-A947-70E740481C1C}">
                <a14:useLocalDpi xmlns:a14="http://schemas.microsoft.com/office/drawing/2010/main" val="0"/>
              </a:ext>
            </a:extLst>
          </a:blip>
          <a:srcRect b="10104"/>
          <a:stretch/>
        </p:blipFill>
        <p:spPr>
          <a:xfrm>
            <a:off x="5638800" y="3965943"/>
            <a:ext cx="2051050" cy="2061401"/>
          </a:xfrm>
          <a:prstGeom prst="rect">
            <a:avLst/>
          </a:prstGeom>
        </p:spPr>
      </p:pic>
      <p:pic>
        <p:nvPicPr>
          <p:cNvPr id="9" name="Picture 8">
            <a:extLst>
              <a:ext uri="{FF2B5EF4-FFF2-40B4-BE49-F238E27FC236}">
                <a16:creationId xmlns:a16="http://schemas.microsoft.com/office/drawing/2014/main" id="{5A2B6ECC-319A-6A9D-138E-D253903F405B}"/>
              </a:ext>
            </a:extLst>
          </p:cNvPr>
          <p:cNvPicPr>
            <a:picLocks noChangeAspect="1"/>
          </p:cNvPicPr>
          <p:nvPr/>
        </p:nvPicPr>
        <p:blipFill>
          <a:blip r:embed="rId4" cstate="print">
            <a:extLst>
              <a:ext uri="{28A0092B-C50C-407E-A947-70E740481C1C}">
                <a14:useLocalDpi xmlns:a14="http://schemas.microsoft.com/office/drawing/2010/main" val="0"/>
              </a:ext>
            </a:extLst>
          </a:blip>
          <a:srcRect t="20413"/>
          <a:stretch/>
        </p:blipFill>
        <p:spPr>
          <a:xfrm>
            <a:off x="4838700" y="1702961"/>
            <a:ext cx="3657600" cy="2183239"/>
          </a:xfrm>
          <a:prstGeom prst="rect">
            <a:avLst/>
          </a:prstGeom>
        </p:spPr>
      </p:pic>
    </p:spTree>
    <p:extLst>
      <p:ext uri="{BB962C8B-B14F-4D97-AF65-F5344CB8AC3E}">
        <p14:creationId xmlns:p14="http://schemas.microsoft.com/office/powerpoint/2010/main" val="42689810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IX. GENDER MANAGEMENT SYSTEM </a:t>
            </a:r>
            <a:endParaRPr lang="en-ZA" sz="2800" dirty="0"/>
          </a:p>
        </p:txBody>
      </p:sp>
      <p:sp>
        <p:nvSpPr>
          <p:cNvPr id="3" name="Content Placeholder 2"/>
          <p:cNvSpPr>
            <a:spLocks noGrp="1"/>
          </p:cNvSpPr>
          <p:nvPr>
            <p:ph idx="1"/>
          </p:nvPr>
        </p:nvSpPr>
        <p:spPr>
          <a:xfrm>
            <a:off x="228600" y="1371600"/>
            <a:ext cx="4038600" cy="4525963"/>
          </a:xfrm>
          <a:ln>
            <a:solidFill>
              <a:schemeClr val="tx1"/>
            </a:solidFill>
          </a:ln>
        </p:spPr>
        <p:txBody>
          <a:bodyPr>
            <a:normAutofit fontScale="77500" lnSpcReduction="20000"/>
          </a:bodyPr>
          <a:lstStyle/>
          <a:p>
            <a:pPr lvl="0" algn="just">
              <a:spcBef>
                <a:spcPts val="0"/>
              </a:spcBef>
            </a:pPr>
            <a:r>
              <a:rPr lang="en-ZW" sz="2400" dirty="0"/>
              <a:t>What Gender structures exist in council- e.g. Gender focal persons, gender committee, gender champion? -  </a:t>
            </a:r>
            <a:r>
              <a:rPr lang="en-US" sz="2400" dirty="0">
                <a:solidFill>
                  <a:srgbClr val="FF0000"/>
                </a:solidFill>
              </a:rPr>
              <a:t>Gender champions, Focal person, Finance and General-Purpose Committee which has a mandate to discuss gender issues</a:t>
            </a:r>
            <a:endParaRPr lang="en-ZW" sz="2400" dirty="0">
              <a:solidFill>
                <a:srgbClr val="FF0000"/>
              </a:solidFill>
            </a:endParaRPr>
          </a:p>
          <a:p>
            <a:pPr lvl="0" algn="just">
              <a:spcBef>
                <a:spcPts val="0"/>
              </a:spcBef>
            </a:pPr>
            <a:r>
              <a:rPr lang="en-ZW" sz="2400" dirty="0"/>
              <a:t>Is the council Gender Action Plan aligned to the Council’s strategic plan? - </a:t>
            </a:r>
            <a:r>
              <a:rPr lang="en-ZW" sz="2400" dirty="0">
                <a:solidFill>
                  <a:srgbClr val="FF0000"/>
                </a:solidFill>
              </a:rPr>
              <a:t>Yes</a:t>
            </a:r>
          </a:p>
          <a:p>
            <a:pPr lvl="0" algn="just">
              <a:spcBef>
                <a:spcPts val="0"/>
              </a:spcBef>
            </a:pPr>
            <a:r>
              <a:rPr lang="en-US" sz="2400" dirty="0"/>
              <a:t>Gender is written into the job descriptions of key functionaries. – </a:t>
            </a:r>
            <a:r>
              <a:rPr lang="en-US" sz="2400" dirty="0">
                <a:solidFill>
                  <a:srgbClr val="FF0000"/>
                </a:solidFill>
              </a:rPr>
              <a:t>Not Yet Its work in progress</a:t>
            </a:r>
          </a:p>
          <a:p>
            <a:pPr algn="just">
              <a:spcBef>
                <a:spcPts val="0"/>
              </a:spcBef>
            </a:pPr>
            <a:r>
              <a:rPr lang="en-ZW" sz="2400" dirty="0"/>
              <a:t>How does the council monitor and evaluate gender? - </a:t>
            </a:r>
            <a:r>
              <a:rPr lang="en-ZW" sz="2400" dirty="0">
                <a:solidFill>
                  <a:srgbClr val="FF0000"/>
                </a:solidFill>
              </a:rPr>
              <a:t>Through </a:t>
            </a:r>
            <a:r>
              <a:rPr lang="en-US" sz="2400" dirty="0">
                <a:solidFill>
                  <a:srgbClr val="FF0000"/>
                </a:solidFill>
              </a:rPr>
              <a:t>Finance and General-Purpose Committee which has a mandate to discuss all gender issues pertaining to CTC</a:t>
            </a:r>
          </a:p>
          <a:p>
            <a:pPr marL="514350" lvl="0" indent="-514350">
              <a:spcBef>
                <a:spcPts val="0"/>
              </a:spcBef>
              <a:buAutoNum type="arabicPeriod"/>
            </a:pPr>
            <a:endParaRPr lang="en-ZW" sz="2400" dirty="0">
              <a:solidFill>
                <a:srgbClr val="FF0000"/>
              </a:solidFill>
            </a:endParaRPr>
          </a:p>
        </p:txBody>
      </p:sp>
      <p:sp>
        <p:nvSpPr>
          <p:cNvPr id="5" name="Content Placeholder 4"/>
          <p:cNvSpPr txBox="1">
            <a:spLocks/>
          </p:cNvSpPr>
          <p:nvPr/>
        </p:nvSpPr>
        <p:spPr>
          <a:xfrm>
            <a:off x="4641850" y="1361440"/>
            <a:ext cx="4038600" cy="4525963"/>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dirty="0">
                <a:solidFill>
                  <a:srgbClr val="FF0000"/>
                </a:solidFill>
              </a:rPr>
              <a:t>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4" name="Picture 3">
            <a:extLst>
              <a:ext uri="{FF2B5EF4-FFF2-40B4-BE49-F238E27FC236}">
                <a16:creationId xmlns:a16="http://schemas.microsoft.com/office/drawing/2014/main" id="{7223B626-9367-1A71-5C29-AFE741982E2B}"/>
              </a:ext>
            </a:extLst>
          </p:cNvPr>
          <p:cNvPicPr>
            <a:picLocks noChangeAspect="1"/>
          </p:cNvPicPr>
          <p:nvPr/>
        </p:nvPicPr>
        <p:blipFill>
          <a:blip r:embed="rId2"/>
          <a:stretch>
            <a:fillRect/>
          </a:stretch>
        </p:blipFill>
        <p:spPr>
          <a:xfrm>
            <a:off x="4740031" y="1417638"/>
            <a:ext cx="3832746" cy="2773362"/>
          </a:xfrm>
          <a:prstGeom prst="rect">
            <a:avLst/>
          </a:prstGeom>
        </p:spPr>
      </p:pic>
      <p:sp>
        <p:nvSpPr>
          <p:cNvPr id="7" name="TextBox 6">
            <a:extLst>
              <a:ext uri="{FF2B5EF4-FFF2-40B4-BE49-F238E27FC236}">
                <a16:creationId xmlns:a16="http://schemas.microsoft.com/office/drawing/2014/main" id="{BE327913-0DE8-1780-BD02-4D1227D512A0}"/>
              </a:ext>
            </a:extLst>
          </p:cNvPr>
          <p:cNvSpPr txBox="1"/>
          <p:nvPr/>
        </p:nvSpPr>
        <p:spPr>
          <a:xfrm>
            <a:off x="4740031" y="4282441"/>
            <a:ext cx="3832747" cy="584775"/>
          </a:xfrm>
          <a:prstGeom prst="rect">
            <a:avLst/>
          </a:prstGeom>
          <a:noFill/>
        </p:spPr>
        <p:txBody>
          <a:bodyPr wrap="square" rtlCol="0">
            <a:spAutoFit/>
          </a:bodyPr>
          <a:lstStyle/>
          <a:p>
            <a:r>
              <a:rPr lang="en-US" sz="1600" b="1" dirty="0">
                <a:solidFill>
                  <a:prstClr val="black"/>
                </a:solidFill>
                <a:latin typeface="Calibri"/>
              </a:rPr>
              <a:t>CTC Gender Champions Councillor Sekai Njanjure and Councillor </a:t>
            </a:r>
            <a:r>
              <a:rPr lang="en-US" sz="1600" b="1" dirty="0" err="1">
                <a:solidFill>
                  <a:prstClr val="black"/>
                </a:solidFill>
                <a:latin typeface="Calibri"/>
              </a:rPr>
              <a:t>Vimbai</a:t>
            </a:r>
            <a:r>
              <a:rPr lang="en-US" sz="1600" b="1" dirty="0">
                <a:solidFill>
                  <a:prstClr val="black"/>
                </a:solidFill>
                <a:latin typeface="Calibri"/>
              </a:rPr>
              <a:t> </a:t>
            </a:r>
            <a:r>
              <a:rPr lang="en-US" sz="1600" b="1" dirty="0" err="1">
                <a:solidFill>
                  <a:prstClr val="black"/>
                </a:solidFill>
                <a:latin typeface="Calibri"/>
              </a:rPr>
              <a:t>Ushe</a:t>
            </a:r>
            <a:endParaRPr lang="en-ZW" sz="1600" b="1" dirty="0"/>
          </a:p>
        </p:txBody>
      </p:sp>
    </p:spTree>
    <p:extLst>
      <p:ext uri="{BB962C8B-B14F-4D97-AF65-F5344CB8AC3E}">
        <p14:creationId xmlns:p14="http://schemas.microsoft.com/office/powerpoint/2010/main" val="813831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X. GENDER RESPONSIVE BUDGETING </a:t>
            </a:r>
            <a:endParaRPr lang="en-ZA" sz="2800" dirty="0"/>
          </a:p>
        </p:txBody>
      </p:sp>
      <p:sp>
        <p:nvSpPr>
          <p:cNvPr id="3" name="Content Placeholder 2"/>
          <p:cNvSpPr>
            <a:spLocks noGrp="1"/>
          </p:cNvSpPr>
          <p:nvPr>
            <p:ph idx="1"/>
          </p:nvPr>
        </p:nvSpPr>
        <p:spPr>
          <a:xfrm>
            <a:off x="228600" y="1371600"/>
            <a:ext cx="4038600" cy="4525963"/>
          </a:xfrm>
          <a:ln>
            <a:solidFill>
              <a:schemeClr val="tx1"/>
            </a:solidFill>
          </a:ln>
        </p:spPr>
        <p:txBody>
          <a:bodyPr>
            <a:normAutofit/>
          </a:bodyPr>
          <a:lstStyle/>
          <a:p>
            <a:pPr lvl="0" algn="just">
              <a:spcBef>
                <a:spcPts val="0"/>
              </a:spcBef>
            </a:pPr>
            <a:r>
              <a:rPr lang="en-US" sz="2400" dirty="0"/>
              <a:t>Did the Council submit an entry in the GRB category? - </a:t>
            </a:r>
            <a:r>
              <a:rPr lang="en-US" sz="2400" dirty="0">
                <a:solidFill>
                  <a:srgbClr val="FF0000"/>
                </a:solidFill>
              </a:rPr>
              <a:t>NO  </a:t>
            </a:r>
          </a:p>
          <a:p>
            <a:pPr lvl="0" algn="just">
              <a:spcBef>
                <a:spcPts val="0"/>
              </a:spcBef>
            </a:pPr>
            <a:r>
              <a:rPr lang="en-US" sz="2400" dirty="0"/>
              <a:t>Has the Council drawn up a Gender Responsive Budget statement as per Ministry Guidelines?  - </a:t>
            </a:r>
            <a:r>
              <a:rPr lang="en-US" sz="2400" dirty="0">
                <a:solidFill>
                  <a:srgbClr val="FF0000"/>
                </a:solidFill>
              </a:rPr>
              <a:t>YES</a:t>
            </a:r>
          </a:p>
          <a:p>
            <a:pPr lvl="0" algn="just">
              <a:spcBef>
                <a:spcPts val="0"/>
              </a:spcBef>
            </a:pPr>
            <a:r>
              <a:rPr lang="en-US" sz="2400" dirty="0"/>
              <a:t>What are the key highlights? – </a:t>
            </a:r>
            <a:r>
              <a:rPr lang="en-US" sz="2400" dirty="0">
                <a:solidFill>
                  <a:srgbClr val="FF0000"/>
                </a:solidFill>
              </a:rPr>
              <a:t>Incorporating aspects of gender into council operations including gender focused projects</a:t>
            </a:r>
          </a:p>
        </p:txBody>
      </p:sp>
      <p:sp>
        <p:nvSpPr>
          <p:cNvPr id="5" name="Content Placeholder 4"/>
          <p:cNvSpPr txBox="1">
            <a:spLocks/>
          </p:cNvSpPr>
          <p:nvPr/>
        </p:nvSpPr>
        <p:spPr>
          <a:xfrm>
            <a:off x="4648200" y="1219200"/>
            <a:ext cx="4038600" cy="4525963"/>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sz="2800" dirty="0">
                <a:solidFill>
                  <a:srgbClr val="FF0000"/>
                </a:solidFill>
              </a:rPr>
              <a:t>Photo</a:t>
            </a:r>
            <a:r>
              <a:rPr lang="en-ZA" dirty="0">
                <a:solidFill>
                  <a:srgbClr val="FF0000"/>
                </a:solidFill>
              </a:rPr>
              <a:t>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8456001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b="1" dirty="0"/>
              <a:t>CHALLENGES</a:t>
            </a:r>
            <a:endParaRPr lang="en-ZW" dirty="0"/>
          </a:p>
        </p:txBody>
      </p:sp>
      <p:sp>
        <p:nvSpPr>
          <p:cNvPr id="3" name="Content Placeholder 2"/>
          <p:cNvSpPr>
            <a:spLocks noGrp="1"/>
          </p:cNvSpPr>
          <p:nvPr>
            <p:ph idx="1"/>
          </p:nvPr>
        </p:nvSpPr>
        <p:spPr/>
        <p:txBody>
          <a:bodyPr>
            <a:normAutofit/>
          </a:bodyPr>
          <a:lstStyle/>
          <a:p>
            <a:pPr lvl="0"/>
            <a:r>
              <a:rPr lang="en-ZA" sz="2800" dirty="0"/>
              <a:t>What have been the main challenges? How have these been overcome? - </a:t>
            </a:r>
            <a:r>
              <a:rPr lang="en-US" sz="2800" dirty="0">
                <a:solidFill>
                  <a:srgbClr val="FF0000"/>
                </a:solidFill>
              </a:rPr>
              <a:t>Competing Priorities and these are being overcome by systematically incorporating gender activities into the CTC budget, programs and activities</a:t>
            </a:r>
            <a:endParaRPr lang="en-ZW"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6407457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LESSON LEARNED AND INNOVATION </a:t>
            </a:r>
            <a:endParaRPr lang="en-ZA" dirty="0"/>
          </a:p>
        </p:txBody>
      </p:sp>
      <p:sp>
        <p:nvSpPr>
          <p:cNvPr id="3" name="Content Placeholder 2"/>
          <p:cNvSpPr>
            <a:spLocks noGrp="1"/>
          </p:cNvSpPr>
          <p:nvPr>
            <p:ph idx="1"/>
          </p:nvPr>
        </p:nvSpPr>
        <p:spPr/>
        <p:txBody>
          <a:bodyPr>
            <a:normAutofit/>
          </a:bodyPr>
          <a:lstStyle/>
          <a:p>
            <a:pPr lvl="0"/>
            <a:r>
              <a:rPr lang="en-ZA" sz="2800" dirty="0"/>
              <a:t>What lessons have been learned in the COE, hub and spoke process? – </a:t>
            </a:r>
            <a:r>
              <a:rPr lang="en-US" sz="2800" dirty="0">
                <a:solidFill>
                  <a:srgbClr val="FF0000"/>
                </a:solidFill>
              </a:rPr>
              <a:t>Best practices on projects with gender perspective  and </a:t>
            </a:r>
            <a:r>
              <a:rPr lang="en-ZA" sz="2800" dirty="0">
                <a:solidFill>
                  <a:srgbClr val="FF0000"/>
                </a:solidFill>
              </a:rPr>
              <a:t>how to continually incorporate gender in all aspects of CTC operations</a:t>
            </a:r>
          </a:p>
          <a:p>
            <a:pPr lvl="0"/>
            <a:r>
              <a:rPr lang="en-ZA" sz="2800" dirty="0"/>
              <a:t>How are these being applied? – </a:t>
            </a:r>
            <a:r>
              <a:rPr lang="en-ZA" sz="2800" dirty="0">
                <a:solidFill>
                  <a:srgbClr val="FF0000"/>
                </a:solidFill>
              </a:rPr>
              <a:t>Through enforcing the gender policy </a:t>
            </a:r>
          </a:p>
          <a:p>
            <a:pPr marL="0" indent="0">
              <a:buNone/>
            </a:pPr>
            <a:endParaRPr lang="en-ZA" sz="20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365157219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SUSTAINABILITY AND REPLICATION</a:t>
            </a:r>
            <a:endParaRPr lang="en-ZA" dirty="0"/>
          </a:p>
        </p:txBody>
      </p:sp>
      <p:sp>
        <p:nvSpPr>
          <p:cNvPr id="3" name="Content Placeholder 2"/>
          <p:cNvSpPr>
            <a:spLocks noGrp="1"/>
          </p:cNvSpPr>
          <p:nvPr>
            <p:ph idx="1"/>
          </p:nvPr>
        </p:nvSpPr>
        <p:spPr/>
        <p:txBody>
          <a:bodyPr>
            <a:normAutofit/>
          </a:bodyPr>
          <a:lstStyle/>
          <a:p>
            <a:pPr lvl="0"/>
            <a:r>
              <a:rPr lang="en-ZA" sz="2800" dirty="0"/>
              <a:t>How can the COE, hub and spoke work be sustained within your organisation? – </a:t>
            </a:r>
            <a:r>
              <a:rPr lang="en-ZA" sz="2800" dirty="0">
                <a:solidFill>
                  <a:srgbClr val="FF0000"/>
                </a:solidFill>
              </a:rPr>
              <a:t>Through peer learning and hub meetings  </a:t>
            </a:r>
          </a:p>
          <a:p>
            <a:pPr marL="0" indent="0">
              <a:buNone/>
            </a:pPr>
            <a:endParaRPr lang="en-ZW"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6613667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685800" y="959431"/>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789081603"/>
              </p:ext>
            </p:extLst>
          </p:nvPr>
        </p:nvGraphicFramePr>
        <p:xfrm>
          <a:off x="457200" y="914400"/>
          <a:ext cx="7924800" cy="5260591"/>
        </p:xfrm>
        <a:graphic>
          <a:graphicData uri="http://schemas.openxmlformats.org/drawingml/2006/table">
            <a:tbl>
              <a:tblPr firstRow="1" firstCol="1" bandRow="1">
                <a:tableStyleId>{5C22544A-7EE6-4342-B048-85BDC9FD1C3A}</a:tableStyleId>
              </a:tblPr>
              <a:tblGrid>
                <a:gridCol w="2600065">
                  <a:extLst>
                    <a:ext uri="{9D8B030D-6E8A-4147-A177-3AD203B41FA5}">
                      <a16:colId xmlns:a16="http://schemas.microsoft.com/office/drawing/2014/main" val="20000"/>
                    </a:ext>
                  </a:extLst>
                </a:gridCol>
                <a:gridCol w="1245207">
                  <a:extLst>
                    <a:ext uri="{9D8B030D-6E8A-4147-A177-3AD203B41FA5}">
                      <a16:colId xmlns:a16="http://schemas.microsoft.com/office/drawing/2014/main" val="20001"/>
                    </a:ext>
                  </a:extLst>
                </a:gridCol>
                <a:gridCol w="1246038">
                  <a:extLst>
                    <a:ext uri="{9D8B030D-6E8A-4147-A177-3AD203B41FA5}">
                      <a16:colId xmlns:a16="http://schemas.microsoft.com/office/drawing/2014/main" val="20002"/>
                    </a:ext>
                  </a:extLst>
                </a:gridCol>
                <a:gridCol w="1245207">
                  <a:extLst>
                    <a:ext uri="{9D8B030D-6E8A-4147-A177-3AD203B41FA5}">
                      <a16:colId xmlns:a16="http://schemas.microsoft.com/office/drawing/2014/main" val="20003"/>
                    </a:ext>
                  </a:extLst>
                </a:gridCol>
                <a:gridCol w="1588283">
                  <a:extLst>
                    <a:ext uri="{9D8B030D-6E8A-4147-A177-3AD203B41FA5}">
                      <a16:colId xmlns:a16="http://schemas.microsoft.com/office/drawing/2014/main" val="20004"/>
                    </a:ext>
                  </a:extLst>
                </a:gridCol>
              </a:tblGrid>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CHIREDZI TOWN COUNCIL</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VIMBAI USHE AND SEKAI NJANJURE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KUDZAI CHIMUSORO</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671332">
                <a:tc gridSpan="5">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p>
                      <a:pPr>
                        <a:lnSpc>
                          <a:spcPct val="115000"/>
                        </a:lnSpc>
                        <a:spcAft>
                          <a:spcPts val="0"/>
                        </a:spcAft>
                      </a:pPr>
                      <a:r>
                        <a:rPr lang="en-ZA" sz="1100" dirty="0">
                          <a:effectLst/>
                        </a:rPr>
                        <a:t> </a:t>
                      </a:r>
                      <a:r>
                        <a:rPr lang="en-ZA" sz="1800" dirty="0">
                          <a:effectLst/>
                        </a:rPr>
                        <a:t>IS THE COUNCIL A HUB OR SPOKE COUNCIL?                    SPOKE</a:t>
                      </a:r>
                      <a:endParaRPr lang="en-ZA"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0"/>
                        </a:spcAft>
                      </a:pPr>
                      <a:endParaRPr lang="en-ZA" sz="1100"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29878">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(year)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Between 55% - 60%</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671332">
                <a:tc gridSpan="5">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0"/>
                        </a:spcAft>
                      </a:pPr>
                      <a:endParaRPr lang="en-ZA" sz="1100"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Women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Men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Total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Women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2</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8 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10 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a:effectLst/>
                        </a:rPr>
                        <a:t> </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6</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12 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18 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 65</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167 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232 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dirty="0">
                          <a:effectLst/>
                        </a:rPr>
                        <a:t>39 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CHIREDZI URBAN COMMUNITY – About 42 000 with reference to the last Census in 2023</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335666">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US" sz="1100" dirty="0">
                          <a:effectLst/>
                        </a:rPr>
                        <a:t>Chiredzi Town is located in the South Eastern corner of the country and is in Masvingo Province, lying 203km from Masvingo city, the provincial capital.  It is the administrative </a:t>
                      </a:r>
                      <a:r>
                        <a:rPr lang="en-US" sz="1100" dirty="0" err="1">
                          <a:effectLst/>
                        </a:rPr>
                        <a:t>centre</a:t>
                      </a:r>
                      <a:r>
                        <a:rPr lang="en-US" sz="1100" dirty="0">
                          <a:effectLst/>
                        </a:rPr>
                        <a:t> of Chiredzi District, which is the sugar producing hub of Zimbabwe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spcAft>
                <a:spcPts val="0"/>
              </a:spcAft>
            </a:pP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a:t>
            </a:r>
            <a:r>
              <a:rPr kumimoji="0" lang="en-ZA" sz="31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G</a:t>
            </a: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ENDER POLICY, ACTION PLAN, HUB AND SPOKE</a:t>
            </a:r>
            <a:br>
              <a:rPr lang="en-ZA" dirty="0">
                <a:effectLst/>
                <a:latin typeface="Calibri" panose="020F0502020204030204" pitchFamily="34" charset="0"/>
                <a:ea typeface="Calibri" panose="020F0502020204030204" pitchFamily="34" charset="0"/>
                <a:cs typeface="Times New Roman" panose="02020603050405020304" pitchFamily="18" charset="0"/>
              </a:rPr>
            </a:br>
            <a:br>
              <a:rPr lang="en-ZW" b="1" dirty="0"/>
            </a:br>
            <a:endParaRPr lang="en-ZW" b="1" dirty="0"/>
          </a:p>
        </p:txBody>
      </p:sp>
      <p:sp>
        <p:nvSpPr>
          <p:cNvPr id="3" name="Content Placeholder 2"/>
          <p:cNvSpPr>
            <a:spLocks noGrp="1"/>
          </p:cNvSpPr>
          <p:nvPr>
            <p:ph sz="half" idx="1"/>
          </p:nvPr>
        </p:nvSpPr>
        <p:spPr>
          <a:ln>
            <a:solidFill>
              <a:schemeClr val="tx1"/>
            </a:solidFill>
          </a:ln>
        </p:spPr>
        <p:txBody>
          <a:bodyPr>
            <a:noAutofit/>
          </a:bodyPr>
          <a:lstStyle/>
          <a:p>
            <a:pPr lvl="0" algn="just">
              <a:buFont typeface="Calibri" panose="020F0502020204030204" pitchFamily="34" charset="0"/>
              <a:buChar char="•"/>
            </a:pPr>
            <a:r>
              <a:rPr lang="en-ZA" sz="2400" dirty="0"/>
              <a:t>Is there a gender policy and action plan that incorporates the Post 2015 SADC Gender Protocol, SDGs and other relevant targets? </a:t>
            </a:r>
            <a:r>
              <a:rPr lang="en-ZA" sz="2400" dirty="0">
                <a:solidFill>
                  <a:srgbClr val="FF0000"/>
                </a:solidFill>
              </a:rPr>
              <a:t>YES</a:t>
            </a:r>
          </a:p>
          <a:p>
            <a:pPr lvl="0" algn="just">
              <a:buFont typeface="Calibri" panose="020F0502020204030204" pitchFamily="34" charset="0"/>
              <a:buChar char="•"/>
            </a:pPr>
            <a:r>
              <a:rPr lang="en-ZA" sz="2400" dirty="0"/>
              <a:t> It is well known and has a high profile champion within the council.</a:t>
            </a:r>
            <a:r>
              <a:rPr lang="en-ZW" sz="2400" dirty="0"/>
              <a:t>?  </a:t>
            </a:r>
            <a:r>
              <a:rPr lang="en-ZW" sz="2400" dirty="0">
                <a:solidFill>
                  <a:srgbClr val="FF0000"/>
                </a:solidFill>
              </a:rPr>
              <a:t>2 Female Councillors </a:t>
            </a:r>
            <a:r>
              <a:rPr lang="en-ZW" sz="2400" dirty="0" err="1">
                <a:solidFill>
                  <a:srgbClr val="FF0000"/>
                </a:solidFill>
              </a:rPr>
              <a:t>Vimbai</a:t>
            </a:r>
            <a:r>
              <a:rPr lang="en-ZW" sz="2400" dirty="0">
                <a:solidFill>
                  <a:srgbClr val="FF0000"/>
                </a:solidFill>
              </a:rPr>
              <a:t> </a:t>
            </a:r>
            <a:r>
              <a:rPr lang="en-ZW" sz="2400" dirty="0" err="1">
                <a:solidFill>
                  <a:srgbClr val="FF0000"/>
                </a:solidFill>
              </a:rPr>
              <a:t>Ushe</a:t>
            </a:r>
            <a:r>
              <a:rPr lang="en-ZW" sz="2400" dirty="0">
                <a:solidFill>
                  <a:srgbClr val="FF0000"/>
                </a:solidFill>
              </a:rPr>
              <a:t> and Sekai Njanjure</a:t>
            </a:r>
          </a:p>
          <a:p>
            <a:pPr marL="0" lvl="0" indent="0">
              <a:buNone/>
            </a:pPr>
            <a:endParaRPr lang="en-ZW" sz="24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11" name="Content Placeholder 10">
            <a:extLst>
              <a:ext uri="{FF2B5EF4-FFF2-40B4-BE49-F238E27FC236}">
                <a16:creationId xmlns:a16="http://schemas.microsoft.com/office/drawing/2014/main" id="{792000E3-32E1-3041-FD10-E9A1EFE638FB}"/>
              </a:ext>
            </a:extLst>
          </p:cNvPr>
          <p:cNvPicPr>
            <a:picLocks noGrp="1" noChangeAspect="1"/>
          </p:cNvPicPr>
          <p:nvPr>
            <p:ph sz="half" idx="2"/>
          </p:nvPr>
        </p:nvPicPr>
        <p:blipFill>
          <a:blip r:embed="rId2"/>
          <a:stretch>
            <a:fillRect/>
          </a:stretch>
        </p:blipFill>
        <p:spPr>
          <a:xfrm>
            <a:off x="4859809" y="1600200"/>
            <a:ext cx="3615382" cy="4525963"/>
          </a:xfrm>
        </p:spPr>
      </p:pic>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spcAft>
                <a:spcPts val="0"/>
              </a:spcAft>
            </a:pP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a:t>
            </a:r>
            <a:r>
              <a:rPr kumimoji="0" lang="en-ZA" sz="31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G</a:t>
            </a: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ENDER POLICY, ACTION PLAN, HUB AND SPOKE</a:t>
            </a:r>
            <a:br>
              <a:rPr lang="en-ZA" dirty="0">
                <a:effectLst/>
                <a:latin typeface="Calibri" panose="020F0502020204030204" pitchFamily="34" charset="0"/>
                <a:ea typeface="Calibri" panose="020F0502020204030204" pitchFamily="34" charset="0"/>
                <a:cs typeface="Times New Roman" panose="02020603050405020304" pitchFamily="18" charset="0"/>
              </a:rPr>
            </a:br>
            <a:br>
              <a:rPr lang="en-ZW" b="1" dirty="0"/>
            </a:br>
            <a:endParaRPr lang="en-ZW" b="1" dirty="0"/>
          </a:p>
        </p:txBody>
      </p:sp>
      <p:sp>
        <p:nvSpPr>
          <p:cNvPr id="3" name="Content Placeholder 2"/>
          <p:cNvSpPr>
            <a:spLocks noGrp="1"/>
          </p:cNvSpPr>
          <p:nvPr>
            <p:ph sz="half" idx="1"/>
          </p:nvPr>
        </p:nvSpPr>
        <p:spPr>
          <a:xfrm>
            <a:off x="457200" y="1600200"/>
            <a:ext cx="4038600" cy="4798586"/>
          </a:xfrm>
          <a:ln>
            <a:solidFill>
              <a:schemeClr val="tx1"/>
            </a:solidFill>
          </a:ln>
        </p:spPr>
        <p:txBody>
          <a:bodyPr>
            <a:noAutofit/>
          </a:bodyPr>
          <a:lstStyle/>
          <a:p>
            <a:pPr algn="just"/>
            <a:r>
              <a:rPr lang="en-US" sz="2200" dirty="0">
                <a:solidFill>
                  <a:srgbClr val="FF0000"/>
                </a:solidFill>
              </a:rPr>
              <a:t>How has the council coordinated and contributed to the </a:t>
            </a:r>
            <a:r>
              <a:rPr lang="en-US" sz="2200" b="1" dirty="0">
                <a:solidFill>
                  <a:srgbClr val="FF0000"/>
                </a:solidFill>
              </a:rPr>
              <a:t>hub and spoke </a:t>
            </a:r>
            <a:r>
              <a:rPr lang="en-US" sz="2200" dirty="0">
                <a:solidFill>
                  <a:srgbClr val="FF0000"/>
                </a:solidFill>
              </a:rPr>
              <a:t>activities e.g. provincial strategy meetings? – </a:t>
            </a:r>
            <a:r>
              <a:rPr lang="en-US" sz="2200" dirty="0"/>
              <a:t>CTC has taken part at most hub and spoke activities and even hosted one of the hub and spoke meetings </a:t>
            </a:r>
          </a:p>
          <a:p>
            <a:pPr algn="just"/>
            <a:r>
              <a:rPr lang="en-US" sz="2200" dirty="0">
                <a:solidFill>
                  <a:srgbClr val="FF0000"/>
                </a:solidFill>
              </a:rPr>
              <a:t>How often are hub and spoke activities conducted by the council? – As and when necessary</a:t>
            </a:r>
            <a:endParaRPr lang="en-US" sz="2200" dirty="0"/>
          </a:p>
        </p:txBody>
      </p:sp>
      <p:pic>
        <p:nvPicPr>
          <p:cNvPr id="8" name="Content Placeholder 7">
            <a:extLst>
              <a:ext uri="{FF2B5EF4-FFF2-40B4-BE49-F238E27FC236}">
                <a16:creationId xmlns:a16="http://schemas.microsoft.com/office/drawing/2014/main" id="{6BA3EB1B-6176-9D43-607A-A58808AD787A}"/>
              </a:ext>
            </a:extLst>
          </p:cNvPr>
          <p:cNvPicPr>
            <a:picLocks noGrp="1" noChangeAspect="1"/>
          </p:cNvPicPr>
          <p:nvPr>
            <p:ph sz="half" idx="2"/>
          </p:nvPr>
        </p:nvPicPr>
        <p:blipFill>
          <a:blip r:embed="rId2"/>
          <a:stretch>
            <a:fillRect/>
          </a:stretch>
        </p:blipFill>
        <p:spPr>
          <a:xfrm>
            <a:off x="4972883" y="1600200"/>
            <a:ext cx="3713917" cy="4616024"/>
          </a:xfrm>
          <a:ln>
            <a:solidFill>
              <a:schemeClr val="tx1"/>
            </a:solidFill>
          </a:ln>
        </p:spPr>
      </p:pic>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5263175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II. GOVERNANCE  </a:t>
            </a:r>
            <a:endParaRPr lang="en-ZA" dirty="0"/>
          </a:p>
        </p:txBody>
      </p:sp>
      <p:sp>
        <p:nvSpPr>
          <p:cNvPr id="5" name="Text Placeholder 4"/>
          <p:cNvSpPr>
            <a:spLocks noGrp="1"/>
          </p:cNvSpPr>
          <p:nvPr>
            <p:ph type="body" idx="1"/>
          </p:nvPr>
        </p:nvSpPr>
        <p:spPr/>
        <p:txBody>
          <a:bodyPr/>
          <a:lstStyle/>
          <a:p>
            <a:r>
              <a:rPr lang="en-ZA" dirty="0"/>
              <a:t>Detail</a:t>
            </a:r>
          </a:p>
        </p:txBody>
      </p:sp>
      <p:sp>
        <p:nvSpPr>
          <p:cNvPr id="7" name="Content Placeholder 6"/>
          <p:cNvSpPr>
            <a:spLocks noGrp="1"/>
          </p:cNvSpPr>
          <p:nvPr>
            <p:ph sz="half" idx="2"/>
          </p:nvPr>
        </p:nvSpPr>
        <p:spPr>
          <a:xfrm>
            <a:off x="457200" y="2174874"/>
            <a:ext cx="4040188" cy="4073525"/>
          </a:xfrm>
          <a:ln>
            <a:solidFill>
              <a:schemeClr val="tx1"/>
            </a:solidFill>
          </a:ln>
        </p:spPr>
        <p:txBody>
          <a:bodyPr>
            <a:normAutofit fontScale="77500" lnSpcReduction="20000"/>
          </a:bodyPr>
          <a:lstStyle/>
          <a:p>
            <a:pPr algn="just"/>
            <a:r>
              <a:rPr lang="en-ZA" dirty="0"/>
              <a:t>What is the proportion of women’s representation in council as councillors? (how many are elected and How many from quota</a:t>
            </a:r>
            <a:r>
              <a:rPr lang="en-ZA" dirty="0">
                <a:solidFill>
                  <a:srgbClr val="FF0000"/>
                </a:solidFill>
              </a:rPr>
              <a:t>) 2 Ladies from the Quota</a:t>
            </a:r>
          </a:p>
          <a:p>
            <a:pPr algn="just"/>
            <a:r>
              <a:rPr lang="en-US" dirty="0"/>
              <a:t>How many committees does the council have? </a:t>
            </a:r>
            <a:r>
              <a:rPr lang="en-US" dirty="0">
                <a:solidFill>
                  <a:srgbClr val="FF0000"/>
                </a:solidFill>
              </a:rPr>
              <a:t>- 4</a:t>
            </a:r>
            <a:endParaRPr lang="en-ZA" dirty="0">
              <a:solidFill>
                <a:srgbClr val="FF0000"/>
              </a:solidFill>
            </a:endParaRPr>
          </a:p>
          <a:p>
            <a:pPr algn="just"/>
            <a:r>
              <a:rPr lang="en-US" dirty="0"/>
              <a:t>How many committees are chaired by women? </a:t>
            </a:r>
            <a:r>
              <a:rPr lang="en-US" dirty="0">
                <a:solidFill>
                  <a:srgbClr val="FF0000"/>
                </a:solidFill>
              </a:rPr>
              <a:t>2</a:t>
            </a:r>
          </a:p>
          <a:p>
            <a:pPr algn="just"/>
            <a:r>
              <a:rPr lang="en-US" dirty="0"/>
              <a:t>How many committees are chaired by PWD? </a:t>
            </a:r>
            <a:r>
              <a:rPr lang="en-US" dirty="0">
                <a:solidFill>
                  <a:srgbClr val="FF0000"/>
                </a:solidFill>
              </a:rPr>
              <a:t>0</a:t>
            </a:r>
            <a:endParaRPr lang="en-ZA" dirty="0">
              <a:solidFill>
                <a:srgbClr val="FF0000"/>
              </a:solidFill>
            </a:endParaRPr>
          </a:p>
          <a:p>
            <a:pPr algn="just"/>
            <a:r>
              <a:rPr lang="en-ZA" dirty="0"/>
              <a:t>In what way do women/ youth/ PWD  participate in council consultations and decision-making? </a:t>
            </a:r>
            <a:r>
              <a:rPr lang="en-ZA" dirty="0">
                <a:solidFill>
                  <a:srgbClr val="FF0000"/>
                </a:solidFill>
              </a:rPr>
              <a:t>Participation in public meetings and community consultations </a:t>
            </a:r>
          </a:p>
        </p:txBody>
      </p:sp>
      <p:sp>
        <p:nvSpPr>
          <p:cNvPr id="8" name="Text Placeholder 7"/>
          <p:cNvSpPr>
            <a:spLocks noGrp="1"/>
          </p:cNvSpPr>
          <p:nvPr>
            <p:ph type="body" sz="quarter" idx="3"/>
          </p:nvPr>
        </p:nvSpPr>
        <p:spPr/>
        <p:txBody>
          <a:bodyPr/>
          <a:lstStyle/>
          <a:p>
            <a:r>
              <a:rPr lang="en-ZA" dirty="0"/>
              <a:t>Evidence</a:t>
            </a:r>
          </a:p>
        </p:txBody>
      </p:sp>
      <p:pic>
        <p:nvPicPr>
          <p:cNvPr id="13" name="Content Placeholder 12">
            <a:extLst>
              <a:ext uri="{FF2B5EF4-FFF2-40B4-BE49-F238E27FC236}">
                <a16:creationId xmlns:a16="http://schemas.microsoft.com/office/drawing/2014/main" id="{88D77B65-0194-63CB-857C-325C12AB90F8}"/>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b="20125"/>
          <a:stretch/>
        </p:blipFill>
        <p:spPr>
          <a:xfrm>
            <a:off x="4646612" y="4588962"/>
            <a:ext cx="4040188" cy="1809824"/>
          </a:xfrm>
          <a:ln>
            <a:solidFill>
              <a:schemeClr val="tx1"/>
            </a:solidFill>
          </a:ln>
        </p:spPr>
      </p:pic>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11" name="Picture 10">
            <a:extLst>
              <a:ext uri="{FF2B5EF4-FFF2-40B4-BE49-F238E27FC236}">
                <a16:creationId xmlns:a16="http://schemas.microsoft.com/office/drawing/2014/main" id="{831FF98C-4553-DE26-023E-306C20C1002C}"/>
              </a:ext>
            </a:extLst>
          </p:cNvPr>
          <p:cNvPicPr>
            <a:picLocks noChangeAspect="1"/>
          </p:cNvPicPr>
          <p:nvPr/>
        </p:nvPicPr>
        <p:blipFill>
          <a:blip r:embed="rId3"/>
          <a:srcRect t="1841"/>
          <a:stretch/>
        </p:blipFill>
        <p:spPr>
          <a:xfrm>
            <a:off x="4815826" y="2195195"/>
            <a:ext cx="3032774" cy="2300606"/>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WORK PLACE POLICY AND PRACTICE </a:t>
            </a:r>
            <a:endParaRPr lang="en-ZW" sz="3200" dirty="0">
              <a:solidFill>
                <a:prstClr val="black"/>
              </a:solidFill>
              <a:ea typeface="+mn-ea"/>
              <a:cs typeface="+mn-cs"/>
            </a:endParaRPr>
          </a:p>
        </p:txBody>
      </p:sp>
      <p:sp>
        <p:nvSpPr>
          <p:cNvPr id="3" name="Content Placeholder 2"/>
          <p:cNvSpPr>
            <a:spLocks noGrp="1"/>
          </p:cNvSpPr>
          <p:nvPr>
            <p:ph sz="half" idx="1"/>
          </p:nvPr>
        </p:nvSpPr>
        <p:spPr>
          <a:xfrm>
            <a:off x="457200" y="1600200"/>
            <a:ext cx="4038600" cy="4648200"/>
          </a:xfrm>
          <a:ln>
            <a:solidFill>
              <a:schemeClr val="tx1"/>
            </a:solidFill>
          </a:ln>
        </p:spPr>
        <p:txBody>
          <a:bodyPr>
            <a:normAutofit fontScale="77500" lnSpcReduction="20000"/>
          </a:bodyPr>
          <a:lstStyle/>
          <a:p>
            <a:pPr marL="0" indent="0">
              <a:buNone/>
            </a:pPr>
            <a:r>
              <a:rPr lang="en-ZA" sz="2000" b="1" dirty="0">
                <a:solidFill>
                  <a:prstClr val="black"/>
                </a:solidFill>
              </a:rPr>
              <a:t>How gender sensitive is the workplace? </a:t>
            </a:r>
          </a:p>
          <a:p>
            <a:pPr marL="0" indent="0">
              <a:buNone/>
            </a:pPr>
            <a:r>
              <a:rPr lang="en-ZA" sz="2000" b="1" dirty="0">
                <a:solidFill>
                  <a:prstClr val="black"/>
                </a:solidFill>
              </a:rPr>
              <a:t>Provide examples.</a:t>
            </a:r>
          </a:p>
          <a:p>
            <a:r>
              <a:rPr lang="en-ZW" sz="2400" dirty="0"/>
              <a:t>What proportion of the workforce is women? </a:t>
            </a:r>
            <a:r>
              <a:rPr lang="en-ZW" sz="2400" dirty="0">
                <a:solidFill>
                  <a:srgbClr val="FF0000"/>
                </a:solidFill>
              </a:rPr>
              <a:t>39%</a:t>
            </a:r>
          </a:p>
          <a:p>
            <a:r>
              <a:rPr lang="en-ZW" sz="2400" dirty="0"/>
              <a:t>How is the council supporting women in the workplace so they are better placed to work? – </a:t>
            </a:r>
            <a:r>
              <a:rPr lang="en-ZW" sz="2400" dirty="0">
                <a:solidFill>
                  <a:srgbClr val="FF0000"/>
                </a:solidFill>
              </a:rPr>
              <a:t>Equal opportunity for women in all available jobs</a:t>
            </a:r>
          </a:p>
          <a:p>
            <a:r>
              <a:rPr lang="en-ZW" sz="2400" dirty="0"/>
              <a:t>What is the proportion of youth and PWDs employed by the councils? </a:t>
            </a:r>
            <a:r>
              <a:rPr lang="en-ZW" sz="2400" dirty="0">
                <a:solidFill>
                  <a:srgbClr val="FF0000"/>
                </a:solidFill>
              </a:rPr>
              <a:t>Less than 5%</a:t>
            </a:r>
          </a:p>
          <a:p>
            <a:r>
              <a:rPr lang="en-ZW" sz="2400" dirty="0"/>
              <a:t>Does the council have a sexual harassment policy</a:t>
            </a:r>
            <a:r>
              <a:rPr lang="en-ZW" sz="2400" dirty="0">
                <a:solidFill>
                  <a:srgbClr val="FF0000"/>
                </a:solidFill>
              </a:rPr>
              <a:t>? -  YES</a:t>
            </a:r>
          </a:p>
          <a:p>
            <a:r>
              <a:rPr lang="en-US" sz="2400" dirty="0"/>
              <a:t>How are sexual harassment cases dealt with? </a:t>
            </a:r>
            <a:r>
              <a:rPr lang="en-US" sz="2400" dirty="0">
                <a:solidFill>
                  <a:srgbClr val="FF0000"/>
                </a:solidFill>
              </a:rPr>
              <a:t>- As per code of conduct and Sexual Harassment Policy</a:t>
            </a:r>
            <a:endParaRPr lang="en-ZW" sz="2400" dirty="0">
              <a:solidFill>
                <a:srgbClr val="FF0000"/>
              </a:solidFill>
            </a:endParaRPr>
          </a:p>
        </p:txBody>
      </p:sp>
      <p:sp>
        <p:nvSpPr>
          <p:cNvPr id="8" name="Content Placeholder 7"/>
          <p:cNvSpPr>
            <a:spLocks noGrp="1"/>
          </p:cNvSpPr>
          <p:nvPr>
            <p:ph sz="half" idx="2"/>
          </p:nvPr>
        </p:nvSpPr>
        <p:spPr>
          <a:ln>
            <a:solidFill>
              <a:schemeClr val="tx1"/>
            </a:solidFill>
          </a:ln>
        </p:spPr>
        <p:txBody>
          <a:bodyPr>
            <a:normAutofit fontScale="77500" lnSpcReduction="20000"/>
          </a:bodyPr>
          <a:lstStyle/>
          <a:p>
            <a:pPr marL="0" indent="0">
              <a:buNone/>
            </a:pPr>
            <a:r>
              <a:rPr lang="en-ZA" dirty="0"/>
              <a:t> </a:t>
            </a:r>
            <a:endParaRPr lang="en-ZA" dirty="0">
              <a:solidFill>
                <a:srgbClr val="FF0000"/>
              </a:solidFill>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5" name="Picture 4">
            <a:extLst>
              <a:ext uri="{FF2B5EF4-FFF2-40B4-BE49-F238E27FC236}">
                <a16:creationId xmlns:a16="http://schemas.microsoft.com/office/drawing/2014/main" id="{72A9FF9D-001F-5496-90F5-EBBE5FD34091}"/>
              </a:ext>
            </a:extLst>
          </p:cNvPr>
          <p:cNvPicPr>
            <a:picLocks noChangeAspect="1"/>
          </p:cNvPicPr>
          <p:nvPr/>
        </p:nvPicPr>
        <p:blipFill>
          <a:blip r:embed="rId2"/>
          <a:stretch>
            <a:fillRect/>
          </a:stretch>
        </p:blipFill>
        <p:spPr>
          <a:xfrm>
            <a:off x="4953000" y="3913919"/>
            <a:ext cx="3535593" cy="2105881"/>
          </a:xfrm>
          <a:prstGeom prst="rect">
            <a:avLst/>
          </a:prstGeom>
        </p:spPr>
      </p:pic>
      <p:pic>
        <p:nvPicPr>
          <p:cNvPr id="9" name="Picture 8">
            <a:extLst>
              <a:ext uri="{FF2B5EF4-FFF2-40B4-BE49-F238E27FC236}">
                <a16:creationId xmlns:a16="http://schemas.microsoft.com/office/drawing/2014/main" id="{A165667C-DA91-2D79-7BC5-DA6F8F5BC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90260"/>
            <a:ext cx="3429000" cy="2133599"/>
          </a:xfrm>
          <a:prstGeom prst="rect">
            <a:avLst/>
          </a:prstGeom>
        </p:spPr>
      </p:pic>
    </p:spTree>
    <p:extLst>
      <p:ext uri="{BB962C8B-B14F-4D97-AF65-F5344CB8AC3E}">
        <p14:creationId xmlns:p14="http://schemas.microsoft.com/office/powerpoint/2010/main" val="2022422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solidFill>
                  <a:prstClr val="black"/>
                </a:solidFill>
                <a:ea typeface="+mn-ea"/>
                <a:cs typeface="+mn-cs"/>
              </a:rPr>
              <a:t>IV. LOCAL ECONOMIC DEVELOPMENT</a:t>
            </a:r>
            <a:endParaRPr lang="en-ZA" sz="3600" dirty="0"/>
          </a:p>
        </p:txBody>
      </p:sp>
      <p:sp>
        <p:nvSpPr>
          <p:cNvPr id="3" name="Content Placeholder 2"/>
          <p:cNvSpPr>
            <a:spLocks noGrp="1"/>
          </p:cNvSpPr>
          <p:nvPr>
            <p:ph sz="half" idx="1"/>
          </p:nvPr>
        </p:nvSpPr>
        <p:spPr>
          <a:xfrm>
            <a:off x="457200" y="1417638"/>
            <a:ext cx="4495800" cy="4906962"/>
          </a:xfrm>
          <a:ln>
            <a:solidFill>
              <a:schemeClr val="tx1"/>
            </a:solidFill>
          </a:ln>
        </p:spPr>
        <p:txBody>
          <a:bodyPr>
            <a:normAutofit fontScale="85000" lnSpcReduction="20000"/>
          </a:bodyPr>
          <a:lstStyle/>
          <a:p>
            <a:pPr marR="191135" lvl="0" algn="just">
              <a:lnSpc>
                <a:spcPct val="115000"/>
              </a:lnSpc>
              <a:buFont typeface="Tahoma" panose="020B0604030504040204" pitchFamily="34" charset="0"/>
              <a:buChar char="•"/>
            </a:pPr>
            <a:r>
              <a:rPr lang="en-US" sz="1600" dirty="0">
                <a:latin typeface="Tahoma" panose="020B0604030504040204" pitchFamily="34" charset="0"/>
                <a:ea typeface="Times New Roman" panose="02020603050405020304" pitchFamily="18" charset="0"/>
                <a:cs typeface="Times New Roman" panose="02020603050405020304" pitchFamily="18" charset="0"/>
              </a:rPr>
              <a:t>The Council has a local economic development plan or projects that target women, PWD, and youth entrepreneurs.</a:t>
            </a:r>
          </a:p>
          <a:p>
            <a:pPr marR="191135" lvl="0" algn="just">
              <a:lnSpc>
                <a:spcPct val="115000"/>
              </a:lnSpc>
              <a:buFont typeface="Tahoma" panose="020B0604030504040204" pitchFamily="34" charset="0"/>
              <a:buChar char="•"/>
            </a:pPr>
            <a:r>
              <a:rPr lang="en-ZA"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Market places designed and % of stands allocated to women, men, PWD and youth on an equal opportunity basis. </a:t>
            </a:r>
            <a:r>
              <a:rPr lang="en-ZA" sz="16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 W1036, M 443, PWD- 2</a:t>
            </a:r>
          </a:p>
          <a:p>
            <a:pPr marR="191135" lvl="0" algn="just">
              <a:lnSpc>
                <a:spcPct val="115000"/>
              </a:lnSpc>
              <a:buFont typeface="Tahoma" panose="020B0604030504040204" pitchFamily="34" charset="0"/>
              <a:buChar char="•"/>
            </a:pPr>
            <a:r>
              <a:rPr lang="en-ZA" sz="16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Existence of entrepreneurship finance schemes linked to council that benefit women, men, people living with disability, and youth </a:t>
            </a:r>
            <a:r>
              <a:rPr lang="en-ZA" sz="16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 </a:t>
            </a:r>
            <a:r>
              <a:rPr lang="en-ZA" sz="1600" dirty="0" err="1">
                <a:solidFill>
                  <a:srgbClr val="FF0000"/>
                </a:solidFill>
                <a:latin typeface="Tahoma" panose="020B0604030504040204" pitchFamily="34" charset="0"/>
                <a:ea typeface="Times New Roman" panose="02020603050405020304" pitchFamily="18" charset="0"/>
                <a:cs typeface="Times New Roman" panose="02020603050405020304" pitchFamily="18" charset="0"/>
              </a:rPr>
              <a:t>Toose</a:t>
            </a:r>
            <a:r>
              <a:rPr lang="en-ZA" sz="16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 and </a:t>
            </a:r>
            <a:r>
              <a:rPr lang="en-ZA" sz="1600" dirty="0" err="1">
                <a:solidFill>
                  <a:srgbClr val="FF0000"/>
                </a:solidFill>
                <a:latin typeface="Tahoma" panose="020B0604030504040204" pitchFamily="34" charset="0"/>
                <a:ea typeface="Times New Roman" panose="02020603050405020304" pitchFamily="18" charset="0"/>
                <a:cs typeface="Times New Roman" panose="02020603050405020304" pitchFamily="18" charset="0"/>
              </a:rPr>
              <a:t>Fushai</a:t>
            </a:r>
            <a:r>
              <a:rPr lang="en-ZA" sz="16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 facilitated by Plan International</a:t>
            </a:r>
          </a:p>
          <a:p>
            <a:pPr marR="191135" lvl="0" algn="just">
              <a:lnSpc>
                <a:spcPct val="115000"/>
              </a:lnSpc>
              <a:buFont typeface="Tahoma" panose="020B0604030504040204" pitchFamily="34" charset="0"/>
              <a:buChar char="•"/>
            </a:pPr>
            <a:r>
              <a:rPr lang="en-ZA" sz="1600" dirty="0">
                <a:solidFill>
                  <a:srgbClr val="000000"/>
                </a:solidFill>
                <a:latin typeface="Tahoma" panose="020B0604030504040204" pitchFamily="34" charset="0"/>
                <a:ea typeface="Times New Roman" panose="02020603050405020304" pitchFamily="18" charset="0"/>
              </a:rPr>
              <a:t>What arrangements have been made by the council with external sources of finance to promote access to finance for local entrepreneurs, especially women, PWD and the youth</a:t>
            </a:r>
            <a:r>
              <a:rPr lang="en-ZA" sz="1600" dirty="0">
                <a:solidFill>
                  <a:srgbClr val="FF0000"/>
                </a:solidFill>
                <a:latin typeface="Tahoma" panose="020B0604030504040204" pitchFamily="34" charset="0"/>
                <a:ea typeface="Times New Roman" panose="02020603050405020304" pitchFamily="18" charset="0"/>
              </a:rPr>
              <a:t>? – Trainings &amp; market business linkages</a:t>
            </a:r>
          </a:p>
          <a:p>
            <a:pPr marR="191135" lvl="0" algn="just">
              <a:lnSpc>
                <a:spcPct val="115000"/>
              </a:lnSpc>
              <a:buFont typeface="Tahoma" panose="020B0604030504040204" pitchFamily="34" charset="0"/>
              <a:buChar char="•"/>
            </a:pPr>
            <a:r>
              <a:rPr lang="en-ZA" sz="1600" dirty="0">
                <a:solidFill>
                  <a:srgbClr val="000000"/>
                </a:solidFill>
                <a:latin typeface="Tahoma" panose="020B0604030504040204" pitchFamily="34" charset="0"/>
                <a:ea typeface="Times New Roman" panose="02020603050405020304" pitchFamily="18" charset="0"/>
              </a:rPr>
              <a:t>Does the council allocate tenders to women-owned businesses? - </a:t>
            </a:r>
            <a:r>
              <a:rPr lang="en-ZA" sz="1600" dirty="0">
                <a:solidFill>
                  <a:srgbClr val="FF0000"/>
                </a:solidFill>
                <a:latin typeface="Tahoma" panose="020B0604030504040204" pitchFamily="34" charset="0"/>
                <a:ea typeface="Times New Roman" panose="02020603050405020304" pitchFamily="18" charset="0"/>
              </a:rPr>
              <a:t>Yes</a:t>
            </a:r>
          </a:p>
          <a:p>
            <a:pPr marR="191135" lvl="0" algn="just">
              <a:lnSpc>
                <a:spcPct val="115000"/>
              </a:lnSpc>
              <a:buFont typeface="Tahoma" panose="020B0604030504040204" pitchFamily="34" charset="0"/>
              <a:buChar char="•"/>
            </a:pPr>
            <a:r>
              <a:rPr lang="en-ZA" sz="1600" dirty="0">
                <a:solidFill>
                  <a:srgbClr val="000000"/>
                </a:solidFill>
                <a:latin typeface="Tahoma" panose="020B0604030504040204" pitchFamily="34" charset="0"/>
                <a:ea typeface="Times New Roman" panose="02020603050405020304" pitchFamily="18" charset="0"/>
              </a:rPr>
              <a:t>What is the proportion of tenders allocated to women? </a:t>
            </a:r>
            <a:r>
              <a:rPr lang="en-ZA" sz="1600" dirty="0">
                <a:solidFill>
                  <a:srgbClr val="FF0000"/>
                </a:solidFill>
                <a:latin typeface="Tahoma" panose="020B0604030504040204" pitchFamily="34" charset="0"/>
                <a:ea typeface="Times New Roman" panose="02020603050405020304" pitchFamily="18" charset="0"/>
              </a:rPr>
              <a:t>- 30%</a:t>
            </a:r>
          </a:p>
          <a:p>
            <a:pPr marR="191135" lvl="0" algn="just">
              <a:lnSpc>
                <a:spcPct val="115000"/>
              </a:lnSpc>
              <a:buFont typeface="Tahoma" panose="020B0604030504040204" pitchFamily="34" charset="0"/>
              <a:buChar char="•"/>
            </a:pPr>
            <a:r>
              <a:rPr lang="en-ZA" sz="1600" dirty="0">
                <a:latin typeface="Tahoma" panose="020B0604030504040204" pitchFamily="34" charset="0"/>
                <a:ea typeface="Times New Roman" panose="02020603050405020304" pitchFamily="18" charset="0"/>
              </a:rPr>
              <a:t>What proportion of the council budget is allocated to LED activities? </a:t>
            </a:r>
            <a:r>
              <a:rPr lang="en-ZA" sz="1600" dirty="0">
                <a:solidFill>
                  <a:srgbClr val="FF0000"/>
                </a:solidFill>
                <a:latin typeface="Tahoma" panose="020B0604030504040204" pitchFamily="34" charset="0"/>
                <a:ea typeface="Times New Roman" panose="02020603050405020304" pitchFamily="18" charset="0"/>
              </a:rPr>
              <a:t>7%</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9" name="Picture 8">
            <a:extLst>
              <a:ext uri="{FF2B5EF4-FFF2-40B4-BE49-F238E27FC236}">
                <a16:creationId xmlns:a16="http://schemas.microsoft.com/office/drawing/2014/main" id="{44B544EB-63C2-9361-0BE3-F7EC24EBE22A}"/>
              </a:ext>
            </a:extLst>
          </p:cNvPr>
          <p:cNvPicPr>
            <a:picLocks noChangeAspect="1"/>
          </p:cNvPicPr>
          <p:nvPr/>
        </p:nvPicPr>
        <p:blipFill>
          <a:blip r:embed="rId2" cstate="print">
            <a:extLst>
              <a:ext uri="{28A0092B-C50C-407E-A947-70E740481C1C}">
                <a14:useLocalDpi xmlns:a14="http://schemas.microsoft.com/office/drawing/2010/main" val="0"/>
              </a:ext>
            </a:extLst>
          </a:blip>
          <a:srcRect t="11111" b="14444"/>
          <a:stretch/>
        </p:blipFill>
        <p:spPr>
          <a:xfrm flipH="1">
            <a:off x="4993825" y="1809155"/>
            <a:ext cx="3804548" cy="1955292"/>
          </a:xfrm>
          <a:prstGeom prst="rect">
            <a:avLst/>
          </a:prstGeom>
        </p:spPr>
      </p:pic>
      <p:sp>
        <p:nvSpPr>
          <p:cNvPr id="11" name="Content Placeholder 10">
            <a:extLst>
              <a:ext uri="{FF2B5EF4-FFF2-40B4-BE49-F238E27FC236}">
                <a16:creationId xmlns:a16="http://schemas.microsoft.com/office/drawing/2014/main" id="{94BDD61D-644B-A83C-4FBA-35AD4C1DE717}"/>
              </a:ext>
            </a:extLst>
          </p:cNvPr>
          <p:cNvSpPr txBox="1">
            <a:spLocks noGrp="1"/>
          </p:cNvSpPr>
          <p:nvPr>
            <p:ph sz="half" idx="2"/>
          </p:nvPr>
        </p:nvSpPr>
        <p:spPr>
          <a:xfrm>
            <a:off x="4993825" y="1285935"/>
            <a:ext cx="3886200" cy="523220"/>
          </a:xfrm>
          <a:prstGeom prst="rect">
            <a:avLst/>
          </a:prstGeom>
          <a:noFill/>
        </p:spPr>
        <p:txBody>
          <a:bodyPr wrap="square" rtlCol="0">
            <a:spAutoFit/>
          </a:bodyPr>
          <a:lstStyle/>
          <a:p>
            <a:pPr marL="0" indent="0">
              <a:buNone/>
            </a:pPr>
            <a:r>
              <a:rPr lang="en-US" dirty="0"/>
              <a:t>One of our market stalls</a:t>
            </a:r>
            <a:endParaRPr lang="en-ZW" dirty="0"/>
          </a:p>
        </p:txBody>
      </p:sp>
      <p:sp>
        <p:nvSpPr>
          <p:cNvPr id="12" name="TextBox 11">
            <a:extLst>
              <a:ext uri="{FF2B5EF4-FFF2-40B4-BE49-F238E27FC236}">
                <a16:creationId xmlns:a16="http://schemas.microsoft.com/office/drawing/2014/main" id="{712FB159-D1CF-D855-1067-FC52EFCACD09}"/>
              </a:ext>
            </a:extLst>
          </p:cNvPr>
          <p:cNvSpPr txBox="1"/>
          <p:nvPr/>
        </p:nvSpPr>
        <p:spPr>
          <a:xfrm>
            <a:off x="4968425" y="5879133"/>
            <a:ext cx="4150175" cy="646331"/>
          </a:xfrm>
          <a:prstGeom prst="rect">
            <a:avLst/>
          </a:prstGeom>
          <a:noFill/>
        </p:spPr>
        <p:txBody>
          <a:bodyPr wrap="square" rtlCol="0">
            <a:spAutoFit/>
          </a:bodyPr>
          <a:lstStyle/>
          <a:p>
            <a:r>
              <a:rPr lang="en-US" dirty="0">
                <a:solidFill>
                  <a:prstClr val="black"/>
                </a:solidFill>
                <a:latin typeface="Calibri"/>
              </a:rPr>
              <a:t>Community Training with Plan International</a:t>
            </a:r>
            <a:endParaRPr lang="en-ZW" dirty="0"/>
          </a:p>
        </p:txBody>
      </p:sp>
      <p:pic>
        <p:nvPicPr>
          <p:cNvPr id="14" name="Picture 13">
            <a:extLst>
              <a:ext uri="{FF2B5EF4-FFF2-40B4-BE49-F238E27FC236}">
                <a16:creationId xmlns:a16="http://schemas.microsoft.com/office/drawing/2014/main" id="{605D9674-35E8-E196-7776-0E7EE883E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14520"/>
            <a:ext cx="3704496" cy="2129079"/>
          </a:xfrm>
          <a:prstGeom prst="rect">
            <a:avLst/>
          </a:prstGeom>
        </p:spPr>
      </p:pic>
    </p:spTree>
    <p:extLst>
      <p:ext uri="{BB962C8B-B14F-4D97-AF65-F5344CB8AC3E}">
        <p14:creationId xmlns:p14="http://schemas.microsoft.com/office/powerpoint/2010/main" val="14519960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 INFRASTRUCTURE AND SOCIAL DEVELOPMENT</a:t>
            </a:r>
            <a:endParaRPr lang="en-ZA" dirty="0"/>
          </a:p>
        </p:txBody>
      </p:sp>
      <p:sp>
        <p:nvSpPr>
          <p:cNvPr id="3" name="Content Placeholder 2"/>
          <p:cNvSpPr>
            <a:spLocks noGrp="1"/>
          </p:cNvSpPr>
          <p:nvPr>
            <p:ph sz="half" idx="1"/>
          </p:nvPr>
        </p:nvSpPr>
        <p:spPr>
          <a:xfrm>
            <a:off x="128337" y="1567526"/>
            <a:ext cx="4215063" cy="4452274"/>
          </a:xfrm>
          <a:ln>
            <a:solidFill>
              <a:schemeClr val="tx1"/>
            </a:solidFill>
          </a:ln>
        </p:spPr>
        <p:txBody>
          <a:bodyPr>
            <a:normAutofit lnSpcReduction="10000"/>
          </a:bodyPr>
          <a:lstStyle/>
          <a:p>
            <a:pPr marL="0" lvl="0" indent="0" algn="just">
              <a:buNone/>
            </a:pPr>
            <a:r>
              <a:rPr lang="en-ZA" sz="2000" b="1" dirty="0">
                <a:solidFill>
                  <a:prstClr val="black"/>
                </a:solidFill>
              </a:rPr>
              <a:t>Land and housing </a:t>
            </a:r>
          </a:p>
          <a:p>
            <a:pPr lvl="0" algn="just"/>
            <a:r>
              <a:rPr lang="en-ZA" sz="2000" dirty="0">
                <a:solidFill>
                  <a:srgbClr val="000000"/>
                </a:solidFill>
                <a:latin typeface="Tahoma" panose="020B0604030504040204" pitchFamily="34" charset="0"/>
                <a:ea typeface="Times New Roman" panose="02020603050405020304" pitchFamily="18" charset="0"/>
              </a:rPr>
              <a:t>Sex disaggregated data of land allocations for council &amp; community beneficiaries.</a:t>
            </a:r>
          </a:p>
          <a:p>
            <a:pPr lvl="0" algn="just"/>
            <a:r>
              <a:rPr lang="en-ZA" sz="2000" dirty="0">
                <a:solidFill>
                  <a:srgbClr val="000000"/>
                </a:solidFill>
                <a:latin typeface="Tahoma" panose="020B0604030504040204" pitchFamily="34" charset="0"/>
                <a:ea typeface="Times New Roman" panose="02020603050405020304" pitchFamily="18" charset="0"/>
              </a:rPr>
              <a:t>Sex disaggregated data for housing allocations</a:t>
            </a:r>
          </a:p>
          <a:p>
            <a:pPr marR="191135" lvl="0" algn="just">
              <a:lnSpc>
                <a:spcPct val="115000"/>
              </a:lnSpc>
              <a:buFont typeface="Tahoma" panose="020B0604030504040204" pitchFamily="34" charset="0"/>
              <a:buChar char="•"/>
            </a:pPr>
            <a:endParaRPr lang="en-ZA" sz="2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p>
            <a:pPr marL="0" lvl="0" indent="0" algn="just">
              <a:buNone/>
            </a:pPr>
            <a:r>
              <a:rPr lang="en-ZA" sz="2000" b="1" dirty="0">
                <a:solidFill>
                  <a:prstClr val="black"/>
                </a:solidFill>
              </a:rPr>
              <a:t>Water and sanitation </a:t>
            </a:r>
          </a:p>
          <a:p>
            <a:pPr marR="191135" lvl="0" algn="just">
              <a:lnSpc>
                <a:spcPct val="115000"/>
              </a:lnSpc>
              <a:buFont typeface="Tahoma" panose="020B0604030504040204" pitchFamily="34" charset="0"/>
              <a:buChar char="•"/>
            </a:pPr>
            <a:r>
              <a:rPr lang="en-ZA" sz="2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Are there water committees? </a:t>
            </a:r>
          </a:p>
          <a:p>
            <a:pPr marR="191135" lvl="0" algn="just">
              <a:lnSpc>
                <a:spcPct val="115000"/>
              </a:lnSpc>
              <a:buFont typeface="Tahoma" panose="020B0604030504040204" pitchFamily="34" charset="0"/>
              <a:buChar char="•"/>
            </a:pPr>
            <a:r>
              <a:rPr lang="en-ZA" sz="2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Types of water and sanitation projects.</a:t>
            </a:r>
          </a:p>
          <a:p>
            <a:pPr marR="191135" lvl="0" algn="just">
              <a:lnSpc>
                <a:spcPct val="115000"/>
              </a:lnSpc>
              <a:buFont typeface="Tahoma" panose="020B0604030504040204" pitchFamily="34" charset="0"/>
              <a:buChar char="•"/>
            </a:pPr>
            <a:r>
              <a:rPr lang="en-ZA" sz="20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How gender-responsive are these. </a:t>
            </a:r>
          </a:p>
          <a:p>
            <a:pPr marR="191135" lvl="0">
              <a:lnSpc>
                <a:spcPct val="115000"/>
              </a:lnSpc>
              <a:buFont typeface="Tahoma" panose="020B0604030504040204" pitchFamily="34" charset="0"/>
              <a:buChar char="•"/>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6" name="Content Placeholder 5"/>
          <p:cNvSpPr>
            <a:spLocks noGrp="1"/>
          </p:cNvSpPr>
          <p:nvPr>
            <p:ph sz="half" idx="2"/>
          </p:nvPr>
        </p:nvSpPr>
        <p:spPr>
          <a:ln>
            <a:solidFill>
              <a:schemeClr val="tx1"/>
            </a:solidFill>
          </a:ln>
        </p:spPr>
        <p:txBody>
          <a:bodyPr>
            <a:normAutofit lnSpcReduction="10000"/>
          </a:bodyPr>
          <a:lstStyle/>
          <a:p>
            <a:pPr marL="0" indent="0">
              <a:buNone/>
            </a:pPr>
            <a:r>
              <a:rPr lang="en-ZA" dirty="0">
                <a:solidFill>
                  <a:srgbClr val="FF0000"/>
                </a:solidFill>
              </a:rPr>
              <a:t>.</a:t>
            </a:r>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Table 7">
            <a:extLst>
              <a:ext uri="{FF2B5EF4-FFF2-40B4-BE49-F238E27FC236}">
                <a16:creationId xmlns:a16="http://schemas.microsoft.com/office/drawing/2014/main" id="{DE429A2C-A611-1E6E-52BC-E2B64F7DF05A}"/>
              </a:ext>
            </a:extLst>
          </p:cNvPr>
          <p:cNvGraphicFramePr>
            <a:graphicFrameLocks noGrp="1"/>
          </p:cNvGraphicFramePr>
          <p:nvPr>
            <p:extLst>
              <p:ext uri="{D42A27DB-BD31-4B8C-83A1-F6EECF244321}">
                <p14:modId xmlns:p14="http://schemas.microsoft.com/office/powerpoint/2010/main" val="30757739"/>
              </p:ext>
            </p:extLst>
          </p:nvPr>
        </p:nvGraphicFramePr>
        <p:xfrm>
          <a:off x="4706332" y="3893621"/>
          <a:ext cx="3995904" cy="1844040"/>
        </p:xfrm>
        <a:graphic>
          <a:graphicData uri="http://schemas.openxmlformats.org/drawingml/2006/table">
            <a:tbl>
              <a:tblPr firstRow="1" bandRow="1">
                <a:tableStyleId>{5C22544A-7EE6-4342-B048-85BDC9FD1C3A}</a:tableStyleId>
              </a:tblPr>
              <a:tblGrid>
                <a:gridCol w="998976">
                  <a:extLst>
                    <a:ext uri="{9D8B030D-6E8A-4147-A177-3AD203B41FA5}">
                      <a16:colId xmlns:a16="http://schemas.microsoft.com/office/drawing/2014/main" val="510525429"/>
                    </a:ext>
                  </a:extLst>
                </a:gridCol>
                <a:gridCol w="998976">
                  <a:extLst>
                    <a:ext uri="{9D8B030D-6E8A-4147-A177-3AD203B41FA5}">
                      <a16:colId xmlns:a16="http://schemas.microsoft.com/office/drawing/2014/main" val="4098407582"/>
                    </a:ext>
                  </a:extLst>
                </a:gridCol>
                <a:gridCol w="998976">
                  <a:extLst>
                    <a:ext uri="{9D8B030D-6E8A-4147-A177-3AD203B41FA5}">
                      <a16:colId xmlns:a16="http://schemas.microsoft.com/office/drawing/2014/main" val="586806373"/>
                    </a:ext>
                  </a:extLst>
                </a:gridCol>
                <a:gridCol w="998976">
                  <a:extLst>
                    <a:ext uri="{9D8B030D-6E8A-4147-A177-3AD203B41FA5}">
                      <a16:colId xmlns:a16="http://schemas.microsoft.com/office/drawing/2014/main" val="3324435739"/>
                    </a:ext>
                  </a:extLst>
                </a:gridCol>
              </a:tblGrid>
              <a:tr h="599440">
                <a:tc>
                  <a:txBody>
                    <a:bodyPr/>
                    <a:lstStyle/>
                    <a:p>
                      <a:pPr marL="0" marR="0">
                        <a:spcBef>
                          <a:spcPts val="0"/>
                        </a:spcBef>
                        <a:spcAft>
                          <a:spcPts val="600"/>
                        </a:spcAft>
                      </a:pPr>
                      <a:r>
                        <a:rPr lang="en-GB" sz="1200" b="1" kern="100" dirty="0">
                          <a:solidFill>
                            <a:schemeClr val="tx1"/>
                          </a:solidFill>
                          <a:effectLst/>
                          <a:latin typeface="+mn-lt"/>
                          <a:ea typeface="Tahoma" panose="020B0604030504040204" pitchFamily="34" charset="0"/>
                          <a:cs typeface="Tahoma" panose="020B0604030504040204" pitchFamily="34" charset="0"/>
                        </a:rPr>
                        <a:t> Water Committees</a:t>
                      </a:r>
                      <a:endParaRPr lang="en-GB" sz="1200" kern="10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600"/>
                        </a:spcAft>
                      </a:pPr>
                      <a:r>
                        <a:rPr lang="en-GB" sz="1200" b="1" kern="100" dirty="0">
                          <a:solidFill>
                            <a:schemeClr val="tx1"/>
                          </a:solidFill>
                          <a:effectLst/>
                          <a:latin typeface="+mn-lt"/>
                          <a:ea typeface="Tahoma" panose="020B0604030504040204" pitchFamily="34" charset="0"/>
                          <a:cs typeface="Tahoma" panose="020B0604030504040204" pitchFamily="34" charset="0"/>
                        </a:rPr>
                        <a:t>Number</a:t>
                      </a:r>
                      <a:endParaRPr lang="en-GB" sz="1200" kern="10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600"/>
                        </a:spcAft>
                      </a:pPr>
                      <a:r>
                        <a:rPr lang="en-GB" sz="1200" b="1" kern="100" dirty="0">
                          <a:solidFill>
                            <a:schemeClr val="tx1"/>
                          </a:solidFill>
                          <a:effectLst/>
                          <a:latin typeface="+mn-lt"/>
                          <a:ea typeface="Tahoma" panose="020B0604030504040204" pitchFamily="34" charset="0"/>
                          <a:cs typeface="Tahoma" panose="020B0604030504040204" pitchFamily="34" charset="0"/>
                        </a:rPr>
                        <a:t>Chairpersons of Water Committees</a:t>
                      </a:r>
                      <a:endParaRPr lang="en-GB" sz="1200" kern="10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tc>
                <a:tc>
                  <a:txBody>
                    <a:bodyPr/>
                    <a:lstStyle/>
                    <a:p>
                      <a:pPr marL="0" marR="0">
                        <a:spcBef>
                          <a:spcPts val="0"/>
                        </a:spcBef>
                        <a:spcAft>
                          <a:spcPts val="600"/>
                        </a:spcAft>
                      </a:pPr>
                      <a:r>
                        <a:rPr lang="en-GB" sz="1200" b="1" kern="100" dirty="0">
                          <a:solidFill>
                            <a:schemeClr val="tx1"/>
                          </a:solidFill>
                          <a:effectLst/>
                          <a:latin typeface="+mn-lt"/>
                          <a:ea typeface="Tahoma" panose="020B0604030504040204" pitchFamily="34" charset="0"/>
                          <a:cs typeface="Tahoma" panose="020B0604030504040204" pitchFamily="34" charset="0"/>
                        </a:rPr>
                        <a:t>Vice Chairpersons of water committees</a:t>
                      </a:r>
                      <a:endParaRPr lang="en-GB" sz="1200" kern="100" dirty="0">
                        <a:solidFill>
                          <a:schemeClr val="tx1"/>
                        </a:solidFill>
                        <a:effectLst/>
                        <a:latin typeface="+mn-lt"/>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342195866"/>
                  </a:ext>
                </a:extLst>
              </a:tr>
              <a:tr h="370840">
                <a:tc>
                  <a:txBody>
                    <a:bodyPr/>
                    <a:lstStyle/>
                    <a:p>
                      <a:pPr marL="0" marR="0">
                        <a:spcBef>
                          <a:spcPts val="0"/>
                        </a:spcBef>
                        <a:spcAft>
                          <a:spcPts val="600"/>
                        </a:spcAft>
                      </a:pPr>
                      <a:r>
                        <a:rPr lang="en-GB" sz="14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Women</a:t>
                      </a:r>
                      <a:endParaRPr lang="en-GB"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16</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3068272557"/>
                  </a:ext>
                </a:extLst>
              </a:tr>
              <a:tr h="370840">
                <a:tc>
                  <a:txBody>
                    <a:bodyPr/>
                    <a:lstStyle/>
                    <a:p>
                      <a:pPr marL="0" marR="0">
                        <a:spcBef>
                          <a:spcPts val="0"/>
                        </a:spcBef>
                        <a:spcAft>
                          <a:spcPts val="600"/>
                        </a:spcAft>
                      </a:pPr>
                      <a:r>
                        <a:rPr lang="en-GB" sz="14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Men</a:t>
                      </a:r>
                      <a:endParaRPr lang="en-GB"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8</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val="812720246"/>
                  </a:ext>
                </a:extLst>
              </a:tr>
              <a:tr h="370840">
                <a:tc>
                  <a:txBody>
                    <a:bodyPr/>
                    <a:lstStyle/>
                    <a:p>
                      <a:pPr marL="0" marR="0">
                        <a:spcBef>
                          <a:spcPts val="0"/>
                        </a:spcBef>
                        <a:spcAft>
                          <a:spcPts val="600"/>
                        </a:spcAft>
                      </a:pPr>
                      <a:r>
                        <a:rPr lang="en-GB" sz="14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endParaRPr lang="en-GB" sz="14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24</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GB" sz="1600"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val="1656717661"/>
                  </a:ext>
                </a:extLst>
              </a:tr>
            </a:tbl>
          </a:graphicData>
        </a:graphic>
      </p:graphicFrame>
      <p:graphicFrame>
        <p:nvGraphicFramePr>
          <p:cNvPr id="11" name="Table 11">
            <a:extLst>
              <a:ext uri="{FF2B5EF4-FFF2-40B4-BE49-F238E27FC236}">
                <a16:creationId xmlns:a16="http://schemas.microsoft.com/office/drawing/2014/main" id="{310A8E5D-8951-3E8E-280B-30CD122D7B82}"/>
              </a:ext>
            </a:extLst>
          </p:cNvPr>
          <p:cNvGraphicFramePr>
            <a:graphicFrameLocks noGrp="1"/>
          </p:cNvGraphicFramePr>
          <p:nvPr>
            <p:extLst>
              <p:ext uri="{D42A27DB-BD31-4B8C-83A1-F6EECF244321}">
                <p14:modId xmlns:p14="http://schemas.microsoft.com/office/powerpoint/2010/main" val="550611561"/>
              </p:ext>
            </p:extLst>
          </p:nvPr>
        </p:nvGraphicFramePr>
        <p:xfrm>
          <a:off x="4711590" y="1690261"/>
          <a:ext cx="3995901" cy="1676400"/>
        </p:xfrm>
        <a:graphic>
          <a:graphicData uri="http://schemas.openxmlformats.org/drawingml/2006/table">
            <a:tbl>
              <a:tblPr firstRow="1" bandRow="1">
                <a:tableStyleId>{93296810-A885-4BE3-A3E7-6D5BEEA58F35}</a:tableStyleId>
              </a:tblPr>
              <a:tblGrid>
                <a:gridCol w="1331967">
                  <a:extLst>
                    <a:ext uri="{9D8B030D-6E8A-4147-A177-3AD203B41FA5}">
                      <a16:colId xmlns:a16="http://schemas.microsoft.com/office/drawing/2014/main" val="3828513353"/>
                    </a:ext>
                  </a:extLst>
                </a:gridCol>
                <a:gridCol w="1331967">
                  <a:extLst>
                    <a:ext uri="{9D8B030D-6E8A-4147-A177-3AD203B41FA5}">
                      <a16:colId xmlns:a16="http://schemas.microsoft.com/office/drawing/2014/main" val="3689454793"/>
                    </a:ext>
                  </a:extLst>
                </a:gridCol>
                <a:gridCol w="1331967">
                  <a:extLst>
                    <a:ext uri="{9D8B030D-6E8A-4147-A177-3AD203B41FA5}">
                      <a16:colId xmlns:a16="http://schemas.microsoft.com/office/drawing/2014/main" val="154703483"/>
                    </a:ext>
                  </a:extLst>
                </a:gridCol>
              </a:tblGrid>
              <a:tr h="307319">
                <a:tc>
                  <a:txBody>
                    <a:bodyPr/>
                    <a:lstStyle/>
                    <a:p>
                      <a:r>
                        <a:rPr lang="en-US" sz="1600" dirty="0">
                          <a:solidFill>
                            <a:schemeClr val="tx1"/>
                          </a:solidFill>
                        </a:rPr>
                        <a:t>Housing Allocations</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dirty="0">
                          <a:solidFill>
                            <a:schemeClr val="tx1"/>
                          </a:solidFill>
                        </a:rPr>
                        <a:t>Number</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600" dirty="0">
                          <a:solidFill>
                            <a:schemeClr val="tx1"/>
                          </a:solidFill>
                        </a:rPr>
                        <a:t>Proportion (%)</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73356789"/>
                  </a:ext>
                </a:extLst>
              </a:tr>
              <a:tr h="307319">
                <a:tc>
                  <a:txBody>
                    <a:bodyPr/>
                    <a:lstStyle/>
                    <a:p>
                      <a:r>
                        <a:rPr lang="en-US" b="1" dirty="0"/>
                        <a:t>Women</a:t>
                      </a:r>
                      <a:endParaRPr lang="en-GB" b="1" dirty="0"/>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val="2427803244"/>
                  </a:ext>
                </a:extLst>
              </a:tr>
              <a:tr h="307319">
                <a:tc>
                  <a:txBody>
                    <a:bodyPr/>
                    <a:lstStyle/>
                    <a:p>
                      <a:r>
                        <a:rPr lang="en-US" b="1" dirty="0"/>
                        <a:t>Men</a:t>
                      </a:r>
                      <a:endParaRPr lang="en-GB" b="1" dirty="0"/>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val="1057078895"/>
                  </a:ext>
                </a:extLst>
              </a:tr>
              <a:tr h="307319">
                <a:tc>
                  <a:txBody>
                    <a:bodyPr/>
                    <a:lstStyle/>
                    <a:p>
                      <a:r>
                        <a:rPr lang="en-US" b="1" dirty="0"/>
                        <a:t>Total</a:t>
                      </a:r>
                      <a:endParaRPr lang="en-GB" b="1" dirty="0"/>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val="2491303022"/>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 SEXUAL AND REPRODUCTIVE HEALTH, HIV AND AIDS</a:t>
            </a:r>
            <a:endParaRPr lang="en-ZA" dirty="0"/>
          </a:p>
        </p:txBody>
      </p:sp>
      <p:sp>
        <p:nvSpPr>
          <p:cNvPr id="8" name="Content Placeholder 7"/>
          <p:cNvSpPr>
            <a:spLocks noGrp="1"/>
          </p:cNvSpPr>
          <p:nvPr>
            <p:ph sz="half" idx="1"/>
          </p:nvPr>
        </p:nvSpPr>
        <p:spPr>
          <a:ln>
            <a:solidFill>
              <a:schemeClr val="tx1"/>
            </a:solidFill>
          </a:ln>
        </p:spPr>
        <p:txBody>
          <a:bodyPr>
            <a:normAutofit fontScale="92500" lnSpcReduction="10000"/>
          </a:bodyPr>
          <a:lstStyle/>
          <a:p>
            <a:pPr algn="just"/>
            <a:r>
              <a:rPr lang="en-ZA" sz="2000" dirty="0">
                <a:latin typeface="+mj-lt"/>
              </a:rPr>
              <a:t>How does the council promote SRHR? </a:t>
            </a:r>
            <a:r>
              <a:rPr lang="en-ZA" sz="2000" dirty="0">
                <a:solidFill>
                  <a:srgbClr val="FF0000"/>
                </a:solidFill>
                <a:latin typeface="+mj-lt"/>
              </a:rPr>
              <a:t>Poly Clinic has </a:t>
            </a:r>
            <a:r>
              <a:rPr lang="en-US" sz="2000" dirty="0">
                <a:solidFill>
                  <a:srgbClr val="FF0000"/>
                </a:solidFill>
                <a:latin typeface="+mj-lt"/>
              </a:rPr>
              <a:t>young primary care counsellors for the youth, staff training, health education talks</a:t>
            </a:r>
            <a:endParaRPr lang="en-ZA" sz="2000" dirty="0">
              <a:solidFill>
                <a:srgbClr val="FF0000"/>
              </a:solidFill>
              <a:latin typeface="+mj-lt"/>
            </a:endParaRPr>
          </a:p>
          <a:p>
            <a:pPr algn="just"/>
            <a:r>
              <a:rPr lang="en-ZA" sz="2000" dirty="0">
                <a:latin typeface="+mj-lt"/>
              </a:rPr>
              <a:t>Do women, men, people living with disability, and youth have equal access to treatment. - </a:t>
            </a:r>
            <a:r>
              <a:rPr lang="en-ZA" sz="2000" dirty="0">
                <a:solidFill>
                  <a:srgbClr val="FF0000"/>
                </a:solidFill>
                <a:latin typeface="+mj-lt"/>
              </a:rPr>
              <a:t>Yes</a:t>
            </a:r>
          </a:p>
          <a:p>
            <a:pPr algn="just"/>
            <a:r>
              <a:rPr lang="en-ZA" sz="2000" dirty="0">
                <a:latin typeface="Calibri" panose="020F0502020204030204" pitchFamily="34" charset="0"/>
                <a:ea typeface="Tahoma" panose="020B0604030504040204" pitchFamily="34" charset="0"/>
                <a:cs typeface="Calibri" panose="020F0502020204030204" pitchFamily="34" charset="0"/>
              </a:rPr>
              <a:t>How has the council ensured that health/SRHR</a:t>
            </a:r>
            <a:r>
              <a:rPr lang="en-GB" sz="2000" dirty="0">
                <a:effectLst/>
                <a:latin typeface="Calibri" panose="020F0502020204030204" pitchFamily="34" charset="0"/>
                <a:ea typeface="Tahoma" panose="020B0604030504040204" pitchFamily="34" charset="0"/>
                <a:cs typeface="Calibri" panose="020F0502020204030204" pitchFamily="34" charset="0"/>
              </a:rPr>
              <a:t> facilities are more accessible to these groups? – </a:t>
            </a:r>
            <a:r>
              <a:rPr lang="en-GB" sz="2000" dirty="0">
                <a:solidFill>
                  <a:srgbClr val="FF0000"/>
                </a:solidFill>
                <a:effectLst/>
                <a:latin typeface="Calibri" panose="020F0502020204030204" pitchFamily="34" charset="0"/>
                <a:ea typeface="Tahoma" panose="020B0604030504040204" pitchFamily="34" charset="0"/>
                <a:cs typeface="Calibri" panose="020F0502020204030204" pitchFamily="34" charset="0"/>
              </a:rPr>
              <a:t>Through health education talks</a:t>
            </a:r>
          </a:p>
          <a:p>
            <a:pPr algn="just"/>
            <a:r>
              <a:rPr lang="en-US" sz="2000" dirty="0">
                <a:latin typeface="Calibri" panose="020F0502020204030204" pitchFamily="34" charset="0"/>
                <a:ea typeface="Tahoma" panose="020B0604030504040204" pitchFamily="34" charset="0"/>
                <a:cs typeface="Calibri" panose="020F0502020204030204" pitchFamily="34" charset="0"/>
              </a:rPr>
              <a:t>How does the Council encourage or support Comprehensive Sexual Education (CSE) in schools? </a:t>
            </a:r>
            <a:r>
              <a:rPr lang="en-US" sz="2000" dirty="0">
                <a:solidFill>
                  <a:srgbClr val="FF0000"/>
                </a:solidFill>
                <a:latin typeface="Calibri" panose="020F0502020204030204" pitchFamily="34" charset="0"/>
                <a:ea typeface="Tahoma" panose="020B0604030504040204" pitchFamily="34" charset="0"/>
                <a:cs typeface="Calibri" panose="020F0502020204030204" pitchFamily="34" charset="0"/>
              </a:rPr>
              <a:t>Sex education talks in Schools</a:t>
            </a:r>
          </a:p>
          <a:p>
            <a:pPr marL="0" indent="0" algn="just">
              <a:buNone/>
            </a:pPr>
            <a:endParaRPr lang="en-ZA" sz="2000" dirty="0">
              <a:solidFill>
                <a:srgbClr val="FF0000"/>
              </a:solidFill>
              <a:latin typeface="Calibri" panose="020F0502020204030204" pitchFamily="34" charset="0"/>
              <a:ea typeface="Tahoma" panose="020B0604030504040204" pitchFamily="34" charset="0"/>
              <a:cs typeface="Calibri" panose="020F0502020204030204" pitchFamily="34" charset="0"/>
            </a:endParaRPr>
          </a:p>
          <a:p>
            <a:pPr algn="just"/>
            <a:endParaRPr lang="en-ZA" sz="1600" dirty="0"/>
          </a:p>
          <a:p>
            <a:endParaRPr lang="en-ZA" sz="1600" dirty="0"/>
          </a:p>
          <a:p>
            <a:endParaRPr lang="en-ZA" sz="1600" dirty="0"/>
          </a:p>
          <a:p>
            <a:pPr marL="0" indent="0">
              <a:buNone/>
            </a:pPr>
            <a:endParaRPr lang="en-ZA" sz="1600" dirty="0"/>
          </a:p>
        </p:txBody>
      </p:sp>
      <p:sp>
        <p:nvSpPr>
          <p:cNvPr id="3" name="Content Placeholder 2"/>
          <p:cNvSpPr>
            <a:spLocks noGrp="1"/>
          </p:cNvSpPr>
          <p:nvPr>
            <p:ph sz="half" idx="2"/>
          </p:nvPr>
        </p:nvSpPr>
        <p:spPr>
          <a:xfrm>
            <a:off x="4648200" y="1600200"/>
            <a:ext cx="4038600" cy="4648200"/>
          </a:xfrm>
          <a:ln>
            <a:solidFill>
              <a:schemeClr val="tx1"/>
            </a:solidFill>
          </a:ln>
        </p:spPr>
        <p:txBody>
          <a:bodyPr>
            <a:normAutofit fontScale="92500" lnSpcReduction="10000"/>
          </a:bodyPr>
          <a:lstStyle/>
          <a:p>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pic>
        <p:nvPicPr>
          <p:cNvPr id="5" name="Picture 4">
            <a:extLst>
              <a:ext uri="{FF2B5EF4-FFF2-40B4-BE49-F238E27FC236}">
                <a16:creationId xmlns:a16="http://schemas.microsoft.com/office/drawing/2014/main" id="{3DEC069F-47E6-298B-4B29-EC68620058E9}"/>
              </a:ext>
            </a:extLst>
          </p:cNvPr>
          <p:cNvPicPr>
            <a:picLocks noChangeAspect="1"/>
          </p:cNvPicPr>
          <p:nvPr/>
        </p:nvPicPr>
        <p:blipFill>
          <a:blip r:embed="rId2" cstate="print">
            <a:extLst>
              <a:ext uri="{28A0092B-C50C-407E-A947-70E740481C1C}">
                <a14:useLocalDpi xmlns:a14="http://schemas.microsoft.com/office/drawing/2010/main" val="0"/>
              </a:ext>
            </a:extLst>
          </a:blip>
          <a:srcRect l="5625" t="20000" r="19375"/>
          <a:stretch/>
        </p:blipFill>
        <p:spPr>
          <a:xfrm>
            <a:off x="5410200" y="4654002"/>
            <a:ext cx="2057400" cy="1518198"/>
          </a:xfrm>
          <a:prstGeom prst="rect">
            <a:avLst/>
          </a:prstGeom>
        </p:spPr>
      </p:pic>
      <p:pic>
        <p:nvPicPr>
          <p:cNvPr id="9" name="Picture 8">
            <a:extLst>
              <a:ext uri="{FF2B5EF4-FFF2-40B4-BE49-F238E27FC236}">
                <a16:creationId xmlns:a16="http://schemas.microsoft.com/office/drawing/2014/main" id="{21E168A6-8AB3-86EB-5E59-BC7CF2CF4A81}"/>
              </a:ext>
            </a:extLst>
          </p:cNvPr>
          <p:cNvPicPr>
            <a:picLocks noChangeAspect="1"/>
          </p:cNvPicPr>
          <p:nvPr/>
        </p:nvPicPr>
        <p:blipFill>
          <a:blip r:embed="rId3">
            <a:extLst>
              <a:ext uri="{28A0092B-C50C-407E-A947-70E740481C1C}">
                <a14:useLocalDpi xmlns:a14="http://schemas.microsoft.com/office/drawing/2010/main" val="0"/>
              </a:ext>
            </a:extLst>
          </a:blip>
          <a:srcRect t="6667" b="16667"/>
          <a:stretch/>
        </p:blipFill>
        <p:spPr>
          <a:xfrm>
            <a:off x="4770269" y="1638051"/>
            <a:ext cx="3154531" cy="2871783"/>
          </a:xfrm>
          <a:prstGeom prst="rect">
            <a:avLst/>
          </a:prstGeom>
        </p:spPr>
      </p:pic>
    </p:spTree>
    <p:extLst>
      <p:ext uri="{BB962C8B-B14F-4D97-AF65-F5344CB8AC3E}">
        <p14:creationId xmlns:p14="http://schemas.microsoft.com/office/powerpoint/2010/main" val="426898104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9AA27-9761-4E4B-B6EF-22624EC19168}">
  <ds:schemaRefs>
    <ds:schemaRef ds:uri="http://schemas.microsoft.com/sharepoint/v3/contenttype/forms"/>
  </ds:schemaRefs>
</ds:datastoreItem>
</file>

<file path=customXml/itemProps2.xml><?xml version="1.0" encoding="utf-8"?>
<ds:datastoreItem xmlns:ds="http://schemas.openxmlformats.org/officeDocument/2006/customXml" ds:itemID="{C55E51EE-2B4A-4D72-8861-9CB0C1EED28F}">
  <ds:schemaRefs>
    <ds:schemaRef ds:uri="http://schemas.openxmlformats.org/package/2006/metadata/core-properties"/>
    <ds:schemaRef ds:uri="1c924d7e-c5b4-4b28-aa90-c1965de8ebdf"/>
    <ds:schemaRef ds:uri="http://purl.org/dc/terms/"/>
    <ds:schemaRef ds:uri="http://purl.org/dc/dcmitype/"/>
    <ds:schemaRef ds:uri="http://schemas.microsoft.com/office/infopath/2007/PartnerControls"/>
    <ds:schemaRef ds:uri="5c72703c-1067-4fa7-89cc-ef245258de7b"/>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6E830755-AF5D-454F-A91F-AFAD4EC89AD3}"/>
</file>

<file path=docProps/app.xml><?xml version="1.0" encoding="utf-8"?>
<Properties xmlns="http://schemas.openxmlformats.org/officeDocument/2006/extended-properties" xmlns:vt="http://schemas.openxmlformats.org/officeDocument/2006/docPropsVTypes">
  <Template>Integral</Template>
  <TotalTime>5566</TotalTime>
  <Words>1298</Words>
  <Application>Microsoft Office PowerPoint</Application>
  <PresentationFormat>On-screen Show (4:3)</PresentationFormat>
  <Paragraphs>173</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Office Theme</vt:lpstr>
      <vt:lpstr>PowerPoint Presentation</vt:lpstr>
      <vt:lpstr>OVERVIEW </vt:lpstr>
      <vt:lpstr> I. GENDER POLICY, ACTION PLAN, HUB AND SPOKE  </vt:lpstr>
      <vt:lpstr> I. GENDER POLICY, ACTION PLAN, HUB AND SPOKE  </vt:lpstr>
      <vt:lpstr>II. GOVERNANCE  </vt:lpstr>
      <vt:lpstr>III. WORK PLACE POLICY AND PRACTICE </vt:lpstr>
      <vt:lpstr>IV. LOCAL ECONOMIC DEVELOPMENT</vt:lpstr>
      <vt:lpstr>V. INFRASTRUCTURE AND SOCIAL DEVELOPMENT</vt:lpstr>
      <vt:lpstr>VI. SEXUAL AND REPRODUCTIVE HEALTH, HIV AND AIDS</vt:lpstr>
      <vt:lpstr>VII. GENDER BASED VIOLENCE</vt:lpstr>
      <vt:lpstr>VIII. CLIMATE JUSTICE</vt:lpstr>
      <vt:lpstr>IX. GENDER MANAGEMENT SYSTEM </vt:lpstr>
      <vt:lpstr>X. GENDER RESPONSIVE BUDGETING </vt:lpstr>
      <vt:lpstr>CHALLENGES</vt:lpstr>
      <vt:lpstr>LESSON LEARNED AND INNOVATION </vt:lpstr>
      <vt:lpstr>SUSTAINABILITY AND REPLICATION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Kudzai Chimusoro</cp:lastModifiedBy>
  <cp:revision>137</cp:revision>
  <dcterms:created xsi:type="dcterms:W3CDTF">2014-03-06T12:27:13Z</dcterms:created>
  <dcterms:modified xsi:type="dcterms:W3CDTF">2024-11-08T07:08:54Z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