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6" r:id="rId5"/>
    <p:sldId id="257" r:id="rId6"/>
    <p:sldId id="258" r:id="rId7"/>
    <p:sldId id="263" r:id="rId8"/>
    <p:sldId id="286" r:id="rId9"/>
    <p:sldId id="285" r:id="rId10"/>
    <p:sldId id="273" r:id="rId11"/>
    <p:sldId id="275" r:id="rId12"/>
    <p:sldId id="287" r:id="rId13"/>
    <p:sldId id="288" r:id="rId14"/>
    <p:sldId id="292" r:id="rId15"/>
    <p:sldId id="289" r:id="rId16"/>
    <p:sldId id="290" r:id="rId17"/>
    <p:sldId id="280" r:id="rId18"/>
    <p:sldId id="297" r:id="rId19"/>
    <p:sldId id="296" r:id="rId20"/>
    <p:sldId id="295" r:id="rId21"/>
    <p:sldId id="279" r:id="rId22"/>
    <p:sldId id="291"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77" autoAdjust="0"/>
  </p:normalViewPr>
  <p:slideViewPr>
    <p:cSldViewPr>
      <p:cViewPr>
        <p:scale>
          <a:sx n="71" d="100"/>
          <a:sy n="71" d="100"/>
        </p:scale>
        <p:origin x="1140" y="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VARAYA TAPIWA - Local Action for Gender Justice  Zimbabwe Coordinator" userId="a6efff57-4fdb-4031-a99b-bc88ce5915cd" providerId="ADAL" clId="{71DAEF0F-A391-4BB4-AC77-F05C64401A50}"/>
    <pc:docChg chg="undo custSel addSld delSld modSld">
      <pc:chgData name="ZVARAYA TAPIWA - Local Action for Gender Justice  Zimbabwe Coordinator" userId="a6efff57-4fdb-4031-a99b-bc88ce5915cd" providerId="ADAL" clId="{71DAEF0F-A391-4BB4-AC77-F05C64401A50}" dt="2022-10-25T15:30:16.062" v="1083" actId="20577"/>
      <pc:docMkLst>
        <pc:docMk/>
      </pc:docMkLst>
      <pc:sldChg chg="delSp modSp mod">
        <pc:chgData name="ZVARAYA TAPIWA - Local Action for Gender Justice  Zimbabwe Coordinator" userId="a6efff57-4fdb-4031-a99b-bc88ce5915cd" providerId="ADAL" clId="{71DAEF0F-A391-4BB4-AC77-F05C64401A50}" dt="2022-10-25T15:25:48.989" v="287" actId="6549"/>
        <pc:sldMkLst>
          <pc:docMk/>
          <pc:sldMk cId="983321093" sldId="256"/>
        </pc:sldMkLst>
        <pc:spChg chg="mod">
          <ac:chgData name="ZVARAYA TAPIWA - Local Action for Gender Justice  Zimbabwe Coordinator" userId="a6efff57-4fdb-4031-a99b-bc88ce5915cd" providerId="ADAL" clId="{71DAEF0F-A391-4BB4-AC77-F05C64401A50}" dt="2022-10-12T11:39:17.199" v="150" actId="20577"/>
          <ac:spMkLst>
            <pc:docMk/>
            <pc:sldMk cId="983321093" sldId="256"/>
            <ac:spMk id="8" creationId="{00000000-0000-0000-0000-000000000000}"/>
          </ac:spMkLst>
        </pc:spChg>
        <pc:spChg chg="mod">
          <ac:chgData name="ZVARAYA TAPIWA - Local Action for Gender Justice  Zimbabwe Coordinator" userId="a6efff57-4fdb-4031-a99b-bc88ce5915cd" providerId="ADAL" clId="{71DAEF0F-A391-4BB4-AC77-F05C64401A50}" dt="2022-10-25T15:25:48.989" v="287" actId="6549"/>
          <ac:spMkLst>
            <pc:docMk/>
            <pc:sldMk cId="983321093" sldId="256"/>
            <ac:spMk id="9" creationId="{00000000-0000-0000-0000-000000000000}"/>
          </ac:spMkLst>
        </pc:spChg>
        <pc:picChg chg="del">
          <ac:chgData name="ZVARAYA TAPIWA - Local Action for Gender Justice  Zimbabwe Coordinator" userId="a6efff57-4fdb-4031-a99b-bc88ce5915cd" providerId="ADAL" clId="{71DAEF0F-A391-4BB4-AC77-F05C64401A50}" dt="2022-10-24T09:37:59.603" v="192" actId="478"/>
          <ac:picMkLst>
            <pc:docMk/>
            <pc:sldMk cId="983321093" sldId="256"/>
            <ac:picMk id="2" creationId="{00000000-0000-0000-0000-000000000000}"/>
          </ac:picMkLst>
        </pc:picChg>
      </pc:sldChg>
      <pc:sldChg chg="modSp mod">
        <pc:chgData name="ZVARAYA TAPIWA - Local Action for Gender Justice  Zimbabwe Coordinator" userId="a6efff57-4fdb-4031-a99b-bc88ce5915cd" providerId="ADAL" clId="{71DAEF0F-A391-4BB4-AC77-F05C64401A50}" dt="2022-10-25T15:25:57.463" v="337" actId="6549"/>
        <pc:sldMkLst>
          <pc:docMk/>
          <pc:sldMk cId="154590272" sldId="257"/>
        </pc:sldMkLst>
        <pc:spChg chg="mod">
          <ac:chgData name="ZVARAYA TAPIWA - Local Action for Gender Justice  Zimbabwe Coordinator" userId="a6efff57-4fdb-4031-a99b-bc88ce5915cd" providerId="ADAL" clId="{71DAEF0F-A391-4BB4-AC77-F05C64401A50}" dt="2022-10-25T15:25:57.463" v="337" actId="6549"/>
          <ac:spMkLst>
            <pc:docMk/>
            <pc:sldMk cId="154590272" sldId="257"/>
            <ac:spMk id="6" creationId="{00000000-0000-0000-0000-000000000000}"/>
          </ac:spMkLst>
        </pc:spChg>
        <pc:graphicFrameChg chg="mod modGraphic">
          <ac:chgData name="ZVARAYA TAPIWA - Local Action for Gender Justice  Zimbabwe Coordinator" userId="a6efff57-4fdb-4031-a99b-bc88ce5915cd" providerId="ADAL" clId="{71DAEF0F-A391-4BB4-AC77-F05C64401A50}" dt="2022-10-12T10:51:01.898" v="64" actId="2711"/>
          <ac:graphicFrameMkLst>
            <pc:docMk/>
            <pc:sldMk cId="154590272" sldId="257"/>
            <ac:graphicFrameMk id="2" creationId="{00000000-0000-0000-0000-000000000000}"/>
          </ac:graphicFrameMkLst>
        </pc:graphicFrameChg>
      </pc:sldChg>
      <pc:sldChg chg="modSp mod">
        <pc:chgData name="ZVARAYA TAPIWA - Local Action for Gender Justice  Zimbabwe Coordinator" userId="a6efff57-4fdb-4031-a99b-bc88ce5915cd" providerId="ADAL" clId="{71DAEF0F-A391-4BB4-AC77-F05C64401A50}" dt="2022-10-25T15:26:03.525" v="387" actId="6549"/>
        <pc:sldMkLst>
          <pc:docMk/>
          <pc:sldMk cId="1224357605" sldId="258"/>
        </pc:sldMkLst>
        <pc:spChg chg="mod">
          <ac:chgData name="ZVARAYA TAPIWA - Local Action for Gender Justice  Zimbabwe Coordinator" userId="a6efff57-4fdb-4031-a99b-bc88ce5915cd" providerId="ADAL" clId="{71DAEF0F-A391-4BB4-AC77-F05C64401A50}" dt="2022-10-25T15:26:03.525" v="387" actId="6549"/>
          <ac:spMkLst>
            <pc:docMk/>
            <pc:sldMk cId="1224357605" sldId="258"/>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6:09.809" v="437" actId="6549"/>
        <pc:sldMkLst>
          <pc:docMk/>
          <pc:sldMk cId="2158104489" sldId="263"/>
        </pc:sldMkLst>
        <pc:spChg chg="mod">
          <ac:chgData name="ZVARAYA TAPIWA - Local Action for Gender Justice  Zimbabwe Coordinator" userId="a6efff57-4fdb-4031-a99b-bc88ce5915cd" providerId="ADAL" clId="{71DAEF0F-A391-4BB4-AC77-F05C64401A50}" dt="2022-10-12T11:39:35.603" v="169" actId="20577"/>
          <ac:spMkLst>
            <pc:docMk/>
            <pc:sldMk cId="2158104489" sldId="263"/>
            <ac:spMk id="9" creationId="{00000000-0000-0000-0000-000000000000}"/>
          </ac:spMkLst>
        </pc:spChg>
        <pc:spChg chg="mod">
          <ac:chgData name="ZVARAYA TAPIWA - Local Action for Gender Justice  Zimbabwe Coordinator" userId="a6efff57-4fdb-4031-a99b-bc88ce5915cd" providerId="ADAL" clId="{71DAEF0F-A391-4BB4-AC77-F05C64401A50}" dt="2022-10-25T15:26:09.809" v="437" actId="6549"/>
          <ac:spMkLst>
            <pc:docMk/>
            <pc:sldMk cId="2158104489" sldId="263"/>
            <ac:spMk id="10"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6:27.204" v="537" actId="6549"/>
        <pc:sldMkLst>
          <pc:docMk/>
          <pc:sldMk cId="202242207" sldId="273"/>
        </pc:sldMkLst>
        <pc:spChg chg="mod">
          <ac:chgData name="ZVARAYA TAPIWA - Local Action for Gender Justice  Zimbabwe Coordinator" userId="a6efff57-4fdb-4031-a99b-bc88ce5915cd" providerId="ADAL" clId="{71DAEF0F-A391-4BB4-AC77-F05C64401A50}" dt="2022-10-25T15:26:27.204" v="537" actId="6549"/>
          <ac:spMkLst>
            <pc:docMk/>
            <pc:sldMk cId="202242207" sldId="273"/>
            <ac:spMk id="6" creationId="{00000000-0000-0000-0000-000000000000}"/>
          </ac:spMkLst>
        </pc:spChg>
      </pc:sldChg>
      <pc:sldChg chg="addSp modSp mod modClrScheme chgLayout">
        <pc:chgData name="ZVARAYA TAPIWA - Local Action for Gender Justice  Zimbabwe Coordinator" userId="a6efff57-4fdb-4031-a99b-bc88ce5915cd" providerId="ADAL" clId="{71DAEF0F-A391-4BB4-AC77-F05C64401A50}" dt="2022-10-25T15:27:07.324" v="610" actId="20577"/>
        <pc:sldMkLst>
          <pc:docMk/>
          <pc:sldMk cId="1451996036" sldId="275"/>
        </pc:sldMkLst>
        <pc:spChg chg="mod ord">
          <ac:chgData name="ZVARAYA TAPIWA - Local Action for Gender Justice  Zimbabwe Coordinator" userId="a6efff57-4fdb-4031-a99b-bc88ce5915cd" providerId="ADAL" clId="{71DAEF0F-A391-4BB4-AC77-F05C64401A50}" dt="2022-10-25T15:26:49.762" v="588" actId="700"/>
          <ac:spMkLst>
            <pc:docMk/>
            <pc:sldMk cId="1451996036" sldId="275"/>
            <ac:spMk id="2" creationId="{00000000-0000-0000-0000-000000000000}"/>
          </ac:spMkLst>
        </pc:spChg>
        <pc:spChg chg="mod ord">
          <ac:chgData name="ZVARAYA TAPIWA - Local Action for Gender Justice  Zimbabwe Coordinator" userId="a6efff57-4fdb-4031-a99b-bc88ce5915cd" providerId="ADAL" clId="{71DAEF0F-A391-4BB4-AC77-F05C64401A50}" dt="2022-10-25T15:26:49.762" v="588" actId="700"/>
          <ac:spMkLst>
            <pc:docMk/>
            <pc:sldMk cId="1451996036" sldId="275"/>
            <ac:spMk id="3" creationId="{00000000-0000-0000-0000-000000000000}"/>
          </ac:spMkLst>
        </pc:spChg>
        <pc:spChg chg="add mod ord">
          <ac:chgData name="ZVARAYA TAPIWA - Local Action for Gender Justice  Zimbabwe Coordinator" userId="a6efff57-4fdb-4031-a99b-bc88ce5915cd" providerId="ADAL" clId="{71DAEF0F-A391-4BB4-AC77-F05C64401A50}" dt="2022-10-25T15:27:07.324" v="610" actId="20577"/>
          <ac:spMkLst>
            <pc:docMk/>
            <pc:sldMk cId="1451996036" sldId="275"/>
            <ac:spMk id="4" creationId="{01F0C5C0-8EB8-D476-A47D-BCD974CDBC34}"/>
          </ac:spMkLst>
        </pc:spChg>
        <pc:spChg chg="mod">
          <ac:chgData name="ZVARAYA TAPIWA - Local Action for Gender Justice  Zimbabwe Coordinator" userId="a6efff57-4fdb-4031-a99b-bc88ce5915cd" providerId="ADAL" clId="{71DAEF0F-A391-4BB4-AC77-F05C64401A50}" dt="2022-10-25T15:26:33.548" v="587" actId="6549"/>
          <ac:spMkLst>
            <pc:docMk/>
            <pc:sldMk cId="1451996036" sldId="275"/>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30:16.062" v="1083" actId="20577"/>
        <pc:sldMkLst>
          <pc:docMk/>
          <pc:sldMk cId="4268981048" sldId="278"/>
        </pc:sldMkLst>
        <pc:spChg chg="mod">
          <ac:chgData name="ZVARAYA TAPIWA - Local Action for Gender Justice  Zimbabwe Coordinator" userId="a6efff57-4fdb-4031-a99b-bc88ce5915cd" providerId="ADAL" clId="{71DAEF0F-A391-4BB4-AC77-F05C64401A50}" dt="2022-10-25T15:29:27.307" v="989" actId="20577"/>
          <ac:spMkLst>
            <pc:docMk/>
            <pc:sldMk cId="4268981048" sldId="278"/>
            <ac:spMk id="2" creationId="{00000000-0000-0000-0000-000000000000}"/>
          </ac:spMkLst>
        </pc:spChg>
        <pc:spChg chg="mod">
          <ac:chgData name="ZVARAYA TAPIWA - Local Action for Gender Justice  Zimbabwe Coordinator" userId="a6efff57-4fdb-4031-a99b-bc88ce5915cd" providerId="ADAL" clId="{71DAEF0F-A391-4BB4-AC77-F05C64401A50}" dt="2022-10-25T15:30:16.062" v="1083" actId="20577"/>
          <ac:spMkLst>
            <pc:docMk/>
            <pc:sldMk cId="4268981048" sldId="278"/>
            <ac:spMk id="10" creationId="{AAB69D43-64BD-7825-87DA-82AFF55A727B}"/>
          </ac:spMkLst>
        </pc:spChg>
      </pc:sldChg>
      <pc:sldChg chg="modSp mod">
        <pc:chgData name="ZVARAYA TAPIWA - Local Action for Gender Justice  Zimbabwe Coordinator" userId="a6efff57-4fdb-4031-a99b-bc88ce5915cd" providerId="ADAL" clId="{71DAEF0F-A391-4BB4-AC77-F05C64401A50}" dt="2022-10-25T15:28:52.259" v="968" actId="14100"/>
        <pc:sldMkLst>
          <pc:docMk/>
          <pc:sldMk cId="4268981048" sldId="279"/>
        </pc:sldMkLst>
        <pc:spChg chg="mod">
          <ac:chgData name="ZVARAYA TAPIWA - Local Action for Gender Justice  Zimbabwe Coordinator" userId="a6efff57-4fdb-4031-a99b-bc88ce5915cd" providerId="ADAL" clId="{71DAEF0F-A391-4BB4-AC77-F05C64401A50}" dt="2022-10-25T15:28:20.639" v="960" actId="20577"/>
          <ac:spMkLst>
            <pc:docMk/>
            <pc:sldMk cId="4268981048" sldId="279"/>
            <ac:spMk id="7" creationId="{00000000-0000-0000-0000-000000000000}"/>
          </ac:spMkLst>
        </pc:spChg>
        <pc:graphicFrameChg chg="mod modGraphic">
          <ac:chgData name="ZVARAYA TAPIWA - Local Action for Gender Justice  Zimbabwe Coordinator" userId="a6efff57-4fdb-4031-a99b-bc88ce5915cd" providerId="ADAL" clId="{71DAEF0F-A391-4BB4-AC77-F05C64401A50}" dt="2022-10-25T15:28:52.259" v="968" actId="14100"/>
          <ac:graphicFrameMkLst>
            <pc:docMk/>
            <pc:sldMk cId="4268981048" sldId="279"/>
            <ac:graphicFrameMk id="8" creationId="{972E4A84-E591-9A23-75A2-94588F73F8FF}"/>
          </ac:graphicFrameMkLst>
        </pc:graphicFrameChg>
      </pc:sldChg>
      <pc:sldChg chg="modSp mod">
        <pc:chgData name="ZVARAYA TAPIWA - Local Action for Gender Justice  Zimbabwe Coordinator" userId="a6efff57-4fdb-4031-a99b-bc88ce5915cd" providerId="ADAL" clId="{71DAEF0F-A391-4BB4-AC77-F05C64401A50}" dt="2022-10-25T15:28:08.046" v="910" actId="6549"/>
        <pc:sldMkLst>
          <pc:docMk/>
          <pc:sldMk cId="4268981048" sldId="280"/>
        </pc:sldMkLst>
        <pc:spChg chg="mod">
          <ac:chgData name="ZVARAYA TAPIWA - Local Action for Gender Justice  Zimbabwe Coordinator" userId="a6efff57-4fdb-4031-a99b-bc88ce5915cd" providerId="ADAL" clId="{71DAEF0F-A391-4BB4-AC77-F05C64401A50}" dt="2022-10-25T15:28:08.046" v="910" actId="6549"/>
          <ac:spMkLst>
            <pc:docMk/>
            <pc:sldMk cId="4268981048" sldId="280"/>
            <ac:spMk id="6" creationId="{00000000-0000-0000-0000-000000000000}"/>
          </ac:spMkLst>
        </pc:spChg>
        <pc:graphicFrameChg chg="modGraphic">
          <ac:chgData name="ZVARAYA TAPIWA - Local Action for Gender Justice  Zimbabwe Coordinator" userId="a6efff57-4fdb-4031-a99b-bc88ce5915cd" providerId="ADAL" clId="{71DAEF0F-A391-4BB4-AC77-F05C64401A50}" dt="2022-10-12T11:42:16.739" v="191" actId="113"/>
          <ac:graphicFrameMkLst>
            <pc:docMk/>
            <pc:sldMk cId="4268981048" sldId="280"/>
            <ac:graphicFrameMk id="11" creationId="{D0F973FA-FA39-AE65-B4B1-A37529B32059}"/>
          </ac:graphicFrameMkLst>
        </pc:graphicFrameChg>
      </pc:sldChg>
      <pc:sldChg chg="modSp mod">
        <pc:chgData name="ZVARAYA TAPIWA - Local Action for Gender Justice  Zimbabwe Coordinator" userId="a6efff57-4fdb-4031-a99b-bc88ce5915cd" providerId="ADAL" clId="{71DAEF0F-A391-4BB4-AC77-F05C64401A50}" dt="2022-10-25T15:26:17.684" v="487" actId="6549"/>
        <pc:sldMkLst>
          <pc:docMk/>
          <pc:sldMk cId="4262653513" sldId="286"/>
        </pc:sldMkLst>
        <pc:spChg chg="mod">
          <ac:chgData name="ZVARAYA TAPIWA - Local Action for Gender Justice  Zimbabwe Coordinator" userId="a6efff57-4fdb-4031-a99b-bc88ce5915cd" providerId="ADAL" clId="{71DAEF0F-A391-4BB4-AC77-F05C64401A50}" dt="2022-10-25T15:26:17.684" v="487" actId="6549"/>
          <ac:spMkLst>
            <pc:docMk/>
            <pc:sldMk cId="4262653513" sldId="286"/>
            <ac:spMk id="10"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7:28.053" v="660" actId="6549"/>
        <pc:sldMkLst>
          <pc:docMk/>
          <pc:sldMk cId="1233519545" sldId="287"/>
        </pc:sldMkLst>
        <pc:spChg chg="mod">
          <ac:chgData name="ZVARAYA TAPIWA - Local Action for Gender Justice  Zimbabwe Coordinator" userId="a6efff57-4fdb-4031-a99b-bc88ce5915cd" providerId="ADAL" clId="{71DAEF0F-A391-4BB4-AC77-F05C64401A50}" dt="2022-10-25T15:27:28.053" v="660" actId="6549"/>
          <ac:spMkLst>
            <pc:docMk/>
            <pc:sldMk cId="1233519545" sldId="287"/>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7:35.356" v="710" actId="6549"/>
        <pc:sldMkLst>
          <pc:docMk/>
          <pc:sldMk cId="3918247816" sldId="288"/>
        </pc:sldMkLst>
        <pc:spChg chg="mod">
          <ac:chgData name="ZVARAYA TAPIWA - Local Action for Gender Justice  Zimbabwe Coordinator" userId="a6efff57-4fdb-4031-a99b-bc88ce5915cd" providerId="ADAL" clId="{71DAEF0F-A391-4BB4-AC77-F05C64401A50}" dt="2022-10-25T15:27:35.356" v="710" actId="6549"/>
          <ac:spMkLst>
            <pc:docMk/>
            <pc:sldMk cId="3918247816" sldId="288"/>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7:52.040" v="810" actId="6549"/>
        <pc:sldMkLst>
          <pc:docMk/>
          <pc:sldMk cId="802534170" sldId="289"/>
        </pc:sldMkLst>
        <pc:spChg chg="mod">
          <ac:chgData name="ZVARAYA TAPIWA - Local Action for Gender Justice  Zimbabwe Coordinator" userId="a6efff57-4fdb-4031-a99b-bc88ce5915cd" providerId="ADAL" clId="{71DAEF0F-A391-4BB4-AC77-F05C64401A50}" dt="2022-10-25T15:27:52.040" v="810" actId="6549"/>
          <ac:spMkLst>
            <pc:docMk/>
            <pc:sldMk cId="802534170" sldId="289"/>
            <ac:spMk id="6" creationId="{00000000-0000-0000-0000-000000000000}"/>
          </ac:spMkLst>
        </pc:spChg>
      </pc:sldChg>
      <pc:sldChg chg="modSp mod">
        <pc:chgData name="ZVARAYA TAPIWA - Local Action for Gender Justice  Zimbabwe Coordinator" userId="a6efff57-4fdb-4031-a99b-bc88ce5915cd" providerId="ADAL" clId="{71DAEF0F-A391-4BB4-AC77-F05C64401A50}" dt="2022-10-25T15:27:58.453" v="860" actId="6549"/>
        <pc:sldMkLst>
          <pc:docMk/>
          <pc:sldMk cId="641316720" sldId="290"/>
        </pc:sldMkLst>
        <pc:spChg chg="mod">
          <ac:chgData name="ZVARAYA TAPIWA - Local Action for Gender Justice  Zimbabwe Coordinator" userId="a6efff57-4fdb-4031-a99b-bc88ce5915cd" providerId="ADAL" clId="{71DAEF0F-A391-4BB4-AC77-F05C64401A50}" dt="2022-10-24T09:42:19.731" v="193" actId="404"/>
          <ac:spMkLst>
            <pc:docMk/>
            <pc:sldMk cId="641316720" sldId="290"/>
            <ac:spMk id="2" creationId="{00000000-0000-0000-0000-000000000000}"/>
          </ac:spMkLst>
        </pc:spChg>
        <pc:spChg chg="mod">
          <ac:chgData name="ZVARAYA TAPIWA - Local Action for Gender Justice  Zimbabwe Coordinator" userId="a6efff57-4fdb-4031-a99b-bc88ce5915cd" providerId="ADAL" clId="{71DAEF0F-A391-4BB4-AC77-F05C64401A50}" dt="2022-10-24T09:44:37.003" v="237" actId="113"/>
          <ac:spMkLst>
            <pc:docMk/>
            <pc:sldMk cId="641316720" sldId="290"/>
            <ac:spMk id="5" creationId="{94987554-FA33-8625-B0EF-900FA6317A7F}"/>
          </ac:spMkLst>
        </pc:spChg>
        <pc:spChg chg="mod">
          <ac:chgData name="ZVARAYA TAPIWA - Local Action for Gender Justice  Zimbabwe Coordinator" userId="a6efff57-4fdb-4031-a99b-bc88ce5915cd" providerId="ADAL" clId="{71DAEF0F-A391-4BB4-AC77-F05C64401A50}" dt="2022-10-25T15:27:58.453" v="860" actId="6549"/>
          <ac:spMkLst>
            <pc:docMk/>
            <pc:sldMk cId="641316720" sldId="290"/>
            <ac:spMk id="6" creationId="{00000000-0000-0000-0000-000000000000}"/>
          </ac:spMkLst>
        </pc:spChg>
        <pc:graphicFrameChg chg="mod">
          <ac:chgData name="ZVARAYA TAPIWA - Local Action for Gender Justice  Zimbabwe Coordinator" userId="a6efff57-4fdb-4031-a99b-bc88ce5915cd" providerId="ADAL" clId="{71DAEF0F-A391-4BB4-AC77-F05C64401A50}" dt="2022-10-24T09:42:28.985" v="194" actId="1076"/>
          <ac:graphicFrameMkLst>
            <pc:docMk/>
            <pc:sldMk cId="641316720" sldId="290"/>
            <ac:graphicFrameMk id="3" creationId="{FDDB8F4A-1132-C16B-3AA9-41BB7C4B03A3}"/>
          </ac:graphicFrameMkLst>
        </pc:graphicFrameChg>
      </pc:sldChg>
      <pc:sldChg chg="modSp add mod">
        <pc:chgData name="ZVARAYA TAPIWA - Local Action for Gender Justice  Zimbabwe Coordinator" userId="a6efff57-4fdb-4031-a99b-bc88ce5915cd" providerId="ADAL" clId="{71DAEF0F-A391-4BB4-AC77-F05C64401A50}" dt="2022-10-25T15:27:42.493" v="760" actId="6549"/>
        <pc:sldMkLst>
          <pc:docMk/>
          <pc:sldMk cId="1194597016" sldId="292"/>
        </pc:sldMkLst>
        <pc:spChg chg="mod">
          <ac:chgData name="ZVARAYA TAPIWA - Local Action for Gender Justice  Zimbabwe Coordinator" userId="a6efff57-4fdb-4031-a99b-bc88ce5915cd" providerId="ADAL" clId="{71DAEF0F-A391-4BB4-AC77-F05C64401A50}" dt="2022-10-12T11:05:54.384" v="87"/>
          <ac:spMkLst>
            <pc:docMk/>
            <pc:sldMk cId="1194597016" sldId="292"/>
            <ac:spMk id="2" creationId="{00000000-0000-0000-0000-000000000000}"/>
          </ac:spMkLst>
        </pc:spChg>
        <pc:spChg chg="mod">
          <ac:chgData name="ZVARAYA TAPIWA - Local Action for Gender Justice  Zimbabwe Coordinator" userId="a6efff57-4fdb-4031-a99b-bc88ce5915cd" providerId="ADAL" clId="{71DAEF0F-A391-4BB4-AC77-F05C64401A50}" dt="2022-10-12T11:40:18.294" v="184" actId="255"/>
          <ac:spMkLst>
            <pc:docMk/>
            <pc:sldMk cId="1194597016" sldId="292"/>
            <ac:spMk id="5" creationId="{94987554-FA33-8625-B0EF-900FA6317A7F}"/>
          </ac:spMkLst>
        </pc:spChg>
        <pc:spChg chg="mod">
          <ac:chgData name="ZVARAYA TAPIWA - Local Action for Gender Justice  Zimbabwe Coordinator" userId="a6efff57-4fdb-4031-a99b-bc88ce5915cd" providerId="ADAL" clId="{71DAEF0F-A391-4BB4-AC77-F05C64401A50}" dt="2022-10-25T15:27:42.493" v="760" actId="6549"/>
          <ac:spMkLst>
            <pc:docMk/>
            <pc:sldMk cId="1194597016" sldId="292"/>
            <ac:spMk id="6" creationId="{00000000-0000-0000-0000-000000000000}"/>
          </ac:spMkLst>
        </pc:spChg>
      </pc:sldChg>
      <pc:sldChg chg="add del">
        <pc:chgData name="ZVARAYA TAPIWA - Local Action for Gender Justice  Zimbabwe Coordinator" userId="a6efff57-4fdb-4031-a99b-bc88ce5915cd" providerId="ADAL" clId="{71DAEF0F-A391-4BB4-AC77-F05C64401A50}" dt="2022-10-25T15:29:02.940" v="970" actId="47"/>
        <pc:sldMkLst>
          <pc:docMk/>
          <pc:sldMk cId="2650948587" sldId="29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Sources of Funding for Mutare City Council</a:t>
            </a:r>
          </a:p>
        </c:rich>
      </c:tx>
      <c:layout/>
      <c:overlay val="0"/>
      <c:spPr>
        <a:noFill/>
        <a:ln w="25400">
          <a:noFill/>
        </a:ln>
      </c:sp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Lbls>
            <c:spPr>
              <a:noFill/>
              <a:ln w="25400">
                <a:noFill/>
              </a:ln>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GRAPHS!$A$2:$A$3</c:f>
              <c:strCache>
                <c:ptCount val="2"/>
                <c:pt idx="0">
                  <c:v>INTERNAL </c:v>
                </c:pt>
                <c:pt idx="1">
                  <c:v>EXTERNAL</c:v>
                </c:pt>
              </c:strCache>
            </c:strRef>
          </c:cat>
          <c:val>
            <c:numRef>
              <c:f>GRAPHS!$B$2:$B$3</c:f>
              <c:numCache>
                <c:formatCode>_(* #,##0.00_);_(* \(#,##0.00\);_(* "-"??_);_(@_)</c:formatCode>
                <c:ptCount val="2"/>
                <c:pt idx="0">
                  <c:v>418869275757.29108</c:v>
                </c:pt>
                <c:pt idx="1">
                  <c:v>285676498800</c:v>
                </c:pt>
              </c:numCache>
            </c:numRef>
          </c:val>
        </c:ser>
        <c:dLbls>
          <c:showLegendKey val="0"/>
          <c:showVal val="0"/>
          <c:showCatName val="0"/>
          <c:showSerName val="0"/>
          <c:showPercent val="0"/>
          <c:showBubbleSize val="0"/>
          <c:showLeaderLines val="0"/>
        </c:dLbls>
        <c:firstSliceAng val="0"/>
      </c:pieChart>
      <c:spPr>
        <a:noFill/>
        <a:ln w="25400">
          <a:noFill/>
        </a:ln>
      </c:spPr>
    </c:plotArea>
    <c:legend>
      <c:legendPos val="b"/>
      <c:layout/>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City of Mutare Expenditure</a:t>
            </a:r>
          </a:p>
        </c:rich>
      </c:tx>
      <c:layout/>
      <c:overlay val="0"/>
      <c:spPr>
        <a:noFill/>
        <a:ln w="25400">
          <a:noFill/>
        </a:ln>
      </c:sp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dLbl>
              <c:idx val="3"/>
              <c:layout>
                <c:manualLayout>
                  <c:x val="-9.678902165531203E-2"/>
                  <c:y val="-3.8934293554861679E-2"/>
                </c:manualLayout>
              </c:layout>
              <c:dLblPos val="bestFit"/>
              <c:showLegendKey val="0"/>
              <c:showVal val="0"/>
              <c:showCatName val="0"/>
              <c:showSerName val="0"/>
              <c:showPercent val="1"/>
              <c:showBubbleSize val="0"/>
              <c:extLst>
                <c:ext xmlns:c15="http://schemas.microsoft.com/office/drawing/2012/chart" uri="{CE6537A1-D6FC-4f65-9D91-7224C49458BB}">
                  <c15:layout/>
                </c:ext>
              </c:extLst>
            </c:dLbl>
            <c:spPr>
              <a:noFill/>
              <a:ln w="25400">
                <a:noFill/>
              </a:ln>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GRAPHS!$A$34:$A$39</c:f>
              <c:strCache>
                <c:ptCount val="6"/>
                <c:pt idx="0">
                  <c:v>Gender management System(GMS)</c:v>
                </c:pt>
                <c:pt idx="1">
                  <c:v>Employment expenditure (Human Capital)</c:v>
                </c:pt>
                <c:pt idx="2">
                  <c:v>Employment equity related expenditure</c:v>
                </c:pt>
                <c:pt idx="3">
                  <c:v>Gender Specific Programming</c:v>
                </c:pt>
                <c:pt idx="4">
                  <c:v>Mainstream Programmes</c:v>
                </c:pt>
                <c:pt idx="5">
                  <c:v>Other</c:v>
                </c:pt>
              </c:strCache>
            </c:strRef>
          </c:cat>
          <c:val>
            <c:numRef>
              <c:f>GRAPHS!$B$34:$B$39</c:f>
              <c:numCache>
                <c:formatCode>_(* #,##0.00_);_(* \(#,##0.00\);_(* "-"??_);_(@_)</c:formatCode>
                <c:ptCount val="6"/>
                <c:pt idx="0">
                  <c:v>10143663022.400002</c:v>
                </c:pt>
                <c:pt idx="1">
                  <c:v>153363496965</c:v>
                </c:pt>
                <c:pt idx="2">
                  <c:v>15599224692.5</c:v>
                </c:pt>
                <c:pt idx="3">
                  <c:v>30345389894.844868</c:v>
                </c:pt>
                <c:pt idx="4">
                  <c:v>431071096632.40332</c:v>
                </c:pt>
                <c:pt idx="5">
                  <c:v>64022882378.206932</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b"/>
      <c:layout/>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GENDER IN MAINSTREAM </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GRAPHS!$A$275:$A$280</c:f>
              <c:strCache>
                <c:ptCount val="6"/>
                <c:pt idx="0">
                  <c:v>Governance and Administration</c:v>
                </c:pt>
                <c:pt idx="1">
                  <c:v>Water Sanitation and Hygiene</c:v>
                </c:pt>
                <c:pt idx="2">
                  <c:v>Social Services</c:v>
                </c:pt>
                <c:pt idx="3">
                  <c:v>Roads </c:v>
                </c:pt>
                <c:pt idx="4">
                  <c:v>Public Safety &amp; Security</c:v>
                </c:pt>
                <c:pt idx="5">
                  <c:v>Natural Resources and Conservation</c:v>
                </c:pt>
              </c:strCache>
            </c:strRef>
          </c:cat>
          <c:val>
            <c:numRef>
              <c:f>GRAPHS!$B$275:$B$280</c:f>
              <c:numCache>
                <c:formatCode>_(* #,##0.00_);_(* \(#,##0.00\);_(* "-"??_);_(@_)</c:formatCode>
                <c:ptCount val="6"/>
                <c:pt idx="0">
                  <c:v>4064944</c:v>
                </c:pt>
                <c:pt idx="1">
                  <c:v>7743038</c:v>
                </c:pt>
                <c:pt idx="2">
                  <c:v>2357806</c:v>
                </c:pt>
                <c:pt idx="3">
                  <c:v>4128927</c:v>
                </c:pt>
                <c:pt idx="4">
                  <c:v>22556115</c:v>
                </c:pt>
                <c:pt idx="5">
                  <c:v>203558</c:v>
                </c:pt>
              </c:numCache>
            </c:numRef>
          </c:val>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967AC4-FAAE-40C7-9D5F-93FB15DECFD0}" type="datetimeFigureOut">
              <a:rPr lang="en-GB" smtClean="0"/>
              <a:t>09/11/2024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FD5587-7577-41D4-90F2-B824B19906F8}" type="slidenum">
              <a:rPr lang="en-GB" smtClean="0"/>
              <a:t>‹#›</a:t>
            </a:fld>
            <a:endParaRPr lang="en-GB"/>
          </a:p>
        </p:txBody>
      </p:sp>
    </p:spTree>
    <p:extLst>
      <p:ext uri="{BB962C8B-B14F-4D97-AF65-F5344CB8AC3E}">
        <p14:creationId xmlns:p14="http://schemas.microsoft.com/office/powerpoint/2010/main" val="32195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DFD5587-7577-41D4-90F2-B824B19906F8}" type="slidenum">
              <a:rPr lang="en-GB" smtClean="0"/>
              <a:t>1</a:t>
            </a:fld>
            <a:endParaRPr lang="en-GB"/>
          </a:p>
        </p:txBody>
      </p:sp>
    </p:spTree>
    <p:extLst>
      <p:ext uri="{BB962C8B-B14F-4D97-AF65-F5344CB8AC3E}">
        <p14:creationId xmlns:p14="http://schemas.microsoft.com/office/powerpoint/2010/main" val="2962434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FD5587-7577-41D4-90F2-B824B19906F8}" type="slidenum">
              <a:rPr lang="en-GB" smtClean="0"/>
              <a:t>3</a:t>
            </a:fld>
            <a:endParaRPr lang="en-GB"/>
          </a:p>
        </p:txBody>
      </p:sp>
    </p:spTree>
    <p:extLst>
      <p:ext uri="{BB962C8B-B14F-4D97-AF65-F5344CB8AC3E}">
        <p14:creationId xmlns:p14="http://schemas.microsoft.com/office/powerpoint/2010/main" val="1115364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FD5587-7577-41D4-90F2-B824B19906F8}" type="slidenum">
              <a:rPr lang="en-GB" smtClean="0"/>
              <a:t>6</a:t>
            </a:fld>
            <a:endParaRPr lang="en-GB"/>
          </a:p>
        </p:txBody>
      </p:sp>
    </p:spTree>
    <p:extLst>
      <p:ext uri="{BB962C8B-B14F-4D97-AF65-F5344CB8AC3E}">
        <p14:creationId xmlns:p14="http://schemas.microsoft.com/office/powerpoint/2010/main" val="1524197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W" dirty="0"/>
          </a:p>
        </p:txBody>
      </p:sp>
      <p:sp>
        <p:nvSpPr>
          <p:cNvPr id="4" name="Slide Number Placeholder 3"/>
          <p:cNvSpPr>
            <a:spLocks noGrp="1"/>
          </p:cNvSpPr>
          <p:nvPr>
            <p:ph type="sldNum" sz="quarter" idx="10"/>
          </p:nvPr>
        </p:nvSpPr>
        <p:spPr/>
        <p:txBody>
          <a:bodyPr/>
          <a:lstStyle/>
          <a:p>
            <a:fld id="{1DFD5587-7577-41D4-90F2-B824B19906F8}" type="slidenum">
              <a:rPr lang="en-GB" smtClean="0"/>
              <a:t>10</a:t>
            </a:fld>
            <a:endParaRPr lang="en-GB"/>
          </a:p>
        </p:txBody>
      </p:sp>
    </p:spTree>
    <p:extLst>
      <p:ext uri="{BB962C8B-B14F-4D97-AF65-F5344CB8AC3E}">
        <p14:creationId xmlns:p14="http://schemas.microsoft.com/office/powerpoint/2010/main" val="4041908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W"/>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W"/>
          </a:p>
        </p:txBody>
      </p:sp>
      <p:sp>
        <p:nvSpPr>
          <p:cNvPr id="4" name="Date Placeholder 3"/>
          <p:cNvSpPr>
            <a:spLocks noGrp="1"/>
          </p:cNvSpPr>
          <p:nvPr>
            <p:ph type="dt" sz="half" idx="10"/>
          </p:nvPr>
        </p:nvSpPr>
        <p:spPr/>
        <p:txBody>
          <a:bodyPr/>
          <a:lstStyle/>
          <a:p>
            <a:fld id="{BDB4485F-ED24-47DB-AFF9-387090B6200D}" type="datetimeFigureOut">
              <a:rPr lang="en-ZW" smtClean="0"/>
              <a:t>9/11/2024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3970745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W"/>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p:cNvSpPr>
            <a:spLocks noGrp="1"/>
          </p:cNvSpPr>
          <p:nvPr>
            <p:ph type="dt" sz="half" idx="10"/>
          </p:nvPr>
        </p:nvSpPr>
        <p:spPr/>
        <p:txBody>
          <a:bodyPr/>
          <a:lstStyle/>
          <a:p>
            <a:fld id="{BDB4485F-ED24-47DB-AFF9-387090B6200D}" type="datetimeFigureOut">
              <a:rPr lang="en-ZW" smtClean="0"/>
              <a:t>9/11/2024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680162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W"/>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p:cNvSpPr>
            <a:spLocks noGrp="1"/>
          </p:cNvSpPr>
          <p:nvPr>
            <p:ph type="dt" sz="half" idx="10"/>
          </p:nvPr>
        </p:nvSpPr>
        <p:spPr/>
        <p:txBody>
          <a:bodyPr/>
          <a:lstStyle/>
          <a:p>
            <a:fld id="{BDB4485F-ED24-47DB-AFF9-387090B6200D}" type="datetimeFigureOut">
              <a:rPr lang="en-ZW" smtClean="0"/>
              <a:t>9/11/2024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2409124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W"/>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p:cNvSpPr>
            <a:spLocks noGrp="1"/>
          </p:cNvSpPr>
          <p:nvPr>
            <p:ph type="dt" sz="half" idx="10"/>
          </p:nvPr>
        </p:nvSpPr>
        <p:spPr/>
        <p:txBody>
          <a:bodyPr/>
          <a:lstStyle/>
          <a:p>
            <a:fld id="{BDB4485F-ED24-47DB-AFF9-387090B6200D}" type="datetimeFigureOut">
              <a:rPr lang="en-ZW" smtClean="0"/>
              <a:t>9/11/2024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2280989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W"/>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B4485F-ED24-47DB-AFF9-387090B6200D}" type="datetimeFigureOut">
              <a:rPr lang="en-ZW" smtClean="0"/>
              <a:t>9/11/2024</a:t>
            </a:fld>
            <a:endParaRPr lang="en-ZW"/>
          </a:p>
        </p:txBody>
      </p:sp>
      <p:sp>
        <p:nvSpPr>
          <p:cNvPr id="5" name="Footer Placeholder 4"/>
          <p:cNvSpPr>
            <a:spLocks noGrp="1"/>
          </p:cNvSpPr>
          <p:nvPr>
            <p:ph type="ftr" sz="quarter" idx="11"/>
          </p:nvPr>
        </p:nvSpPr>
        <p:spPr/>
        <p:txBody>
          <a:bodyPr/>
          <a:lstStyle/>
          <a:p>
            <a:endParaRPr lang="en-ZW"/>
          </a:p>
        </p:txBody>
      </p:sp>
      <p:sp>
        <p:nvSpPr>
          <p:cNvPr id="6" name="Slide Number Placeholder 5"/>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392876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W"/>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5" name="Date Placeholder 4"/>
          <p:cNvSpPr>
            <a:spLocks noGrp="1"/>
          </p:cNvSpPr>
          <p:nvPr>
            <p:ph type="dt" sz="half" idx="10"/>
          </p:nvPr>
        </p:nvSpPr>
        <p:spPr/>
        <p:txBody>
          <a:bodyPr/>
          <a:lstStyle/>
          <a:p>
            <a:fld id="{BDB4485F-ED24-47DB-AFF9-387090B6200D}" type="datetimeFigureOut">
              <a:rPr lang="en-ZW" smtClean="0"/>
              <a:t>9/11/2024</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584428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W"/>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7" name="Date Placeholder 6"/>
          <p:cNvSpPr>
            <a:spLocks noGrp="1"/>
          </p:cNvSpPr>
          <p:nvPr>
            <p:ph type="dt" sz="half" idx="10"/>
          </p:nvPr>
        </p:nvSpPr>
        <p:spPr/>
        <p:txBody>
          <a:bodyPr/>
          <a:lstStyle/>
          <a:p>
            <a:fld id="{BDB4485F-ED24-47DB-AFF9-387090B6200D}" type="datetimeFigureOut">
              <a:rPr lang="en-ZW" smtClean="0"/>
              <a:t>9/11/2024</a:t>
            </a:fld>
            <a:endParaRPr lang="en-ZW"/>
          </a:p>
        </p:txBody>
      </p:sp>
      <p:sp>
        <p:nvSpPr>
          <p:cNvPr id="8" name="Footer Placeholder 7"/>
          <p:cNvSpPr>
            <a:spLocks noGrp="1"/>
          </p:cNvSpPr>
          <p:nvPr>
            <p:ph type="ftr" sz="quarter" idx="11"/>
          </p:nvPr>
        </p:nvSpPr>
        <p:spPr/>
        <p:txBody>
          <a:bodyPr/>
          <a:lstStyle/>
          <a:p>
            <a:endParaRPr lang="en-ZW"/>
          </a:p>
        </p:txBody>
      </p:sp>
      <p:sp>
        <p:nvSpPr>
          <p:cNvPr id="9" name="Slide Number Placeholder 8"/>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3566615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W"/>
          </a:p>
        </p:txBody>
      </p:sp>
      <p:sp>
        <p:nvSpPr>
          <p:cNvPr id="3" name="Date Placeholder 2"/>
          <p:cNvSpPr>
            <a:spLocks noGrp="1"/>
          </p:cNvSpPr>
          <p:nvPr>
            <p:ph type="dt" sz="half" idx="10"/>
          </p:nvPr>
        </p:nvSpPr>
        <p:spPr/>
        <p:txBody>
          <a:bodyPr/>
          <a:lstStyle/>
          <a:p>
            <a:fld id="{BDB4485F-ED24-47DB-AFF9-387090B6200D}" type="datetimeFigureOut">
              <a:rPr lang="en-ZW" smtClean="0"/>
              <a:t>9/11/2024</a:t>
            </a:fld>
            <a:endParaRPr lang="en-ZW"/>
          </a:p>
        </p:txBody>
      </p:sp>
      <p:sp>
        <p:nvSpPr>
          <p:cNvPr id="4" name="Footer Placeholder 3"/>
          <p:cNvSpPr>
            <a:spLocks noGrp="1"/>
          </p:cNvSpPr>
          <p:nvPr>
            <p:ph type="ftr" sz="quarter" idx="11"/>
          </p:nvPr>
        </p:nvSpPr>
        <p:spPr/>
        <p:txBody>
          <a:bodyPr/>
          <a:lstStyle/>
          <a:p>
            <a:endParaRPr lang="en-ZW"/>
          </a:p>
        </p:txBody>
      </p:sp>
      <p:sp>
        <p:nvSpPr>
          <p:cNvPr id="5" name="Slide Number Placeholder 4"/>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1828457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B4485F-ED24-47DB-AFF9-387090B6200D}" type="datetimeFigureOut">
              <a:rPr lang="en-ZW" smtClean="0"/>
              <a:t>9/11/2024</a:t>
            </a:fld>
            <a:endParaRPr lang="en-ZW"/>
          </a:p>
        </p:txBody>
      </p:sp>
      <p:sp>
        <p:nvSpPr>
          <p:cNvPr id="3" name="Footer Placeholder 2"/>
          <p:cNvSpPr>
            <a:spLocks noGrp="1"/>
          </p:cNvSpPr>
          <p:nvPr>
            <p:ph type="ftr" sz="quarter" idx="11"/>
          </p:nvPr>
        </p:nvSpPr>
        <p:spPr/>
        <p:txBody>
          <a:bodyPr/>
          <a:lstStyle/>
          <a:p>
            <a:endParaRPr lang="en-ZW"/>
          </a:p>
        </p:txBody>
      </p:sp>
      <p:sp>
        <p:nvSpPr>
          <p:cNvPr id="4" name="Slide Number Placeholder 3"/>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532978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W"/>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B4485F-ED24-47DB-AFF9-387090B6200D}" type="datetimeFigureOut">
              <a:rPr lang="en-ZW" smtClean="0"/>
              <a:t>9/11/2024</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2120731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W"/>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W"/>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B4485F-ED24-47DB-AFF9-387090B6200D}" type="datetimeFigureOut">
              <a:rPr lang="en-ZW" smtClean="0"/>
              <a:t>9/11/2024</a:t>
            </a:fld>
            <a:endParaRPr lang="en-ZW"/>
          </a:p>
        </p:txBody>
      </p:sp>
      <p:sp>
        <p:nvSpPr>
          <p:cNvPr id="6" name="Footer Placeholder 5"/>
          <p:cNvSpPr>
            <a:spLocks noGrp="1"/>
          </p:cNvSpPr>
          <p:nvPr>
            <p:ph type="ftr" sz="quarter" idx="11"/>
          </p:nvPr>
        </p:nvSpPr>
        <p:spPr/>
        <p:txBody>
          <a:bodyPr/>
          <a:lstStyle/>
          <a:p>
            <a:endParaRPr lang="en-ZW"/>
          </a:p>
        </p:txBody>
      </p:sp>
      <p:sp>
        <p:nvSpPr>
          <p:cNvPr id="7" name="Slide Number Placeholder 6"/>
          <p:cNvSpPr>
            <a:spLocks noGrp="1"/>
          </p:cNvSpPr>
          <p:nvPr>
            <p:ph type="sldNum" sz="quarter" idx="12"/>
          </p:nvPr>
        </p:nvSpPr>
        <p:spPr/>
        <p:txBody>
          <a:bodyPr/>
          <a:lstStyle/>
          <a:p>
            <a:fld id="{6A8A6CC1-C62E-4793-9BAB-70F633D6ED53}" type="slidenum">
              <a:rPr lang="en-ZW" smtClean="0"/>
              <a:t>‹#›</a:t>
            </a:fld>
            <a:endParaRPr lang="en-ZW"/>
          </a:p>
        </p:txBody>
      </p:sp>
    </p:spTree>
    <p:extLst>
      <p:ext uri="{BB962C8B-B14F-4D97-AF65-F5344CB8AC3E}">
        <p14:creationId xmlns:p14="http://schemas.microsoft.com/office/powerpoint/2010/main" val="2051226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W"/>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W"/>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B4485F-ED24-47DB-AFF9-387090B6200D}" type="datetimeFigureOut">
              <a:rPr lang="en-ZW" smtClean="0"/>
              <a:t>9/11/2024</a:t>
            </a:fld>
            <a:endParaRPr lang="en-ZW"/>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W"/>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8A6CC1-C62E-4793-9BAB-70F633D6ED53}" type="slidenum">
              <a:rPr lang="en-ZW" smtClean="0"/>
              <a:t>‹#›</a:t>
            </a:fld>
            <a:endParaRPr lang="en-ZW"/>
          </a:p>
        </p:txBody>
      </p:sp>
    </p:spTree>
    <p:extLst>
      <p:ext uri="{BB962C8B-B14F-4D97-AF65-F5344CB8AC3E}">
        <p14:creationId xmlns:p14="http://schemas.microsoft.com/office/powerpoint/2010/main" val="3146491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19150" y="1941739"/>
            <a:ext cx="7696200" cy="5016758"/>
          </a:xfrm>
          <a:prstGeom prst="rect">
            <a:avLst/>
          </a:prstGeom>
          <a:noFill/>
        </p:spPr>
        <p:txBody>
          <a:bodyPr wrap="square" rtlCol="0">
            <a:spAutoFit/>
          </a:bodyPr>
          <a:lstStyle/>
          <a:p>
            <a:pPr algn="ctr"/>
            <a:r>
              <a:rPr lang="en-GB" sz="2400" b="1" dirty="0">
                <a:latin typeface="Tahoma" panose="020B0604030504040204" pitchFamily="34" charset="0"/>
                <a:ea typeface="Times New Roman" panose="02020603050405020304" pitchFamily="18" charset="0"/>
              </a:rPr>
              <a:t>SADC PROTOCOL@WORK SUMMITS AND AWARDS </a:t>
            </a:r>
            <a:endParaRPr lang="en-ZW" sz="2400" b="1" dirty="0"/>
          </a:p>
          <a:p>
            <a:pPr algn="ctr"/>
            <a:r>
              <a:rPr lang="en-ZW" sz="3600" b="1" dirty="0"/>
              <a:t> </a:t>
            </a:r>
            <a:r>
              <a:rPr lang="en-ZW" sz="3600" b="1" dirty="0" smtClean="0"/>
              <a:t>2024 </a:t>
            </a:r>
            <a:endParaRPr lang="en-ZW" sz="3600" b="1" dirty="0"/>
          </a:p>
          <a:p>
            <a:pPr algn="ctr"/>
            <a:r>
              <a:rPr lang="en-ZW" sz="3600" b="1" dirty="0"/>
              <a:t>GENDER RESPONSIVE BUDGETING </a:t>
            </a:r>
            <a:endParaRPr lang="en-ZW" sz="3600" b="1" dirty="0" smtClean="0"/>
          </a:p>
          <a:p>
            <a:pPr algn="ctr"/>
            <a:r>
              <a:rPr lang="en-ZW" sz="2000" b="1" dirty="0" smtClean="0">
                <a:solidFill>
                  <a:srgbClr val="FF0000"/>
                </a:solidFill>
              </a:rPr>
              <a:t>ZIMBABWE,CITY OF MUTARE, 11 NOVEMBER 2024</a:t>
            </a:r>
          </a:p>
          <a:p>
            <a:pPr algn="ctr"/>
            <a:r>
              <a:rPr lang="en-ZW" sz="2000" b="1" dirty="0" smtClean="0">
                <a:solidFill>
                  <a:srgbClr val="FF0000"/>
                </a:solidFill>
              </a:rPr>
              <a:t>TSITSI USEYA</a:t>
            </a:r>
          </a:p>
          <a:p>
            <a:pPr algn="ctr"/>
            <a:r>
              <a:rPr lang="en-ZW" sz="2000" b="1" dirty="0">
                <a:solidFill>
                  <a:srgbClr val="FF0000"/>
                </a:solidFill>
              </a:rPr>
              <a:t>ZIMBABWE’S GATEWAY TO THE </a:t>
            </a:r>
            <a:r>
              <a:rPr lang="en-ZW" sz="2000" b="1" dirty="0" smtClean="0">
                <a:solidFill>
                  <a:srgbClr val="FF0000"/>
                </a:solidFill>
              </a:rPr>
              <a:t>SEA</a:t>
            </a:r>
          </a:p>
          <a:p>
            <a:pPr algn="ctr"/>
            <a:endParaRPr lang="en-ZW" sz="2000" b="1" dirty="0">
              <a:solidFill>
                <a:srgbClr val="FF0000"/>
              </a:solidFill>
            </a:endParaRPr>
          </a:p>
          <a:p>
            <a:pPr algn="ctr"/>
            <a:endParaRPr lang="en-ZW" sz="2000" b="1" dirty="0">
              <a:solidFill>
                <a:srgbClr val="FF0000"/>
              </a:solidFill>
            </a:endParaRPr>
          </a:p>
          <a:p>
            <a:pPr algn="ctr"/>
            <a:r>
              <a:rPr lang="en-ZW" sz="2000" b="1" i="1" dirty="0"/>
              <a:t>ACCELERATING NDS1 GAINS AND ADVANCING TOWARDS ACHIEVING ENHANCED ECONOMIC DEVELOPMENT </a:t>
            </a:r>
            <a:endParaRPr lang="en-US" sz="2000" dirty="0"/>
          </a:p>
          <a:p>
            <a:pPr algn="ctr"/>
            <a:endParaRPr lang="en-ZW" sz="2000" dirty="0">
              <a:solidFill>
                <a:srgbClr val="FF0000"/>
              </a:solidFill>
            </a:endParaRPr>
          </a:p>
          <a:p>
            <a:pPr algn="ctr"/>
            <a:endParaRPr lang="en-ZW" sz="2000" dirty="0" smtClean="0">
              <a:solidFill>
                <a:srgbClr val="FF0000"/>
              </a:solidFill>
            </a:endParaRPr>
          </a:p>
          <a:p>
            <a:pPr algn="ctr"/>
            <a:endParaRPr lang="en-ZW" sz="2000" dirty="0">
              <a:solidFill>
                <a:srgbClr val="FF0000"/>
              </a:solidFill>
            </a:endParaRPr>
          </a:p>
        </p:txBody>
      </p:sp>
      <p:sp>
        <p:nvSpPr>
          <p:cNvPr id="9" name="TextBox 8"/>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pSp>
        <p:nvGrpSpPr>
          <p:cNvPr id="7" name="Group 6"/>
          <p:cNvGrpSpPr/>
          <p:nvPr/>
        </p:nvGrpSpPr>
        <p:grpSpPr>
          <a:xfrm>
            <a:off x="76200" y="685800"/>
            <a:ext cx="8915400" cy="1143000"/>
            <a:chOff x="543012" y="237175"/>
            <a:chExt cx="11206620" cy="1314506"/>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9638" y="638675"/>
              <a:ext cx="3237986" cy="778756"/>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012" y="237175"/>
              <a:ext cx="1506626" cy="1314506"/>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9018" y="679918"/>
              <a:ext cx="2780614" cy="807702"/>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0412" y="708948"/>
              <a:ext cx="3315817" cy="623788"/>
            </a:xfrm>
            <a:prstGeom prst="rect">
              <a:avLst/>
            </a:prstGeom>
          </p:spPr>
        </p:pic>
      </p:grpSp>
    </p:spTree>
    <p:extLst>
      <p:ext uri="{BB962C8B-B14F-4D97-AF65-F5344CB8AC3E}">
        <p14:creationId xmlns:p14="http://schemas.microsoft.com/office/powerpoint/2010/main" val="983321093"/>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a:t>
            </a:r>
            <a:r>
              <a:rPr lang="en-GB" sz="3600" b="1" dirty="0">
                <a:effectLst/>
                <a:latin typeface="+mn-lt"/>
                <a:ea typeface="Calibri" panose="020F0502020204030204" pitchFamily="34" charset="0"/>
                <a:cs typeface="Times New Roman" panose="02020603050405020304" pitchFamily="18" charset="0"/>
              </a:rPr>
              <a:t>EXPENDITURE- GMS</a:t>
            </a:r>
            <a:br>
              <a:rPr lang="en-GB" sz="3600" b="1" dirty="0">
                <a:effectLst/>
                <a:latin typeface="+mn-lt"/>
                <a:ea typeface="Calibri" panose="020F0502020204030204" pitchFamily="34" charset="0"/>
                <a:cs typeface="Times New Roman" panose="02020603050405020304" pitchFamily="18" charset="0"/>
              </a:rPr>
            </a:br>
            <a:endParaRPr lang="en-ZA" sz="3600" dirty="0"/>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
        <p:nvSpPr>
          <p:cNvPr id="5" name="Content Placeholder 4">
            <a:extLst>
              <a:ext uri="{FF2B5EF4-FFF2-40B4-BE49-F238E27FC236}">
                <a16:creationId xmlns="" xmlns:a16="http://schemas.microsoft.com/office/drawing/2014/main" id="{94987554-FA33-8625-B0EF-900FA6317A7F}"/>
              </a:ext>
            </a:extLst>
          </p:cNvPr>
          <p:cNvSpPr>
            <a:spLocks noGrp="1"/>
          </p:cNvSpPr>
          <p:nvPr>
            <p:ph idx="1"/>
          </p:nvPr>
        </p:nvSpPr>
        <p:spPr/>
        <p:txBody>
          <a:bodyPr>
            <a:normAutofit fontScale="25000" lnSpcReduction="20000"/>
          </a:bodyPr>
          <a:lstStyle/>
          <a:p>
            <a:r>
              <a:rPr lang="en-GB" sz="8000" dirty="0" smtClean="0">
                <a:latin typeface="Tahoma" panose="020B0604030504040204" pitchFamily="34" charset="0"/>
                <a:ea typeface="Calibri" panose="020F0502020204030204" pitchFamily="34" charset="0"/>
                <a:cs typeface="Times New Roman" panose="02020603050405020304" pitchFamily="18" charset="0"/>
              </a:rPr>
              <a:t>Council </a:t>
            </a:r>
            <a:r>
              <a:rPr lang="en-GB" sz="8000" dirty="0">
                <a:latin typeface="Tahoma" panose="020B0604030504040204" pitchFamily="34" charset="0"/>
                <a:ea typeface="Calibri" panose="020F0502020204030204" pitchFamily="34" charset="0"/>
                <a:cs typeface="Times New Roman" panose="02020603050405020304" pitchFamily="18" charset="0"/>
              </a:rPr>
              <a:t>has a Gender Management System, comprising of </a:t>
            </a:r>
            <a:r>
              <a:rPr lang="en-GB" sz="8000" dirty="0" smtClean="0">
                <a:latin typeface="Tahoma" panose="020B0604030504040204" pitchFamily="34" charset="0"/>
                <a:ea typeface="Calibri" panose="020F0502020204030204" pitchFamily="34" charset="0"/>
                <a:cs typeface="Times New Roman" panose="02020603050405020304" pitchFamily="18" charset="0"/>
              </a:rPr>
              <a:t>vibrant Gender </a:t>
            </a:r>
            <a:r>
              <a:rPr lang="en-GB" sz="8000" dirty="0">
                <a:latin typeface="Tahoma" panose="020B0604030504040204" pitchFamily="34" charset="0"/>
                <a:ea typeface="Calibri" panose="020F0502020204030204" pitchFamily="34" charset="0"/>
                <a:cs typeface="Times New Roman" panose="02020603050405020304" pitchFamily="18" charset="0"/>
              </a:rPr>
              <a:t>Management Team, Gender Focal Person, Departmental Gender Focal Persons and Gender </a:t>
            </a:r>
            <a:r>
              <a:rPr lang="en-GB" sz="8000" dirty="0" smtClean="0">
                <a:latin typeface="Tahoma" panose="020B0604030504040204" pitchFamily="34" charset="0"/>
                <a:ea typeface="Calibri" panose="020F0502020204030204" pitchFamily="34" charset="0"/>
                <a:cs typeface="Times New Roman" panose="02020603050405020304" pitchFamily="18" charset="0"/>
              </a:rPr>
              <a:t>Champion. Council made a deliberate move to appoint all managers and councillors to be gender champions.</a:t>
            </a:r>
          </a:p>
          <a:p>
            <a:r>
              <a:rPr lang="en-GB" sz="8000" dirty="0">
                <a:latin typeface="Tahoma" panose="020B0604030504040204" pitchFamily="34" charset="0"/>
                <a:ea typeface="Calibri" panose="020F0502020204030204" pitchFamily="34" charset="0"/>
                <a:cs typeface="Times New Roman" panose="02020603050405020304" pitchFamily="18" charset="0"/>
              </a:rPr>
              <a:t>GMS activities budgeted for include Gender Committee meetings, Training, Policy formulation, Exchange visits</a:t>
            </a:r>
            <a:r>
              <a:rPr lang="en-GB" sz="8000" dirty="0" smtClean="0">
                <a:latin typeface="Tahoma" panose="020B0604030504040204" pitchFamily="34" charset="0"/>
                <a:ea typeface="Calibri" panose="020F0502020204030204" pitchFamily="34" charset="0"/>
                <a:cs typeface="Times New Roman" panose="02020603050405020304" pitchFamily="18" charset="0"/>
              </a:rPr>
              <a:t>.</a:t>
            </a:r>
            <a:endParaRPr lang="en-GB" sz="8000" dirty="0">
              <a:latin typeface="Tahoma" panose="020B0604030504040204" pitchFamily="34" charset="0"/>
              <a:ea typeface="Calibri" panose="020F0502020204030204" pitchFamily="34" charset="0"/>
              <a:cs typeface="Times New Roman" panose="02020603050405020304" pitchFamily="18" charset="0"/>
            </a:endParaRPr>
          </a:p>
          <a:p>
            <a:r>
              <a:rPr lang="en-GB" sz="8000" dirty="0">
                <a:latin typeface="Calibri" panose="020F0502020204030204" pitchFamily="34" charset="0"/>
                <a:ea typeface="Calibri" panose="020F0502020204030204" pitchFamily="34" charset="0"/>
                <a:cs typeface="Times New Roman" panose="02020603050405020304" pitchFamily="18" charset="0"/>
              </a:rPr>
              <a:t>The budgets are found under the Governance and Social Services programmes and during budget implementation they have their own vote</a:t>
            </a:r>
            <a:r>
              <a:rPr lang="en-GB" sz="8600" dirty="0">
                <a:latin typeface="Calibri" panose="020F0502020204030204" pitchFamily="34" charset="0"/>
                <a:ea typeface="Calibri" panose="020F0502020204030204" pitchFamily="34" charset="0"/>
                <a:cs typeface="Times New Roman" panose="02020603050405020304" pitchFamily="18" charset="0"/>
              </a:rPr>
              <a:t/>
            </a:r>
            <a:br>
              <a:rPr lang="en-GB" sz="8600" dirty="0">
                <a:latin typeface="Calibri" panose="020F0502020204030204" pitchFamily="34" charset="0"/>
                <a:ea typeface="Calibri" panose="020F0502020204030204" pitchFamily="34" charset="0"/>
                <a:cs typeface="Times New Roman" panose="02020603050405020304" pitchFamily="18" charset="0"/>
              </a:rPr>
            </a:br>
            <a:r>
              <a:rPr lang="en-GB" sz="8600" b="1" dirty="0">
                <a:ea typeface="Calibri" panose="020F0502020204030204" pitchFamily="34" charset="0"/>
                <a:cs typeface="Times New Roman" panose="02020603050405020304" pitchFamily="18" charset="0"/>
              </a:rPr>
              <a:t> </a:t>
            </a:r>
            <a:r>
              <a:rPr lang="en-GB" sz="8600" dirty="0">
                <a:latin typeface="Calibri" panose="020F0502020204030204" pitchFamily="34" charset="0"/>
                <a:ea typeface="Calibri" panose="020F0502020204030204" pitchFamily="34" charset="0"/>
                <a:cs typeface="Times New Roman" panose="02020603050405020304" pitchFamily="18" charset="0"/>
              </a:rPr>
              <a:t/>
            </a:r>
            <a:br>
              <a:rPr lang="en-GB" sz="8600" dirty="0">
                <a:latin typeface="Calibri" panose="020F0502020204030204" pitchFamily="34" charset="0"/>
                <a:ea typeface="Calibri" panose="020F0502020204030204" pitchFamily="34" charset="0"/>
                <a:cs typeface="Times New Roman" panose="02020603050405020304" pitchFamily="18" charset="0"/>
              </a:rPr>
            </a:br>
            <a:endParaRPr lang="en-GB" sz="8600" dirty="0"/>
          </a:p>
          <a:p>
            <a:endParaRPr lang="en-GB" sz="3200" dirty="0">
              <a:effectLst/>
              <a:latin typeface="Tahoma" panose="020B0604030504040204" pitchFamily="34" charset="0"/>
              <a:ea typeface="Calibri" panose="020F0502020204030204" pitchFamily="34" charset="0"/>
              <a:cs typeface="Times New Roman" panose="02020603050405020304" pitchFamily="18" charset="0"/>
            </a:endParaRPr>
          </a:p>
          <a:p>
            <a:pPr marL="0" indent="0">
              <a:buNone/>
            </a:pPr>
            <a:r>
              <a:rPr lang="en-GB" sz="3200" dirty="0">
                <a:effectLst/>
                <a:latin typeface="Calibri" panose="020F0502020204030204" pitchFamily="34" charset="0"/>
                <a:ea typeface="Calibri" panose="020F0502020204030204" pitchFamily="34" charset="0"/>
                <a:cs typeface="Times New Roman" panose="02020603050405020304" pitchFamily="18" charset="0"/>
              </a:rPr>
              <a:t/>
            </a:r>
            <a:br>
              <a:rPr lang="en-GB" sz="3200" dirty="0">
                <a:effectLst/>
                <a:latin typeface="Calibri" panose="020F0502020204030204" pitchFamily="34" charset="0"/>
                <a:ea typeface="Calibri" panose="020F0502020204030204" pitchFamily="34" charset="0"/>
                <a:cs typeface="Times New Roman" panose="02020603050405020304" pitchFamily="18" charset="0"/>
              </a:rPr>
            </a:br>
            <a:r>
              <a:rPr lang="en-GB" sz="5400" b="1" dirty="0">
                <a:effectLst/>
                <a:latin typeface="+mn-lt"/>
                <a:ea typeface="Calibri" panose="020F0502020204030204" pitchFamily="34" charset="0"/>
                <a:cs typeface="Times New Roman" panose="02020603050405020304" pitchFamily="18" charset="0"/>
              </a:rPr>
              <a:t> </a:t>
            </a:r>
            <a:r>
              <a:rPr lang="en-GB" sz="5400" dirty="0">
                <a:effectLst/>
                <a:latin typeface="Calibri" panose="020F0502020204030204" pitchFamily="34" charset="0"/>
                <a:ea typeface="Calibri" panose="020F0502020204030204" pitchFamily="34" charset="0"/>
                <a:cs typeface="Times New Roman" panose="02020603050405020304" pitchFamily="18" charset="0"/>
              </a:rPr>
              <a:t/>
            </a:r>
            <a:br>
              <a:rPr lang="en-GB" sz="54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Tree>
    <p:extLst>
      <p:ext uri="{BB962C8B-B14F-4D97-AF65-F5344CB8AC3E}">
        <p14:creationId xmlns:p14="http://schemas.microsoft.com/office/powerpoint/2010/main" val="391824781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7614"/>
            <a:ext cx="8229600" cy="1143000"/>
          </a:xfrm>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Gender Specific </a:t>
            </a:r>
            <a:r>
              <a:rPr lang="en-GB" sz="3600" b="1" dirty="0">
                <a:effectLst/>
                <a:latin typeface="+mn-lt"/>
                <a:ea typeface="Calibri" panose="020F0502020204030204" pitchFamily="34" charset="0"/>
                <a:cs typeface="Times New Roman" panose="02020603050405020304" pitchFamily="18" charset="0"/>
              </a:rPr>
              <a:t>expenditure</a:t>
            </a:r>
            <a:br>
              <a:rPr lang="en-GB" sz="3600" b="1" dirty="0">
                <a:effectLst/>
                <a:latin typeface="+mn-lt"/>
                <a:ea typeface="Calibri" panose="020F0502020204030204" pitchFamily="34" charset="0"/>
                <a:cs typeface="Times New Roman" panose="02020603050405020304" pitchFamily="18" charset="0"/>
              </a:rPr>
            </a:br>
            <a:endParaRPr lang="en-ZA" sz="3600" dirty="0"/>
          </a:p>
        </p:txBody>
      </p:sp>
      <p:sp>
        <p:nvSpPr>
          <p:cNvPr id="5" name="Content Placeholder 4">
            <a:extLst>
              <a:ext uri="{FF2B5EF4-FFF2-40B4-BE49-F238E27FC236}">
                <a16:creationId xmlns="" xmlns:a16="http://schemas.microsoft.com/office/drawing/2014/main" id="{94987554-FA33-8625-B0EF-900FA6317A7F}"/>
              </a:ext>
            </a:extLst>
          </p:cNvPr>
          <p:cNvSpPr>
            <a:spLocks noGrp="1"/>
          </p:cNvSpPr>
          <p:nvPr>
            <p:ph sz="half" idx="1"/>
          </p:nvPr>
        </p:nvSpPr>
        <p:spPr>
          <a:xfrm>
            <a:off x="457200" y="1066800"/>
            <a:ext cx="4038600" cy="5059363"/>
          </a:xfrm>
        </p:spPr>
        <p:txBody>
          <a:bodyPr>
            <a:normAutofit fontScale="25000" lnSpcReduction="20000"/>
          </a:bodyPr>
          <a:lstStyle/>
          <a:p>
            <a:pPr>
              <a:lnSpc>
                <a:spcPct val="120000"/>
              </a:lnSpc>
            </a:pPr>
            <a:r>
              <a:rPr lang="en-US" sz="6800" dirty="0" smtClean="0">
                <a:ea typeface="Calibri" panose="020F0502020204030204" pitchFamily="34" charset="0"/>
                <a:cs typeface="Times New Roman" panose="02020603050405020304" pitchFamily="18" charset="0"/>
              </a:rPr>
              <a:t>Council </a:t>
            </a:r>
            <a:r>
              <a:rPr lang="en-US" sz="6800" dirty="0">
                <a:ea typeface="Calibri" panose="020F0502020204030204" pitchFamily="34" charset="0"/>
                <a:cs typeface="Times New Roman" panose="02020603050405020304" pitchFamily="18" charset="0"/>
              </a:rPr>
              <a:t>has the following gender-specific </a:t>
            </a:r>
            <a:r>
              <a:rPr lang="en-US" sz="6800" dirty="0" err="1">
                <a:ea typeface="Calibri" panose="020F0502020204030204" pitchFamily="34" charset="0"/>
                <a:cs typeface="Times New Roman" panose="02020603050405020304" pitchFamily="18" charset="0"/>
              </a:rPr>
              <a:t>programmes</a:t>
            </a:r>
            <a:r>
              <a:rPr lang="en-US" sz="6800" dirty="0">
                <a:ea typeface="Calibri" panose="020F0502020204030204" pitchFamily="34" charset="0"/>
                <a:cs typeface="Times New Roman" panose="02020603050405020304" pitchFamily="18" charset="0"/>
              </a:rPr>
              <a:t>:-</a:t>
            </a:r>
          </a:p>
          <a:p>
            <a:pPr marL="457200" lvl="1" indent="0">
              <a:lnSpc>
                <a:spcPct val="120000"/>
              </a:lnSpc>
              <a:buNone/>
            </a:pPr>
            <a:r>
              <a:rPr lang="en-US" sz="6400" dirty="0" err="1" smtClean="0">
                <a:ea typeface="Calibri" panose="020F0502020204030204" pitchFamily="34" charset="0"/>
                <a:cs typeface="Times New Roman" panose="02020603050405020304" pitchFamily="18" charset="0"/>
              </a:rPr>
              <a:t>Commemorations.Training</a:t>
            </a:r>
            <a:r>
              <a:rPr lang="en-US" sz="6400" dirty="0" smtClean="0">
                <a:ea typeface="Calibri" panose="020F0502020204030204" pitchFamily="34" charset="0"/>
                <a:cs typeface="Times New Roman" panose="02020603050405020304" pitchFamily="18" charset="0"/>
              </a:rPr>
              <a:t>,</a:t>
            </a:r>
            <a:endParaRPr lang="en-US" sz="6400" dirty="0">
              <a:ea typeface="Calibri" panose="020F0502020204030204" pitchFamily="34" charset="0"/>
              <a:cs typeface="Times New Roman" panose="02020603050405020304" pitchFamily="18" charset="0"/>
            </a:endParaRPr>
          </a:p>
          <a:p>
            <a:pPr marL="457200" lvl="1" indent="0">
              <a:lnSpc>
                <a:spcPct val="120000"/>
              </a:lnSpc>
              <a:buNone/>
            </a:pPr>
            <a:r>
              <a:rPr lang="en-US" sz="6400" dirty="0">
                <a:ea typeface="Calibri" panose="020F0502020204030204" pitchFamily="34" charset="0"/>
                <a:cs typeface="Times New Roman" panose="02020603050405020304" pitchFamily="18" charset="0"/>
              </a:rPr>
              <a:t>Junior </a:t>
            </a:r>
            <a:r>
              <a:rPr lang="en-US" sz="6400" dirty="0" err="1" smtClean="0">
                <a:ea typeface="Calibri" panose="020F0502020204030204" pitchFamily="34" charset="0"/>
                <a:cs typeface="Times New Roman" panose="02020603050405020304" pitchFamily="18" charset="0"/>
              </a:rPr>
              <a:t>Council,Women</a:t>
            </a:r>
            <a:r>
              <a:rPr lang="en-US" sz="6400" dirty="0" smtClean="0">
                <a:ea typeface="Calibri" panose="020F0502020204030204" pitchFamily="34" charset="0"/>
                <a:cs typeface="Times New Roman" panose="02020603050405020304" pitchFamily="18" charset="0"/>
              </a:rPr>
              <a:t> </a:t>
            </a:r>
            <a:r>
              <a:rPr lang="en-US" sz="6400" dirty="0">
                <a:ea typeface="Calibri" panose="020F0502020204030204" pitchFamily="34" charset="0"/>
                <a:cs typeface="Times New Roman" panose="02020603050405020304" pitchFamily="18" charset="0"/>
              </a:rPr>
              <a:t>in Local Economic </a:t>
            </a:r>
            <a:r>
              <a:rPr lang="en-US" sz="6400" dirty="0" smtClean="0">
                <a:ea typeface="Calibri" panose="020F0502020204030204" pitchFamily="34" charset="0"/>
                <a:cs typeface="Times New Roman" panose="02020603050405020304" pitchFamily="18" charset="0"/>
              </a:rPr>
              <a:t>Development, Rehabilitation of </a:t>
            </a:r>
            <a:r>
              <a:rPr lang="en-US" sz="6400" dirty="0" err="1" smtClean="0">
                <a:ea typeface="Calibri" panose="020F0502020204030204" pitchFamily="34" charset="0"/>
                <a:cs typeface="Times New Roman" panose="02020603050405020304" pitchFamily="18" charset="0"/>
              </a:rPr>
              <a:t>Nyangombe</a:t>
            </a:r>
            <a:r>
              <a:rPr lang="en-US" sz="6400" dirty="0" smtClean="0">
                <a:ea typeface="Calibri" panose="020F0502020204030204" pitchFamily="34" charset="0"/>
                <a:cs typeface="Times New Roman" panose="02020603050405020304" pitchFamily="18" charset="0"/>
              </a:rPr>
              <a:t> orphanage and youth </a:t>
            </a:r>
            <a:r>
              <a:rPr lang="en-US" sz="6400" dirty="0" err="1" smtClean="0">
                <a:ea typeface="Calibri" panose="020F0502020204030204" pitchFamily="34" charset="0"/>
                <a:cs typeface="Times New Roman" panose="02020603050405020304" pitchFamily="18" charset="0"/>
              </a:rPr>
              <a:t>centre</a:t>
            </a:r>
            <a:r>
              <a:rPr lang="en-US" sz="6400" dirty="0" smtClean="0">
                <a:ea typeface="Calibri" panose="020F0502020204030204" pitchFamily="34" charset="0"/>
                <a:cs typeface="Times New Roman" panose="02020603050405020304" pitchFamily="18" charset="0"/>
              </a:rPr>
              <a:t> rehabilitation, Implementation </a:t>
            </a:r>
            <a:r>
              <a:rPr lang="en-US" sz="6400" dirty="0">
                <a:ea typeface="Calibri" panose="020F0502020204030204" pitchFamily="34" charset="0"/>
                <a:cs typeface="Times New Roman" panose="02020603050405020304" pitchFamily="18" charset="0"/>
              </a:rPr>
              <a:t>of employee retirement </a:t>
            </a:r>
            <a:r>
              <a:rPr lang="en-US" sz="6400" dirty="0" smtClean="0">
                <a:ea typeface="Calibri" panose="020F0502020204030204" pitchFamily="34" charset="0"/>
                <a:cs typeface="Times New Roman" panose="02020603050405020304" pitchFamily="18" charset="0"/>
              </a:rPr>
              <a:t>plan</a:t>
            </a:r>
            <a:endParaRPr lang="en-US" sz="6400" dirty="0">
              <a:ea typeface="Calibri" panose="020F0502020204030204" pitchFamily="34" charset="0"/>
              <a:cs typeface="Times New Roman" panose="02020603050405020304" pitchFamily="18" charset="0"/>
            </a:endParaRPr>
          </a:p>
          <a:p>
            <a:pPr>
              <a:lnSpc>
                <a:spcPct val="120000"/>
              </a:lnSpc>
            </a:pPr>
            <a:r>
              <a:rPr lang="en-US" sz="6600" dirty="0" smtClean="0">
                <a:ea typeface="Liberation Sans Narrow"/>
                <a:cs typeface="Liberation Sans Narrow"/>
              </a:rPr>
              <a:t>The </a:t>
            </a:r>
            <a:r>
              <a:rPr lang="en-US" sz="6600" dirty="0">
                <a:ea typeface="Liberation Sans Narrow"/>
                <a:cs typeface="Liberation Sans Narrow"/>
              </a:rPr>
              <a:t>budget lines are found under the Governance and Social Services , the lines are visible on the budget</a:t>
            </a:r>
          </a:p>
          <a:p>
            <a:pPr>
              <a:lnSpc>
                <a:spcPct val="120000"/>
              </a:lnSpc>
            </a:pPr>
            <a:r>
              <a:rPr lang="en-US" sz="6600" dirty="0">
                <a:ea typeface="Liberation Sans Narrow"/>
                <a:cs typeface="Liberation Sans Narrow"/>
              </a:rPr>
              <a:t>4%  is allocated for </a:t>
            </a:r>
            <a:r>
              <a:rPr lang="en-US" sz="6600" dirty="0">
                <a:solidFill>
                  <a:srgbClr val="000000"/>
                </a:solidFill>
                <a:ea typeface="Liberation Sans Narrow"/>
                <a:cs typeface="Liberation Sans Narrow"/>
              </a:rPr>
              <a:t>gender-specific programming</a:t>
            </a:r>
          </a:p>
          <a:p>
            <a:pPr>
              <a:lnSpc>
                <a:spcPct val="120000"/>
              </a:lnSpc>
            </a:pPr>
            <a:r>
              <a:rPr lang="en-US" sz="6600" dirty="0">
                <a:solidFill>
                  <a:srgbClr val="000000"/>
                </a:solidFill>
                <a:ea typeface="Liberation Sans Narrow"/>
                <a:cs typeface="Liberation Sans Narrow"/>
              </a:rPr>
              <a:t>During </a:t>
            </a:r>
            <a:r>
              <a:rPr lang="en-US" sz="6600" dirty="0"/>
              <a:t>budget consultations residents pointed out the need for the recognition of the elderly, the poor, PWD, youth (education grant) and for women who are under privileged or survivors of GBV.</a:t>
            </a:r>
            <a:endParaRPr lang="en-US" sz="6600" dirty="0">
              <a:solidFill>
                <a:srgbClr val="000000"/>
              </a:solidFill>
              <a:ea typeface="Liberation Sans Narrow"/>
              <a:cs typeface="Liberation Sans Narrow"/>
            </a:endParaRPr>
          </a:p>
          <a:p>
            <a:pPr>
              <a:lnSpc>
                <a:spcPct val="120000"/>
              </a:lnSpc>
            </a:pPr>
            <a:r>
              <a:rPr lang="en-GB" sz="5400" dirty="0">
                <a:effectLst/>
                <a:latin typeface="Calibri" panose="020F0502020204030204" pitchFamily="34" charset="0"/>
                <a:ea typeface="Calibri" panose="020F0502020204030204" pitchFamily="34" charset="0"/>
                <a:cs typeface="Times New Roman" panose="02020603050405020304" pitchFamily="18" charset="0"/>
              </a:rPr>
              <a:t/>
            </a:r>
            <a:br>
              <a:rPr lang="en-GB" sz="54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6" name="TextBox 5"/>
          <p:cNvSpPr txBox="1"/>
          <p:nvPr/>
        </p:nvSpPr>
        <p:spPr>
          <a:xfrm>
            <a:off x="22538" y="6892240"/>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4562788" y="1020241"/>
            <a:ext cx="4149412" cy="303118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4191000"/>
            <a:ext cx="2133600" cy="2514600"/>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9400" y="4191000"/>
            <a:ext cx="2082800" cy="2514600"/>
          </a:xfrm>
          <a:prstGeom prst="rect">
            <a:avLst/>
          </a:prstGeom>
        </p:spPr>
      </p:pic>
    </p:spTree>
    <p:extLst>
      <p:ext uri="{BB962C8B-B14F-4D97-AF65-F5344CB8AC3E}">
        <p14:creationId xmlns:p14="http://schemas.microsoft.com/office/powerpoint/2010/main" val="119459701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EMPLOYMENT </a:t>
            </a:r>
            <a:r>
              <a:rPr lang="en-GB" sz="3600" b="1" dirty="0">
                <a:effectLst/>
                <a:latin typeface="+mn-lt"/>
                <a:ea typeface="Calibri" panose="020F0502020204030204" pitchFamily="34" charset="0"/>
                <a:cs typeface="Times New Roman" panose="02020603050405020304" pitchFamily="18" charset="0"/>
              </a:rPr>
              <a:t>EXPENDITURE</a:t>
            </a:r>
            <a:br>
              <a:rPr lang="en-GB" sz="3600" b="1" dirty="0">
                <a:effectLst/>
                <a:latin typeface="+mn-lt"/>
                <a:ea typeface="Calibri" panose="020F0502020204030204" pitchFamily="34" charset="0"/>
                <a:cs typeface="Times New Roman" panose="02020603050405020304" pitchFamily="18" charset="0"/>
              </a:rPr>
            </a:br>
            <a:endParaRPr lang="en-ZA" sz="3600" dirty="0"/>
          </a:p>
        </p:txBody>
      </p:sp>
      <p:sp>
        <p:nvSpPr>
          <p:cNvPr id="6" name="TextBox 5"/>
          <p:cNvSpPr txBox="1"/>
          <p:nvPr/>
        </p:nvSpPr>
        <p:spPr>
          <a:xfrm>
            <a:off x="0" y="6398786"/>
            <a:ext cx="91440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
        <p:nvSpPr>
          <p:cNvPr id="5" name="Content Placeholder 4">
            <a:extLst>
              <a:ext uri="{FF2B5EF4-FFF2-40B4-BE49-F238E27FC236}">
                <a16:creationId xmlns="" xmlns:a16="http://schemas.microsoft.com/office/drawing/2014/main" id="{94987554-FA33-8625-B0EF-900FA6317A7F}"/>
              </a:ext>
            </a:extLst>
          </p:cNvPr>
          <p:cNvSpPr>
            <a:spLocks noGrp="1"/>
          </p:cNvSpPr>
          <p:nvPr>
            <p:ph idx="1"/>
          </p:nvPr>
        </p:nvSpPr>
        <p:spPr>
          <a:xfrm>
            <a:off x="457200" y="4561513"/>
            <a:ext cx="7696200" cy="2045215"/>
          </a:xfrm>
        </p:spPr>
        <p:txBody>
          <a:bodyPr>
            <a:normAutofit fontScale="25000" lnSpcReduction="20000"/>
          </a:bodyPr>
          <a:lstStyle/>
          <a:p>
            <a:pPr algn="just">
              <a:lnSpc>
                <a:spcPct val="150000"/>
              </a:lnSpc>
              <a:spcBef>
                <a:spcPts val="0"/>
              </a:spcBef>
            </a:pPr>
            <a:r>
              <a:rPr lang="en-US" sz="7200" dirty="0" smtClean="0">
                <a:effectLst/>
                <a:ea typeface="Liberation Sans Narrow"/>
                <a:cs typeface="Liberation Sans Narrow"/>
              </a:rPr>
              <a:t>women </a:t>
            </a:r>
            <a:r>
              <a:rPr lang="en-US" sz="7200" dirty="0">
                <a:effectLst/>
                <a:ea typeface="Liberation Sans Narrow"/>
                <a:cs typeface="Liberation Sans Narrow"/>
              </a:rPr>
              <a:t>comprise </a:t>
            </a:r>
            <a:r>
              <a:rPr lang="en-US" sz="7200" dirty="0" smtClean="0">
                <a:effectLst/>
                <a:ea typeface="Liberation Sans Narrow"/>
                <a:cs typeface="Liberation Sans Narrow"/>
              </a:rPr>
              <a:t> 33% of the workforce</a:t>
            </a:r>
            <a:endParaRPr lang="en-GB" sz="7200" dirty="0">
              <a:effectLst/>
              <a:ea typeface="Liberation Sans Narrow"/>
              <a:cs typeface="Liberation Sans Narrow"/>
            </a:endParaRPr>
          </a:p>
          <a:p>
            <a:pPr algn="just">
              <a:lnSpc>
                <a:spcPct val="150000"/>
              </a:lnSpc>
              <a:spcBef>
                <a:spcPts val="0"/>
              </a:spcBef>
            </a:pPr>
            <a:r>
              <a:rPr lang="en-US" sz="7200" dirty="0">
                <a:ea typeface="Liberation Sans Narrow"/>
                <a:cs typeface="Liberation Sans Narrow"/>
              </a:rPr>
              <a:t>T</a:t>
            </a:r>
            <a:r>
              <a:rPr lang="en-US" sz="7200" dirty="0" smtClean="0">
                <a:effectLst/>
                <a:ea typeface="Liberation Sans Narrow"/>
                <a:cs typeface="Liberation Sans Narrow"/>
              </a:rPr>
              <a:t>he </a:t>
            </a:r>
            <a:r>
              <a:rPr lang="en-US" sz="7200" dirty="0">
                <a:effectLst/>
                <a:ea typeface="Liberation Sans Narrow"/>
                <a:cs typeface="Liberation Sans Narrow"/>
              </a:rPr>
              <a:t>percentage of women in </a:t>
            </a:r>
            <a:r>
              <a:rPr lang="en-US" sz="7200" dirty="0" smtClean="0">
                <a:effectLst/>
                <a:ea typeface="Liberation Sans Narrow"/>
                <a:cs typeface="Liberation Sans Narrow"/>
              </a:rPr>
              <a:t>management</a:t>
            </a:r>
            <a:r>
              <a:rPr lang="en-US" sz="7200" dirty="0">
                <a:ea typeface="Liberation Sans Narrow"/>
                <a:cs typeface="Liberation Sans Narrow"/>
              </a:rPr>
              <a:t> </a:t>
            </a:r>
            <a:r>
              <a:rPr lang="en-US" sz="7200" dirty="0" smtClean="0">
                <a:ea typeface="Liberation Sans Narrow"/>
                <a:cs typeface="Liberation Sans Narrow"/>
              </a:rPr>
              <a:t>40%</a:t>
            </a:r>
            <a:endParaRPr lang="en-GB" sz="7200" dirty="0">
              <a:effectLst/>
              <a:ea typeface="Liberation Sans Narrow"/>
              <a:cs typeface="Liberation Sans Narrow"/>
            </a:endParaRPr>
          </a:p>
          <a:p>
            <a:pPr algn="just">
              <a:lnSpc>
                <a:spcPct val="150000"/>
              </a:lnSpc>
              <a:spcBef>
                <a:spcPts val="0"/>
              </a:spcBef>
            </a:pPr>
            <a:r>
              <a:rPr lang="en-US" sz="7200" dirty="0" smtClean="0">
                <a:ea typeface="Liberation Sans Narrow"/>
                <a:cs typeface="Liberation Sans Narrow"/>
              </a:rPr>
              <a:t>Women </a:t>
            </a:r>
            <a:r>
              <a:rPr lang="en-US" sz="7200" dirty="0">
                <a:ea typeface="Liberation Sans Narrow"/>
                <a:cs typeface="Liberation Sans Narrow"/>
              </a:rPr>
              <a:t>in of the full time employment comprise 32% , and those  in casual, </a:t>
            </a:r>
            <a:r>
              <a:rPr lang="en-US" sz="7200" dirty="0" err="1">
                <a:ea typeface="Liberation Sans Narrow"/>
                <a:cs typeface="Liberation Sans Narrow"/>
              </a:rPr>
              <a:t>labour</a:t>
            </a:r>
            <a:r>
              <a:rPr lang="en-US" sz="7200" dirty="0">
                <a:ea typeface="Liberation Sans Narrow"/>
                <a:cs typeface="Liberation Sans Narrow"/>
              </a:rPr>
              <a:t> force comprise </a:t>
            </a:r>
            <a:r>
              <a:rPr lang="en-US" sz="7200" dirty="0" smtClean="0">
                <a:ea typeface="Liberation Sans Narrow"/>
                <a:cs typeface="Liberation Sans Narrow"/>
              </a:rPr>
              <a:t>37% </a:t>
            </a:r>
            <a:r>
              <a:rPr lang="en-US" sz="7200" dirty="0">
                <a:ea typeface="Liberation Sans Narrow"/>
                <a:cs typeface="Liberation Sans Narrow"/>
              </a:rPr>
              <a:t>of the overall workforce.</a:t>
            </a:r>
          </a:p>
          <a:p>
            <a:pPr algn="just">
              <a:lnSpc>
                <a:spcPct val="150000"/>
              </a:lnSpc>
              <a:spcBef>
                <a:spcPts val="0"/>
              </a:spcBef>
            </a:pPr>
            <a:endParaRPr lang="en-US" sz="7200" dirty="0" smtClean="0">
              <a:effectLst/>
              <a:ea typeface="Liberation Sans Narrow"/>
              <a:cs typeface="Liberation Sans Narrow"/>
            </a:endParaRPr>
          </a:p>
          <a:p>
            <a:pPr algn="just">
              <a:lnSpc>
                <a:spcPct val="150000"/>
              </a:lnSpc>
              <a:spcBef>
                <a:spcPts val="0"/>
              </a:spcBef>
            </a:pPr>
            <a:r>
              <a:rPr lang="en-US" sz="7200" dirty="0" smtClean="0">
                <a:ea typeface="Liberation Sans Narrow"/>
                <a:cs typeface="Liberation Sans Narrow"/>
              </a:rPr>
              <a:t>What are the reasons for the this employee breakdown?</a:t>
            </a:r>
            <a:endParaRPr lang="en-US" sz="7200" dirty="0">
              <a:effectLst/>
              <a:ea typeface="Liberation Sans Narrow"/>
              <a:cs typeface="Liberation Sans Narrow"/>
            </a:endParaRPr>
          </a:p>
        </p:txBody>
      </p:sp>
      <p:graphicFrame>
        <p:nvGraphicFramePr>
          <p:cNvPr id="7" name="Table 7">
            <a:extLst>
              <a:ext uri="{FF2B5EF4-FFF2-40B4-BE49-F238E27FC236}">
                <a16:creationId xmlns="" xmlns:a16="http://schemas.microsoft.com/office/drawing/2014/main" id="{F19998D2-D647-ECDB-109F-FCF7A28643AD}"/>
              </a:ext>
            </a:extLst>
          </p:cNvPr>
          <p:cNvGraphicFramePr>
            <a:graphicFrameLocks noGrp="1"/>
          </p:cNvGraphicFramePr>
          <p:nvPr>
            <p:extLst>
              <p:ext uri="{D42A27DB-BD31-4B8C-83A1-F6EECF244321}">
                <p14:modId xmlns:p14="http://schemas.microsoft.com/office/powerpoint/2010/main" val="2455053928"/>
              </p:ext>
            </p:extLst>
          </p:nvPr>
        </p:nvGraphicFramePr>
        <p:xfrm>
          <a:off x="228600" y="1066801"/>
          <a:ext cx="8686804" cy="3473691"/>
        </p:xfrm>
        <a:graphic>
          <a:graphicData uri="http://schemas.openxmlformats.org/drawingml/2006/table">
            <a:tbl>
              <a:tblPr firstRow="1" bandRow="1">
                <a:tableStyleId>{5C22544A-7EE6-4342-B048-85BDC9FD1C3A}</a:tableStyleId>
              </a:tblPr>
              <a:tblGrid>
                <a:gridCol w="1003144">
                  <a:extLst>
                    <a:ext uri="{9D8B030D-6E8A-4147-A177-3AD203B41FA5}">
                      <a16:colId xmlns="" xmlns:a16="http://schemas.microsoft.com/office/drawing/2014/main" val="1016882306"/>
                    </a:ext>
                  </a:extLst>
                </a:gridCol>
                <a:gridCol w="768366">
                  <a:extLst>
                    <a:ext uri="{9D8B030D-6E8A-4147-A177-3AD203B41FA5}">
                      <a16:colId xmlns="" xmlns:a16="http://schemas.microsoft.com/office/drawing/2014/main" val="4018399203"/>
                    </a:ext>
                  </a:extLst>
                </a:gridCol>
                <a:gridCol w="768366">
                  <a:extLst>
                    <a:ext uri="{9D8B030D-6E8A-4147-A177-3AD203B41FA5}">
                      <a16:colId xmlns="" xmlns:a16="http://schemas.microsoft.com/office/drawing/2014/main" val="1530267169"/>
                    </a:ext>
                  </a:extLst>
                </a:gridCol>
                <a:gridCol w="768366">
                  <a:extLst>
                    <a:ext uri="{9D8B030D-6E8A-4147-A177-3AD203B41FA5}">
                      <a16:colId xmlns="" xmlns:a16="http://schemas.microsoft.com/office/drawing/2014/main" val="1448651721"/>
                    </a:ext>
                  </a:extLst>
                </a:gridCol>
                <a:gridCol w="768366">
                  <a:extLst>
                    <a:ext uri="{9D8B030D-6E8A-4147-A177-3AD203B41FA5}">
                      <a16:colId xmlns="" xmlns:a16="http://schemas.microsoft.com/office/drawing/2014/main" val="1163842102"/>
                    </a:ext>
                  </a:extLst>
                </a:gridCol>
                <a:gridCol w="768366">
                  <a:extLst>
                    <a:ext uri="{9D8B030D-6E8A-4147-A177-3AD203B41FA5}">
                      <a16:colId xmlns="" xmlns:a16="http://schemas.microsoft.com/office/drawing/2014/main" val="2753252971"/>
                    </a:ext>
                  </a:extLst>
                </a:gridCol>
                <a:gridCol w="768366">
                  <a:extLst>
                    <a:ext uri="{9D8B030D-6E8A-4147-A177-3AD203B41FA5}">
                      <a16:colId xmlns="" xmlns:a16="http://schemas.microsoft.com/office/drawing/2014/main" val="2188492885"/>
                    </a:ext>
                  </a:extLst>
                </a:gridCol>
                <a:gridCol w="768366">
                  <a:extLst>
                    <a:ext uri="{9D8B030D-6E8A-4147-A177-3AD203B41FA5}">
                      <a16:colId xmlns="" xmlns:a16="http://schemas.microsoft.com/office/drawing/2014/main" val="4090131845"/>
                    </a:ext>
                  </a:extLst>
                </a:gridCol>
                <a:gridCol w="768366">
                  <a:extLst>
                    <a:ext uri="{9D8B030D-6E8A-4147-A177-3AD203B41FA5}">
                      <a16:colId xmlns="" xmlns:a16="http://schemas.microsoft.com/office/drawing/2014/main" val="3253674592"/>
                    </a:ext>
                  </a:extLst>
                </a:gridCol>
                <a:gridCol w="768366">
                  <a:extLst>
                    <a:ext uri="{9D8B030D-6E8A-4147-A177-3AD203B41FA5}">
                      <a16:colId xmlns="" xmlns:a16="http://schemas.microsoft.com/office/drawing/2014/main" val="1712523590"/>
                    </a:ext>
                  </a:extLst>
                </a:gridCol>
                <a:gridCol w="768366">
                  <a:extLst>
                    <a:ext uri="{9D8B030D-6E8A-4147-A177-3AD203B41FA5}">
                      <a16:colId xmlns="" xmlns:a16="http://schemas.microsoft.com/office/drawing/2014/main" val="284129184"/>
                    </a:ext>
                  </a:extLst>
                </a:gridCol>
              </a:tblGrid>
              <a:tr h="513067">
                <a:tc>
                  <a:txBody>
                    <a:bodyPr/>
                    <a:lstStyle/>
                    <a:p>
                      <a:endParaRPr lang="en-GB" dirty="0"/>
                    </a:p>
                  </a:txBody>
                  <a:tcPr/>
                </a:tc>
                <a:tc gridSpan="3">
                  <a:txBody>
                    <a:bodyPr/>
                    <a:lstStyle/>
                    <a:p>
                      <a:r>
                        <a:rPr lang="en-US" dirty="0">
                          <a:solidFill>
                            <a:schemeClr val="tx1"/>
                          </a:solidFill>
                        </a:rPr>
                        <a:t>Women</a:t>
                      </a:r>
                      <a:endParaRPr lang="en-GB" dirty="0">
                        <a:solidFill>
                          <a:schemeClr val="tx1"/>
                        </a:solidFill>
                      </a:endParaRPr>
                    </a:p>
                  </a:txBody>
                  <a:tcPr/>
                </a:tc>
                <a:tc hMerge="1">
                  <a:txBody>
                    <a:bodyPr/>
                    <a:lstStyle/>
                    <a:p>
                      <a:endParaRPr lang="en-GB" dirty="0"/>
                    </a:p>
                  </a:txBody>
                  <a:tcPr/>
                </a:tc>
                <a:tc hMerge="1">
                  <a:txBody>
                    <a:bodyPr/>
                    <a:lstStyle/>
                    <a:p>
                      <a:endParaRPr lang="en-GB" dirty="0"/>
                    </a:p>
                  </a:txBody>
                  <a:tcPr/>
                </a:tc>
                <a:tc gridSpan="3">
                  <a:txBody>
                    <a:bodyPr/>
                    <a:lstStyle/>
                    <a:p>
                      <a:r>
                        <a:rPr lang="en-US" dirty="0">
                          <a:solidFill>
                            <a:schemeClr val="tx1"/>
                          </a:solidFill>
                        </a:rPr>
                        <a:t>Men</a:t>
                      </a:r>
                      <a:endParaRPr lang="en-GB" dirty="0">
                        <a:solidFill>
                          <a:schemeClr val="tx1"/>
                        </a:solidFill>
                      </a:endParaRPr>
                    </a:p>
                  </a:txBody>
                  <a:tcPr/>
                </a:tc>
                <a:tc hMerge="1">
                  <a:txBody>
                    <a:bodyPr/>
                    <a:lstStyle/>
                    <a:p>
                      <a:endParaRPr lang="en-GB" dirty="0"/>
                    </a:p>
                  </a:txBody>
                  <a:tcPr/>
                </a:tc>
                <a:tc hMerge="1">
                  <a:txBody>
                    <a:bodyPr/>
                    <a:lstStyle/>
                    <a:p>
                      <a:endParaRPr lang="en-GB" dirty="0"/>
                    </a:p>
                  </a:txBody>
                  <a:tcPr/>
                </a:tc>
                <a:tc>
                  <a:txBody>
                    <a:bodyPr/>
                    <a:lstStyle/>
                    <a:p>
                      <a:r>
                        <a:rPr lang="en-US" dirty="0">
                          <a:solidFill>
                            <a:schemeClr val="tx1"/>
                          </a:solidFill>
                        </a:rPr>
                        <a:t>Total</a:t>
                      </a:r>
                      <a:endParaRPr lang="en-GB" dirty="0">
                        <a:solidFill>
                          <a:schemeClr val="tx1"/>
                        </a:solidFill>
                      </a:endParaRPr>
                    </a:p>
                  </a:txBody>
                  <a:tcPr/>
                </a:tc>
                <a:tc gridSpan="3">
                  <a:txBody>
                    <a:bodyPr/>
                    <a:lstStyle/>
                    <a:p>
                      <a:r>
                        <a:rPr lang="en-US" dirty="0">
                          <a:solidFill>
                            <a:schemeClr val="tx1"/>
                          </a:solidFill>
                        </a:rPr>
                        <a:t>% women</a:t>
                      </a:r>
                      <a:endParaRPr lang="en-GB" dirty="0">
                        <a:solidFill>
                          <a:schemeClr val="tx1"/>
                        </a:solidFill>
                      </a:endParaRPr>
                    </a:p>
                  </a:txBody>
                  <a:tcPr/>
                </a:tc>
                <a:tc hMerge="1">
                  <a:txBody>
                    <a:bodyPr/>
                    <a:lstStyle/>
                    <a:p>
                      <a:endParaRPr lang="en-GB" dirty="0"/>
                    </a:p>
                  </a:txBody>
                  <a:tcPr/>
                </a:tc>
                <a:tc hMerge="1">
                  <a:txBody>
                    <a:bodyPr/>
                    <a:lstStyle/>
                    <a:p>
                      <a:endParaRPr lang="en-GB" dirty="0"/>
                    </a:p>
                  </a:txBody>
                  <a:tcPr/>
                </a:tc>
                <a:extLst>
                  <a:ext uri="{0D108BD9-81ED-4DB2-BD59-A6C34878D82A}">
                    <a16:rowId xmlns="" xmlns:a16="http://schemas.microsoft.com/office/drawing/2014/main" val="528514768"/>
                  </a:ext>
                </a:extLst>
              </a:tr>
              <a:tr h="520192">
                <a:tc>
                  <a:txBody>
                    <a:bodyPr/>
                    <a:lstStyle/>
                    <a:p>
                      <a:endParaRPr lang="en-GB"/>
                    </a:p>
                  </a:txBody>
                  <a:tcPr/>
                </a:tc>
                <a:tc>
                  <a:txBody>
                    <a:bodyPr/>
                    <a:lstStyle/>
                    <a:p>
                      <a:r>
                        <a:rPr lang="en-US" b="1" dirty="0"/>
                        <a:t>Managers</a:t>
                      </a:r>
                      <a:endParaRPr lang="en-GB" b="1" dirty="0"/>
                    </a:p>
                  </a:txBody>
                  <a:tcPr/>
                </a:tc>
                <a:tc>
                  <a:txBody>
                    <a:bodyPr/>
                    <a:lstStyle/>
                    <a:p>
                      <a:r>
                        <a:rPr lang="en-US" b="1" dirty="0"/>
                        <a:t>Staff</a:t>
                      </a:r>
                      <a:endParaRPr lang="en-GB" b="1" dirty="0"/>
                    </a:p>
                  </a:txBody>
                  <a:tcPr/>
                </a:tc>
                <a:tc>
                  <a:txBody>
                    <a:bodyPr/>
                    <a:lstStyle/>
                    <a:p>
                      <a:r>
                        <a:rPr lang="en-US" b="1" dirty="0"/>
                        <a:t>Total</a:t>
                      </a:r>
                      <a:endParaRPr lang="en-GB" b="1" dirty="0"/>
                    </a:p>
                  </a:txBody>
                  <a:tcPr/>
                </a:tc>
                <a:tc>
                  <a:txBody>
                    <a:bodyPr/>
                    <a:lstStyle/>
                    <a:p>
                      <a:r>
                        <a:rPr lang="en-US" b="1" dirty="0"/>
                        <a:t>Managers</a:t>
                      </a:r>
                      <a:endParaRPr lang="en-GB" b="1" dirty="0"/>
                    </a:p>
                  </a:txBody>
                  <a:tcPr/>
                </a:tc>
                <a:tc>
                  <a:txBody>
                    <a:bodyPr/>
                    <a:lstStyle/>
                    <a:p>
                      <a:r>
                        <a:rPr lang="en-US" b="1" dirty="0"/>
                        <a:t>Staff</a:t>
                      </a:r>
                      <a:endParaRPr lang="en-GB" b="1" dirty="0"/>
                    </a:p>
                  </a:txBody>
                  <a:tcPr/>
                </a:tc>
                <a:tc>
                  <a:txBody>
                    <a:bodyPr/>
                    <a:lstStyle/>
                    <a:p>
                      <a:r>
                        <a:rPr lang="en-US" b="1" dirty="0"/>
                        <a:t>Total</a:t>
                      </a:r>
                      <a:endParaRPr lang="en-GB" b="1" dirty="0"/>
                    </a:p>
                  </a:txBody>
                  <a:tcPr/>
                </a:tc>
                <a:tc>
                  <a:txBody>
                    <a:bodyPr/>
                    <a:lstStyle/>
                    <a:p>
                      <a:endParaRPr lang="en-GB" b="1" dirty="0"/>
                    </a:p>
                  </a:txBody>
                  <a:tcPr/>
                </a:tc>
                <a:tc>
                  <a:txBody>
                    <a:bodyPr/>
                    <a:lstStyle/>
                    <a:p>
                      <a:r>
                        <a:rPr lang="en-US" b="1" dirty="0"/>
                        <a:t>Managers</a:t>
                      </a:r>
                      <a:endParaRPr lang="en-GB" b="1" dirty="0"/>
                    </a:p>
                  </a:txBody>
                  <a:tcPr/>
                </a:tc>
                <a:tc>
                  <a:txBody>
                    <a:bodyPr/>
                    <a:lstStyle/>
                    <a:p>
                      <a:r>
                        <a:rPr lang="en-US" b="1" dirty="0"/>
                        <a:t>Staff</a:t>
                      </a:r>
                      <a:endParaRPr lang="en-GB" b="1" dirty="0"/>
                    </a:p>
                  </a:txBody>
                  <a:tcPr/>
                </a:tc>
                <a:tc>
                  <a:txBody>
                    <a:bodyPr/>
                    <a:lstStyle/>
                    <a:p>
                      <a:r>
                        <a:rPr lang="en-US" b="1" dirty="0"/>
                        <a:t>Total</a:t>
                      </a:r>
                      <a:endParaRPr lang="en-GB" b="1" dirty="0"/>
                    </a:p>
                  </a:txBody>
                  <a:tcPr/>
                </a:tc>
                <a:extLst>
                  <a:ext uri="{0D108BD9-81ED-4DB2-BD59-A6C34878D82A}">
                    <a16:rowId xmlns="" xmlns:a16="http://schemas.microsoft.com/office/drawing/2014/main" val="2652327723"/>
                  </a:ext>
                </a:extLst>
              </a:tr>
              <a:tr h="520192">
                <a:tc>
                  <a:txBody>
                    <a:bodyPr/>
                    <a:lstStyle/>
                    <a:p>
                      <a:r>
                        <a:rPr lang="en-US" b="1" dirty="0"/>
                        <a:t>Full Time</a:t>
                      </a:r>
                      <a:endParaRPr lang="en-GB" b="1" dirty="0"/>
                    </a:p>
                  </a:txBody>
                  <a:tcPr/>
                </a:tc>
                <a:tc>
                  <a:txBody>
                    <a:bodyPr/>
                    <a:lstStyle/>
                    <a:p>
                      <a:r>
                        <a:rPr lang="en-GB" dirty="0" smtClean="0"/>
                        <a:t>20</a:t>
                      </a:r>
                      <a:endParaRPr lang="en-GB" dirty="0"/>
                    </a:p>
                  </a:txBody>
                  <a:tcPr/>
                </a:tc>
                <a:tc>
                  <a:txBody>
                    <a:bodyPr/>
                    <a:lstStyle/>
                    <a:p>
                      <a:r>
                        <a:rPr lang="en-GB" dirty="0" smtClean="0"/>
                        <a:t>383</a:t>
                      </a:r>
                      <a:endParaRPr lang="en-GB" dirty="0"/>
                    </a:p>
                  </a:txBody>
                  <a:tcPr/>
                </a:tc>
                <a:tc>
                  <a:txBody>
                    <a:bodyPr/>
                    <a:lstStyle/>
                    <a:p>
                      <a:r>
                        <a:rPr lang="en-GB" dirty="0" smtClean="0"/>
                        <a:t>403</a:t>
                      </a:r>
                      <a:endParaRPr lang="en-GB" dirty="0"/>
                    </a:p>
                  </a:txBody>
                  <a:tcPr/>
                </a:tc>
                <a:tc>
                  <a:txBody>
                    <a:bodyPr/>
                    <a:lstStyle/>
                    <a:p>
                      <a:r>
                        <a:rPr lang="en-GB" dirty="0" smtClean="0"/>
                        <a:t>30</a:t>
                      </a:r>
                      <a:endParaRPr lang="en-GB" dirty="0"/>
                    </a:p>
                  </a:txBody>
                  <a:tcPr/>
                </a:tc>
                <a:tc>
                  <a:txBody>
                    <a:bodyPr/>
                    <a:lstStyle/>
                    <a:p>
                      <a:r>
                        <a:rPr lang="en-GB" dirty="0" smtClean="0"/>
                        <a:t>851</a:t>
                      </a:r>
                      <a:endParaRPr lang="en-GB" dirty="0"/>
                    </a:p>
                  </a:txBody>
                  <a:tcPr/>
                </a:tc>
                <a:tc>
                  <a:txBody>
                    <a:bodyPr/>
                    <a:lstStyle/>
                    <a:p>
                      <a:r>
                        <a:rPr lang="en-GB" dirty="0" smtClean="0"/>
                        <a:t>881</a:t>
                      </a:r>
                      <a:endParaRPr lang="en-GB" dirty="0"/>
                    </a:p>
                  </a:txBody>
                  <a:tcPr/>
                </a:tc>
                <a:tc>
                  <a:txBody>
                    <a:bodyPr/>
                    <a:lstStyle/>
                    <a:p>
                      <a:r>
                        <a:rPr lang="en-GB" dirty="0" smtClean="0"/>
                        <a:t>1</a:t>
                      </a:r>
                      <a:r>
                        <a:rPr lang="en-GB" baseline="0" dirty="0" smtClean="0"/>
                        <a:t> 284</a:t>
                      </a:r>
                      <a:endParaRPr lang="en-GB" dirty="0"/>
                    </a:p>
                  </a:txBody>
                  <a:tcPr/>
                </a:tc>
                <a:tc>
                  <a:txBody>
                    <a:bodyPr/>
                    <a:lstStyle/>
                    <a:p>
                      <a:r>
                        <a:rPr lang="en-GB" dirty="0" smtClean="0"/>
                        <a:t>40%</a:t>
                      </a:r>
                      <a:endParaRPr lang="en-GB" dirty="0"/>
                    </a:p>
                  </a:txBody>
                  <a:tcPr/>
                </a:tc>
                <a:tc>
                  <a:txBody>
                    <a:bodyPr/>
                    <a:lstStyle/>
                    <a:p>
                      <a:r>
                        <a:rPr lang="en-GB" dirty="0" smtClean="0"/>
                        <a:t>31%</a:t>
                      </a:r>
                      <a:endParaRPr lang="en-GB" dirty="0"/>
                    </a:p>
                  </a:txBody>
                  <a:tcPr/>
                </a:tc>
                <a:tc>
                  <a:txBody>
                    <a:bodyPr/>
                    <a:lstStyle/>
                    <a:p>
                      <a:r>
                        <a:rPr lang="en-GB" dirty="0" smtClean="0"/>
                        <a:t>32%</a:t>
                      </a:r>
                      <a:endParaRPr lang="en-GB" dirty="0"/>
                    </a:p>
                  </a:txBody>
                  <a:tcPr/>
                </a:tc>
                <a:extLst>
                  <a:ext uri="{0D108BD9-81ED-4DB2-BD59-A6C34878D82A}">
                    <a16:rowId xmlns="" xmlns:a16="http://schemas.microsoft.com/office/drawing/2014/main" val="3596652409"/>
                  </a:ext>
                </a:extLst>
              </a:tr>
              <a:tr h="520192">
                <a:tc>
                  <a:txBody>
                    <a:bodyPr/>
                    <a:lstStyle/>
                    <a:p>
                      <a:r>
                        <a:rPr lang="en-US" b="1" dirty="0"/>
                        <a:t>Part time</a:t>
                      </a:r>
                      <a:endParaRPr lang="en-GB" b="1" dirty="0"/>
                    </a:p>
                  </a:txBody>
                  <a:tcPr/>
                </a:tc>
                <a:tc>
                  <a:txBody>
                    <a:bodyPr/>
                    <a:lstStyle/>
                    <a:p>
                      <a:r>
                        <a:rPr lang="en-GB" dirty="0" smtClean="0"/>
                        <a:t>0</a:t>
                      </a:r>
                      <a:endParaRPr lang="en-GB" dirty="0"/>
                    </a:p>
                  </a:txBody>
                  <a:tcPr/>
                </a:tc>
                <a:tc>
                  <a:txBody>
                    <a:bodyPr/>
                    <a:lstStyle/>
                    <a:p>
                      <a:r>
                        <a:rPr lang="en-GB" dirty="0" smtClean="0"/>
                        <a:t>284</a:t>
                      </a:r>
                      <a:endParaRPr lang="en-GB" dirty="0"/>
                    </a:p>
                  </a:txBody>
                  <a:tcPr/>
                </a:tc>
                <a:tc>
                  <a:txBody>
                    <a:bodyPr/>
                    <a:lstStyle/>
                    <a:p>
                      <a:r>
                        <a:rPr lang="en-GB" dirty="0" smtClean="0"/>
                        <a:t>284</a:t>
                      </a:r>
                      <a:endParaRPr lang="en-GB" dirty="0"/>
                    </a:p>
                  </a:txBody>
                  <a:tcPr/>
                </a:tc>
                <a:tc>
                  <a:txBody>
                    <a:bodyPr/>
                    <a:lstStyle/>
                    <a:p>
                      <a:r>
                        <a:rPr lang="en-GB" dirty="0" smtClean="0"/>
                        <a:t>0</a:t>
                      </a:r>
                      <a:endParaRPr lang="en-GB" dirty="0"/>
                    </a:p>
                  </a:txBody>
                  <a:tcPr/>
                </a:tc>
                <a:tc>
                  <a:txBody>
                    <a:bodyPr/>
                    <a:lstStyle/>
                    <a:p>
                      <a:r>
                        <a:rPr lang="en-GB" dirty="0" smtClean="0"/>
                        <a:t>486</a:t>
                      </a:r>
                      <a:endParaRPr lang="en-GB" dirty="0"/>
                    </a:p>
                  </a:txBody>
                  <a:tcPr/>
                </a:tc>
                <a:tc>
                  <a:txBody>
                    <a:bodyPr/>
                    <a:lstStyle/>
                    <a:p>
                      <a:r>
                        <a:rPr lang="en-GB" dirty="0" smtClean="0"/>
                        <a:t>486</a:t>
                      </a:r>
                      <a:endParaRPr lang="en-GB" dirty="0"/>
                    </a:p>
                  </a:txBody>
                  <a:tcPr/>
                </a:tc>
                <a:tc>
                  <a:txBody>
                    <a:bodyPr/>
                    <a:lstStyle/>
                    <a:p>
                      <a:r>
                        <a:rPr lang="en-GB" dirty="0" smtClean="0"/>
                        <a:t>770</a:t>
                      </a:r>
                      <a:endParaRPr lang="en-GB" dirty="0"/>
                    </a:p>
                  </a:txBody>
                  <a:tcPr/>
                </a:tc>
                <a:tc>
                  <a:txBody>
                    <a:bodyPr/>
                    <a:lstStyle/>
                    <a:p>
                      <a:r>
                        <a:rPr lang="en-GB" dirty="0" smtClean="0"/>
                        <a:t>0</a:t>
                      </a:r>
                      <a:endParaRPr lang="en-GB" dirty="0"/>
                    </a:p>
                  </a:txBody>
                  <a:tcPr/>
                </a:tc>
                <a:tc>
                  <a:txBody>
                    <a:bodyPr/>
                    <a:lstStyle/>
                    <a:p>
                      <a:r>
                        <a:rPr lang="en-GB" dirty="0" smtClean="0"/>
                        <a:t>37%</a:t>
                      </a:r>
                      <a:endParaRPr lang="en-GB" dirty="0"/>
                    </a:p>
                  </a:txBody>
                  <a:tcPr/>
                </a:tc>
                <a:tc>
                  <a:txBody>
                    <a:bodyPr/>
                    <a:lstStyle/>
                    <a:p>
                      <a:r>
                        <a:rPr lang="en-GB" dirty="0" smtClean="0"/>
                        <a:t>37%</a:t>
                      </a:r>
                      <a:endParaRPr lang="en-GB" dirty="0"/>
                    </a:p>
                  </a:txBody>
                  <a:tcPr/>
                </a:tc>
                <a:extLst>
                  <a:ext uri="{0D108BD9-81ED-4DB2-BD59-A6C34878D82A}">
                    <a16:rowId xmlns="" xmlns:a16="http://schemas.microsoft.com/office/drawing/2014/main" val="2360500401"/>
                  </a:ext>
                </a:extLst>
              </a:tr>
              <a:tr h="520192">
                <a:tc>
                  <a:txBody>
                    <a:bodyPr/>
                    <a:lstStyle/>
                    <a:p>
                      <a:r>
                        <a:rPr lang="en-US" b="1" dirty="0"/>
                        <a:t>Casual</a:t>
                      </a:r>
                      <a:endParaRPr lang="en-GB" b="1" dirty="0"/>
                    </a:p>
                  </a:txBody>
                  <a:tcPr/>
                </a:tc>
                <a:tc>
                  <a:txBody>
                    <a:bodyPr/>
                    <a:lstStyle/>
                    <a:p>
                      <a:r>
                        <a:rPr lang="en-GB" dirty="0" smtClean="0"/>
                        <a:t>0</a:t>
                      </a:r>
                      <a:endParaRPr lang="en-GB" dirty="0"/>
                    </a:p>
                  </a:txBody>
                  <a:tcPr/>
                </a:tc>
                <a:tc>
                  <a:txBody>
                    <a:bodyPr/>
                    <a:lstStyle/>
                    <a:p>
                      <a:r>
                        <a:rPr lang="en-GB" dirty="0" smtClean="0"/>
                        <a:t>0</a:t>
                      </a:r>
                      <a:endParaRPr lang="en-GB" dirty="0"/>
                    </a:p>
                  </a:txBody>
                  <a:tcPr/>
                </a:tc>
                <a:tc>
                  <a:txBody>
                    <a:bodyPr/>
                    <a:lstStyle/>
                    <a:p>
                      <a:r>
                        <a:rPr lang="en-GB" dirty="0" smtClean="0"/>
                        <a:t>0</a:t>
                      </a:r>
                      <a:endParaRPr lang="en-GB" dirty="0"/>
                    </a:p>
                  </a:txBody>
                  <a:tcPr/>
                </a:tc>
                <a:tc>
                  <a:txBody>
                    <a:bodyPr/>
                    <a:lstStyle/>
                    <a:p>
                      <a:r>
                        <a:rPr lang="en-GB" dirty="0" smtClean="0"/>
                        <a:t>0</a:t>
                      </a:r>
                      <a:endParaRPr lang="en-GB" dirty="0"/>
                    </a:p>
                  </a:txBody>
                  <a:tcPr/>
                </a:tc>
                <a:tc>
                  <a:txBody>
                    <a:bodyPr/>
                    <a:lstStyle/>
                    <a:p>
                      <a:r>
                        <a:rPr lang="en-GB" dirty="0" smtClean="0"/>
                        <a:t>0</a:t>
                      </a:r>
                      <a:endParaRPr lang="en-GB" dirty="0"/>
                    </a:p>
                  </a:txBody>
                  <a:tcPr/>
                </a:tc>
                <a:tc>
                  <a:txBody>
                    <a:bodyPr/>
                    <a:lstStyle/>
                    <a:p>
                      <a:r>
                        <a:rPr lang="en-GB" dirty="0" smtClean="0"/>
                        <a:t>0</a:t>
                      </a:r>
                      <a:endParaRPr lang="en-GB" dirty="0"/>
                    </a:p>
                  </a:txBody>
                  <a:tcPr/>
                </a:tc>
                <a:tc>
                  <a:txBody>
                    <a:bodyPr/>
                    <a:lstStyle/>
                    <a:p>
                      <a:r>
                        <a:rPr lang="en-GB" dirty="0" smtClean="0"/>
                        <a:t>0</a:t>
                      </a:r>
                      <a:endParaRPr lang="en-GB" dirty="0"/>
                    </a:p>
                  </a:txBody>
                  <a:tcPr/>
                </a:tc>
                <a:tc>
                  <a:txBody>
                    <a:bodyPr/>
                    <a:lstStyle/>
                    <a:p>
                      <a:r>
                        <a:rPr lang="en-GB" dirty="0" smtClean="0"/>
                        <a:t>0</a:t>
                      </a:r>
                      <a:endParaRPr lang="en-GB" dirty="0"/>
                    </a:p>
                  </a:txBody>
                  <a:tcPr/>
                </a:tc>
                <a:tc>
                  <a:txBody>
                    <a:bodyPr/>
                    <a:lstStyle/>
                    <a:p>
                      <a:r>
                        <a:rPr lang="en-GB" dirty="0" smtClean="0"/>
                        <a:t>0</a:t>
                      </a:r>
                      <a:endParaRPr lang="en-GB" dirty="0"/>
                    </a:p>
                  </a:txBody>
                  <a:tcPr/>
                </a:tc>
                <a:tc>
                  <a:txBody>
                    <a:bodyPr/>
                    <a:lstStyle/>
                    <a:p>
                      <a:r>
                        <a:rPr lang="en-GB" dirty="0" smtClean="0"/>
                        <a:t>0</a:t>
                      </a:r>
                      <a:endParaRPr lang="en-GB" dirty="0"/>
                    </a:p>
                  </a:txBody>
                  <a:tcPr/>
                </a:tc>
                <a:extLst>
                  <a:ext uri="{0D108BD9-81ED-4DB2-BD59-A6C34878D82A}">
                    <a16:rowId xmlns="" xmlns:a16="http://schemas.microsoft.com/office/drawing/2014/main" val="102090378"/>
                  </a:ext>
                </a:extLst>
              </a:tr>
              <a:tr h="520192">
                <a:tc>
                  <a:txBody>
                    <a:bodyPr/>
                    <a:lstStyle/>
                    <a:p>
                      <a:r>
                        <a:rPr lang="en-US" b="1" dirty="0"/>
                        <a:t>Total</a:t>
                      </a:r>
                      <a:endParaRPr lang="en-GB" b="1" dirty="0"/>
                    </a:p>
                  </a:txBody>
                  <a:tcPr/>
                </a:tc>
                <a:tc>
                  <a:txBody>
                    <a:bodyPr/>
                    <a:lstStyle/>
                    <a:p>
                      <a:r>
                        <a:rPr lang="en-GB" dirty="0" smtClean="0"/>
                        <a:t>20</a:t>
                      </a:r>
                      <a:endParaRPr lang="en-GB" dirty="0"/>
                    </a:p>
                  </a:txBody>
                  <a:tcPr/>
                </a:tc>
                <a:tc>
                  <a:txBody>
                    <a:bodyPr/>
                    <a:lstStyle/>
                    <a:p>
                      <a:r>
                        <a:rPr lang="en-GB" dirty="0" smtClean="0"/>
                        <a:t>676</a:t>
                      </a:r>
                      <a:endParaRPr lang="en-GB" dirty="0"/>
                    </a:p>
                  </a:txBody>
                  <a:tcPr/>
                </a:tc>
                <a:tc>
                  <a:txBody>
                    <a:bodyPr/>
                    <a:lstStyle/>
                    <a:p>
                      <a:r>
                        <a:rPr lang="en-GB" dirty="0" smtClean="0"/>
                        <a:t>687</a:t>
                      </a:r>
                      <a:endParaRPr lang="en-GB" dirty="0"/>
                    </a:p>
                  </a:txBody>
                  <a:tcPr/>
                </a:tc>
                <a:tc>
                  <a:txBody>
                    <a:bodyPr/>
                    <a:lstStyle/>
                    <a:p>
                      <a:r>
                        <a:rPr lang="en-GB" dirty="0" smtClean="0"/>
                        <a:t>30</a:t>
                      </a:r>
                      <a:endParaRPr lang="en-GB" dirty="0"/>
                    </a:p>
                  </a:txBody>
                  <a:tcPr/>
                </a:tc>
                <a:tc>
                  <a:txBody>
                    <a:bodyPr/>
                    <a:lstStyle/>
                    <a:p>
                      <a:r>
                        <a:rPr lang="en-GB" dirty="0" smtClean="0"/>
                        <a:t>1 337</a:t>
                      </a:r>
                      <a:endParaRPr lang="en-GB" dirty="0"/>
                    </a:p>
                  </a:txBody>
                  <a:tcPr/>
                </a:tc>
                <a:tc>
                  <a:txBody>
                    <a:bodyPr/>
                    <a:lstStyle/>
                    <a:p>
                      <a:r>
                        <a:rPr lang="en-GB" dirty="0" smtClean="0"/>
                        <a:t>1</a:t>
                      </a:r>
                      <a:r>
                        <a:rPr lang="en-GB" baseline="0" dirty="0" smtClean="0"/>
                        <a:t> 367</a:t>
                      </a:r>
                      <a:endParaRPr lang="en-GB" dirty="0"/>
                    </a:p>
                  </a:txBody>
                  <a:tcPr/>
                </a:tc>
                <a:tc>
                  <a:txBody>
                    <a:bodyPr/>
                    <a:lstStyle/>
                    <a:p>
                      <a:r>
                        <a:rPr lang="en-GB" dirty="0" smtClean="0"/>
                        <a:t>2 054</a:t>
                      </a:r>
                      <a:endParaRPr lang="en-GB" dirty="0"/>
                    </a:p>
                  </a:txBody>
                  <a:tcPr/>
                </a:tc>
                <a:tc>
                  <a:txBody>
                    <a:bodyPr/>
                    <a:lstStyle/>
                    <a:p>
                      <a:r>
                        <a:rPr lang="en-GB" dirty="0" smtClean="0"/>
                        <a:t>40%</a:t>
                      </a:r>
                      <a:endParaRPr lang="en-GB" dirty="0"/>
                    </a:p>
                  </a:txBody>
                  <a:tcPr/>
                </a:tc>
                <a:tc>
                  <a:txBody>
                    <a:bodyPr/>
                    <a:lstStyle/>
                    <a:p>
                      <a:r>
                        <a:rPr lang="en-GB" dirty="0" smtClean="0"/>
                        <a:t>34%</a:t>
                      </a:r>
                      <a:endParaRPr lang="en-GB" dirty="0"/>
                    </a:p>
                  </a:txBody>
                  <a:tcPr/>
                </a:tc>
                <a:tc>
                  <a:txBody>
                    <a:bodyPr/>
                    <a:lstStyle/>
                    <a:p>
                      <a:r>
                        <a:rPr lang="en-GB" dirty="0" smtClean="0"/>
                        <a:t>33%</a:t>
                      </a:r>
                      <a:endParaRPr lang="en-GB" dirty="0"/>
                    </a:p>
                  </a:txBody>
                  <a:tcPr/>
                </a:tc>
                <a:extLst>
                  <a:ext uri="{0D108BD9-81ED-4DB2-BD59-A6C34878D82A}">
                    <a16:rowId xmlns="" xmlns:a16="http://schemas.microsoft.com/office/drawing/2014/main" val="3673204933"/>
                  </a:ext>
                </a:extLst>
              </a:tr>
            </a:tbl>
          </a:graphicData>
        </a:graphic>
      </p:graphicFrame>
    </p:spTree>
    <p:extLst>
      <p:ext uri="{BB962C8B-B14F-4D97-AF65-F5344CB8AC3E}">
        <p14:creationId xmlns:p14="http://schemas.microsoft.com/office/powerpoint/2010/main" val="80253417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a:t>
            </a:r>
            <a:r>
              <a:rPr lang="en-ZA" sz="3100" b="1" dirty="0">
                <a:solidFill>
                  <a:prstClr val="black"/>
                </a:solidFill>
                <a:latin typeface="+mn-lt"/>
                <a:ea typeface="+mn-ea"/>
                <a:cs typeface="+mn-cs"/>
              </a:rPr>
              <a:t>EMPLOYMENT </a:t>
            </a:r>
            <a:r>
              <a:rPr lang="en-GB" sz="3100" b="1" dirty="0">
                <a:effectLst/>
                <a:latin typeface="+mn-lt"/>
                <a:ea typeface="Calibri" panose="020F0502020204030204" pitchFamily="34" charset="0"/>
                <a:cs typeface="Times New Roman" panose="02020603050405020304" pitchFamily="18" charset="0"/>
              </a:rPr>
              <a:t>EXPENDITURE- Gender Wage Gap Analysis</a:t>
            </a:r>
            <a:r>
              <a:rPr lang="en-GB" sz="3600" b="1" dirty="0">
                <a:effectLst/>
                <a:latin typeface="+mn-lt"/>
                <a:ea typeface="Calibri" panose="020F0502020204030204" pitchFamily="34" charset="0"/>
                <a:cs typeface="Times New Roman" panose="02020603050405020304" pitchFamily="18" charset="0"/>
              </a:rPr>
              <a:t/>
            </a:r>
            <a:br>
              <a:rPr lang="en-GB" sz="3600" b="1" dirty="0">
                <a:effectLst/>
                <a:latin typeface="+mn-lt"/>
                <a:ea typeface="Calibri" panose="020F0502020204030204" pitchFamily="34" charset="0"/>
                <a:cs typeface="Times New Roman" panose="02020603050405020304" pitchFamily="18" charset="0"/>
              </a:rPr>
            </a:br>
            <a:endParaRPr lang="en-ZA" sz="3600" dirty="0"/>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
        <p:nvSpPr>
          <p:cNvPr id="5" name="Content Placeholder 4">
            <a:extLst>
              <a:ext uri="{FF2B5EF4-FFF2-40B4-BE49-F238E27FC236}">
                <a16:creationId xmlns="" xmlns:a16="http://schemas.microsoft.com/office/drawing/2014/main" id="{94987554-FA33-8625-B0EF-900FA6317A7F}"/>
              </a:ext>
            </a:extLst>
          </p:cNvPr>
          <p:cNvSpPr>
            <a:spLocks noGrp="1"/>
          </p:cNvSpPr>
          <p:nvPr>
            <p:ph idx="1"/>
          </p:nvPr>
        </p:nvSpPr>
        <p:spPr>
          <a:xfrm>
            <a:off x="457200" y="4114801"/>
            <a:ext cx="7696200" cy="2491928"/>
          </a:xfrm>
        </p:spPr>
        <p:txBody>
          <a:bodyPr>
            <a:normAutofit fontScale="25000" lnSpcReduction="20000"/>
          </a:bodyPr>
          <a:lstStyle/>
          <a:p>
            <a:r>
              <a:rPr lang="en-US" sz="7200" dirty="0" smtClean="0">
                <a:effectLst/>
                <a:ea typeface="Tahoma" panose="020B0604030504040204" pitchFamily="34" charset="0"/>
                <a:cs typeface="Tahoma" panose="020B0604030504040204" pitchFamily="34" charset="0"/>
              </a:rPr>
              <a:t> </a:t>
            </a:r>
            <a:r>
              <a:rPr lang="en-US" sz="7200" dirty="0">
                <a:ea typeface="Tahoma" panose="020B0604030504040204" pitchFamily="34" charset="0"/>
                <a:cs typeface="Tahoma" panose="020B0604030504040204" pitchFamily="34" charset="0"/>
              </a:rPr>
              <a:t>T</a:t>
            </a:r>
            <a:r>
              <a:rPr lang="en-US" sz="7200" dirty="0" smtClean="0">
                <a:effectLst/>
                <a:ea typeface="Tahoma" panose="020B0604030504040204" pitchFamily="34" charset="0"/>
                <a:cs typeface="Tahoma" panose="020B0604030504040204" pitchFamily="34" charset="0"/>
              </a:rPr>
              <a:t>he </a:t>
            </a:r>
            <a:r>
              <a:rPr lang="en-US" sz="7200" dirty="0">
                <a:effectLst/>
                <a:ea typeface="Tahoma" panose="020B0604030504040204" pitchFamily="34" charset="0"/>
                <a:cs typeface="Tahoma" panose="020B0604030504040204" pitchFamily="34" charset="0"/>
              </a:rPr>
              <a:t>gender wage </a:t>
            </a:r>
            <a:r>
              <a:rPr lang="en-US" sz="7200" dirty="0" smtClean="0">
                <a:effectLst/>
                <a:ea typeface="Tahoma" panose="020B0604030504040204" pitchFamily="34" charset="0"/>
                <a:cs typeface="Tahoma" panose="020B0604030504040204" pitchFamily="34" charset="0"/>
              </a:rPr>
              <a:t>gap is (6)</a:t>
            </a:r>
            <a:endParaRPr lang="en-US" sz="7200" b="1" dirty="0">
              <a:effectLst/>
              <a:ea typeface="Tahoma" panose="020B0604030504040204" pitchFamily="34" charset="0"/>
              <a:cs typeface="Tahoma" panose="020B0604030504040204" pitchFamily="34" charset="0"/>
            </a:endParaRPr>
          </a:p>
          <a:p>
            <a:pPr algn="just">
              <a:lnSpc>
                <a:spcPct val="150000"/>
              </a:lnSpc>
              <a:spcBef>
                <a:spcPts val="0"/>
              </a:spcBef>
            </a:pPr>
            <a:r>
              <a:rPr lang="en-US" sz="7200" dirty="0" smtClean="0">
                <a:effectLst/>
                <a:latin typeface="Tahoma" panose="020B0604030504040204" pitchFamily="34" charset="0"/>
                <a:ea typeface="Tahoma" panose="020B0604030504040204" pitchFamily="34" charset="0"/>
                <a:cs typeface="Tahoma" panose="020B0604030504040204" pitchFamily="34" charset="0"/>
              </a:rPr>
              <a:t>The wage cap shows that </a:t>
            </a:r>
            <a:r>
              <a:rPr lang="en-US" sz="7200" dirty="0" smtClean="0">
                <a:latin typeface="Tahoma" panose="020B0604030504040204" pitchFamily="34" charset="0"/>
                <a:ea typeface="Tahoma" panose="020B0604030504040204" pitchFamily="34" charset="0"/>
                <a:cs typeface="Tahoma" panose="020B0604030504040204" pitchFamily="34" charset="0"/>
              </a:rPr>
              <a:t>women earn more than men. This is so because most women occupy  higher position like nursing positions is mainly dominated by women while men occupy </a:t>
            </a:r>
            <a:r>
              <a:rPr lang="en-US" sz="7200" dirty="0" err="1" smtClean="0">
                <a:latin typeface="Tahoma" panose="020B0604030504040204" pitchFamily="34" charset="0"/>
                <a:ea typeface="Tahoma" panose="020B0604030504040204" pitchFamily="34" charset="0"/>
                <a:cs typeface="Tahoma" panose="020B0604030504040204" pitchFamily="34" charset="0"/>
              </a:rPr>
              <a:t>labour</a:t>
            </a:r>
            <a:r>
              <a:rPr lang="en-US" sz="7200" dirty="0" smtClean="0">
                <a:latin typeface="Tahoma" panose="020B0604030504040204" pitchFamily="34" charset="0"/>
                <a:ea typeface="Tahoma" panose="020B0604030504040204" pitchFamily="34" charset="0"/>
                <a:cs typeface="Tahoma" panose="020B0604030504040204" pitchFamily="34" charset="0"/>
              </a:rPr>
              <a:t> intensive   jobs with lower grade. </a:t>
            </a:r>
          </a:p>
          <a:p>
            <a:pPr algn="just">
              <a:lnSpc>
                <a:spcPct val="150000"/>
              </a:lnSpc>
              <a:spcBef>
                <a:spcPts val="0"/>
              </a:spcBef>
            </a:pPr>
            <a:r>
              <a:rPr lang="en-US" sz="7200" dirty="0" smtClean="0">
                <a:effectLst/>
                <a:ea typeface="Liberation Sans Narrow"/>
                <a:cs typeface="Liberation Sans Narrow"/>
              </a:rPr>
              <a:t>Employees in the same grade get the same level of salary and allowances. Council will also employ more man in such positions as nursing. </a:t>
            </a:r>
            <a:endParaRPr lang="en-US" sz="7200" dirty="0">
              <a:effectLst/>
              <a:ea typeface="Liberation Sans Narrow"/>
              <a:cs typeface="Liberation Sans Narrow"/>
            </a:endParaRPr>
          </a:p>
        </p:txBody>
      </p:sp>
      <p:graphicFrame>
        <p:nvGraphicFramePr>
          <p:cNvPr id="3" name="Table 3">
            <a:extLst>
              <a:ext uri="{FF2B5EF4-FFF2-40B4-BE49-F238E27FC236}">
                <a16:creationId xmlns="" xmlns:a16="http://schemas.microsoft.com/office/drawing/2014/main" id="{FDDB8F4A-1132-C16B-3AA9-41BB7C4B03A3}"/>
              </a:ext>
            </a:extLst>
          </p:cNvPr>
          <p:cNvGraphicFramePr>
            <a:graphicFrameLocks noGrp="1"/>
          </p:cNvGraphicFramePr>
          <p:nvPr>
            <p:extLst>
              <p:ext uri="{D42A27DB-BD31-4B8C-83A1-F6EECF244321}">
                <p14:modId xmlns:p14="http://schemas.microsoft.com/office/powerpoint/2010/main" val="1071609196"/>
              </p:ext>
            </p:extLst>
          </p:nvPr>
        </p:nvGraphicFramePr>
        <p:xfrm>
          <a:off x="762002" y="1059589"/>
          <a:ext cx="9073477" cy="3011130"/>
        </p:xfrm>
        <a:graphic>
          <a:graphicData uri="http://schemas.openxmlformats.org/drawingml/2006/table">
            <a:tbl>
              <a:tblPr firstRow="1" bandRow="1">
                <a:tableStyleId>{5C22544A-7EE6-4342-B048-85BDC9FD1C3A}</a:tableStyleId>
              </a:tblPr>
              <a:tblGrid>
                <a:gridCol w="1132114">
                  <a:extLst>
                    <a:ext uri="{9D8B030D-6E8A-4147-A177-3AD203B41FA5}">
                      <a16:colId xmlns="" xmlns:a16="http://schemas.microsoft.com/office/drawing/2014/main" val="445444153"/>
                    </a:ext>
                  </a:extLst>
                </a:gridCol>
                <a:gridCol w="1132114">
                  <a:extLst>
                    <a:ext uri="{9D8B030D-6E8A-4147-A177-3AD203B41FA5}">
                      <a16:colId xmlns="" xmlns:a16="http://schemas.microsoft.com/office/drawing/2014/main" val="982803546"/>
                    </a:ext>
                  </a:extLst>
                </a:gridCol>
                <a:gridCol w="1469570">
                  <a:extLst>
                    <a:ext uri="{9D8B030D-6E8A-4147-A177-3AD203B41FA5}">
                      <a16:colId xmlns="" xmlns:a16="http://schemas.microsoft.com/office/drawing/2014/main" val="776730977"/>
                    </a:ext>
                  </a:extLst>
                </a:gridCol>
                <a:gridCol w="1447800">
                  <a:extLst>
                    <a:ext uri="{9D8B030D-6E8A-4147-A177-3AD203B41FA5}">
                      <a16:colId xmlns="" xmlns:a16="http://schemas.microsoft.com/office/drawing/2014/main" val="1985300090"/>
                    </a:ext>
                  </a:extLst>
                </a:gridCol>
                <a:gridCol w="914400">
                  <a:extLst>
                    <a:ext uri="{9D8B030D-6E8A-4147-A177-3AD203B41FA5}">
                      <a16:colId xmlns="" xmlns:a16="http://schemas.microsoft.com/office/drawing/2014/main" val="4102804951"/>
                    </a:ext>
                  </a:extLst>
                </a:gridCol>
                <a:gridCol w="1845365">
                  <a:extLst>
                    <a:ext uri="{9D8B030D-6E8A-4147-A177-3AD203B41FA5}">
                      <a16:colId xmlns="" xmlns:a16="http://schemas.microsoft.com/office/drawing/2014/main" val="2379562906"/>
                    </a:ext>
                  </a:extLst>
                </a:gridCol>
                <a:gridCol w="1132114">
                  <a:extLst>
                    <a:ext uri="{9D8B030D-6E8A-4147-A177-3AD203B41FA5}">
                      <a16:colId xmlns="" xmlns:a16="http://schemas.microsoft.com/office/drawing/2014/main" val="3514266973"/>
                    </a:ext>
                  </a:extLst>
                </a:gridCol>
              </a:tblGrid>
              <a:tr h="576990">
                <a:tc>
                  <a:txBody>
                    <a:bodyPr/>
                    <a:lstStyle/>
                    <a:p>
                      <a:endParaRPr lang="en-GB" dirty="0"/>
                    </a:p>
                  </a:txBody>
                  <a:tcPr/>
                </a:tc>
                <a:tc>
                  <a:txBody>
                    <a:bodyPr/>
                    <a:lstStyle/>
                    <a:p>
                      <a:r>
                        <a:rPr lang="en-US" dirty="0"/>
                        <a:t>Women</a:t>
                      </a:r>
                      <a:endParaRPr lang="en-GB" dirty="0"/>
                    </a:p>
                  </a:txBody>
                  <a:tcPr/>
                </a:tc>
                <a:tc>
                  <a:txBody>
                    <a:bodyPr/>
                    <a:lstStyle/>
                    <a:p>
                      <a:r>
                        <a:rPr lang="en-US" dirty="0"/>
                        <a:t>Women- Total earned</a:t>
                      </a:r>
                      <a:endParaRPr lang="en-GB" dirty="0"/>
                    </a:p>
                  </a:txBody>
                  <a:tcPr/>
                </a:tc>
                <a:tc>
                  <a:txBody>
                    <a:bodyPr/>
                    <a:lstStyle/>
                    <a:p>
                      <a:r>
                        <a:rPr lang="en-US" dirty="0"/>
                        <a:t>Women average earned</a:t>
                      </a:r>
                      <a:endParaRPr lang="en-GB" dirty="0"/>
                    </a:p>
                  </a:txBody>
                  <a:tcPr/>
                </a:tc>
                <a:tc>
                  <a:txBody>
                    <a:bodyPr/>
                    <a:lstStyle/>
                    <a:p>
                      <a:r>
                        <a:rPr lang="en-US" dirty="0"/>
                        <a:t>Men-no</a:t>
                      </a:r>
                      <a:endParaRPr lang="en-GB" dirty="0"/>
                    </a:p>
                  </a:txBody>
                  <a:tcPr/>
                </a:tc>
                <a:tc>
                  <a:txBody>
                    <a:bodyPr/>
                    <a:lstStyle/>
                    <a:p>
                      <a:r>
                        <a:rPr lang="en-US" dirty="0"/>
                        <a:t>Men total earned</a:t>
                      </a:r>
                      <a:endParaRPr lang="en-GB" dirty="0"/>
                    </a:p>
                  </a:txBody>
                  <a:tcPr/>
                </a:tc>
                <a:tc>
                  <a:txBody>
                    <a:bodyPr/>
                    <a:lstStyle/>
                    <a:p>
                      <a:r>
                        <a:rPr lang="en-US" dirty="0"/>
                        <a:t>Average earnings</a:t>
                      </a:r>
                      <a:endParaRPr lang="en-GB" dirty="0"/>
                    </a:p>
                  </a:txBody>
                  <a:tcPr/>
                </a:tc>
                <a:extLst>
                  <a:ext uri="{0D108BD9-81ED-4DB2-BD59-A6C34878D82A}">
                    <a16:rowId xmlns="" xmlns:a16="http://schemas.microsoft.com/office/drawing/2014/main" val="1236258915"/>
                  </a:ext>
                </a:extLst>
              </a:tr>
              <a:tr h="159611">
                <a:tc>
                  <a:txBody>
                    <a:bodyPr/>
                    <a:lstStyle/>
                    <a:p>
                      <a:r>
                        <a:rPr lang="en-US" b="1" dirty="0"/>
                        <a:t>Full Time</a:t>
                      </a:r>
                      <a:endParaRPr lang="en-GB" b="1" dirty="0"/>
                    </a:p>
                  </a:txBody>
                  <a:tcPr/>
                </a:tc>
                <a:tc>
                  <a:txBody>
                    <a:bodyPr/>
                    <a:lstStyle/>
                    <a:p>
                      <a:r>
                        <a:rPr lang="en-GB" dirty="0" smtClean="0"/>
                        <a:t>403</a:t>
                      </a:r>
                      <a:endParaRPr lang="en-GB" dirty="0"/>
                    </a:p>
                  </a:txBody>
                  <a:tcPr/>
                </a:tc>
                <a:tc>
                  <a:txBody>
                    <a:bodyPr/>
                    <a:lstStyle/>
                    <a:p>
                      <a:r>
                        <a:rPr lang="en-US" dirty="0" smtClean="0"/>
                        <a:t>3</a:t>
                      </a:r>
                      <a:r>
                        <a:rPr lang="en-US" baseline="0" dirty="0" smtClean="0"/>
                        <a:t> 051 978 </a:t>
                      </a:r>
                      <a:endParaRPr lang="en-GB" dirty="0"/>
                    </a:p>
                  </a:txBody>
                  <a:tcPr/>
                </a:tc>
                <a:tc>
                  <a:txBody>
                    <a:bodyPr/>
                    <a:lstStyle/>
                    <a:p>
                      <a:r>
                        <a:rPr lang="en-GB" dirty="0" smtClean="0"/>
                        <a:t>7 573 </a:t>
                      </a:r>
                      <a:endParaRPr lang="en-GB" dirty="0"/>
                    </a:p>
                  </a:txBody>
                  <a:tcPr/>
                </a:tc>
                <a:tc>
                  <a:txBody>
                    <a:bodyPr/>
                    <a:lstStyle/>
                    <a:p>
                      <a:r>
                        <a:rPr lang="en-GB" dirty="0" smtClean="0"/>
                        <a:t>881</a:t>
                      </a:r>
                      <a:endParaRPr lang="en-GB" dirty="0"/>
                    </a:p>
                  </a:txBody>
                  <a:tcPr/>
                </a:tc>
                <a:tc>
                  <a:txBody>
                    <a:bodyPr/>
                    <a:lstStyle/>
                    <a:p>
                      <a:r>
                        <a:rPr lang="en-US" baseline="0" dirty="0" smtClean="0"/>
                        <a:t>6 187 621</a:t>
                      </a:r>
                      <a:endParaRPr lang="en-GB" dirty="0"/>
                    </a:p>
                  </a:txBody>
                  <a:tcPr/>
                </a:tc>
                <a:tc>
                  <a:txBody>
                    <a:bodyPr/>
                    <a:lstStyle/>
                    <a:p>
                      <a:r>
                        <a:rPr lang="en-US" dirty="0" smtClean="0"/>
                        <a:t>7</a:t>
                      </a:r>
                      <a:r>
                        <a:rPr lang="en-US" baseline="0" dirty="0" smtClean="0"/>
                        <a:t> 023 </a:t>
                      </a:r>
                      <a:endParaRPr lang="en-GB" dirty="0"/>
                    </a:p>
                  </a:txBody>
                  <a:tcPr/>
                </a:tc>
                <a:extLst>
                  <a:ext uri="{0D108BD9-81ED-4DB2-BD59-A6C34878D82A}">
                    <a16:rowId xmlns="" xmlns:a16="http://schemas.microsoft.com/office/drawing/2014/main" val="771097803"/>
                  </a:ext>
                </a:extLst>
              </a:tr>
              <a:tr h="576990">
                <a:tc>
                  <a:txBody>
                    <a:bodyPr/>
                    <a:lstStyle/>
                    <a:p>
                      <a:r>
                        <a:rPr lang="en-US" b="1" dirty="0"/>
                        <a:t>Part Time</a:t>
                      </a:r>
                      <a:endParaRPr lang="en-GB" b="1" dirty="0"/>
                    </a:p>
                  </a:txBody>
                  <a:tcPr/>
                </a:tc>
                <a:tc>
                  <a:txBody>
                    <a:bodyPr/>
                    <a:lstStyle/>
                    <a:p>
                      <a:r>
                        <a:rPr lang="en-GB" dirty="0" smtClean="0"/>
                        <a:t>284</a:t>
                      </a:r>
                      <a:endParaRPr lang="en-GB" dirty="0"/>
                    </a:p>
                  </a:txBody>
                  <a:tcPr/>
                </a:tc>
                <a:tc>
                  <a:txBody>
                    <a:bodyPr/>
                    <a:lstStyle/>
                    <a:p>
                      <a:r>
                        <a:rPr lang="en-US" dirty="0" smtClean="0"/>
                        <a:t>2</a:t>
                      </a:r>
                      <a:r>
                        <a:rPr lang="en-US" baseline="0" dirty="0" smtClean="0"/>
                        <a:t> 034 652 </a:t>
                      </a:r>
                      <a:endParaRPr lang="en-GB" dirty="0"/>
                    </a:p>
                  </a:txBody>
                  <a:tcPr/>
                </a:tc>
                <a:tc>
                  <a:txBody>
                    <a:bodyPr/>
                    <a:lstStyle/>
                    <a:p>
                      <a:r>
                        <a:rPr lang="en-US" dirty="0" smtClean="0"/>
                        <a:t>7</a:t>
                      </a:r>
                      <a:r>
                        <a:rPr lang="en-US" baseline="0" dirty="0" smtClean="0"/>
                        <a:t> 164 </a:t>
                      </a:r>
                      <a:endParaRPr lang="en-GB" dirty="0"/>
                    </a:p>
                  </a:txBody>
                  <a:tcPr/>
                </a:tc>
                <a:tc>
                  <a:txBody>
                    <a:bodyPr/>
                    <a:lstStyle/>
                    <a:p>
                      <a:r>
                        <a:rPr lang="en-GB" dirty="0" smtClean="0"/>
                        <a:t>486</a:t>
                      </a:r>
                      <a:endParaRPr lang="en-GB" dirty="0"/>
                    </a:p>
                  </a:txBody>
                  <a:tcPr/>
                </a:tc>
                <a:tc>
                  <a:txBody>
                    <a:bodyPr/>
                    <a:lstStyle/>
                    <a:p>
                      <a:r>
                        <a:rPr lang="en-US" dirty="0" smtClean="0"/>
                        <a:t>3</a:t>
                      </a:r>
                      <a:r>
                        <a:rPr lang="en-US" baseline="0" dirty="0" smtClean="0"/>
                        <a:t> 331 796</a:t>
                      </a:r>
                      <a:endParaRPr lang="en-GB" dirty="0"/>
                    </a:p>
                  </a:txBody>
                  <a:tcPr/>
                </a:tc>
                <a:tc>
                  <a:txBody>
                    <a:bodyPr/>
                    <a:lstStyle/>
                    <a:p>
                      <a:r>
                        <a:rPr lang="en-GB" dirty="0" smtClean="0"/>
                        <a:t>6 856</a:t>
                      </a:r>
                      <a:endParaRPr lang="en-GB" dirty="0"/>
                    </a:p>
                  </a:txBody>
                  <a:tcPr/>
                </a:tc>
                <a:extLst>
                  <a:ext uri="{0D108BD9-81ED-4DB2-BD59-A6C34878D82A}">
                    <a16:rowId xmlns="" xmlns:a16="http://schemas.microsoft.com/office/drawing/2014/main" val="278367155"/>
                  </a:ext>
                </a:extLst>
              </a:tr>
              <a:tr h="576990">
                <a:tc>
                  <a:txBody>
                    <a:bodyPr/>
                    <a:lstStyle/>
                    <a:p>
                      <a:r>
                        <a:rPr lang="en-US" b="1" dirty="0"/>
                        <a:t>Casual</a:t>
                      </a:r>
                      <a:endParaRPr lang="en-GB" b="1" dirty="0"/>
                    </a:p>
                  </a:txBody>
                  <a:tcPr/>
                </a:tc>
                <a:tc>
                  <a:txBody>
                    <a:bodyPr/>
                    <a:lstStyle/>
                    <a:p>
                      <a:r>
                        <a:rPr lang="en-GB" dirty="0" smtClean="0"/>
                        <a:t>0</a:t>
                      </a:r>
                      <a:endParaRPr lang="en-GB" dirty="0"/>
                    </a:p>
                  </a:txBody>
                  <a:tcPr/>
                </a:tc>
                <a:tc>
                  <a:txBody>
                    <a:bodyPr/>
                    <a:lstStyle/>
                    <a:p>
                      <a:r>
                        <a:rPr lang="en-US" dirty="0" smtClean="0"/>
                        <a:t>0</a:t>
                      </a:r>
                      <a:endParaRPr lang="en-GB" dirty="0"/>
                    </a:p>
                  </a:txBody>
                  <a:tcPr/>
                </a:tc>
                <a:tc>
                  <a:txBody>
                    <a:bodyPr/>
                    <a:lstStyle/>
                    <a:p>
                      <a:r>
                        <a:rPr lang="en-US" dirty="0" smtClean="0"/>
                        <a:t>0</a:t>
                      </a:r>
                      <a:endParaRPr lang="en-GB" dirty="0"/>
                    </a:p>
                  </a:txBody>
                  <a:tcPr/>
                </a:tc>
                <a:tc>
                  <a:txBody>
                    <a:bodyPr/>
                    <a:lstStyle/>
                    <a:p>
                      <a:r>
                        <a:rPr lang="en-US" dirty="0" smtClean="0"/>
                        <a:t>0</a:t>
                      </a:r>
                      <a:endParaRPr lang="en-GB" dirty="0"/>
                    </a:p>
                  </a:txBody>
                  <a:tcPr/>
                </a:tc>
                <a:tc>
                  <a:txBody>
                    <a:bodyPr/>
                    <a:lstStyle/>
                    <a:p>
                      <a:r>
                        <a:rPr lang="en-US" dirty="0" smtClean="0"/>
                        <a:t>0</a:t>
                      </a:r>
                      <a:endParaRPr lang="en-GB" dirty="0"/>
                    </a:p>
                  </a:txBody>
                  <a:tcPr/>
                </a:tc>
                <a:tc>
                  <a:txBody>
                    <a:bodyPr/>
                    <a:lstStyle/>
                    <a:p>
                      <a:r>
                        <a:rPr lang="en-US" dirty="0" smtClean="0"/>
                        <a:t>0</a:t>
                      </a:r>
                      <a:endParaRPr lang="en-GB" dirty="0"/>
                    </a:p>
                  </a:txBody>
                  <a:tcPr/>
                </a:tc>
                <a:extLst>
                  <a:ext uri="{0D108BD9-81ED-4DB2-BD59-A6C34878D82A}">
                    <a16:rowId xmlns="" xmlns:a16="http://schemas.microsoft.com/office/drawing/2014/main" val="251382914"/>
                  </a:ext>
                </a:extLst>
              </a:tr>
              <a:tr h="576990">
                <a:tc>
                  <a:txBody>
                    <a:bodyPr/>
                    <a:lstStyle/>
                    <a:p>
                      <a:r>
                        <a:rPr lang="en-US" b="1" dirty="0"/>
                        <a:t>Total</a:t>
                      </a:r>
                      <a:endParaRPr lang="en-GB" b="1" dirty="0"/>
                    </a:p>
                  </a:txBody>
                  <a:tcPr/>
                </a:tc>
                <a:tc>
                  <a:txBody>
                    <a:bodyPr/>
                    <a:lstStyle/>
                    <a:p>
                      <a:r>
                        <a:rPr lang="en-US" dirty="0" smtClean="0"/>
                        <a:t>687</a:t>
                      </a:r>
                      <a:endParaRPr lang="en-GB" dirty="0"/>
                    </a:p>
                  </a:txBody>
                  <a:tcPr/>
                </a:tc>
                <a:tc>
                  <a:txBody>
                    <a:bodyPr/>
                    <a:lstStyle/>
                    <a:p>
                      <a:r>
                        <a:rPr lang="en-US" dirty="0" smtClean="0"/>
                        <a:t>5</a:t>
                      </a:r>
                      <a:r>
                        <a:rPr lang="en-US" baseline="0" dirty="0" smtClean="0"/>
                        <a:t> 086 630 </a:t>
                      </a:r>
                      <a:endParaRPr lang="en-GB" dirty="0"/>
                    </a:p>
                  </a:txBody>
                  <a:tcPr/>
                </a:tc>
                <a:tc>
                  <a:txBody>
                    <a:bodyPr/>
                    <a:lstStyle/>
                    <a:p>
                      <a:r>
                        <a:rPr lang="en-US" dirty="0" smtClean="0"/>
                        <a:t>7,404</a:t>
                      </a:r>
                      <a:endParaRPr lang="en-GB" dirty="0"/>
                    </a:p>
                  </a:txBody>
                  <a:tcPr/>
                </a:tc>
                <a:tc>
                  <a:txBody>
                    <a:bodyPr/>
                    <a:lstStyle/>
                    <a:p>
                      <a:r>
                        <a:rPr lang="en-US" dirty="0" smtClean="0"/>
                        <a:t>1367</a:t>
                      </a:r>
                      <a:endParaRPr lang="en-GB" dirty="0"/>
                    </a:p>
                  </a:txBody>
                  <a:tcPr/>
                </a:tc>
                <a:tc>
                  <a:txBody>
                    <a:bodyPr/>
                    <a:lstStyle/>
                    <a:p>
                      <a:r>
                        <a:rPr lang="en-US" dirty="0" smtClean="0"/>
                        <a:t>9 519 417</a:t>
                      </a:r>
                      <a:endParaRPr lang="en-GB" dirty="0"/>
                    </a:p>
                  </a:txBody>
                  <a:tcPr/>
                </a:tc>
                <a:tc>
                  <a:txBody>
                    <a:bodyPr/>
                    <a:lstStyle/>
                    <a:p>
                      <a:r>
                        <a:rPr lang="en-US" dirty="0" smtClean="0"/>
                        <a:t>6 963 </a:t>
                      </a:r>
                      <a:endParaRPr lang="en-GB" dirty="0"/>
                    </a:p>
                  </a:txBody>
                  <a:tcPr/>
                </a:tc>
                <a:extLst>
                  <a:ext uri="{0D108BD9-81ED-4DB2-BD59-A6C34878D82A}">
                    <a16:rowId xmlns="" xmlns:a16="http://schemas.microsoft.com/office/drawing/2014/main" val="3454001987"/>
                  </a:ext>
                </a:extLst>
              </a:tr>
            </a:tbl>
          </a:graphicData>
        </a:graphic>
      </p:graphicFrame>
    </p:spTree>
    <p:extLst>
      <p:ext uri="{BB962C8B-B14F-4D97-AF65-F5344CB8AC3E}">
        <p14:creationId xmlns:p14="http://schemas.microsoft.com/office/powerpoint/2010/main" val="64131672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gn="l">
              <a:spcBef>
                <a:spcPct val="20000"/>
              </a:spcBef>
            </a:pPr>
            <a:r>
              <a:rPr lang="en-ZA" sz="2800" b="1" dirty="0">
                <a:solidFill>
                  <a:prstClr val="black"/>
                </a:solidFill>
                <a:ea typeface="+mn-ea"/>
                <a:cs typeface="+mn-cs"/>
              </a:rPr>
              <a:t>V. EXPENDITURE- GENDER IN MAINSTREAM BUDGET </a:t>
            </a:r>
            <a:endParaRPr lang="en-ZW" sz="2800" dirty="0">
              <a:solidFill>
                <a:prstClr val="black"/>
              </a:solidFill>
              <a:ea typeface="+mn-ea"/>
              <a:cs typeface="+mn-cs"/>
            </a:endParaRPr>
          </a:p>
        </p:txBody>
      </p:sp>
      <p:graphicFrame>
        <p:nvGraphicFramePr>
          <p:cNvPr id="11" name="Table 11">
            <a:extLst>
              <a:ext uri="{FF2B5EF4-FFF2-40B4-BE49-F238E27FC236}">
                <a16:creationId xmlns="" xmlns:a16="http://schemas.microsoft.com/office/drawing/2014/main" id="{D0F973FA-FA39-AE65-B4B1-A37529B32059}"/>
              </a:ext>
            </a:extLst>
          </p:cNvPr>
          <p:cNvGraphicFramePr>
            <a:graphicFrameLocks noGrp="1"/>
          </p:cNvGraphicFramePr>
          <p:nvPr>
            <p:ph sz="half" idx="1"/>
            <p:extLst>
              <p:ext uri="{D42A27DB-BD31-4B8C-83A1-F6EECF244321}">
                <p14:modId xmlns:p14="http://schemas.microsoft.com/office/powerpoint/2010/main" val="4185780672"/>
              </p:ext>
            </p:extLst>
          </p:nvPr>
        </p:nvGraphicFramePr>
        <p:xfrm>
          <a:off x="228601" y="1274789"/>
          <a:ext cx="3810000" cy="5538387"/>
        </p:xfrm>
        <a:graphic>
          <a:graphicData uri="http://schemas.openxmlformats.org/drawingml/2006/table">
            <a:tbl>
              <a:tblPr firstRow="1" bandRow="1">
                <a:tableStyleId>{5C22544A-7EE6-4342-B048-85BDC9FD1C3A}</a:tableStyleId>
              </a:tblPr>
              <a:tblGrid>
                <a:gridCol w="1505861">
                  <a:extLst>
                    <a:ext uri="{9D8B030D-6E8A-4147-A177-3AD203B41FA5}">
                      <a16:colId xmlns="" xmlns:a16="http://schemas.microsoft.com/office/drawing/2014/main" val="682454074"/>
                    </a:ext>
                  </a:extLst>
                </a:gridCol>
                <a:gridCol w="1094887">
                  <a:extLst>
                    <a:ext uri="{9D8B030D-6E8A-4147-A177-3AD203B41FA5}">
                      <a16:colId xmlns="" xmlns:a16="http://schemas.microsoft.com/office/drawing/2014/main" val="943299222"/>
                    </a:ext>
                  </a:extLst>
                </a:gridCol>
                <a:gridCol w="1209252">
                  <a:extLst>
                    <a:ext uri="{9D8B030D-6E8A-4147-A177-3AD203B41FA5}">
                      <a16:colId xmlns="" xmlns:a16="http://schemas.microsoft.com/office/drawing/2014/main" val="1054883141"/>
                    </a:ext>
                  </a:extLst>
                </a:gridCol>
              </a:tblGrid>
              <a:tr h="417938">
                <a:tc>
                  <a:txBody>
                    <a:bodyPr/>
                    <a:lstStyle/>
                    <a:p>
                      <a:r>
                        <a:rPr lang="en-US" dirty="0">
                          <a:solidFill>
                            <a:schemeClr val="tx1"/>
                          </a:solidFill>
                        </a:rPr>
                        <a:t>Programmes</a:t>
                      </a:r>
                      <a:endParaRPr lang="en-GB" dirty="0">
                        <a:solidFill>
                          <a:schemeClr val="tx1"/>
                        </a:solidFill>
                      </a:endParaRPr>
                    </a:p>
                  </a:txBody>
                  <a:tcPr marL="67310" marR="67310"/>
                </a:tc>
                <a:tc>
                  <a:txBody>
                    <a:bodyPr/>
                    <a:lstStyle/>
                    <a:p>
                      <a:r>
                        <a:rPr lang="en-US" dirty="0">
                          <a:solidFill>
                            <a:schemeClr val="tx1"/>
                          </a:solidFill>
                        </a:rPr>
                        <a:t>Amount</a:t>
                      </a:r>
                      <a:endParaRPr lang="en-GB" dirty="0">
                        <a:solidFill>
                          <a:schemeClr val="tx1"/>
                        </a:solidFill>
                      </a:endParaRPr>
                    </a:p>
                  </a:txBody>
                  <a:tcPr marL="67310" marR="67310"/>
                </a:tc>
                <a:tc>
                  <a:txBody>
                    <a:bodyPr/>
                    <a:lstStyle/>
                    <a:p>
                      <a:r>
                        <a:rPr lang="en-US" dirty="0">
                          <a:solidFill>
                            <a:schemeClr val="tx1"/>
                          </a:solidFill>
                        </a:rPr>
                        <a:t>% budget</a:t>
                      </a:r>
                      <a:endParaRPr lang="en-GB" dirty="0">
                        <a:solidFill>
                          <a:schemeClr val="tx1"/>
                        </a:solidFill>
                      </a:endParaRPr>
                    </a:p>
                  </a:txBody>
                  <a:tcPr marL="67310" marR="67310"/>
                </a:tc>
                <a:extLst>
                  <a:ext uri="{0D108BD9-81ED-4DB2-BD59-A6C34878D82A}">
                    <a16:rowId xmlns="" xmlns:a16="http://schemas.microsoft.com/office/drawing/2014/main" val="2507331684"/>
                  </a:ext>
                </a:extLst>
              </a:tr>
              <a:tr h="1035808">
                <a:tc>
                  <a:txBody>
                    <a:bodyPr/>
                    <a:lstStyle/>
                    <a:p>
                      <a:r>
                        <a:rPr lang="en-US" dirty="0"/>
                        <a:t>Governance &amp; Administration</a:t>
                      </a:r>
                      <a:endParaRPr lang="en-GB" dirty="0"/>
                    </a:p>
                  </a:txBody>
                  <a:tcPr marL="67310" marR="67310"/>
                </a:tc>
                <a:tc>
                  <a:txBody>
                    <a:bodyPr/>
                    <a:lstStyle/>
                    <a:p>
                      <a:r>
                        <a:rPr lang="en-GB" dirty="0" smtClean="0"/>
                        <a:t>4 064 944</a:t>
                      </a:r>
                      <a:endParaRPr lang="en-GB" dirty="0"/>
                    </a:p>
                  </a:txBody>
                  <a:tcPr marL="67310" marR="67310"/>
                </a:tc>
                <a:tc>
                  <a:txBody>
                    <a:bodyPr/>
                    <a:lstStyle/>
                    <a:p>
                      <a:r>
                        <a:rPr lang="en-GB" dirty="0" smtClean="0"/>
                        <a:t>10</a:t>
                      </a:r>
                      <a:endParaRPr lang="en-GB" dirty="0"/>
                    </a:p>
                  </a:txBody>
                  <a:tcPr marL="67310" marR="67310"/>
                </a:tc>
                <a:extLst>
                  <a:ext uri="{0D108BD9-81ED-4DB2-BD59-A6C34878D82A}">
                    <a16:rowId xmlns="" xmlns:a16="http://schemas.microsoft.com/office/drawing/2014/main" val="4077804582"/>
                  </a:ext>
                </a:extLst>
              </a:tr>
              <a:tr h="818691">
                <a:tc>
                  <a:txBody>
                    <a:bodyPr/>
                    <a:lstStyle/>
                    <a:p>
                      <a:r>
                        <a:rPr lang="en-US" dirty="0"/>
                        <a:t>Water Sanitation &amp; Hygiene</a:t>
                      </a:r>
                      <a:endParaRPr lang="en-GB" dirty="0"/>
                    </a:p>
                  </a:txBody>
                  <a:tcPr marL="67310" marR="67310"/>
                </a:tc>
                <a:tc>
                  <a:txBody>
                    <a:bodyPr/>
                    <a:lstStyle/>
                    <a:p>
                      <a:r>
                        <a:rPr lang="en-GB" dirty="0" smtClean="0"/>
                        <a:t>7 743 038</a:t>
                      </a:r>
                      <a:endParaRPr lang="en-GB" dirty="0"/>
                    </a:p>
                  </a:txBody>
                  <a:tcPr marL="67310" marR="67310"/>
                </a:tc>
                <a:tc>
                  <a:txBody>
                    <a:bodyPr/>
                    <a:lstStyle/>
                    <a:p>
                      <a:r>
                        <a:rPr lang="en-GB" dirty="0" smtClean="0"/>
                        <a:t>19</a:t>
                      </a:r>
                      <a:endParaRPr lang="en-GB" dirty="0"/>
                    </a:p>
                  </a:txBody>
                  <a:tcPr marL="67310" marR="67310"/>
                </a:tc>
                <a:extLst>
                  <a:ext uri="{0D108BD9-81ED-4DB2-BD59-A6C34878D82A}">
                    <a16:rowId xmlns="" xmlns:a16="http://schemas.microsoft.com/office/drawing/2014/main" val="394243104"/>
                  </a:ext>
                </a:extLst>
              </a:tr>
              <a:tr h="557743">
                <a:tc>
                  <a:txBody>
                    <a:bodyPr/>
                    <a:lstStyle/>
                    <a:p>
                      <a:r>
                        <a:rPr lang="en-US" dirty="0"/>
                        <a:t>Social Services</a:t>
                      </a:r>
                      <a:endParaRPr lang="en-GB" dirty="0"/>
                    </a:p>
                  </a:txBody>
                  <a:tcPr marL="67310" marR="67310"/>
                </a:tc>
                <a:tc>
                  <a:txBody>
                    <a:bodyPr/>
                    <a:lstStyle/>
                    <a:p>
                      <a:r>
                        <a:rPr lang="en-GB" dirty="0" smtClean="0"/>
                        <a:t>2 357 806</a:t>
                      </a:r>
                      <a:endParaRPr lang="en-GB" dirty="0"/>
                    </a:p>
                  </a:txBody>
                  <a:tcPr marL="67310" marR="67310"/>
                </a:tc>
                <a:tc>
                  <a:txBody>
                    <a:bodyPr/>
                    <a:lstStyle/>
                    <a:p>
                      <a:r>
                        <a:rPr lang="en-GB" dirty="0" smtClean="0"/>
                        <a:t>6</a:t>
                      </a:r>
                      <a:endParaRPr lang="en-GB" dirty="0"/>
                    </a:p>
                  </a:txBody>
                  <a:tcPr marL="67310" marR="67310"/>
                </a:tc>
                <a:extLst>
                  <a:ext uri="{0D108BD9-81ED-4DB2-BD59-A6C34878D82A}">
                    <a16:rowId xmlns="" xmlns:a16="http://schemas.microsoft.com/office/drawing/2014/main" val="1047786220"/>
                  </a:ext>
                </a:extLst>
              </a:tr>
              <a:tr h="417938">
                <a:tc>
                  <a:txBody>
                    <a:bodyPr/>
                    <a:lstStyle/>
                    <a:p>
                      <a:r>
                        <a:rPr lang="en-US" dirty="0"/>
                        <a:t>Roads</a:t>
                      </a:r>
                      <a:endParaRPr lang="en-GB" dirty="0"/>
                    </a:p>
                  </a:txBody>
                  <a:tcPr marL="67310" marR="67310"/>
                </a:tc>
                <a:tc>
                  <a:txBody>
                    <a:bodyPr/>
                    <a:lstStyle/>
                    <a:p>
                      <a:r>
                        <a:rPr lang="en-GB" dirty="0" smtClean="0"/>
                        <a:t>4 128 927</a:t>
                      </a:r>
                      <a:endParaRPr lang="en-GB" dirty="0"/>
                    </a:p>
                  </a:txBody>
                  <a:tcPr marL="67310" marR="67310"/>
                </a:tc>
                <a:tc>
                  <a:txBody>
                    <a:bodyPr/>
                    <a:lstStyle/>
                    <a:p>
                      <a:r>
                        <a:rPr lang="en-GB" dirty="0" smtClean="0"/>
                        <a:t>10</a:t>
                      </a:r>
                      <a:endParaRPr lang="en-GB" dirty="0"/>
                    </a:p>
                  </a:txBody>
                  <a:tcPr marL="67310" marR="67310"/>
                </a:tc>
                <a:extLst>
                  <a:ext uri="{0D108BD9-81ED-4DB2-BD59-A6C34878D82A}">
                    <a16:rowId xmlns="" xmlns:a16="http://schemas.microsoft.com/office/drawing/2014/main" val="3011723800"/>
                  </a:ext>
                </a:extLst>
              </a:tr>
              <a:tr h="573084">
                <a:tc>
                  <a:txBody>
                    <a:bodyPr/>
                    <a:lstStyle/>
                    <a:p>
                      <a:r>
                        <a:rPr lang="en-US" dirty="0"/>
                        <a:t>Public Safety &amp; Security</a:t>
                      </a:r>
                      <a:endParaRPr lang="en-GB" dirty="0"/>
                    </a:p>
                  </a:txBody>
                  <a:tcPr marL="67310" marR="67310"/>
                </a:tc>
                <a:tc>
                  <a:txBody>
                    <a:bodyPr/>
                    <a:lstStyle/>
                    <a:p>
                      <a:r>
                        <a:rPr lang="en-GB" dirty="0" smtClean="0"/>
                        <a:t>22 556 115</a:t>
                      </a:r>
                      <a:endParaRPr lang="en-GB" dirty="0"/>
                    </a:p>
                  </a:txBody>
                  <a:tcPr marL="67310" marR="67310"/>
                </a:tc>
                <a:tc>
                  <a:txBody>
                    <a:bodyPr/>
                    <a:lstStyle/>
                    <a:p>
                      <a:r>
                        <a:rPr lang="en-GB" dirty="0" smtClean="0"/>
                        <a:t>54</a:t>
                      </a:r>
                      <a:endParaRPr lang="en-GB" dirty="0"/>
                    </a:p>
                  </a:txBody>
                  <a:tcPr marL="67310" marR="67310"/>
                </a:tc>
                <a:extLst>
                  <a:ext uri="{0D108BD9-81ED-4DB2-BD59-A6C34878D82A}">
                    <a16:rowId xmlns="" xmlns:a16="http://schemas.microsoft.com/office/drawing/2014/main" val="2743989095"/>
                  </a:ext>
                </a:extLst>
              </a:tr>
              <a:tr h="818691">
                <a:tc>
                  <a:txBody>
                    <a:bodyPr/>
                    <a:lstStyle/>
                    <a:p>
                      <a:r>
                        <a:rPr lang="en-US" dirty="0"/>
                        <a:t>Natural Resources &amp; Conservation</a:t>
                      </a:r>
                      <a:endParaRPr lang="en-GB" dirty="0"/>
                    </a:p>
                  </a:txBody>
                  <a:tcPr marL="67310" marR="67310"/>
                </a:tc>
                <a:tc>
                  <a:txBody>
                    <a:bodyPr/>
                    <a:lstStyle/>
                    <a:p>
                      <a:r>
                        <a:rPr lang="en-GB" baseline="0" dirty="0" smtClean="0"/>
                        <a:t>    203 558</a:t>
                      </a:r>
                      <a:endParaRPr lang="en-GB" dirty="0"/>
                    </a:p>
                  </a:txBody>
                  <a:tcPr marL="67310" marR="67310"/>
                </a:tc>
                <a:tc>
                  <a:txBody>
                    <a:bodyPr/>
                    <a:lstStyle/>
                    <a:p>
                      <a:r>
                        <a:rPr lang="en-GB" dirty="0" smtClean="0"/>
                        <a:t>1</a:t>
                      </a:r>
                      <a:endParaRPr lang="en-GB" dirty="0"/>
                    </a:p>
                  </a:txBody>
                  <a:tcPr marL="67310" marR="67310"/>
                </a:tc>
                <a:extLst>
                  <a:ext uri="{0D108BD9-81ED-4DB2-BD59-A6C34878D82A}">
                    <a16:rowId xmlns="" xmlns:a16="http://schemas.microsoft.com/office/drawing/2014/main" val="4254108579"/>
                  </a:ext>
                </a:extLst>
              </a:tr>
              <a:tr h="573084">
                <a:tc>
                  <a:txBody>
                    <a:bodyPr/>
                    <a:lstStyle/>
                    <a:p>
                      <a:r>
                        <a:rPr lang="en-US" b="1" dirty="0"/>
                        <a:t>Total</a:t>
                      </a:r>
                      <a:endParaRPr lang="en-GB" b="1" dirty="0"/>
                    </a:p>
                  </a:txBody>
                  <a:tcPr marL="67310" marR="67310"/>
                </a:tc>
                <a:tc>
                  <a:txBody>
                    <a:bodyPr/>
                    <a:lstStyle/>
                    <a:p>
                      <a:r>
                        <a:rPr lang="en-GB" b="1" dirty="0" smtClean="0"/>
                        <a:t>41 054 390</a:t>
                      </a:r>
                      <a:endParaRPr lang="en-GB" b="1" dirty="0"/>
                    </a:p>
                  </a:txBody>
                  <a:tcPr marL="67310" marR="67310"/>
                </a:tc>
                <a:tc>
                  <a:txBody>
                    <a:bodyPr/>
                    <a:lstStyle/>
                    <a:p>
                      <a:r>
                        <a:rPr lang="en-GB" b="1" dirty="0" smtClean="0"/>
                        <a:t>100</a:t>
                      </a:r>
                      <a:endParaRPr lang="en-GB" b="1" dirty="0"/>
                    </a:p>
                  </a:txBody>
                  <a:tcPr marL="67310" marR="67310"/>
                </a:tc>
                <a:extLst>
                  <a:ext uri="{0D108BD9-81ED-4DB2-BD59-A6C34878D82A}">
                    <a16:rowId xmlns="" xmlns:a16="http://schemas.microsoft.com/office/drawing/2014/main" val="1371162222"/>
                  </a:ext>
                </a:extLst>
              </a:tr>
            </a:tbl>
          </a:graphicData>
        </a:graphic>
      </p:graphicFrame>
      <p:sp>
        <p:nvSpPr>
          <p:cNvPr id="6" name="TextBox 5"/>
          <p:cNvSpPr txBox="1"/>
          <p:nvPr/>
        </p:nvSpPr>
        <p:spPr>
          <a:xfrm>
            <a:off x="228600" y="7391400"/>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889564333"/>
              </p:ext>
            </p:extLst>
          </p:nvPr>
        </p:nvGraphicFramePr>
        <p:xfrm>
          <a:off x="4343400" y="1143000"/>
          <a:ext cx="4038600" cy="5715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898104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gn="l">
              <a:spcBef>
                <a:spcPct val="20000"/>
              </a:spcBef>
            </a:pPr>
            <a:r>
              <a:rPr lang="en-ZA" sz="2800" b="1" dirty="0">
                <a:solidFill>
                  <a:prstClr val="black"/>
                </a:solidFill>
                <a:ea typeface="+mn-ea"/>
                <a:cs typeface="+mn-cs"/>
              </a:rPr>
              <a:t>V. EXPENDITURE- </a:t>
            </a:r>
            <a:r>
              <a:rPr lang="en-ZA" sz="2800" b="1" dirty="0" smtClean="0">
                <a:solidFill>
                  <a:prstClr val="black"/>
                </a:solidFill>
                <a:ea typeface="+mn-ea"/>
                <a:cs typeface="+mn-cs"/>
              </a:rPr>
              <a:t>ANALYSIS SOCIAL SERVICES  </a:t>
            </a:r>
            <a:endParaRPr lang="en-ZW" sz="2800" dirty="0">
              <a:solidFill>
                <a:prstClr val="black"/>
              </a:solidFill>
              <a:ea typeface="+mn-ea"/>
              <a:cs typeface="+mn-cs"/>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037997033"/>
              </p:ext>
            </p:extLst>
          </p:nvPr>
        </p:nvGraphicFramePr>
        <p:xfrm>
          <a:off x="266698" y="1752600"/>
          <a:ext cx="8610603" cy="4306443"/>
        </p:xfrm>
        <a:graphic>
          <a:graphicData uri="http://schemas.openxmlformats.org/drawingml/2006/table">
            <a:tbl>
              <a:tblPr firstRow="1" firstCol="1" bandRow="1">
                <a:tableStyleId>{5C22544A-7EE6-4342-B048-85BDC9FD1C3A}</a:tableStyleId>
              </a:tblPr>
              <a:tblGrid>
                <a:gridCol w="952502">
                  <a:extLst>
                    <a:ext uri="{9D8B030D-6E8A-4147-A177-3AD203B41FA5}">
                      <a16:colId xmlns="" xmlns:a16="http://schemas.microsoft.com/office/drawing/2014/main" val="3936495378"/>
                    </a:ext>
                  </a:extLst>
                </a:gridCol>
                <a:gridCol w="835059">
                  <a:extLst>
                    <a:ext uri="{9D8B030D-6E8A-4147-A177-3AD203B41FA5}">
                      <a16:colId xmlns="" xmlns:a16="http://schemas.microsoft.com/office/drawing/2014/main" val="714574526"/>
                    </a:ext>
                  </a:extLst>
                </a:gridCol>
                <a:gridCol w="699181">
                  <a:extLst>
                    <a:ext uri="{9D8B030D-6E8A-4147-A177-3AD203B41FA5}">
                      <a16:colId xmlns="" xmlns:a16="http://schemas.microsoft.com/office/drawing/2014/main" val="3020788596"/>
                    </a:ext>
                  </a:extLst>
                </a:gridCol>
                <a:gridCol w="747400">
                  <a:extLst>
                    <a:ext uri="{9D8B030D-6E8A-4147-A177-3AD203B41FA5}">
                      <a16:colId xmlns="" xmlns:a16="http://schemas.microsoft.com/office/drawing/2014/main" val="211564666"/>
                    </a:ext>
                  </a:extLst>
                </a:gridCol>
                <a:gridCol w="418476">
                  <a:extLst>
                    <a:ext uri="{9D8B030D-6E8A-4147-A177-3AD203B41FA5}">
                      <a16:colId xmlns="" xmlns:a16="http://schemas.microsoft.com/office/drawing/2014/main" val="671727174"/>
                    </a:ext>
                  </a:extLst>
                </a:gridCol>
                <a:gridCol w="695737">
                  <a:extLst>
                    <a:ext uri="{9D8B030D-6E8A-4147-A177-3AD203B41FA5}">
                      <a16:colId xmlns="" xmlns:a16="http://schemas.microsoft.com/office/drawing/2014/main" val="21364279"/>
                    </a:ext>
                  </a:extLst>
                </a:gridCol>
                <a:gridCol w="575188">
                  <a:extLst>
                    <a:ext uri="{9D8B030D-6E8A-4147-A177-3AD203B41FA5}">
                      <a16:colId xmlns="" xmlns:a16="http://schemas.microsoft.com/office/drawing/2014/main" val="2568838607"/>
                    </a:ext>
                  </a:extLst>
                </a:gridCol>
                <a:gridCol w="568300">
                  <a:extLst>
                    <a:ext uri="{9D8B030D-6E8A-4147-A177-3AD203B41FA5}">
                      <a16:colId xmlns="" xmlns:a16="http://schemas.microsoft.com/office/drawing/2014/main" val="1379655292"/>
                    </a:ext>
                  </a:extLst>
                </a:gridCol>
                <a:gridCol w="699181">
                  <a:extLst>
                    <a:ext uri="{9D8B030D-6E8A-4147-A177-3AD203B41FA5}">
                      <a16:colId xmlns="" xmlns:a16="http://schemas.microsoft.com/office/drawing/2014/main" val="459410033"/>
                    </a:ext>
                  </a:extLst>
                </a:gridCol>
                <a:gridCol w="675071">
                  <a:extLst>
                    <a:ext uri="{9D8B030D-6E8A-4147-A177-3AD203B41FA5}">
                      <a16:colId xmlns="" xmlns:a16="http://schemas.microsoft.com/office/drawing/2014/main" val="1082926060"/>
                    </a:ext>
                  </a:extLst>
                </a:gridCol>
                <a:gridCol w="526969">
                  <a:extLst>
                    <a:ext uri="{9D8B030D-6E8A-4147-A177-3AD203B41FA5}">
                      <a16:colId xmlns="" xmlns:a16="http://schemas.microsoft.com/office/drawing/2014/main" val="3849156041"/>
                    </a:ext>
                  </a:extLst>
                </a:gridCol>
                <a:gridCol w="644073">
                  <a:extLst>
                    <a:ext uri="{9D8B030D-6E8A-4147-A177-3AD203B41FA5}">
                      <a16:colId xmlns="" xmlns:a16="http://schemas.microsoft.com/office/drawing/2014/main" val="3398442369"/>
                    </a:ext>
                  </a:extLst>
                </a:gridCol>
                <a:gridCol w="573466">
                  <a:extLst>
                    <a:ext uri="{9D8B030D-6E8A-4147-A177-3AD203B41FA5}">
                      <a16:colId xmlns="" xmlns:a16="http://schemas.microsoft.com/office/drawing/2014/main" val="2048575833"/>
                    </a:ext>
                  </a:extLst>
                </a:gridCol>
              </a:tblGrid>
              <a:tr h="188913">
                <a:tc>
                  <a:txBody>
                    <a:bodyPr/>
                    <a:lstStyle/>
                    <a:p>
                      <a:pPr>
                        <a:lnSpc>
                          <a:spcPct val="107000"/>
                        </a:lnSpc>
                        <a:spcAft>
                          <a:spcPts val="800"/>
                        </a:spcAft>
                      </a:pPr>
                      <a:r>
                        <a:rPr lang="en-ZA" sz="2000" kern="1200" dirty="0">
                          <a:effectLst/>
                        </a:rPr>
                        <a:t> </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gridSpan="6">
                  <a:txBody>
                    <a:bodyPr/>
                    <a:lstStyle/>
                    <a:p>
                      <a:pPr algn="ctr">
                        <a:lnSpc>
                          <a:spcPct val="107000"/>
                        </a:lnSpc>
                        <a:spcAft>
                          <a:spcPts val="800"/>
                        </a:spcAft>
                      </a:pPr>
                      <a:r>
                        <a:rPr lang="en-ZA" sz="2000" kern="1200">
                          <a:effectLst/>
                        </a:rPr>
                        <a:t>Women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gridSpan="6">
                  <a:txBody>
                    <a:bodyPr/>
                    <a:lstStyle/>
                    <a:p>
                      <a:pPr algn="ctr">
                        <a:lnSpc>
                          <a:spcPct val="107000"/>
                        </a:lnSpc>
                        <a:spcAft>
                          <a:spcPts val="800"/>
                        </a:spcAft>
                      </a:pPr>
                      <a:r>
                        <a:rPr lang="en-ZA" sz="2000" kern="1200">
                          <a:effectLst/>
                        </a:rPr>
                        <a:t>Men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tc hMerge="1">
                  <a:txBody>
                    <a:bodyPr/>
                    <a:lstStyle/>
                    <a:p>
                      <a:endParaRPr lang="en-ZA"/>
                    </a:p>
                  </a:txBody>
                  <a:tcPr/>
                </a:tc>
                <a:extLst>
                  <a:ext uri="{0D108BD9-81ED-4DB2-BD59-A6C34878D82A}">
                    <a16:rowId xmlns="" xmlns:a16="http://schemas.microsoft.com/office/drawing/2014/main" val="3229213304"/>
                  </a:ext>
                </a:extLst>
              </a:tr>
              <a:tr h="188913">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gridSpan="4">
                  <a:txBody>
                    <a:bodyPr/>
                    <a:lstStyle/>
                    <a:p>
                      <a:pPr algn="ctr">
                        <a:lnSpc>
                          <a:spcPct val="107000"/>
                        </a:lnSpc>
                        <a:spcAft>
                          <a:spcPts val="800"/>
                        </a:spcAft>
                      </a:pPr>
                      <a:r>
                        <a:rPr lang="en-ZA" sz="2000" kern="1200">
                          <a:effectLst/>
                        </a:rPr>
                        <a:t>Age</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hMerge="1">
                  <a:txBody>
                    <a:bodyPr/>
                    <a:lstStyle/>
                    <a:p>
                      <a:endParaRPr lang="en-ZA"/>
                    </a:p>
                  </a:txBody>
                  <a:tcPr/>
                </a:tc>
                <a:tc hMerge="1">
                  <a:txBody>
                    <a:bodyPr/>
                    <a:lstStyle/>
                    <a:p>
                      <a:endParaRPr lang="en-ZA"/>
                    </a:p>
                  </a:txBody>
                  <a:tcPr/>
                </a:tc>
                <a:tc hMerge="1">
                  <a:txBody>
                    <a:bodyPr/>
                    <a:lstStyle/>
                    <a:p>
                      <a:endParaRPr lang="en-ZA"/>
                    </a:p>
                  </a:txBody>
                  <a:tcPr/>
                </a:tc>
                <a:tc>
                  <a:txBody>
                    <a:bodyPr/>
                    <a:lstStyle/>
                    <a:p>
                      <a:pPr algn="ct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gridSpan="4">
                  <a:txBody>
                    <a:bodyPr/>
                    <a:lstStyle/>
                    <a:p>
                      <a:pPr algn="ctr">
                        <a:lnSpc>
                          <a:spcPct val="107000"/>
                        </a:lnSpc>
                        <a:spcAft>
                          <a:spcPts val="800"/>
                        </a:spcAft>
                      </a:pPr>
                      <a:r>
                        <a:rPr lang="en-ZA" sz="2000" kern="1200">
                          <a:effectLst/>
                        </a:rPr>
                        <a:t>Age</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hMerge="1">
                  <a:txBody>
                    <a:bodyPr/>
                    <a:lstStyle/>
                    <a:p>
                      <a:endParaRPr lang="en-ZA"/>
                    </a:p>
                  </a:txBody>
                  <a:tcPr/>
                </a:tc>
                <a:tc hMerge="1">
                  <a:txBody>
                    <a:bodyPr/>
                    <a:lstStyle/>
                    <a:p>
                      <a:endParaRPr lang="en-ZA"/>
                    </a:p>
                  </a:txBody>
                  <a:tcPr/>
                </a:tc>
                <a:tc hMerge="1">
                  <a:txBody>
                    <a:bodyPr/>
                    <a:lstStyle/>
                    <a:p>
                      <a:endParaRPr lang="en-ZA"/>
                    </a:p>
                  </a:txBody>
                  <a:tcPr/>
                </a:tc>
                <a:tc>
                  <a:txBody>
                    <a:bodyPr/>
                    <a:lstStyle/>
                    <a:p>
                      <a:pPr algn="ct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gn="ct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extLst>
                  <a:ext uri="{0D108BD9-81ED-4DB2-BD59-A6C34878D82A}">
                    <a16:rowId xmlns="" xmlns:a16="http://schemas.microsoft.com/office/drawing/2014/main" val="1635817430"/>
                  </a:ext>
                </a:extLst>
              </a:tr>
              <a:tr h="346075">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Below 15</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GB" sz="2000" kern="100">
                          <a:effectLst/>
                        </a:rPr>
                        <a:t>15-35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36-59</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60+</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GB" sz="2000" kern="100">
                          <a:effectLst/>
                        </a:rPr>
                        <a:t>PLWD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00">
                          <a:effectLst/>
                        </a:rPr>
                        <a:t>Total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Below 15</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GB" sz="2000" kern="100">
                          <a:effectLst/>
                        </a:rPr>
                        <a:t>15-35</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36-59</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GB" sz="2000" kern="100">
                          <a:effectLst/>
                        </a:rPr>
                        <a:t>60+</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GB" sz="2000" kern="100">
                          <a:effectLst/>
                        </a:rPr>
                        <a:t>PLWD</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00">
                          <a:effectLst/>
                        </a:rPr>
                        <a:t>Total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 xmlns:a16="http://schemas.microsoft.com/office/drawing/2014/main" val="2782843474"/>
                  </a:ext>
                </a:extLst>
              </a:tr>
              <a:tr h="188913">
                <a:tc>
                  <a:txBody>
                    <a:bodyPr/>
                    <a:lstStyle/>
                    <a:p>
                      <a:pPr>
                        <a:lnSpc>
                          <a:spcPct val="107000"/>
                        </a:lnSpc>
                        <a:spcAft>
                          <a:spcPts val="800"/>
                        </a:spcAft>
                      </a:pPr>
                      <a:r>
                        <a:rPr lang="en-ZA" sz="2000" kern="1200">
                          <a:effectLst/>
                        </a:rPr>
                        <a:t>Education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4 971</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2</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4 973</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00" dirty="0">
                          <a:effectLst/>
                        </a:rPr>
                        <a:t> </a:t>
                      </a:r>
                      <a:r>
                        <a:rPr lang="en-ZA" sz="2000" kern="100" dirty="0" smtClean="0">
                          <a:effectLst/>
                        </a:rPr>
                        <a:t>5170</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3</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5173</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 xmlns:a16="http://schemas.microsoft.com/office/drawing/2014/main" val="3339828360"/>
                  </a:ext>
                </a:extLst>
              </a:tr>
              <a:tr h="188913">
                <a:tc>
                  <a:txBody>
                    <a:bodyPr/>
                    <a:lstStyle/>
                    <a:p>
                      <a:pPr>
                        <a:lnSpc>
                          <a:spcPct val="107000"/>
                        </a:lnSpc>
                        <a:spcAft>
                          <a:spcPts val="800"/>
                        </a:spcAft>
                      </a:pPr>
                      <a:r>
                        <a:rPr lang="en-ZA" sz="2000" kern="1200">
                          <a:effectLst/>
                        </a:rPr>
                        <a:t>Housing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00" dirty="0">
                          <a:effectLst/>
                        </a:rPr>
                        <a:t> </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pPr>
                      <a:endParaRPr lang="en-ZA" sz="2000" kern="100">
                        <a:effectLst/>
                        <a:latin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822</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822</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205</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a:effectLst/>
                        </a:rPr>
                        <a:t>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 xmlns:a16="http://schemas.microsoft.com/office/drawing/2014/main" val="2437385966"/>
                  </a:ext>
                </a:extLst>
              </a:tr>
              <a:tr h="368300">
                <a:tc>
                  <a:txBody>
                    <a:bodyPr/>
                    <a:lstStyle/>
                    <a:p>
                      <a:pPr>
                        <a:lnSpc>
                          <a:spcPct val="107000"/>
                        </a:lnSpc>
                        <a:spcAft>
                          <a:spcPts val="800"/>
                        </a:spcAft>
                      </a:pPr>
                      <a:r>
                        <a:rPr lang="en-ZA" sz="2000" kern="1200">
                          <a:effectLst/>
                        </a:rPr>
                        <a:t>Social amenities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8 893</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28 801</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18170</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274</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47</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5 6185</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12140</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22190</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smtClean="0">
                          <a:effectLst/>
                        </a:rPr>
                        <a:t>14125</a:t>
                      </a:r>
                      <a:r>
                        <a:rPr lang="en-ZA" sz="2000" kern="1200" dirty="0">
                          <a:effectLst/>
                        </a:rPr>
                        <a:t> </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smtClean="0">
                          <a:effectLst/>
                        </a:rPr>
                        <a:t>756</a:t>
                      </a:r>
                      <a:r>
                        <a:rPr lang="en-ZA" sz="2000" kern="1200" dirty="0">
                          <a:effectLst/>
                        </a:rPr>
                        <a:t> </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0</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49205</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 xmlns:a16="http://schemas.microsoft.com/office/drawing/2014/main" val="1757459421"/>
                  </a:ext>
                </a:extLst>
              </a:tr>
              <a:tr h="188913">
                <a:tc>
                  <a:txBody>
                    <a:bodyPr/>
                    <a:lstStyle/>
                    <a:p>
                      <a:pPr>
                        <a:lnSpc>
                          <a:spcPct val="107000"/>
                        </a:lnSpc>
                        <a:spcAft>
                          <a:spcPts val="800"/>
                        </a:spcAft>
                      </a:pPr>
                      <a:r>
                        <a:rPr lang="en-ZA" sz="2000" kern="1200">
                          <a:effectLst/>
                        </a:rPr>
                        <a:t>Total </a:t>
                      </a:r>
                      <a:endParaRPr lang="en-ZA" sz="20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13864</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28801</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18992</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274</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49</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61240</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17310</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22190</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14330</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756</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tc>
                <a:tc>
                  <a:txBody>
                    <a:bodyPr/>
                    <a:lstStyle/>
                    <a:p>
                      <a:pPr>
                        <a:lnSpc>
                          <a:spcPct val="107000"/>
                        </a:lnSpc>
                        <a:spcAft>
                          <a:spcPts val="800"/>
                        </a:spcAft>
                      </a:pPr>
                      <a:r>
                        <a:rPr lang="en-ZA" sz="2000" kern="1200" dirty="0">
                          <a:effectLst/>
                        </a:rPr>
                        <a:t> </a:t>
                      </a:r>
                      <a:r>
                        <a:rPr lang="en-ZA" sz="2000" kern="1200" dirty="0" smtClean="0">
                          <a:effectLst/>
                        </a:rPr>
                        <a:t>3</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tc>
                  <a:txBody>
                    <a:bodyPr/>
                    <a:lstStyle/>
                    <a:p>
                      <a:pPr>
                        <a:lnSpc>
                          <a:spcPct val="107000"/>
                        </a:lnSpc>
                        <a:spcAft>
                          <a:spcPts val="800"/>
                        </a:spcAft>
                      </a:pPr>
                      <a:r>
                        <a:rPr lang="en-ZA" sz="2000" kern="1200" dirty="0">
                          <a:effectLst/>
                        </a:rPr>
                        <a:t> </a:t>
                      </a:r>
                      <a:r>
                        <a:rPr lang="en-ZA" sz="2000" kern="1200" dirty="0" smtClean="0">
                          <a:effectLst/>
                        </a:rPr>
                        <a:t>54583</a:t>
                      </a:r>
                      <a:endParaRPr lang="en-ZA" sz="20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9525" marB="0"/>
                </a:tc>
                <a:extLst>
                  <a:ext uri="{0D108BD9-81ED-4DB2-BD59-A6C34878D82A}">
                    <a16:rowId xmlns="" xmlns:a16="http://schemas.microsoft.com/office/drawing/2014/main" val="1456324611"/>
                  </a:ext>
                </a:extLst>
              </a:tr>
            </a:tbl>
          </a:graphicData>
        </a:graphic>
      </p:graphicFrame>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236260462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gn="l">
              <a:spcBef>
                <a:spcPct val="20000"/>
              </a:spcBef>
            </a:pPr>
            <a:r>
              <a:rPr lang="en-ZA" sz="2800" b="1" dirty="0">
                <a:solidFill>
                  <a:prstClr val="black"/>
                </a:solidFill>
                <a:ea typeface="+mn-ea"/>
                <a:cs typeface="+mn-cs"/>
              </a:rPr>
              <a:t>V. EXPENDITURE- GENDER IN MAINSTREAM BUDGET </a:t>
            </a:r>
            <a:endParaRPr lang="en-ZW" sz="2800" dirty="0">
              <a:solidFill>
                <a:prstClr val="black"/>
              </a:solidFill>
              <a:ea typeface="+mn-ea"/>
              <a:cs typeface="+mn-cs"/>
            </a:endParaRPr>
          </a:p>
        </p:txBody>
      </p:sp>
      <p:sp>
        <p:nvSpPr>
          <p:cNvPr id="3" name="Content Placeholder 2"/>
          <p:cNvSpPr>
            <a:spLocks noGrp="1"/>
          </p:cNvSpPr>
          <p:nvPr>
            <p:ph idx="1"/>
          </p:nvPr>
        </p:nvSpPr>
        <p:spPr/>
        <p:txBody>
          <a:bodyPr>
            <a:normAutofit fontScale="77500" lnSpcReduction="20000"/>
          </a:bodyPr>
          <a:lstStyle/>
          <a:p>
            <a:r>
              <a:rPr lang="en-US" dirty="0"/>
              <a:t>All programmes </a:t>
            </a:r>
            <a:r>
              <a:rPr lang="en-US" dirty="0" smtClean="0"/>
              <a:t>were </a:t>
            </a:r>
            <a:r>
              <a:rPr lang="en-US" dirty="0"/>
              <a:t>been budgeted for with more resources channeled to Public Safety and security Services (37.39%) for the provision of public lighting as requested by women through consultations. In most </a:t>
            </a:r>
            <a:r>
              <a:rPr lang="en-US" dirty="0" smtClean="0"/>
              <a:t>ward budget consultations, issues </a:t>
            </a:r>
            <a:r>
              <a:rPr lang="en-US" dirty="0"/>
              <a:t>of water provision and sewer maintenance and poor state of roads were </a:t>
            </a:r>
            <a:r>
              <a:rPr lang="en-US" dirty="0" smtClean="0"/>
              <a:t>topical </a:t>
            </a:r>
            <a:r>
              <a:rPr lang="en-US" dirty="0"/>
              <a:t>thus the allocation of more resources. The least funded is the Natural Resources Conservation and Management (1.46</a:t>
            </a:r>
            <a:r>
              <a:rPr lang="en-US"/>
              <a:t>%). </a:t>
            </a:r>
            <a:endParaRPr lang="en-US" smtClean="0"/>
          </a:p>
          <a:p>
            <a:pPr marL="0" indent="0">
              <a:buNone/>
            </a:pPr>
            <a:endParaRPr lang="en-US" smtClean="0"/>
          </a:p>
          <a:p>
            <a:r>
              <a:rPr lang="en-US" smtClean="0"/>
              <a:t>The </a:t>
            </a:r>
            <a:r>
              <a:rPr lang="en-US" dirty="0"/>
              <a:t>allocation of more resources to Water, Sanitation and Hygiene was influenced through budget consultations were residents requested for provision of adequate and portable water, roads construction and streetlights and health services.</a:t>
            </a:r>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1875555850"/>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gn="l">
              <a:spcBef>
                <a:spcPct val="20000"/>
              </a:spcBef>
            </a:pPr>
            <a:r>
              <a:rPr lang="en-ZA" sz="2800" b="1" dirty="0">
                <a:solidFill>
                  <a:prstClr val="black"/>
                </a:solidFill>
                <a:ea typeface="+mn-ea"/>
                <a:cs typeface="+mn-cs"/>
              </a:rPr>
              <a:t>V. EXPENDITURE- GENDER IN MAINSTREAM BUDGET – </a:t>
            </a:r>
            <a:r>
              <a:rPr lang="en-ZA" sz="2800" b="1" dirty="0" smtClean="0">
                <a:solidFill>
                  <a:prstClr val="black"/>
                </a:solidFill>
                <a:ea typeface="+mn-ea"/>
                <a:cs typeface="+mn-cs"/>
              </a:rPr>
              <a:t>HOUSING ALLOCATIONS</a:t>
            </a:r>
            <a:endParaRPr lang="en-ZW" sz="2800" dirty="0">
              <a:solidFill>
                <a:prstClr val="black"/>
              </a:solidFill>
              <a:ea typeface="+mn-ea"/>
              <a:cs typeface="+mn-cs"/>
            </a:endParaRPr>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961823288"/>
              </p:ext>
            </p:extLst>
          </p:nvPr>
        </p:nvGraphicFramePr>
        <p:xfrm>
          <a:off x="1066800" y="1981200"/>
          <a:ext cx="6159500" cy="2641473"/>
        </p:xfrm>
        <a:graphic>
          <a:graphicData uri="http://schemas.openxmlformats.org/drawingml/2006/table">
            <a:tbl>
              <a:tblPr firstRow="1" firstCol="1" bandRow="1">
                <a:tableStyleId>{5C22544A-7EE6-4342-B048-85BDC9FD1C3A}</a:tableStyleId>
              </a:tblPr>
              <a:tblGrid>
                <a:gridCol w="2448560">
                  <a:extLst>
                    <a:ext uri="{9D8B030D-6E8A-4147-A177-3AD203B41FA5}">
                      <a16:colId xmlns="" xmlns:a16="http://schemas.microsoft.com/office/drawing/2014/main" val="2176365499"/>
                    </a:ext>
                  </a:extLst>
                </a:gridCol>
                <a:gridCol w="1358900">
                  <a:extLst>
                    <a:ext uri="{9D8B030D-6E8A-4147-A177-3AD203B41FA5}">
                      <a16:colId xmlns="" xmlns:a16="http://schemas.microsoft.com/office/drawing/2014/main" val="346331403"/>
                    </a:ext>
                  </a:extLst>
                </a:gridCol>
                <a:gridCol w="1420495">
                  <a:extLst>
                    <a:ext uri="{9D8B030D-6E8A-4147-A177-3AD203B41FA5}">
                      <a16:colId xmlns="" xmlns:a16="http://schemas.microsoft.com/office/drawing/2014/main" val="3019309887"/>
                    </a:ext>
                  </a:extLst>
                </a:gridCol>
                <a:gridCol w="931545">
                  <a:extLst>
                    <a:ext uri="{9D8B030D-6E8A-4147-A177-3AD203B41FA5}">
                      <a16:colId xmlns="" xmlns:a16="http://schemas.microsoft.com/office/drawing/2014/main" val="1010328093"/>
                    </a:ext>
                  </a:extLst>
                </a:gridCol>
              </a:tblGrid>
              <a:tr h="365760">
                <a:tc>
                  <a:txBody>
                    <a:bodyPr/>
                    <a:lstStyle/>
                    <a:p>
                      <a:pPr>
                        <a:lnSpc>
                          <a:spcPct val="107000"/>
                        </a:lnSpc>
                        <a:spcAft>
                          <a:spcPts val="800"/>
                        </a:spcAft>
                      </a:pPr>
                      <a:r>
                        <a:rPr lang="en-ZA" sz="1800" kern="100" dirty="0">
                          <a:effectLst/>
                        </a:rPr>
                        <a:t> </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ZA" sz="1800" kern="100">
                          <a:effectLst/>
                        </a:rPr>
                        <a:t>Amount </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ZA" sz="1800" kern="100">
                          <a:effectLst/>
                        </a:rPr>
                        <a:t> No of beneficiaries</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ZA" sz="1800" kern="100">
                          <a:effectLst/>
                        </a:rPr>
                        <a:t>Percentage</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336009269"/>
                  </a:ext>
                </a:extLst>
              </a:tr>
              <a:tr h="184150">
                <a:tc>
                  <a:txBody>
                    <a:bodyPr/>
                    <a:lstStyle/>
                    <a:p>
                      <a:pPr>
                        <a:lnSpc>
                          <a:spcPct val="107000"/>
                        </a:lnSpc>
                        <a:spcAft>
                          <a:spcPts val="800"/>
                        </a:spcAft>
                      </a:pPr>
                      <a:r>
                        <a:rPr lang="en-ZA" sz="1800" kern="100">
                          <a:effectLst/>
                        </a:rPr>
                        <a:t>Total Expenditure</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a:t>
                      </a:r>
                      <a:r>
                        <a:rPr lang="en-GB" sz="1800" kern="100" dirty="0" smtClean="0">
                          <a:effectLst/>
                        </a:rPr>
                        <a:t>375 337</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a:t>
                      </a:r>
                      <a:r>
                        <a:rPr lang="en-GB" sz="1800" kern="100" dirty="0" smtClean="0">
                          <a:effectLst/>
                        </a:rPr>
                        <a:t>115 823</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a:effectLst/>
                        </a:rPr>
                        <a:t> </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797577554"/>
                  </a:ext>
                </a:extLst>
              </a:tr>
              <a:tr h="355600">
                <a:tc>
                  <a:txBody>
                    <a:bodyPr/>
                    <a:lstStyle/>
                    <a:p>
                      <a:pPr>
                        <a:lnSpc>
                          <a:spcPct val="107000"/>
                        </a:lnSpc>
                        <a:spcAft>
                          <a:spcPts val="800"/>
                        </a:spcAft>
                      </a:pPr>
                      <a:r>
                        <a:rPr lang="en-GB" sz="1800" kern="100">
                          <a:effectLst/>
                        </a:rPr>
                        <a:t>No. of Men benefiting from council allocations</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07000"/>
                        </a:lnSpc>
                        <a:spcAft>
                          <a:spcPts val="800"/>
                        </a:spcAft>
                      </a:pPr>
                      <a:r>
                        <a:rPr lang="en-GB" sz="1800" kern="100">
                          <a:effectLst/>
                        </a:rPr>
                        <a:t> </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a:t>
                      </a:r>
                      <a:r>
                        <a:rPr lang="en-GB" sz="1800" kern="100" dirty="0" smtClean="0">
                          <a:effectLst/>
                        </a:rPr>
                        <a:t>49 205</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a:t>
                      </a:r>
                      <a:r>
                        <a:rPr lang="en-GB" sz="1800" kern="100" dirty="0" smtClean="0">
                          <a:effectLst/>
                        </a:rPr>
                        <a:t>48%</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4072814753"/>
                  </a:ext>
                </a:extLst>
              </a:tr>
              <a:tr h="355600">
                <a:tc>
                  <a:txBody>
                    <a:bodyPr/>
                    <a:lstStyle/>
                    <a:p>
                      <a:pPr>
                        <a:lnSpc>
                          <a:spcPct val="107000"/>
                        </a:lnSpc>
                        <a:spcAft>
                          <a:spcPts val="800"/>
                        </a:spcAft>
                      </a:pPr>
                      <a:r>
                        <a:rPr lang="en-GB" sz="1800" kern="100">
                          <a:effectLst/>
                        </a:rPr>
                        <a:t>No. of Women benefiting from council allocations</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07000"/>
                        </a:lnSpc>
                        <a:spcAft>
                          <a:spcPts val="800"/>
                        </a:spcAft>
                      </a:pPr>
                      <a:r>
                        <a:rPr lang="en-GB" sz="1800" kern="100">
                          <a:effectLst/>
                        </a:rPr>
                        <a:t> </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a:t>
                      </a:r>
                      <a:r>
                        <a:rPr lang="en-GB" sz="1800" kern="100" dirty="0" smtClean="0">
                          <a:effectLst/>
                        </a:rPr>
                        <a:t>61 240</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a:t>
                      </a:r>
                      <a:r>
                        <a:rPr lang="en-GB" sz="1800" kern="100" dirty="0" smtClean="0">
                          <a:effectLst/>
                        </a:rPr>
                        <a:t>52%</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2394458046"/>
                  </a:ext>
                </a:extLst>
              </a:tr>
              <a:tr h="184150">
                <a:tc>
                  <a:txBody>
                    <a:bodyPr/>
                    <a:lstStyle/>
                    <a:p>
                      <a:pPr>
                        <a:lnSpc>
                          <a:spcPct val="107000"/>
                        </a:lnSpc>
                        <a:spcAft>
                          <a:spcPts val="800"/>
                        </a:spcAft>
                      </a:pPr>
                      <a:r>
                        <a:rPr lang="en-GB" sz="1800" kern="100">
                          <a:effectLst/>
                        </a:rPr>
                        <a:t>Total beneficiaries</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07000"/>
                        </a:lnSpc>
                        <a:spcAft>
                          <a:spcPts val="800"/>
                        </a:spcAft>
                      </a:pPr>
                      <a:r>
                        <a:rPr lang="en-GB" sz="1800" kern="100">
                          <a:effectLst/>
                        </a:rPr>
                        <a:t> </a:t>
                      </a:r>
                      <a:endParaRPr lang="en-ZA" sz="18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GB" sz="1800" kern="100" dirty="0">
                          <a:effectLst/>
                        </a:rPr>
                        <a:t> </a:t>
                      </a:r>
                      <a:r>
                        <a:rPr lang="en-GB" sz="1800" kern="100" dirty="0" smtClean="0">
                          <a:effectLst/>
                        </a:rPr>
                        <a:t>115 823</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en-ZA" sz="1800" kern="100" dirty="0">
                          <a:effectLst/>
                        </a:rPr>
                        <a:t>100% </a:t>
                      </a:r>
                      <a:endParaRPr lang="en-ZA" sz="18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4009824008"/>
                  </a:ext>
                </a:extLst>
              </a:tr>
            </a:tbl>
          </a:graphicData>
        </a:graphic>
      </p:graphicFrame>
    </p:spTree>
    <p:extLst>
      <p:ext uri="{BB962C8B-B14F-4D97-AF65-F5344CB8AC3E}">
        <p14:creationId xmlns:p14="http://schemas.microsoft.com/office/powerpoint/2010/main" val="4271945478"/>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b="1" dirty="0">
                <a:solidFill>
                  <a:prstClr val="black"/>
                </a:solidFill>
                <a:ea typeface="+mn-ea"/>
                <a:cs typeface="+mn-cs"/>
              </a:rPr>
              <a:t>VI. BUDGET CROSS SUBSIDISATION ANALYSIS</a:t>
            </a:r>
            <a:endParaRPr lang="en-ZA" dirty="0"/>
          </a:p>
        </p:txBody>
      </p:sp>
      <p:sp>
        <p:nvSpPr>
          <p:cNvPr id="3" name="Content Placeholder 2"/>
          <p:cNvSpPr>
            <a:spLocks noGrp="1"/>
          </p:cNvSpPr>
          <p:nvPr>
            <p:ph idx="1"/>
          </p:nvPr>
        </p:nvSpPr>
        <p:spPr>
          <a:xfrm>
            <a:off x="457200" y="4419600"/>
            <a:ext cx="8229600" cy="1706563"/>
          </a:xfrm>
          <a:ln>
            <a:solidFill>
              <a:schemeClr val="tx1"/>
            </a:solidFill>
          </a:ln>
        </p:spPr>
        <p:txBody>
          <a:bodyPr>
            <a:normAutofit/>
          </a:bodyPr>
          <a:lstStyle/>
          <a:p>
            <a:pPr marL="0" marR="191135" lvl="0" indent="0">
              <a:lnSpc>
                <a:spcPct val="115000"/>
              </a:lnSpc>
              <a:buNone/>
            </a:pPr>
            <a:endParaRPr lang="en-ZA" sz="2400" dirty="0">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ZW" dirty="0"/>
          </a:p>
        </p:txBody>
      </p:sp>
      <p:sp>
        <p:nvSpPr>
          <p:cNvPr id="7" name="TextBox 6"/>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aphicFrame>
        <p:nvGraphicFramePr>
          <p:cNvPr id="8" name="Table 8">
            <a:extLst>
              <a:ext uri="{FF2B5EF4-FFF2-40B4-BE49-F238E27FC236}">
                <a16:creationId xmlns="" xmlns:a16="http://schemas.microsoft.com/office/drawing/2014/main" id="{972E4A84-E591-9A23-75A2-94588F73F8FF}"/>
              </a:ext>
            </a:extLst>
          </p:cNvPr>
          <p:cNvGraphicFramePr>
            <a:graphicFrameLocks noGrp="1"/>
          </p:cNvGraphicFramePr>
          <p:nvPr>
            <p:extLst>
              <p:ext uri="{D42A27DB-BD31-4B8C-83A1-F6EECF244321}">
                <p14:modId xmlns:p14="http://schemas.microsoft.com/office/powerpoint/2010/main" val="2613956903"/>
              </p:ext>
            </p:extLst>
          </p:nvPr>
        </p:nvGraphicFramePr>
        <p:xfrm>
          <a:off x="457200" y="1328935"/>
          <a:ext cx="8382000" cy="5029200"/>
        </p:xfrm>
        <a:graphic>
          <a:graphicData uri="http://schemas.openxmlformats.org/drawingml/2006/table">
            <a:tbl>
              <a:tblPr firstRow="1" bandRow="1">
                <a:tableStyleId>{5C22544A-7EE6-4342-B048-85BDC9FD1C3A}</a:tableStyleId>
              </a:tblPr>
              <a:tblGrid>
                <a:gridCol w="1397000">
                  <a:extLst>
                    <a:ext uri="{9D8B030D-6E8A-4147-A177-3AD203B41FA5}">
                      <a16:colId xmlns="" xmlns:a16="http://schemas.microsoft.com/office/drawing/2014/main" val="243963026"/>
                    </a:ext>
                  </a:extLst>
                </a:gridCol>
                <a:gridCol w="1397000">
                  <a:extLst>
                    <a:ext uri="{9D8B030D-6E8A-4147-A177-3AD203B41FA5}">
                      <a16:colId xmlns="" xmlns:a16="http://schemas.microsoft.com/office/drawing/2014/main" val="3025819700"/>
                    </a:ext>
                  </a:extLst>
                </a:gridCol>
                <a:gridCol w="1397000">
                  <a:extLst>
                    <a:ext uri="{9D8B030D-6E8A-4147-A177-3AD203B41FA5}">
                      <a16:colId xmlns="" xmlns:a16="http://schemas.microsoft.com/office/drawing/2014/main" val="3934976339"/>
                    </a:ext>
                  </a:extLst>
                </a:gridCol>
                <a:gridCol w="1397000">
                  <a:extLst>
                    <a:ext uri="{9D8B030D-6E8A-4147-A177-3AD203B41FA5}">
                      <a16:colId xmlns="" xmlns:a16="http://schemas.microsoft.com/office/drawing/2014/main" val="3175072978"/>
                    </a:ext>
                  </a:extLst>
                </a:gridCol>
                <a:gridCol w="1397000">
                  <a:extLst>
                    <a:ext uri="{9D8B030D-6E8A-4147-A177-3AD203B41FA5}">
                      <a16:colId xmlns="" xmlns:a16="http://schemas.microsoft.com/office/drawing/2014/main" val="4056010509"/>
                    </a:ext>
                  </a:extLst>
                </a:gridCol>
                <a:gridCol w="1397000">
                  <a:extLst>
                    <a:ext uri="{9D8B030D-6E8A-4147-A177-3AD203B41FA5}">
                      <a16:colId xmlns="" xmlns:a16="http://schemas.microsoft.com/office/drawing/2014/main" val="3130151300"/>
                    </a:ext>
                  </a:extLst>
                </a:gridCol>
              </a:tblGrid>
              <a:tr h="615661">
                <a:tc>
                  <a:txBody>
                    <a:bodyPr/>
                    <a:lstStyle/>
                    <a:p>
                      <a:endParaRPr lang="en-GB" dirty="0"/>
                    </a:p>
                  </a:txBody>
                  <a:tcPr/>
                </a:tc>
                <a:tc>
                  <a:txBody>
                    <a:bodyPr/>
                    <a:lstStyle/>
                    <a:p>
                      <a:r>
                        <a:rPr lang="en-US" dirty="0">
                          <a:solidFill>
                            <a:schemeClr val="tx1"/>
                          </a:solidFill>
                        </a:rPr>
                        <a:t>Income (A)</a:t>
                      </a:r>
                      <a:endParaRPr lang="en-GB" dirty="0">
                        <a:solidFill>
                          <a:schemeClr val="tx1"/>
                        </a:solidFill>
                      </a:endParaRPr>
                    </a:p>
                  </a:txBody>
                  <a:tcPr/>
                </a:tc>
                <a:tc>
                  <a:txBody>
                    <a:bodyPr/>
                    <a:lstStyle/>
                    <a:p>
                      <a:r>
                        <a:rPr lang="en-US" dirty="0">
                          <a:solidFill>
                            <a:schemeClr val="tx1"/>
                          </a:solidFill>
                        </a:rPr>
                        <a:t>% of total budget</a:t>
                      </a:r>
                      <a:endParaRPr lang="en-GB" dirty="0">
                        <a:solidFill>
                          <a:schemeClr val="tx1"/>
                        </a:solidFill>
                      </a:endParaRPr>
                    </a:p>
                  </a:txBody>
                  <a:tcPr/>
                </a:tc>
                <a:tc>
                  <a:txBody>
                    <a:bodyPr/>
                    <a:lstStyle/>
                    <a:p>
                      <a:r>
                        <a:rPr lang="en-US" dirty="0">
                          <a:solidFill>
                            <a:schemeClr val="tx1"/>
                          </a:solidFill>
                        </a:rPr>
                        <a:t>Expenditure (B)</a:t>
                      </a:r>
                      <a:endParaRPr lang="en-GB" dirty="0">
                        <a:solidFill>
                          <a:schemeClr val="tx1"/>
                        </a:solidFill>
                      </a:endParaRPr>
                    </a:p>
                  </a:txBody>
                  <a:tcPr/>
                </a:tc>
                <a:tc>
                  <a:txBody>
                    <a:bodyPr/>
                    <a:lstStyle/>
                    <a:p>
                      <a:r>
                        <a:rPr lang="en-US" dirty="0">
                          <a:solidFill>
                            <a:schemeClr val="tx1"/>
                          </a:solidFill>
                        </a:rPr>
                        <a:t>% of total budget</a:t>
                      </a:r>
                      <a:endParaRPr lang="en-GB" dirty="0">
                        <a:solidFill>
                          <a:schemeClr val="tx1"/>
                        </a:solidFill>
                      </a:endParaRPr>
                    </a:p>
                  </a:txBody>
                  <a:tcPr/>
                </a:tc>
                <a:tc>
                  <a:txBody>
                    <a:bodyPr/>
                    <a:lstStyle/>
                    <a:p>
                      <a:r>
                        <a:rPr lang="en-US" dirty="0">
                          <a:solidFill>
                            <a:schemeClr val="tx1"/>
                          </a:solidFill>
                        </a:rPr>
                        <a:t>Surplus/Deficit</a:t>
                      </a:r>
                      <a:endParaRPr lang="en-GB" dirty="0">
                        <a:solidFill>
                          <a:schemeClr val="tx1"/>
                        </a:solidFill>
                      </a:endParaRPr>
                    </a:p>
                  </a:txBody>
                  <a:tcPr/>
                </a:tc>
                <a:extLst>
                  <a:ext uri="{0D108BD9-81ED-4DB2-BD59-A6C34878D82A}">
                    <a16:rowId xmlns="" xmlns:a16="http://schemas.microsoft.com/office/drawing/2014/main" val="236791387"/>
                  </a:ext>
                </a:extLst>
              </a:tr>
              <a:tr h="557027">
                <a:tc>
                  <a:txBody>
                    <a:bodyPr/>
                    <a:lstStyle/>
                    <a:p>
                      <a:r>
                        <a:rPr lang="en-US" sz="1600" dirty="0"/>
                        <a:t>Governance &amp; Administration</a:t>
                      </a:r>
                      <a:endParaRPr lang="en-GB" sz="1600" dirty="0"/>
                    </a:p>
                  </a:txBody>
                  <a:tcPr/>
                </a:tc>
                <a:tc>
                  <a:txBody>
                    <a:bodyPr/>
                    <a:lstStyle/>
                    <a:p>
                      <a:r>
                        <a:rPr lang="en-GB" dirty="0" smtClean="0"/>
                        <a:t>5 103 435</a:t>
                      </a:r>
                      <a:endParaRPr lang="en-GB" dirty="0"/>
                    </a:p>
                  </a:txBody>
                  <a:tcPr/>
                </a:tc>
                <a:tc>
                  <a:txBody>
                    <a:bodyPr/>
                    <a:lstStyle/>
                    <a:p>
                      <a:r>
                        <a:rPr lang="en-GB" dirty="0" smtClean="0"/>
                        <a:t>8%</a:t>
                      </a:r>
                      <a:endParaRPr lang="en-GB" dirty="0"/>
                    </a:p>
                  </a:txBody>
                  <a:tcPr/>
                </a:tc>
                <a:tc>
                  <a:txBody>
                    <a:bodyPr/>
                    <a:lstStyle/>
                    <a:p>
                      <a:r>
                        <a:rPr lang="en-GB" dirty="0" smtClean="0"/>
                        <a:t>16 824 003</a:t>
                      </a:r>
                      <a:endParaRPr lang="en-GB" dirty="0"/>
                    </a:p>
                  </a:txBody>
                  <a:tcPr/>
                </a:tc>
                <a:tc>
                  <a:txBody>
                    <a:bodyPr/>
                    <a:lstStyle/>
                    <a:p>
                      <a:r>
                        <a:rPr lang="en-GB" dirty="0" smtClean="0"/>
                        <a:t>25%</a:t>
                      </a:r>
                      <a:endParaRPr lang="en-GB" dirty="0"/>
                    </a:p>
                  </a:txBody>
                  <a:tcPr/>
                </a:tc>
                <a:tc>
                  <a:txBody>
                    <a:bodyPr/>
                    <a:lstStyle/>
                    <a:p>
                      <a:r>
                        <a:rPr lang="en-GB" dirty="0" smtClean="0"/>
                        <a:t>(11</a:t>
                      </a:r>
                      <a:r>
                        <a:rPr lang="en-GB" baseline="0" dirty="0" smtClean="0"/>
                        <a:t> 721 568)</a:t>
                      </a:r>
                      <a:endParaRPr lang="en-GB" dirty="0"/>
                    </a:p>
                  </a:txBody>
                  <a:tcPr/>
                </a:tc>
                <a:extLst>
                  <a:ext uri="{0D108BD9-81ED-4DB2-BD59-A6C34878D82A}">
                    <a16:rowId xmlns="" xmlns:a16="http://schemas.microsoft.com/office/drawing/2014/main" val="1427444436"/>
                  </a:ext>
                </a:extLst>
              </a:tr>
              <a:tr h="791564">
                <a:tc>
                  <a:txBody>
                    <a:bodyPr/>
                    <a:lstStyle/>
                    <a:p>
                      <a:r>
                        <a:rPr lang="en-US" sz="1600" dirty="0"/>
                        <a:t>Water, Sanitation &amp; Hygiene</a:t>
                      </a:r>
                      <a:endParaRPr lang="en-GB" sz="1600" dirty="0"/>
                    </a:p>
                  </a:txBody>
                  <a:tcPr/>
                </a:tc>
                <a:tc>
                  <a:txBody>
                    <a:bodyPr/>
                    <a:lstStyle/>
                    <a:p>
                      <a:r>
                        <a:rPr lang="en-GB" dirty="0" smtClean="0"/>
                        <a:t>26 568 217</a:t>
                      </a:r>
                      <a:endParaRPr lang="en-GB" dirty="0"/>
                    </a:p>
                  </a:txBody>
                  <a:tcPr/>
                </a:tc>
                <a:tc>
                  <a:txBody>
                    <a:bodyPr/>
                    <a:lstStyle/>
                    <a:p>
                      <a:r>
                        <a:rPr lang="en-GB" dirty="0" smtClean="0"/>
                        <a:t>39%</a:t>
                      </a:r>
                      <a:endParaRPr lang="en-GB" dirty="0"/>
                    </a:p>
                  </a:txBody>
                  <a:tcPr/>
                </a:tc>
                <a:tc>
                  <a:txBody>
                    <a:bodyPr/>
                    <a:lstStyle/>
                    <a:p>
                      <a:r>
                        <a:rPr lang="en-GB" dirty="0" smtClean="0"/>
                        <a:t>10 298 752</a:t>
                      </a:r>
                      <a:endParaRPr lang="en-GB" dirty="0"/>
                    </a:p>
                  </a:txBody>
                  <a:tcPr/>
                </a:tc>
                <a:tc>
                  <a:txBody>
                    <a:bodyPr/>
                    <a:lstStyle/>
                    <a:p>
                      <a:r>
                        <a:rPr lang="en-GB" dirty="0" smtClean="0"/>
                        <a:t>15%</a:t>
                      </a:r>
                      <a:endParaRPr lang="en-GB" dirty="0"/>
                    </a:p>
                  </a:txBody>
                  <a:tcPr/>
                </a:tc>
                <a:tc>
                  <a:txBody>
                    <a:bodyPr/>
                    <a:lstStyle/>
                    <a:p>
                      <a:r>
                        <a:rPr lang="en-GB" dirty="0" smtClean="0"/>
                        <a:t>16 269 465 </a:t>
                      </a:r>
                      <a:endParaRPr lang="en-GB" dirty="0"/>
                    </a:p>
                  </a:txBody>
                  <a:tcPr/>
                </a:tc>
                <a:extLst>
                  <a:ext uri="{0D108BD9-81ED-4DB2-BD59-A6C34878D82A}">
                    <a16:rowId xmlns="" xmlns:a16="http://schemas.microsoft.com/office/drawing/2014/main" val="146695595"/>
                  </a:ext>
                </a:extLst>
              </a:tr>
              <a:tr h="351806">
                <a:tc>
                  <a:txBody>
                    <a:bodyPr/>
                    <a:lstStyle/>
                    <a:p>
                      <a:r>
                        <a:rPr lang="en-US" sz="1600" dirty="0"/>
                        <a:t>Social Services</a:t>
                      </a:r>
                      <a:endParaRPr lang="en-GB" sz="1600" dirty="0"/>
                    </a:p>
                  </a:txBody>
                  <a:tcPr/>
                </a:tc>
                <a:tc>
                  <a:txBody>
                    <a:bodyPr/>
                    <a:lstStyle/>
                    <a:p>
                      <a:r>
                        <a:rPr lang="en-GB" dirty="0" smtClean="0"/>
                        <a:t>3 787 942</a:t>
                      </a:r>
                      <a:endParaRPr lang="en-GB" dirty="0"/>
                    </a:p>
                  </a:txBody>
                  <a:tcPr/>
                </a:tc>
                <a:tc>
                  <a:txBody>
                    <a:bodyPr/>
                    <a:lstStyle/>
                    <a:p>
                      <a:r>
                        <a:rPr lang="en-GB" dirty="0" smtClean="0"/>
                        <a:t>6%</a:t>
                      </a:r>
                      <a:endParaRPr lang="en-GB" dirty="0"/>
                    </a:p>
                  </a:txBody>
                  <a:tcPr/>
                </a:tc>
                <a:tc>
                  <a:txBody>
                    <a:bodyPr/>
                    <a:lstStyle/>
                    <a:p>
                      <a:r>
                        <a:rPr lang="en-GB" dirty="0" smtClean="0"/>
                        <a:t>7 864 195</a:t>
                      </a:r>
                      <a:endParaRPr lang="en-GB" dirty="0"/>
                    </a:p>
                  </a:txBody>
                  <a:tcPr/>
                </a:tc>
                <a:tc>
                  <a:txBody>
                    <a:bodyPr/>
                    <a:lstStyle/>
                    <a:p>
                      <a:r>
                        <a:rPr lang="en-GB" dirty="0" smtClean="0"/>
                        <a:t>12%</a:t>
                      </a:r>
                      <a:endParaRPr lang="en-GB" dirty="0"/>
                    </a:p>
                  </a:txBody>
                  <a:tcPr/>
                </a:tc>
                <a:tc>
                  <a:txBody>
                    <a:bodyPr/>
                    <a:lstStyle/>
                    <a:p>
                      <a:r>
                        <a:rPr lang="en-GB" dirty="0" smtClean="0"/>
                        <a:t>(4 076 253)</a:t>
                      </a:r>
                      <a:endParaRPr lang="en-GB" dirty="0"/>
                    </a:p>
                  </a:txBody>
                  <a:tcPr/>
                </a:tc>
                <a:extLst>
                  <a:ext uri="{0D108BD9-81ED-4DB2-BD59-A6C34878D82A}">
                    <a16:rowId xmlns="" xmlns:a16="http://schemas.microsoft.com/office/drawing/2014/main" val="4289499622"/>
                  </a:ext>
                </a:extLst>
              </a:tr>
              <a:tr h="351806">
                <a:tc>
                  <a:txBody>
                    <a:bodyPr/>
                    <a:lstStyle/>
                    <a:p>
                      <a:r>
                        <a:rPr lang="en-US" sz="1600" dirty="0"/>
                        <a:t>Roads</a:t>
                      </a:r>
                      <a:endParaRPr lang="en-GB" sz="1600" dirty="0"/>
                    </a:p>
                  </a:txBody>
                  <a:tcPr/>
                </a:tc>
                <a:tc>
                  <a:txBody>
                    <a:bodyPr/>
                    <a:lstStyle/>
                    <a:p>
                      <a:r>
                        <a:rPr lang="en-GB" dirty="0" smtClean="0"/>
                        <a:t>2 943 300</a:t>
                      </a:r>
                      <a:endParaRPr lang="en-GB" dirty="0"/>
                    </a:p>
                  </a:txBody>
                  <a:tcPr/>
                </a:tc>
                <a:tc>
                  <a:txBody>
                    <a:bodyPr/>
                    <a:lstStyle/>
                    <a:p>
                      <a:r>
                        <a:rPr lang="en-GB" dirty="0" smtClean="0"/>
                        <a:t>4%</a:t>
                      </a:r>
                      <a:endParaRPr lang="en-GB" dirty="0"/>
                    </a:p>
                  </a:txBody>
                  <a:tcPr/>
                </a:tc>
                <a:tc>
                  <a:txBody>
                    <a:bodyPr/>
                    <a:lstStyle/>
                    <a:p>
                      <a:r>
                        <a:rPr lang="en-GB" dirty="0" smtClean="0"/>
                        <a:t>6 048 598</a:t>
                      </a:r>
                      <a:endParaRPr lang="en-GB" dirty="0"/>
                    </a:p>
                  </a:txBody>
                  <a:tcPr/>
                </a:tc>
                <a:tc>
                  <a:txBody>
                    <a:bodyPr/>
                    <a:lstStyle/>
                    <a:p>
                      <a:r>
                        <a:rPr lang="en-GB" dirty="0" smtClean="0"/>
                        <a:t>9%</a:t>
                      </a:r>
                      <a:endParaRPr lang="en-GB" dirty="0"/>
                    </a:p>
                  </a:txBody>
                  <a:tcPr/>
                </a:tc>
                <a:tc>
                  <a:txBody>
                    <a:bodyPr/>
                    <a:lstStyle/>
                    <a:p>
                      <a:r>
                        <a:rPr lang="en-GB" dirty="0" smtClean="0"/>
                        <a:t>(3 105 298)</a:t>
                      </a:r>
                      <a:endParaRPr lang="en-GB" dirty="0"/>
                    </a:p>
                  </a:txBody>
                  <a:tcPr/>
                </a:tc>
                <a:extLst>
                  <a:ext uri="{0D108BD9-81ED-4DB2-BD59-A6C34878D82A}">
                    <a16:rowId xmlns="" xmlns:a16="http://schemas.microsoft.com/office/drawing/2014/main" val="2577597650"/>
                  </a:ext>
                </a:extLst>
              </a:tr>
              <a:tr h="557027">
                <a:tc>
                  <a:txBody>
                    <a:bodyPr/>
                    <a:lstStyle/>
                    <a:p>
                      <a:r>
                        <a:rPr lang="en-US" sz="1600" dirty="0"/>
                        <a:t>Public Safety and Security</a:t>
                      </a:r>
                      <a:endParaRPr lang="en-GB" sz="1600" dirty="0"/>
                    </a:p>
                  </a:txBody>
                  <a:tcPr/>
                </a:tc>
                <a:tc>
                  <a:txBody>
                    <a:bodyPr/>
                    <a:lstStyle/>
                    <a:p>
                      <a:r>
                        <a:rPr lang="en-GB" dirty="0" smtClean="0"/>
                        <a:t>28 494 214</a:t>
                      </a:r>
                      <a:endParaRPr lang="en-GB" dirty="0"/>
                    </a:p>
                  </a:txBody>
                  <a:tcPr/>
                </a:tc>
                <a:tc>
                  <a:txBody>
                    <a:bodyPr/>
                    <a:lstStyle/>
                    <a:p>
                      <a:r>
                        <a:rPr lang="en-GB" dirty="0" smtClean="0"/>
                        <a:t>42%</a:t>
                      </a:r>
                      <a:endParaRPr lang="en-GB" dirty="0"/>
                    </a:p>
                  </a:txBody>
                  <a:tcPr/>
                </a:tc>
                <a:tc>
                  <a:txBody>
                    <a:bodyPr/>
                    <a:lstStyle/>
                    <a:p>
                      <a:r>
                        <a:rPr lang="en-GB" dirty="0" smtClean="0"/>
                        <a:t>25</a:t>
                      </a:r>
                      <a:r>
                        <a:rPr lang="en-GB" baseline="0" dirty="0" smtClean="0"/>
                        <a:t> 085 914</a:t>
                      </a:r>
                      <a:endParaRPr lang="en-GB" dirty="0"/>
                    </a:p>
                  </a:txBody>
                  <a:tcPr/>
                </a:tc>
                <a:tc>
                  <a:txBody>
                    <a:bodyPr/>
                    <a:lstStyle/>
                    <a:p>
                      <a:r>
                        <a:rPr lang="en-GB" dirty="0" smtClean="0"/>
                        <a:t>37%</a:t>
                      </a:r>
                      <a:endParaRPr lang="en-GB" dirty="0"/>
                    </a:p>
                  </a:txBody>
                  <a:tcPr/>
                </a:tc>
                <a:tc>
                  <a:txBody>
                    <a:bodyPr/>
                    <a:lstStyle/>
                    <a:p>
                      <a:r>
                        <a:rPr lang="en-GB" dirty="0" smtClean="0"/>
                        <a:t>3 408 300</a:t>
                      </a:r>
                      <a:endParaRPr lang="en-GB" dirty="0"/>
                    </a:p>
                  </a:txBody>
                  <a:tcPr/>
                </a:tc>
                <a:extLst>
                  <a:ext uri="{0D108BD9-81ED-4DB2-BD59-A6C34878D82A}">
                    <a16:rowId xmlns="" xmlns:a16="http://schemas.microsoft.com/office/drawing/2014/main" val="4134463939"/>
                  </a:ext>
                </a:extLst>
              </a:tr>
              <a:tr h="1026101">
                <a:tc>
                  <a:txBody>
                    <a:bodyPr/>
                    <a:lstStyle/>
                    <a:p>
                      <a:r>
                        <a:rPr lang="en-US" sz="1600" dirty="0"/>
                        <a:t>Natural Resources &amp; Conservation Mgt</a:t>
                      </a:r>
                      <a:endParaRPr lang="en-GB" sz="1600" dirty="0"/>
                    </a:p>
                  </a:txBody>
                  <a:tcPr/>
                </a:tc>
                <a:tc>
                  <a:txBody>
                    <a:bodyPr/>
                    <a:lstStyle/>
                    <a:p>
                      <a:r>
                        <a:rPr lang="en-GB" dirty="0" smtClean="0"/>
                        <a:t>202 487</a:t>
                      </a:r>
                      <a:endParaRPr lang="en-GB" dirty="0"/>
                    </a:p>
                  </a:txBody>
                  <a:tcPr/>
                </a:tc>
                <a:tc>
                  <a:txBody>
                    <a:bodyPr/>
                    <a:lstStyle/>
                    <a:p>
                      <a:r>
                        <a:rPr lang="en-GB" dirty="0" smtClean="0"/>
                        <a:t>1%</a:t>
                      </a:r>
                      <a:endParaRPr lang="en-GB" dirty="0"/>
                    </a:p>
                  </a:txBody>
                  <a:tcPr/>
                </a:tc>
                <a:tc>
                  <a:txBody>
                    <a:bodyPr/>
                    <a:lstStyle/>
                    <a:p>
                      <a:r>
                        <a:rPr lang="en-GB" dirty="0" smtClean="0"/>
                        <a:t>978</a:t>
                      </a:r>
                      <a:r>
                        <a:rPr lang="en-GB" baseline="0" dirty="0" smtClean="0"/>
                        <a:t> 133</a:t>
                      </a:r>
                      <a:endParaRPr lang="en-GB" dirty="0"/>
                    </a:p>
                  </a:txBody>
                  <a:tcPr/>
                </a:tc>
                <a:tc>
                  <a:txBody>
                    <a:bodyPr/>
                    <a:lstStyle/>
                    <a:p>
                      <a:r>
                        <a:rPr lang="en-GB" dirty="0" smtClean="0"/>
                        <a:t>2%</a:t>
                      </a:r>
                      <a:endParaRPr lang="en-GB" dirty="0"/>
                    </a:p>
                  </a:txBody>
                  <a:tcPr/>
                </a:tc>
                <a:tc>
                  <a:txBody>
                    <a:bodyPr/>
                    <a:lstStyle/>
                    <a:p>
                      <a:r>
                        <a:rPr lang="en-GB" dirty="0" smtClean="0"/>
                        <a:t>(775 646)</a:t>
                      </a:r>
                      <a:endParaRPr lang="en-GB" dirty="0"/>
                    </a:p>
                  </a:txBody>
                  <a:tcPr/>
                </a:tc>
                <a:extLst>
                  <a:ext uri="{0D108BD9-81ED-4DB2-BD59-A6C34878D82A}">
                    <a16:rowId xmlns="" xmlns:a16="http://schemas.microsoft.com/office/drawing/2014/main" val="239956510"/>
                  </a:ext>
                </a:extLst>
              </a:tr>
              <a:tr h="351806">
                <a:tc>
                  <a:txBody>
                    <a:bodyPr/>
                    <a:lstStyle/>
                    <a:p>
                      <a:r>
                        <a:rPr lang="en-US" b="1" dirty="0"/>
                        <a:t>Total</a:t>
                      </a:r>
                      <a:endParaRPr lang="en-GB" b="1" dirty="0"/>
                    </a:p>
                  </a:txBody>
                  <a:tcPr/>
                </a:tc>
                <a:tc>
                  <a:txBody>
                    <a:bodyPr/>
                    <a:lstStyle/>
                    <a:p>
                      <a:r>
                        <a:rPr lang="en-GB" dirty="0" smtClean="0"/>
                        <a:t>67 099 595</a:t>
                      </a:r>
                      <a:endParaRPr lang="en-GB" dirty="0"/>
                    </a:p>
                  </a:txBody>
                  <a:tcPr/>
                </a:tc>
                <a:tc>
                  <a:txBody>
                    <a:bodyPr/>
                    <a:lstStyle/>
                    <a:p>
                      <a:r>
                        <a:rPr lang="en-GB" dirty="0" smtClean="0"/>
                        <a:t>100</a:t>
                      </a:r>
                      <a:endParaRPr lang="en-GB" dirty="0"/>
                    </a:p>
                  </a:txBody>
                  <a:tcPr/>
                </a:tc>
                <a:tc>
                  <a:txBody>
                    <a:bodyPr/>
                    <a:lstStyle/>
                    <a:p>
                      <a:r>
                        <a:rPr lang="en-GB" dirty="0" smtClean="0"/>
                        <a:t>67 099 595</a:t>
                      </a:r>
                      <a:endParaRPr lang="en-GB" dirty="0"/>
                    </a:p>
                  </a:txBody>
                  <a:tcPr/>
                </a:tc>
                <a:tc>
                  <a:txBody>
                    <a:bodyPr/>
                    <a:lstStyle/>
                    <a:p>
                      <a:r>
                        <a:rPr lang="en-GB" dirty="0" smtClean="0"/>
                        <a:t>100</a:t>
                      </a:r>
                      <a:endParaRPr lang="en-GB" dirty="0"/>
                    </a:p>
                  </a:txBody>
                  <a:tcPr/>
                </a:tc>
                <a:tc>
                  <a:txBody>
                    <a:bodyPr/>
                    <a:lstStyle/>
                    <a:p>
                      <a:r>
                        <a:rPr lang="en-GB" dirty="0" smtClean="0"/>
                        <a:t>0</a:t>
                      </a:r>
                      <a:endParaRPr lang="en-GB" dirty="0"/>
                    </a:p>
                  </a:txBody>
                  <a:tcPr/>
                </a:tc>
                <a:extLst>
                  <a:ext uri="{0D108BD9-81ED-4DB2-BD59-A6C34878D82A}">
                    <a16:rowId xmlns="" xmlns:a16="http://schemas.microsoft.com/office/drawing/2014/main" val="3152774393"/>
                  </a:ext>
                </a:extLst>
              </a:tr>
            </a:tbl>
          </a:graphicData>
        </a:graphic>
      </p:graphicFrame>
    </p:spTree>
    <p:extLst>
      <p:ext uri="{BB962C8B-B14F-4D97-AF65-F5344CB8AC3E}">
        <p14:creationId xmlns:p14="http://schemas.microsoft.com/office/powerpoint/2010/main" val="426898104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b="1" dirty="0">
                <a:solidFill>
                  <a:prstClr val="black"/>
                </a:solidFill>
                <a:ea typeface="+mn-ea"/>
                <a:cs typeface="+mn-cs"/>
              </a:rPr>
              <a:t>VI. BUDGET CROSS SUBSIDISATION ANALYSIS</a:t>
            </a:r>
            <a:endParaRPr lang="en-ZA" dirty="0"/>
          </a:p>
        </p:txBody>
      </p:sp>
      <p:sp>
        <p:nvSpPr>
          <p:cNvPr id="7" name="TextBox 6"/>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
        <p:nvSpPr>
          <p:cNvPr id="9" name="Content Placeholder 8">
            <a:extLst>
              <a:ext uri="{FF2B5EF4-FFF2-40B4-BE49-F238E27FC236}">
                <a16:creationId xmlns="" xmlns:a16="http://schemas.microsoft.com/office/drawing/2014/main" id="{C0249B11-A253-BA76-6140-9C152BCE20CE}"/>
              </a:ext>
            </a:extLst>
          </p:cNvPr>
          <p:cNvSpPr>
            <a:spLocks noGrp="1"/>
          </p:cNvSpPr>
          <p:nvPr>
            <p:ph idx="1"/>
          </p:nvPr>
        </p:nvSpPr>
        <p:spPr/>
        <p:txBody>
          <a:bodyPr>
            <a:normAutofit fontScale="85000" lnSpcReduction="10000"/>
          </a:bodyPr>
          <a:lstStyle/>
          <a:p>
            <a:pPr algn="just">
              <a:lnSpc>
                <a:spcPct val="150000"/>
              </a:lnSpc>
              <a:spcBef>
                <a:spcPts val="0"/>
              </a:spcBef>
            </a:pPr>
            <a:r>
              <a:rPr lang="en-GB"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Programmes  that generate </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more income than </a:t>
            </a:r>
            <a:r>
              <a:rPr lang="en-GB"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expenditure</a:t>
            </a:r>
            <a:r>
              <a:rPr lang="en-GB"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are WASH and Public safety</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0"/>
              </a:spcBef>
            </a:pPr>
            <a:r>
              <a:rPr lang="en-GB"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Governance, Social services, Roads and Natural Resources</a:t>
            </a:r>
            <a:r>
              <a:rPr lang="en-GB"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spend more than they </a:t>
            </a:r>
            <a:r>
              <a:rPr lang="en-GB"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generate. Some activities like capacity building , social amenities rehabilitation, and health services and roads maintenance are being subsidies. They are funded  from rates and WASH ( administration charges).</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0"/>
              </a:spcBef>
            </a:pPr>
            <a:r>
              <a:rPr lang="en-GB"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Council is working on a policy on cross subsidisation and uses the Urban Councils Act to </a:t>
            </a:r>
            <a:r>
              <a:rPr lang="en-GB"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verament</a:t>
            </a:r>
            <a:r>
              <a:rPr lang="en-GB"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funds to support other programmes.</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Bef>
                <a:spcPts val="0"/>
              </a:spcBef>
            </a:pPr>
            <a:r>
              <a:rPr lang="en-GB"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Council had budgeted to </a:t>
            </a:r>
            <a:r>
              <a:rPr lang="en-GB"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reseal  1.5 1km of road but after request from residents to extend the works to 1.7 km to ensure access to the vegetable market which is mainly dominated by women and the road is used by children going to school. Council had to use rates allocate to Public safety to finance the road and uplift  the </a:t>
            </a:r>
            <a:r>
              <a:rPr lang="en-GB"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Mwamuka</a:t>
            </a:r>
            <a:r>
              <a:rPr lang="en-GB"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Market.</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0"/>
              </a:spcBef>
            </a:pPr>
            <a:r>
              <a:rPr lang="en-GB" sz="2000" dirty="0" smtClean="0">
                <a:effectLst/>
                <a:latin typeface="Times New Roman" panose="02020603050405020304" pitchFamily="18" charset="0"/>
                <a:ea typeface="Calibri" panose="020F0502020204030204" pitchFamily="34" charset="0"/>
                <a:cs typeface="Times New Roman" panose="02020603050405020304" pitchFamily="18" charset="0"/>
              </a:rPr>
              <a:t>11% of the cross subsidisation has been influenced by gender considerations.</a:t>
            </a:r>
            <a:endParaRPr lang="en-GB"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367653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762000"/>
          </a:xfrm>
        </p:spPr>
        <p:txBody>
          <a:bodyPr>
            <a:normAutofit/>
          </a:bodyPr>
          <a:lstStyle/>
          <a:p>
            <a:r>
              <a:rPr lang="en-ZW" b="1" dirty="0"/>
              <a:t>OVERVIEW </a:t>
            </a:r>
          </a:p>
        </p:txBody>
      </p:sp>
      <p:sp>
        <p:nvSpPr>
          <p:cNvPr id="5" name="Content Placeholder 4"/>
          <p:cNvSpPr>
            <a:spLocks noGrp="1"/>
          </p:cNvSpPr>
          <p:nvPr>
            <p:ph idx="1"/>
          </p:nvPr>
        </p:nvSpPr>
        <p:spPr>
          <a:xfrm>
            <a:off x="457200" y="914400"/>
            <a:ext cx="8229600" cy="5211763"/>
          </a:xfrm>
        </p:spPr>
        <p:txBody>
          <a:bodyPr>
            <a:normAutofit/>
          </a:bodyPr>
          <a:lstStyle/>
          <a:p>
            <a:pPr marL="0" indent="0">
              <a:buNone/>
            </a:pPr>
            <a:endParaRPr lang="en-ZA" sz="2800"/>
          </a:p>
          <a:p>
            <a:endParaRPr lang="en-GB" sz="2800"/>
          </a:p>
          <a:p>
            <a:endParaRPr lang="en-GB" sz="2800"/>
          </a:p>
          <a:p>
            <a:endParaRPr lang="en-ZW" sz="2600" dirty="0"/>
          </a:p>
        </p:txBody>
      </p:sp>
      <p:graphicFrame>
        <p:nvGraphicFramePr>
          <p:cNvPr id="2" name="Table 1"/>
          <p:cNvGraphicFramePr>
            <a:graphicFrameLocks noGrp="1"/>
          </p:cNvGraphicFramePr>
          <p:nvPr>
            <p:extLst>
              <p:ext uri="{D42A27DB-BD31-4B8C-83A1-F6EECF244321}">
                <p14:modId xmlns:p14="http://schemas.microsoft.com/office/powerpoint/2010/main" val="507760890"/>
              </p:ext>
            </p:extLst>
          </p:nvPr>
        </p:nvGraphicFramePr>
        <p:xfrm>
          <a:off x="838200" y="914400"/>
          <a:ext cx="7543801" cy="4334256"/>
        </p:xfrm>
        <a:graphic>
          <a:graphicData uri="http://schemas.openxmlformats.org/drawingml/2006/table">
            <a:tbl>
              <a:tblPr firstRow="1" firstCol="1" bandRow="1">
                <a:tableStyleId>{5C22544A-7EE6-4342-B048-85BDC9FD1C3A}</a:tableStyleId>
              </a:tblPr>
              <a:tblGrid>
                <a:gridCol w="2475062">
                  <a:extLst>
                    <a:ext uri="{9D8B030D-6E8A-4147-A177-3AD203B41FA5}">
                      <a16:colId xmlns="" xmlns:a16="http://schemas.microsoft.com/office/drawing/2014/main" val="20000"/>
                    </a:ext>
                  </a:extLst>
                </a:gridCol>
                <a:gridCol w="1411138">
                  <a:extLst>
                    <a:ext uri="{9D8B030D-6E8A-4147-A177-3AD203B41FA5}">
                      <a16:colId xmlns="" xmlns:a16="http://schemas.microsoft.com/office/drawing/2014/main" val="20001"/>
                    </a:ext>
                  </a:extLst>
                </a:gridCol>
                <a:gridCol w="1676400">
                  <a:extLst>
                    <a:ext uri="{9D8B030D-6E8A-4147-A177-3AD203B41FA5}">
                      <a16:colId xmlns="" xmlns:a16="http://schemas.microsoft.com/office/drawing/2014/main" val="20002"/>
                    </a:ext>
                  </a:extLst>
                </a:gridCol>
                <a:gridCol w="1066800">
                  <a:extLst>
                    <a:ext uri="{9D8B030D-6E8A-4147-A177-3AD203B41FA5}">
                      <a16:colId xmlns="" xmlns:a16="http://schemas.microsoft.com/office/drawing/2014/main" val="20003"/>
                    </a:ext>
                  </a:extLst>
                </a:gridCol>
                <a:gridCol w="914401">
                  <a:extLst>
                    <a:ext uri="{9D8B030D-6E8A-4147-A177-3AD203B41FA5}">
                      <a16:colId xmlns="" xmlns:a16="http://schemas.microsoft.com/office/drawing/2014/main" val="20004"/>
                    </a:ext>
                  </a:extLst>
                </a:gridCol>
              </a:tblGrid>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COUNTRY </a:t>
                      </a:r>
                      <a:r>
                        <a:rPr lang="en-ZA" sz="1400" dirty="0" smtClean="0">
                          <a:effectLst/>
                          <a:latin typeface="Tahoma" panose="020B0604030504040204" pitchFamily="34" charset="0"/>
                          <a:ea typeface="Tahoma" panose="020B0604030504040204" pitchFamily="34" charset="0"/>
                          <a:cs typeface="Tahoma" panose="020B0604030504040204" pitchFamily="34" charset="0"/>
                        </a:rPr>
                        <a:t> </a:t>
                      </a:r>
                      <a:endParaRPr lang="en-ZA"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a:t>
                      </a:r>
                      <a:r>
                        <a:rPr lang="en-ZA" sz="1100" dirty="0" smtClean="0">
                          <a:effectLst/>
                        </a:rPr>
                        <a:t>ZIMBABWE</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 xmlns:a16="http://schemas.microsoft.com/office/drawing/2014/main" val="10000"/>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COUNCIL (HUB/SPOKE)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a:t>
                      </a:r>
                      <a:r>
                        <a:rPr lang="en-ZA" sz="1100" dirty="0" smtClean="0">
                          <a:effectLst/>
                        </a:rPr>
                        <a:t>HUB</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 xmlns:a16="http://schemas.microsoft.com/office/drawing/2014/main" val="10001"/>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GENDER CHAMPION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a:t>
                      </a:r>
                      <a:r>
                        <a:rPr lang="en-ZA" sz="1100" dirty="0" smtClean="0">
                          <a:effectLst/>
                        </a:rPr>
                        <a:t>ALL COUNCILORS AND SENIOR MANAGEMENT</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 xmlns:a16="http://schemas.microsoft.com/office/drawing/2014/main" val="10002"/>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GENDER FOCAL PERSON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a:t>
                      </a:r>
                      <a:r>
                        <a:rPr lang="en-ZA" sz="1100" dirty="0" smtClean="0">
                          <a:effectLst/>
                        </a:rPr>
                        <a:t>CHRISTINA MABIKA</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 xmlns:a16="http://schemas.microsoft.com/office/drawing/2014/main" val="10003"/>
                  </a:ext>
                </a:extLst>
              </a:tr>
              <a:tr h="28956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Latest score (year)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 xmlns:a16="http://schemas.microsoft.com/office/drawing/2014/main" val="10005"/>
                  </a:ext>
                </a:extLst>
              </a:tr>
              <a:tr h="360680">
                <a:tc>
                  <a:txBody>
                    <a:bodyPr/>
                    <a:lstStyle/>
                    <a:p>
                      <a:pPr>
                        <a:lnSpc>
                          <a:spcPct val="115000"/>
                        </a:lnSpc>
                        <a:spcAft>
                          <a:spcPts val="0"/>
                        </a:spcAft>
                      </a:pPr>
                      <a:endParaRPr lang="en-ZA"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b="1" dirty="0">
                          <a:effectLst/>
                          <a:latin typeface="+mn-lt"/>
                          <a:ea typeface="Times New Roman"/>
                          <a:cs typeface="Times New Roman"/>
                        </a:rPr>
                        <a:t>Income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600" b="1" dirty="0">
                          <a:effectLst/>
                          <a:latin typeface="+mn-lt"/>
                          <a:ea typeface="Times New Roman"/>
                          <a:cs typeface="Times New Roman"/>
                        </a:rPr>
                        <a:t>Expenditure</a:t>
                      </a:r>
                      <a:endParaRPr lang="en-GB" sz="2800" b="1" dirty="0">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US" b="1" dirty="0">
                          <a:latin typeface="+mn-lt"/>
                        </a:rPr>
                        <a:t>% Gender Specific</a:t>
                      </a:r>
                      <a:endParaRPr lang="en-GB" b="1" dirty="0">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 xmlns:a16="http://schemas.microsoft.com/office/drawing/2014/main" val="3711733292"/>
                  </a:ext>
                </a:extLst>
              </a:tr>
              <a:tr h="28956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Budget  (</a:t>
                      </a:r>
                      <a:r>
                        <a:rPr lang="en-ZA" sz="1400" dirty="0" smtClean="0">
                          <a:effectLst/>
                          <a:latin typeface="Tahoma" panose="020B0604030504040204" pitchFamily="34" charset="0"/>
                          <a:ea typeface="Tahoma" panose="020B0604030504040204" pitchFamily="34" charset="0"/>
                          <a:cs typeface="Tahoma" panose="020B0604030504040204" pitchFamily="34" charset="0"/>
                        </a:rPr>
                        <a:t>YEAR 2024)</a:t>
                      </a:r>
                      <a:r>
                        <a:rPr lang="en-ZA" sz="1400" baseline="0" dirty="0" smtClean="0">
                          <a:effectLst/>
                          <a:latin typeface="Tahoma" panose="020B0604030504040204" pitchFamily="34" charset="0"/>
                          <a:ea typeface="Tahoma" panose="020B0604030504040204" pitchFamily="34" charset="0"/>
                          <a:cs typeface="Tahoma" panose="020B0604030504040204" pitchFamily="34" charset="0"/>
                        </a:rPr>
                        <a:t> </a:t>
                      </a:r>
                      <a:endParaRPr lang="en-ZA"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smtClean="0">
                          <a:effectLst/>
                          <a:latin typeface="Calibri"/>
                          <a:ea typeface="Times New Roman"/>
                          <a:cs typeface="Times New Roman"/>
                        </a:rPr>
                        <a:t>67 099 595</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smtClean="0"/>
                        <a:t>67</a:t>
                      </a:r>
                      <a:r>
                        <a:rPr lang="en-GB" baseline="0" dirty="0" smtClean="0"/>
                        <a:t> 099 595</a:t>
                      </a:r>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GB" dirty="0" smtClean="0"/>
                        <a:t>4</a:t>
                      </a:r>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lnL w="12700" cap="flat" cmpd="sng" algn="ctr">
                      <a:solidFill>
                        <a:schemeClr val="tx1"/>
                      </a:solidFill>
                      <a:prstDash val="solid"/>
                      <a:round/>
                      <a:headEnd type="none" w="med" len="med"/>
                      <a:tailEnd type="none" w="med" len="med"/>
                    </a:lnL>
                  </a:tcPr>
                </a:tc>
                <a:extLst>
                  <a:ext uri="{0D108BD9-81ED-4DB2-BD59-A6C34878D82A}">
                    <a16:rowId xmlns="" xmlns:a16="http://schemas.microsoft.com/office/drawing/2014/main" val="706468650"/>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dirty="0">
                          <a:effectLst/>
                        </a:rPr>
                        <a:t>Women </a:t>
                      </a:r>
                      <a:endParaRPr lang="en-ZA" sz="16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a:effectLst/>
                        </a:rPr>
                        <a:t>Men </a:t>
                      </a:r>
                      <a:endParaRPr lang="en-ZA" sz="160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a:effectLst/>
                        </a:rPr>
                        <a:t>Total </a:t>
                      </a:r>
                      <a:endParaRPr lang="en-ZA" sz="160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600" dirty="0">
                          <a:effectLst/>
                        </a:rPr>
                        <a:t>% Women </a:t>
                      </a:r>
                      <a:endParaRPr lang="en-ZA" sz="16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7"/>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Council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7</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19</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26</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27</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8"/>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Management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7</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9</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16</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44</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9"/>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Council staff overall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687</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 1 367</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2 054</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ZA" sz="1100" dirty="0">
                          <a:effectLst/>
                        </a:rPr>
                        <a:t> </a:t>
                      </a:r>
                      <a:r>
                        <a:rPr lang="en-ZA" sz="1100" dirty="0" smtClean="0">
                          <a:effectLst/>
                        </a:rPr>
                        <a:t>33</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10"/>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Population served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a:t>
                      </a:r>
                      <a:r>
                        <a:rPr lang="en-ZA" sz="1100" dirty="0" smtClean="0">
                          <a:effectLst/>
                        </a:rPr>
                        <a:t>Total population as</a:t>
                      </a:r>
                      <a:r>
                        <a:rPr lang="en-ZA" sz="1100" baseline="0" dirty="0" smtClean="0">
                          <a:effectLst/>
                        </a:rPr>
                        <a:t> per 2022 census is 224 802. the day population served by Council is approximately 300 000 – 350 000</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Z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10011"/>
                  </a:ext>
                </a:extLst>
              </a:tr>
              <a:tr h="294640">
                <a:tc>
                  <a:txBody>
                    <a:bodyPr/>
                    <a:lstStyle/>
                    <a:p>
                      <a:pPr>
                        <a:lnSpc>
                          <a:spcPct val="115000"/>
                        </a:lnSpc>
                        <a:spcAft>
                          <a:spcPts val="0"/>
                        </a:spcAft>
                      </a:pPr>
                      <a:r>
                        <a:rPr lang="en-ZA" sz="1400" dirty="0">
                          <a:effectLst/>
                          <a:latin typeface="Tahoma" panose="020B0604030504040204" pitchFamily="34" charset="0"/>
                          <a:ea typeface="Tahoma" panose="020B0604030504040204" pitchFamily="34" charset="0"/>
                          <a:cs typeface="Tahoma" panose="020B0604030504040204" pitchFamily="34" charset="0"/>
                        </a:rPr>
                        <a:t>Key characteristics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nSpc>
                          <a:spcPct val="115000"/>
                        </a:lnSpc>
                        <a:spcAft>
                          <a:spcPts val="0"/>
                        </a:spcAft>
                      </a:pPr>
                      <a:r>
                        <a:rPr lang="en-ZA" sz="1100" dirty="0">
                          <a:effectLst/>
                        </a:rPr>
                        <a:t> </a:t>
                      </a:r>
                      <a:r>
                        <a:rPr lang="en-ZA" sz="1100" dirty="0" err="1" smtClean="0">
                          <a:effectLst/>
                        </a:rPr>
                        <a:t>Mutare</a:t>
                      </a:r>
                      <a:r>
                        <a:rPr lang="en-ZA" sz="1100" baseline="0" dirty="0" smtClean="0">
                          <a:effectLst/>
                        </a:rPr>
                        <a:t> City is the Capital of </a:t>
                      </a:r>
                      <a:r>
                        <a:rPr lang="en-ZA" sz="1100" baseline="0" dirty="0" err="1" smtClean="0">
                          <a:effectLst/>
                        </a:rPr>
                        <a:t>Manicaland</a:t>
                      </a:r>
                      <a:r>
                        <a:rPr lang="en-ZA" sz="1100" baseline="0" dirty="0" smtClean="0">
                          <a:effectLst/>
                        </a:rPr>
                        <a:t> province  covering an  area of +- 16 900 with an additional 14 00 as per approved master plan with at least 55 000 </a:t>
                      </a:r>
                      <a:r>
                        <a:rPr lang="en-ZA" sz="1100" baseline="0" dirty="0" err="1" smtClean="0">
                          <a:effectLst/>
                        </a:rPr>
                        <a:t>propertie</a:t>
                      </a:r>
                      <a:r>
                        <a:rPr lang="en-ZA" sz="1100" baseline="0" dirty="0" smtClean="0">
                          <a:effectLst/>
                        </a:rPr>
                        <a:t>.</a:t>
                      </a:r>
                      <a:endParaRPr lang="en-ZA" sz="1100" dirty="0">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ZA"/>
                    </a:p>
                  </a:txBody>
                  <a:tcPr/>
                </a:tc>
                <a:tc hMerge="1">
                  <a:txBody>
                    <a:bodyPr/>
                    <a:lstStyle/>
                    <a:p>
                      <a:endParaRPr lang="en-ZA"/>
                    </a:p>
                  </a:txBody>
                  <a:tcPr>
                    <a:lnL w="12700" cap="flat" cmpd="sng" algn="ctr">
                      <a:solidFill>
                        <a:schemeClr val="tx1"/>
                      </a:solidFill>
                      <a:prstDash val="solid"/>
                      <a:round/>
                      <a:headEnd type="none" w="med" len="med"/>
                      <a:tailEnd type="none" w="med" len="med"/>
                    </a:lnL>
                  </a:tcPr>
                </a:tc>
                <a:tc hMerge="1">
                  <a:txBody>
                    <a:bodyPr/>
                    <a:lstStyle/>
                    <a:p>
                      <a:endParaRPr lang="en-ZA"/>
                    </a:p>
                  </a:txBody>
                  <a:tcPr>
                    <a:lnL w="12700" cap="flat" cmpd="sng" algn="ctr">
                      <a:solidFill>
                        <a:schemeClr val="tx1"/>
                      </a:solidFill>
                      <a:prstDash val="solid"/>
                      <a:round/>
                      <a:headEnd type="none" w="med" len="med"/>
                      <a:tailEnd type="none" w="med" len="med"/>
                    </a:lnL>
                  </a:tcPr>
                </a:tc>
                <a:extLst>
                  <a:ext uri="{0D108BD9-81ED-4DB2-BD59-A6C34878D82A}">
                    <a16:rowId xmlns="" xmlns:a16="http://schemas.microsoft.com/office/drawing/2014/main" val="10012"/>
                  </a:ext>
                </a:extLst>
              </a:tr>
            </a:tbl>
          </a:graphicData>
        </a:graphic>
      </p:graphicFrame>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15459027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700" b="1" dirty="0">
                <a:solidFill>
                  <a:prstClr val="black"/>
                </a:solidFill>
                <a:ea typeface="+mn-ea"/>
                <a:cs typeface="+mn-cs"/>
              </a:rPr>
              <a:t>VII. CONCLUSIONS AND NEXT STEPS</a:t>
            </a:r>
            <a:endParaRPr lang="en-ZA" dirty="0"/>
          </a:p>
        </p:txBody>
      </p:sp>
      <p:sp>
        <p:nvSpPr>
          <p:cNvPr id="10" name="Content Placeholder 9">
            <a:extLst>
              <a:ext uri="{FF2B5EF4-FFF2-40B4-BE49-F238E27FC236}">
                <a16:creationId xmlns="" xmlns:a16="http://schemas.microsoft.com/office/drawing/2014/main" id="{AAB69D43-64BD-7825-87DA-82AFF55A727B}"/>
              </a:ext>
            </a:extLst>
          </p:cNvPr>
          <p:cNvSpPr>
            <a:spLocks noGrp="1"/>
          </p:cNvSpPr>
          <p:nvPr>
            <p:ph idx="1"/>
          </p:nvPr>
        </p:nvSpPr>
        <p:spPr/>
        <p:txBody>
          <a:bodyPr>
            <a:normAutofit/>
          </a:bodyPr>
          <a:lstStyle/>
          <a:p>
            <a:pPr algn="just">
              <a:lnSpc>
                <a:spcPct val="107000"/>
              </a:lnSpc>
              <a:spcBef>
                <a:spcPts val="0"/>
              </a:spcBef>
            </a:pPr>
            <a:r>
              <a:rPr lang="en-GB" sz="2400" dirty="0" smtClean="0">
                <a:effectLst/>
                <a:ea typeface="Calibri" panose="020F0502020204030204" pitchFamily="34" charset="0"/>
                <a:cs typeface="Times New Roman" panose="02020603050405020304" pitchFamily="18" charset="0"/>
              </a:rPr>
              <a:t> </a:t>
            </a:r>
            <a:r>
              <a:rPr lang="en-GB" sz="2400" dirty="0">
                <a:ea typeface="Calibri" panose="020F0502020204030204" pitchFamily="34" charset="0"/>
                <a:cs typeface="Times New Roman" panose="02020603050405020304" pitchFamily="18" charset="0"/>
              </a:rPr>
              <a:t>C</a:t>
            </a:r>
            <a:r>
              <a:rPr lang="en-GB" sz="2400" dirty="0" smtClean="0">
                <a:effectLst/>
                <a:ea typeface="Calibri" panose="020F0502020204030204" pitchFamily="34" charset="0"/>
                <a:cs typeface="Times New Roman" panose="02020603050405020304" pitchFamily="18" charset="0"/>
              </a:rPr>
              <a:t>ouncil </a:t>
            </a:r>
            <a:r>
              <a:rPr lang="en-GB" sz="2400" dirty="0">
                <a:effectLst/>
                <a:ea typeface="Calibri" panose="020F0502020204030204" pitchFamily="34" charset="0"/>
                <a:cs typeface="Times New Roman" panose="02020603050405020304" pitchFamily="18" charset="0"/>
              </a:rPr>
              <a:t>budget </a:t>
            </a:r>
            <a:r>
              <a:rPr lang="en-GB" sz="2400" dirty="0" smtClean="0">
                <a:effectLst/>
                <a:ea typeface="Calibri" panose="020F0502020204030204" pitchFamily="34" charset="0"/>
                <a:cs typeface="Times New Roman" panose="02020603050405020304" pitchFamily="18" charset="0"/>
              </a:rPr>
              <a:t> has allocated 4% of the budget to gender specific programmes and women empowerment. The budget has allocated funding to women programmes which include training on various projects.</a:t>
            </a:r>
            <a:endParaRPr lang="en-GB" sz="2400" dirty="0">
              <a:effectLst/>
              <a:ea typeface="Calibri" panose="020F0502020204030204" pitchFamily="34" charset="0"/>
              <a:cs typeface="Times New Roman" panose="02020603050405020304" pitchFamily="18" charset="0"/>
            </a:endParaRPr>
          </a:p>
          <a:p>
            <a:pPr algn="just">
              <a:lnSpc>
                <a:spcPct val="107000"/>
              </a:lnSpc>
              <a:spcBef>
                <a:spcPts val="0"/>
              </a:spcBef>
            </a:pPr>
            <a:r>
              <a:rPr lang="en-GB" sz="2400" dirty="0" smtClean="0">
                <a:effectLst/>
                <a:ea typeface="Calibri" panose="020F0502020204030204" pitchFamily="34" charset="0"/>
                <a:cs typeface="Times New Roman" panose="02020603050405020304" pitchFamily="18" charset="0"/>
              </a:rPr>
              <a:t> Council has made deliberate move to increase gender  programmes focusing mainly on women empowerment, the youth activities and construction of schools and clinics. </a:t>
            </a:r>
          </a:p>
          <a:p>
            <a:pPr algn="just">
              <a:lnSpc>
                <a:spcPct val="107000"/>
              </a:lnSpc>
              <a:spcBef>
                <a:spcPts val="0"/>
              </a:spcBef>
            </a:pPr>
            <a:r>
              <a:rPr lang="en-GB" sz="2400" dirty="0" smtClean="0">
                <a:ea typeface="Calibri" panose="020F0502020204030204" pitchFamily="34" charset="0"/>
                <a:cs typeface="Times New Roman" panose="02020603050405020304" pitchFamily="18" charset="0"/>
              </a:rPr>
              <a:t>It is </a:t>
            </a:r>
            <a:r>
              <a:rPr lang="en-GB" sz="2400" dirty="0" smtClean="0">
                <a:ea typeface="Calibri" panose="020F0502020204030204" pitchFamily="34" charset="0"/>
                <a:cs typeface="Times New Roman" panose="02020603050405020304" pitchFamily="18" charset="0"/>
              </a:rPr>
              <a:t>anticipated </a:t>
            </a:r>
            <a:r>
              <a:rPr lang="en-GB" sz="2400" dirty="0" smtClean="0">
                <a:ea typeface="Calibri" panose="020F0502020204030204" pitchFamily="34" charset="0"/>
                <a:cs typeface="Times New Roman" panose="02020603050405020304" pitchFamily="18" charset="0"/>
              </a:rPr>
              <a:t>that the gender specific budget will increase significantly in the </a:t>
            </a:r>
            <a:r>
              <a:rPr lang="en-GB" sz="2400" dirty="0" err="1" smtClean="0">
                <a:ea typeface="Calibri" panose="020F0502020204030204" pitchFamily="34" charset="0"/>
                <a:cs typeface="Times New Roman" panose="02020603050405020304" pitchFamily="18" charset="0"/>
              </a:rPr>
              <a:t>furture</a:t>
            </a:r>
            <a:r>
              <a:rPr lang="en-GB" sz="2400" dirty="0" smtClean="0">
                <a:ea typeface="Calibri" panose="020F0502020204030204" pitchFamily="34" charset="0"/>
                <a:cs typeface="Times New Roman" panose="02020603050405020304" pitchFamily="18" charset="0"/>
              </a:rPr>
              <a:t> as evidenced by an increase from 1.4% to 4%.</a:t>
            </a:r>
            <a:endParaRPr lang="en-GB" sz="4000" dirty="0"/>
          </a:p>
        </p:txBody>
      </p:sp>
      <p:sp>
        <p:nvSpPr>
          <p:cNvPr id="6" name="TextBox 5"/>
          <p:cNvSpPr txBox="1"/>
          <p:nvPr/>
        </p:nvSpPr>
        <p:spPr>
          <a:xfrm>
            <a:off x="0" y="6398786"/>
            <a:ext cx="9334500" cy="48750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r>
              <a:rPr lang="en-GB" sz="2400" i="1" dirty="0"/>
              <a:t> </a:t>
            </a:r>
            <a:endParaRPr lang="en-ZW" sz="2400" dirty="0"/>
          </a:p>
        </p:txBody>
      </p:sp>
    </p:spTree>
    <p:extLst>
      <p:ext uri="{BB962C8B-B14F-4D97-AF65-F5344CB8AC3E}">
        <p14:creationId xmlns:p14="http://schemas.microsoft.com/office/powerpoint/2010/main" val="426898104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457200" marR="191135" lvl="1">
              <a:lnSpc>
                <a:spcPct val="115000"/>
              </a:lnSpc>
              <a:spcAft>
                <a:spcPts val="0"/>
              </a:spcAft>
            </a:pPr>
            <a:r>
              <a:rPr lang="en-ZW" b="1" dirty="0"/>
              <a:t/>
            </a:r>
            <a:br>
              <a:rPr lang="en-ZW" b="1" dirty="0"/>
            </a:br>
            <a:r>
              <a:rPr lang="en-ZA" sz="3100" b="1"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t>I. POLICY FRAMEWORK  </a:t>
            </a:r>
            <a:r>
              <a:rPr lang="en-ZA" dirty="0">
                <a:effectLst/>
                <a:latin typeface="Calibri" panose="020F0502020204030204" pitchFamily="34" charset="0"/>
                <a:ea typeface="Calibri" panose="020F0502020204030204" pitchFamily="34" charset="0"/>
                <a:cs typeface="Times New Roman" panose="02020603050405020304" pitchFamily="18" charset="0"/>
              </a:rPr>
              <a:t/>
            </a:r>
            <a:br>
              <a:rPr lang="en-ZA" dirty="0">
                <a:effectLst/>
                <a:latin typeface="Calibri" panose="020F0502020204030204" pitchFamily="34" charset="0"/>
                <a:ea typeface="Calibri" panose="020F0502020204030204" pitchFamily="34" charset="0"/>
                <a:cs typeface="Times New Roman" panose="02020603050405020304" pitchFamily="18" charset="0"/>
              </a:rPr>
            </a:br>
            <a:r>
              <a:rPr lang="en-ZW" b="1" dirty="0"/>
              <a:t/>
            </a:r>
            <a:br>
              <a:rPr lang="en-ZW" b="1" dirty="0"/>
            </a:br>
            <a:endParaRPr lang="en-ZW" b="1" dirty="0"/>
          </a:p>
        </p:txBody>
      </p:sp>
      <p:sp>
        <p:nvSpPr>
          <p:cNvPr id="3" name="Content Placeholder 2"/>
          <p:cNvSpPr>
            <a:spLocks noGrp="1"/>
          </p:cNvSpPr>
          <p:nvPr>
            <p:ph sz="half" idx="1"/>
          </p:nvPr>
        </p:nvSpPr>
        <p:spPr>
          <a:xfrm>
            <a:off x="457200" y="1600200"/>
            <a:ext cx="4648200" cy="4525963"/>
          </a:xfrm>
          <a:ln>
            <a:solidFill>
              <a:schemeClr val="tx1"/>
            </a:solidFill>
          </a:ln>
        </p:spPr>
        <p:txBody>
          <a:bodyPr>
            <a:noAutofit/>
          </a:bodyPr>
          <a:lstStyle/>
          <a:p>
            <a:pPr marL="0" marR="0" lvl="0" indent="0" algn="just">
              <a:lnSpc>
                <a:spcPts val="1365"/>
              </a:lnSpc>
              <a:spcBef>
                <a:spcPts val="0"/>
              </a:spcBef>
              <a:spcAft>
                <a:spcPts val="0"/>
              </a:spcAft>
              <a:buNone/>
            </a:pPr>
            <a:endParaRPr lang="en-US" sz="2400" dirty="0">
              <a:ea typeface="Liberation Sans Narrow"/>
              <a:cs typeface="Liberation Sans Narrow"/>
            </a:endParaRPr>
          </a:p>
          <a:p>
            <a:pPr algn="just">
              <a:spcBef>
                <a:spcPts val="0"/>
              </a:spcBef>
            </a:pPr>
            <a:r>
              <a:rPr lang="en-US" sz="2400" dirty="0" smtClean="0">
                <a:effectLst/>
                <a:ea typeface="Liberation Sans Narrow"/>
                <a:cs typeface="Liberation Sans Narrow"/>
              </a:rPr>
              <a:t>Council budget is guided by the following </a:t>
            </a:r>
            <a:r>
              <a:rPr lang="en-US" sz="2400" dirty="0">
                <a:effectLst/>
                <a:ea typeface="Liberation Sans Narrow"/>
                <a:cs typeface="Liberation Sans Narrow"/>
              </a:rPr>
              <a:t>gender provisions </a:t>
            </a:r>
            <a:r>
              <a:rPr lang="en-US" sz="2400" dirty="0" smtClean="0">
                <a:effectLst/>
                <a:ea typeface="Liberation Sans Narrow"/>
                <a:cs typeface="Liberation Sans Narrow"/>
              </a:rPr>
              <a:t>and </a:t>
            </a:r>
            <a:r>
              <a:rPr lang="en-US" sz="2400" dirty="0" err="1" smtClean="0">
                <a:effectLst/>
                <a:ea typeface="Liberation Sans Narrow"/>
                <a:cs typeface="Liberation Sans Narrow"/>
              </a:rPr>
              <a:t>policie</a:t>
            </a:r>
            <a:r>
              <a:rPr lang="en-US" sz="2400" dirty="0" smtClean="0">
                <a:effectLst/>
                <a:ea typeface="Liberation Sans Narrow"/>
                <a:cs typeface="Liberation Sans Narrow"/>
              </a:rPr>
              <a:t>, </a:t>
            </a:r>
            <a:r>
              <a:rPr lang="en-US" sz="2400" dirty="0">
                <a:effectLst/>
                <a:ea typeface="Liberation Sans Narrow"/>
                <a:cs typeface="Liberation Sans Narrow"/>
              </a:rPr>
              <a:t>National Gender Policy, </a:t>
            </a:r>
            <a:r>
              <a:rPr lang="en-US" sz="2400" dirty="0" smtClean="0">
                <a:effectLst/>
                <a:ea typeface="Liberation Sans Narrow"/>
                <a:cs typeface="Liberation Sans Narrow"/>
              </a:rPr>
              <a:t>Constitution of Zimbabwe</a:t>
            </a:r>
            <a:r>
              <a:rPr lang="en-US" sz="2400" dirty="0">
                <a:effectLst/>
                <a:ea typeface="Liberation Sans Narrow"/>
                <a:cs typeface="Liberation Sans Narrow"/>
              </a:rPr>
              <a:t>, National Development Strategy 1, SADC Protocol on Gender and Development CEDAW SDGs.  </a:t>
            </a:r>
            <a:endParaRPr lang="en-GB" sz="2400" dirty="0">
              <a:effectLst/>
              <a:ea typeface="Calibri" panose="020F0502020204030204" pitchFamily="34" charset="0"/>
              <a:cs typeface="Times New Roman" panose="02020603050405020304" pitchFamily="18" charset="0"/>
            </a:endParaRPr>
          </a:p>
          <a:p>
            <a:pPr marL="342900" marR="0" lvl="0" indent="-342900" algn="just">
              <a:lnSpc>
                <a:spcPct val="107000"/>
              </a:lnSpc>
              <a:spcBef>
                <a:spcPts val="25"/>
              </a:spcBef>
              <a:spcAft>
                <a:spcPts val="5"/>
              </a:spcAft>
              <a:buFont typeface="Wingdings" panose="05000000000000000000" pitchFamily="2" charset="2"/>
              <a:buChar char=""/>
            </a:pPr>
            <a:endParaRPr lang="en-GB" sz="2400" dirty="0">
              <a:ea typeface="Calibri" panose="020F0502020204030204" pitchFamily="34" charset="0"/>
              <a:cs typeface="Times New Roman" panose="02020603050405020304" pitchFamily="18" charset="0"/>
            </a:endParaRPr>
          </a:p>
          <a:p>
            <a:pPr marR="0" lvl="0" algn="just">
              <a:lnSpc>
                <a:spcPct val="107000"/>
              </a:lnSpc>
              <a:spcBef>
                <a:spcPts val="25"/>
              </a:spcBef>
              <a:spcAft>
                <a:spcPts val="5"/>
              </a:spcAft>
            </a:pPr>
            <a:r>
              <a:rPr lang="en-GB" sz="2400" dirty="0" smtClean="0">
                <a:effectLst/>
                <a:ea typeface="Calibri" panose="020F0502020204030204" pitchFamily="34" charset="0"/>
                <a:cs typeface="Times New Roman" panose="02020603050405020304" pitchFamily="18" charset="0"/>
              </a:rPr>
              <a:t>Council gender policy ensures equal participation by diverse groups in public meetings and </a:t>
            </a:r>
            <a:r>
              <a:rPr lang="en-GB" sz="2400" dirty="0" smtClean="0">
                <a:ea typeface="Calibri" panose="020F0502020204030204" pitchFamily="34" charset="0"/>
                <a:cs typeface="Times New Roman" panose="02020603050405020304" pitchFamily="18" charset="0"/>
              </a:rPr>
              <a:t> </a:t>
            </a:r>
            <a:r>
              <a:rPr lang="en-GB" sz="2400" dirty="0" smtClean="0">
                <a:effectLst/>
                <a:ea typeface="Calibri" panose="020F0502020204030204" pitchFamily="34" charset="0"/>
                <a:cs typeface="Times New Roman" panose="02020603050405020304" pitchFamily="18" charset="0"/>
              </a:rPr>
              <a:t> cater </a:t>
            </a:r>
            <a:r>
              <a:rPr lang="en-GB" sz="2400" dirty="0" smtClean="0">
                <a:ea typeface="Calibri" panose="020F0502020204030204" pitchFamily="34" charset="0"/>
                <a:cs typeface="Times New Roman" panose="02020603050405020304" pitchFamily="18" charset="0"/>
              </a:rPr>
              <a:t>for their needs when </a:t>
            </a:r>
            <a:r>
              <a:rPr lang="en-GB" sz="2400" dirty="0" err="1" smtClean="0">
                <a:ea typeface="Calibri" panose="020F0502020204030204" pitchFamily="34" charset="0"/>
                <a:cs typeface="Times New Roman" panose="02020603050405020304" pitchFamily="18" charset="0"/>
              </a:rPr>
              <a:t>budgeting</a:t>
            </a:r>
            <a:r>
              <a:rPr lang="en-GB" sz="2400" dirty="0" err="1" smtClean="0">
                <a:effectLst/>
                <a:ea typeface="Calibri" panose="020F0502020204030204" pitchFamily="34" charset="0"/>
                <a:cs typeface="Times New Roman" panose="02020603050405020304" pitchFamily="18" charset="0"/>
              </a:rPr>
              <a:t>on</a:t>
            </a:r>
            <a:r>
              <a:rPr lang="en-GB" sz="2400" dirty="0" smtClean="0">
                <a:effectLst/>
                <a:ea typeface="Calibri" panose="020F0502020204030204" pitchFamily="34" charset="0"/>
                <a:cs typeface="Times New Roman" panose="02020603050405020304" pitchFamily="18" charset="0"/>
              </a:rPr>
              <a:t> </a:t>
            </a:r>
            <a:r>
              <a:rPr lang="en-GB" sz="2400" dirty="0">
                <a:effectLst/>
                <a:ea typeface="Calibri" panose="020F0502020204030204" pitchFamily="34" charset="0"/>
                <a:cs typeface="Times New Roman" panose="02020603050405020304" pitchFamily="18" charset="0"/>
              </a:rPr>
              <a:t>gender budgeting?</a:t>
            </a:r>
          </a:p>
          <a:p>
            <a:pPr marL="0" marR="0" indent="0">
              <a:spcBef>
                <a:spcPts val="0"/>
              </a:spcBef>
              <a:spcAft>
                <a:spcPts val="0"/>
              </a:spcAft>
              <a:buNone/>
            </a:pPr>
            <a:endParaRPr lang="en-ZW" sz="2400" dirty="0"/>
          </a:p>
        </p:txBody>
      </p:sp>
      <p:sp>
        <p:nvSpPr>
          <p:cNvPr id="5" name="Content Placeholder 4"/>
          <p:cNvSpPr>
            <a:spLocks noGrp="1"/>
          </p:cNvSpPr>
          <p:nvPr>
            <p:ph sz="half" idx="2"/>
          </p:nvPr>
        </p:nvSpPr>
        <p:spPr>
          <a:xfrm>
            <a:off x="5486400" y="1600200"/>
            <a:ext cx="3200400" cy="4525963"/>
          </a:xfrm>
          <a:ln>
            <a:solidFill>
              <a:schemeClr val="tx1"/>
            </a:solidFill>
          </a:ln>
        </p:spPr>
        <p:txBody>
          <a:bodyPr/>
          <a:lstStyle/>
          <a:p>
            <a:pPr marL="0" indent="0">
              <a:buNone/>
            </a:pPr>
            <a:r>
              <a:rPr lang="en-ZA" dirty="0" smtClean="0">
                <a:solidFill>
                  <a:srgbClr val="FF0000"/>
                </a:solidFill>
              </a:rPr>
              <a:t> </a:t>
            </a:r>
            <a:endParaRPr lang="en-ZA" dirty="0">
              <a:solidFill>
                <a:srgbClr val="FF0000"/>
              </a:solidFill>
            </a:endParaRPr>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pic>
        <p:nvPicPr>
          <p:cNvPr id="7" name="Picture 6"/>
          <p:cNvPicPr>
            <a:picLocks noChangeAspect="1"/>
          </p:cNvPicPr>
          <p:nvPr/>
        </p:nvPicPr>
        <p:blipFill>
          <a:blip r:embed="rId3"/>
          <a:stretch>
            <a:fillRect/>
          </a:stretch>
        </p:blipFill>
        <p:spPr>
          <a:xfrm>
            <a:off x="5349792" y="1662327"/>
            <a:ext cx="3429000" cy="2712052"/>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4526565"/>
            <a:ext cx="3612985" cy="1567849"/>
          </a:xfrm>
          <a:prstGeom prst="rect">
            <a:avLst/>
          </a:prstGeom>
        </p:spPr>
      </p:pic>
    </p:spTree>
    <p:extLst>
      <p:ext uri="{BB962C8B-B14F-4D97-AF65-F5344CB8AC3E}">
        <p14:creationId xmlns:p14="http://schemas.microsoft.com/office/powerpoint/2010/main" val="122435760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3600" b="1" dirty="0"/>
              <a:t>II</a:t>
            </a:r>
            <a:r>
              <a:rPr lang="en-ZA" b="1" dirty="0"/>
              <a:t>. </a:t>
            </a:r>
            <a:r>
              <a:rPr lang="en-US" sz="3600" b="1" dirty="0">
                <a:effectLst/>
                <a:latin typeface="+mn-lt"/>
                <a:ea typeface="Liberation Sans Narrow"/>
                <a:cs typeface="Liberation Sans Narrow"/>
              </a:rPr>
              <a:t>THE BUDGET PROCESS</a:t>
            </a:r>
            <a:r>
              <a:rPr lang="en-GB" sz="1800" dirty="0">
                <a:effectLst/>
                <a:latin typeface="Liberation Sans Narrow"/>
                <a:ea typeface="Liberation Sans Narrow"/>
                <a:cs typeface="Liberation Sans Narrow"/>
              </a:rPr>
              <a:t/>
            </a:r>
            <a:br>
              <a:rPr lang="en-GB" sz="1800" dirty="0">
                <a:effectLst/>
                <a:latin typeface="Liberation Sans Narrow"/>
                <a:ea typeface="Liberation Sans Narrow"/>
                <a:cs typeface="Liberation Sans Narrow"/>
              </a:rPr>
            </a:br>
            <a:r>
              <a:rPr lang="en-ZA" b="1" dirty="0"/>
              <a:t>  </a:t>
            </a:r>
            <a:endParaRPr lang="en-ZA" dirty="0"/>
          </a:p>
        </p:txBody>
      </p:sp>
      <p:sp>
        <p:nvSpPr>
          <p:cNvPr id="5" name="Text Placeholder 4"/>
          <p:cNvSpPr>
            <a:spLocks noGrp="1"/>
          </p:cNvSpPr>
          <p:nvPr>
            <p:ph type="body" idx="1"/>
          </p:nvPr>
        </p:nvSpPr>
        <p:spPr>
          <a:xfrm>
            <a:off x="381000" y="914188"/>
            <a:ext cx="4040188" cy="639762"/>
          </a:xfrm>
        </p:spPr>
        <p:txBody>
          <a:bodyPr/>
          <a:lstStyle/>
          <a:p>
            <a:r>
              <a:rPr lang="en-ZA" dirty="0"/>
              <a:t>Detail</a:t>
            </a:r>
          </a:p>
        </p:txBody>
      </p:sp>
      <p:sp>
        <p:nvSpPr>
          <p:cNvPr id="7" name="Content Placeholder 6"/>
          <p:cNvSpPr>
            <a:spLocks noGrp="1"/>
          </p:cNvSpPr>
          <p:nvPr>
            <p:ph sz="half" idx="2"/>
          </p:nvPr>
        </p:nvSpPr>
        <p:spPr>
          <a:xfrm>
            <a:off x="457200" y="1535112"/>
            <a:ext cx="4572000" cy="6093817"/>
          </a:xfrm>
          <a:ln>
            <a:solidFill>
              <a:schemeClr val="tx1"/>
            </a:solidFill>
          </a:ln>
        </p:spPr>
        <p:txBody>
          <a:bodyPr>
            <a:noAutofit/>
          </a:bodyPr>
          <a:lstStyle/>
          <a:p>
            <a:pPr marR="151130" algn="just">
              <a:spcBef>
                <a:spcPts val="0"/>
              </a:spcBef>
              <a:tabLst>
                <a:tab pos="3150235" algn="l"/>
              </a:tabLst>
            </a:pPr>
            <a:r>
              <a:rPr lang="en-US" sz="1800" dirty="0" smtClean="0">
                <a:ea typeface="Liberation Sans Narrow"/>
                <a:cs typeface="Liberation Sans Narrow"/>
              </a:rPr>
              <a:t>Council appointed a multi stakeholder committee and included new members</a:t>
            </a:r>
            <a:endParaRPr lang="en-US" sz="1800" dirty="0" smtClean="0">
              <a:effectLst/>
              <a:ea typeface="Liberation Sans Narrow"/>
              <a:cs typeface="Liberation Sans Narrow"/>
            </a:endParaRPr>
          </a:p>
          <a:p>
            <a:pPr marL="0" marR="151130" lvl="0" indent="0" algn="just">
              <a:spcBef>
                <a:spcPts val="0"/>
              </a:spcBef>
              <a:spcAft>
                <a:spcPts val="0"/>
              </a:spcAft>
              <a:buNone/>
              <a:tabLst>
                <a:tab pos="3150235" algn="l"/>
              </a:tabLst>
            </a:pPr>
            <a:r>
              <a:rPr lang="en-US" sz="1800" dirty="0" smtClean="0">
                <a:effectLst/>
                <a:ea typeface="Liberation Sans Narrow"/>
                <a:cs typeface="Liberation Sans Narrow"/>
              </a:rPr>
              <a:t> </a:t>
            </a:r>
            <a:endParaRPr lang="en-GB" sz="1800" dirty="0">
              <a:effectLst/>
              <a:ea typeface="Liberation Sans Narrow"/>
              <a:cs typeface="Liberation Sans Narrow"/>
            </a:endParaRPr>
          </a:p>
          <a:p>
            <a:pPr marR="151130" algn="just">
              <a:spcBef>
                <a:spcPts val="0"/>
              </a:spcBef>
              <a:tabLst>
                <a:tab pos="3150235" algn="l"/>
              </a:tabLst>
            </a:pPr>
            <a:r>
              <a:rPr lang="en-US" sz="1800" dirty="0" smtClean="0"/>
              <a:t>Apart from ward based and stakeholder physical consultations, Council also used google</a:t>
            </a:r>
            <a:r>
              <a:rPr lang="en-US" sz="1800" dirty="0"/>
              <a:t> </a:t>
            </a:r>
            <a:r>
              <a:rPr lang="en-US" sz="1800" dirty="0" smtClean="0"/>
              <a:t>questionnaires (</a:t>
            </a:r>
            <a:r>
              <a:rPr lang="en-US" sz="1800" dirty="0" err="1" smtClean="0"/>
              <a:t>shona</a:t>
            </a:r>
            <a:r>
              <a:rPr lang="en-US" sz="1800" dirty="0" smtClean="0"/>
              <a:t>, English and Ndebele) </a:t>
            </a:r>
            <a:r>
              <a:rPr lang="en-US" sz="1800" dirty="0" err="1" smtClean="0"/>
              <a:t>whatsapp</a:t>
            </a:r>
            <a:r>
              <a:rPr lang="en-US" sz="1800" dirty="0" smtClean="0"/>
              <a:t> </a:t>
            </a:r>
            <a:r>
              <a:rPr lang="en-US" sz="1800" dirty="0" err="1" smtClean="0"/>
              <a:t>Chatbot</a:t>
            </a:r>
            <a:r>
              <a:rPr lang="en-US" sz="1800" dirty="0" smtClean="0"/>
              <a:t>, radio </a:t>
            </a:r>
            <a:r>
              <a:rPr lang="en-US" sz="1800" dirty="0" err="1" smtClean="0"/>
              <a:t>programmeand</a:t>
            </a:r>
            <a:r>
              <a:rPr lang="en-US" sz="1800" dirty="0" smtClean="0"/>
              <a:t> </a:t>
            </a:r>
            <a:r>
              <a:rPr lang="en-US" sz="1800" dirty="0" smtClean="0"/>
              <a:t>exhibition and an interpreter for the deaf.</a:t>
            </a:r>
            <a:endParaRPr lang="en-US" sz="1800" dirty="0"/>
          </a:p>
          <a:p>
            <a:pPr marR="151130" algn="just">
              <a:spcBef>
                <a:spcPts val="0"/>
              </a:spcBef>
              <a:tabLst>
                <a:tab pos="3150235" algn="l"/>
              </a:tabLst>
            </a:pPr>
            <a:r>
              <a:rPr lang="en-US" sz="1800" dirty="0"/>
              <a:t>In all consultations, the ward based and stakeholder groups, participants were involved in choosing the venue and time which is </a:t>
            </a:r>
            <a:r>
              <a:rPr lang="en-US" sz="1800" dirty="0" smtClean="0"/>
              <a:t>strategic and women were encouraged to </a:t>
            </a:r>
            <a:r>
              <a:rPr lang="en-US" sz="1800" dirty="0" smtClean="0"/>
              <a:t>participate. Notices,  </a:t>
            </a:r>
            <a:r>
              <a:rPr lang="en-US" sz="1800" dirty="0" smtClean="0"/>
              <a:t>hailers . radio </a:t>
            </a:r>
            <a:r>
              <a:rPr lang="en-US" sz="1800" dirty="0" err="1" smtClean="0"/>
              <a:t>programmes</a:t>
            </a:r>
            <a:r>
              <a:rPr lang="en-US" sz="1800" dirty="0" smtClean="0"/>
              <a:t> and social media platforms were used to notify residents of the consultations. Council also appointed brand ambassadors to advertise council </a:t>
            </a:r>
            <a:r>
              <a:rPr lang="en-US" sz="1800" dirty="0" err="1" smtClean="0"/>
              <a:t>programmes</a:t>
            </a:r>
            <a:r>
              <a:rPr lang="en-US" sz="1800" dirty="0" smtClean="0"/>
              <a:t>.</a:t>
            </a:r>
          </a:p>
          <a:p>
            <a:pPr marL="0" marR="151130" lvl="0" indent="0" algn="just">
              <a:spcBef>
                <a:spcPts val="0"/>
              </a:spcBef>
              <a:buNone/>
              <a:tabLst>
                <a:tab pos="3150235" algn="l"/>
              </a:tabLst>
            </a:pPr>
            <a:endParaRPr lang="en-US" sz="1200" dirty="0">
              <a:effectLst/>
              <a:ea typeface="Liberation Sans Narrow"/>
              <a:cs typeface="Liberation Sans Narrow"/>
            </a:endParaRPr>
          </a:p>
        </p:txBody>
      </p:sp>
      <p:sp>
        <p:nvSpPr>
          <p:cNvPr id="8" name="Text Placeholder 7"/>
          <p:cNvSpPr>
            <a:spLocks noGrp="1"/>
          </p:cNvSpPr>
          <p:nvPr>
            <p:ph type="body" sz="quarter" idx="3"/>
          </p:nvPr>
        </p:nvSpPr>
        <p:spPr>
          <a:xfrm>
            <a:off x="4598276" y="923117"/>
            <a:ext cx="4041775" cy="639762"/>
          </a:xfrm>
        </p:spPr>
        <p:txBody>
          <a:bodyPr/>
          <a:lstStyle/>
          <a:p>
            <a:r>
              <a:rPr lang="en-ZA" dirty="0" smtClean="0"/>
              <a:t>	Evidence</a:t>
            </a:r>
            <a:endParaRPr lang="en-ZA" dirty="0"/>
          </a:p>
        </p:txBody>
      </p:sp>
      <p:sp>
        <p:nvSpPr>
          <p:cNvPr id="9" name="Content Placeholder 8"/>
          <p:cNvSpPr>
            <a:spLocks noGrp="1"/>
          </p:cNvSpPr>
          <p:nvPr>
            <p:ph sz="quarter" idx="4"/>
          </p:nvPr>
        </p:nvSpPr>
        <p:spPr>
          <a:xfrm>
            <a:off x="5486400" y="1534346"/>
            <a:ext cx="3200400" cy="5323653"/>
          </a:xfrm>
          <a:ln>
            <a:solidFill>
              <a:schemeClr val="tx1"/>
            </a:solidFill>
          </a:ln>
        </p:spPr>
        <p:txBody>
          <a:bodyPr>
            <a:normAutofit/>
          </a:bodyPr>
          <a:lstStyle/>
          <a:p>
            <a:pPr marL="0" indent="0">
              <a:buNone/>
            </a:pPr>
            <a:r>
              <a:rPr lang="en-ZA" dirty="0" smtClean="0">
                <a:solidFill>
                  <a:srgbClr val="FF0000"/>
                </a:solidFill>
              </a:rPr>
              <a:t>Google form  link (</a:t>
            </a:r>
            <a:r>
              <a:rPr lang="en-ZA" dirty="0" err="1" smtClean="0">
                <a:solidFill>
                  <a:srgbClr val="FF0000"/>
                </a:solidFill>
              </a:rPr>
              <a:t>shona</a:t>
            </a:r>
            <a:r>
              <a:rPr lang="en-ZA" dirty="0" smtClean="0">
                <a:solidFill>
                  <a:srgbClr val="FF0000"/>
                </a:solidFill>
              </a:rPr>
              <a:t>)https</a:t>
            </a:r>
            <a:r>
              <a:rPr lang="en-ZA" dirty="0">
                <a:solidFill>
                  <a:srgbClr val="FF0000"/>
                </a:solidFill>
              </a:rPr>
              <a:t>://</a:t>
            </a:r>
            <a:r>
              <a:rPr lang="en-ZA" dirty="0" smtClean="0">
                <a:solidFill>
                  <a:srgbClr val="FF0000"/>
                </a:solidFill>
              </a:rPr>
              <a:t>docs.google.com/forms/d/e/1FAIpQLSexMXtfNA0w_otD4Acsl67kcSnsQgKhz3OMhMPc79XTYmijwg/viewform</a:t>
            </a:r>
          </a:p>
          <a:p>
            <a:pPr marL="0" indent="0">
              <a:buNone/>
            </a:pPr>
            <a:endParaRPr lang="en-ZA" dirty="0" smtClean="0">
              <a:solidFill>
                <a:srgbClr val="FF0000"/>
              </a:solidFill>
            </a:endParaRPr>
          </a:p>
          <a:p>
            <a:pPr marL="0" indent="0">
              <a:buNone/>
            </a:pPr>
            <a:endParaRPr lang="en-ZA" dirty="0" smtClean="0">
              <a:solidFill>
                <a:srgbClr val="FF0000"/>
              </a:solidFill>
            </a:endParaRPr>
          </a:p>
          <a:p>
            <a:pPr marL="0" indent="0">
              <a:buNone/>
            </a:pPr>
            <a:endParaRPr lang="en-ZA" dirty="0">
              <a:solidFill>
                <a:srgbClr val="FF0000"/>
              </a:solidFill>
            </a:endParaRPr>
          </a:p>
        </p:txBody>
      </p:sp>
      <p:sp>
        <p:nvSpPr>
          <p:cNvPr id="10" name="TextBox 9"/>
          <p:cNvSpPr txBox="1"/>
          <p:nvPr/>
        </p:nvSpPr>
        <p:spPr>
          <a:xfrm>
            <a:off x="0" y="7620000"/>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215810448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b="1" dirty="0"/>
              <a:t>II. </a:t>
            </a:r>
            <a:r>
              <a:rPr lang="en-US" sz="3600" b="1" dirty="0">
                <a:effectLst/>
                <a:latin typeface="+mn-lt"/>
                <a:ea typeface="Liberation Sans Narrow"/>
                <a:cs typeface="Liberation Sans Narrow"/>
              </a:rPr>
              <a:t>THE BUDGET PROCESS</a:t>
            </a:r>
            <a:r>
              <a:rPr lang="en-GB" sz="1800" dirty="0">
                <a:effectLst/>
                <a:latin typeface="Liberation Sans Narrow"/>
                <a:ea typeface="Liberation Sans Narrow"/>
                <a:cs typeface="Liberation Sans Narrow"/>
              </a:rPr>
              <a:t/>
            </a:r>
            <a:br>
              <a:rPr lang="en-GB" sz="1800" dirty="0">
                <a:effectLst/>
                <a:latin typeface="Liberation Sans Narrow"/>
                <a:ea typeface="Liberation Sans Narrow"/>
                <a:cs typeface="Liberation Sans Narrow"/>
              </a:rPr>
            </a:br>
            <a:r>
              <a:rPr lang="en-ZA" b="1" dirty="0"/>
              <a:t>  </a:t>
            </a:r>
            <a:endParaRPr lang="en-ZA" dirty="0"/>
          </a:p>
        </p:txBody>
      </p:sp>
      <p:sp>
        <p:nvSpPr>
          <p:cNvPr id="5" name="Text Placeholder 4"/>
          <p:cNvSpPr>
            <a:spLocks noGrp="1"/>
          </p:cNvSpPr>
          <p:nvPr>
            <p:ph type="body" idx="1"/>
          </p:nvPr>
        </p:nvSpPr>
        <p:spPr>
          <a:xfrm>
            <a:off x="381000" y="914188"/>
            <a:ext cx="4040188" cy="639762"/>
          </a:xfrm>
        </p:spPr>
        <p:txBody>
          <a:bodyPr/>
          <a:lstStyle/>
          <a:p>
            <a:r>
              <a:rPr lang="en-ZA" dirty="0"/>
              <a:t>Detail</a:t>
            </a:r>
          </a:p>
        </p:txBody>
      </p:sp>
      <p:sp>
        <p:nvSpPr>
          <p:cNvPr id="7" name="Content Placeholder 6"/>
          <p:cNvSpPr>
            <a:spLocks noGrp="1"/>
          </p:cNvSpPr>
          <p:nvPr>
            <p:ph sz="half" idx="2"/>
          </p:nvPr>
        </p:nvSpPr>
        <p:spPr>
          <a:xfrm>
            <a:off x="457200" y="1535112"/>
            <a:ext cx="4040188" cy="4863673"/>
          </a:xfrm>
          <a:ln>
            <a:solidFill>
              <a:schemeClr val="tx1"/>
            </a:solidFill>
          </a:ln>
        </p:spPr>
        <p:txBody>
          <a:bodyPr>
            <a:noAutofit/>
          </a:bodyPr>
          <a:lstStyle/>
          <a:p>
            <a:pPr marR="151130" algn="just">
              <a:spcBef>
                <a:spcPts val="0"/>
              </a:spcBef>
              <a:tabLst>
                <a:tab pos="3150235" algn="l"/>
              </a:tabLst>
            </a:pPr>
            <a:r>
              <a:rPr lang="en-US" sz="2000" dirty="0"/>
              <a:t>Women, the Youth and People with disabilities were consulted as a group and they are also represented in the budget </a:t>
            </a:r>
            <a:r>
              <a:rPr lang="en-US" sz="2000" dirty="0" smtClean="0"/>
              <a:t>Committee.</a:t>
            </a:r>
            <a:endParaRPr lang="en-GB" sz="2200" dirty="0">
              <a:ea typeface="Liberation Sans Narrow"/>
              <a:cs typeface="Liberation Sans Narrow"/>
            </a:endParaRPr>
          </a:p>
          <a:p>
            <a:pPr marL="0" marR="151130" lvl="0" indent="0" algn="just">
              <a:spcBef>
                <a:spcPts val="0"/>
              </a:spcBef>
              <a:spcAft>
                <a:spcPts val="0"/>
              </a:spcAft>
              <a:buNone/>
              <a:tabLst>
                <a:tab pos="3150235" algn="l"/>
              </a:tabLst>
            </a:pPr>
            <a:endParaRPr lang="en-GB" sz="2200" dirty="0">
              <a:effectLst/>
              <a:ea typeface="Calibri" panose="020F0502020204030204" pitchFamily="34" charset="0"/>
            </a:endParaRPr>
          </a:p>
          <a:p>
            <a:pPr marR="151130" algn="just">
              <a:spcBef>
                <a:spcPts val="0"/>
              </a:spcBef>
              <a:tabLst>
                <a:tab pos="3150235" algn="l"/>
              </a:tabLst>
            </a:pPr>
            <a:r>
              <a:rPr lang="en-GB" sz="2200" dirty="0" smtClean="0">
                <a:ea typeface="Calibri" panose="020F0502020204030204" pitchFamily="34" charset="0"/>
              </a:rPr>
              <a:t>The questionnaires were distributed to residents door to door to encourage participation of women.</a:t>
            </a:r>
          </a:p>
          <a:p>
            <a:pPr marR="151130" algn="just">
              <a:spcBef>
                <a:spcPts val="0"/>
              </a:spcBef>
              <a:tabLst>
                <a:tab pos="3150235" algn="l"/>
              </a:tabLst>
            </a:pPr>
            <a:r>
              <a:rPr lang="en-GB" sz="2200" dirty="0" smtClean="0">
                <a:effectLst/>
                <a:ea typeface="Calibri" panose="020F0502020204030204" pitchFamily="34" charset="0"/>
              </a:rPr>
              <a:t>The questionnaires improved overall response to budget consultation from about 806 women to 1737 , ( 1500 to 4 3 42) and managed to reach out to 62</a:t>
            </a:r>
            <a:endParaRPr lang="en-GB" sz="1800" dirty="0">
              <a:effectLst/>
              <a:ea typeface="Calibri" panose="020F0502020204030204" pitchFamily="34" charset="0"/>
            </a:endParaRPr>
          </a:p>
          <a:p>
            <a:pPr marL="0" marR="151130" lvl="0" indent="0" algn="just">
              <a:spcBef>
                <a:spcPts val="0"/>
              </a:spcBef>
              <a:spcAft>
                <a:spcPts val="0"/>
              </a:spcAft>
              <a:buNone/>
              <a:tabLst>
                <a:tab pos="3150235" algn="l"/>
              </a:tabLst>
            </a:pPr>
            <a:endParaRPr lang="en-US" sz="1200" dirty="0">
              <a:effectLst/>
              <a:ea typeface="Liberation Sans Narrow"/>
              <a:cs typeface="Liberation Sans Narrow"/>
            </a:endParaRPr>
          </a:p>
        </p:txBody>
      </p:sp>
      <p:sp>
        <p:nvSpPr>
          <p:cNvPr id="8" name="Text Placeholder 7"/>
          <p:cNvSpPr>
            <a:spLocks noGrp="1"/>
          </p:cNvSpPr>
          <p:nvPr>
            <p:ph type="body" sz="quarter" idx="3"/>
          </p:nvPr>
        </p:nvSpPr>
        <p:spPr>
          <a:xfrm>
            <a:off x="4598276" y="923117"/>
            <a:ext cx="4041775" cy="639762"/>
          </a:xfrm>
        </p:spPr>
        <p:txBody>
          <a:bodyPr/>
          <a:lstStyle/>
          <a:p>
            <a:r>
              <a:rPr lang="en-ZA" dirty="0"/>
              <a:t>Evidence</a:t>
            </a:r>
          </a:p>
        </p:txBody>
      </p:sp>
      <p:sp>
        <p:nvSpPr>
          <p:cNvPr id="10" name="TextBox 9"/>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pic>
        <p:nvPicPr>
          <p:cNvPr id="3" name="Content Placeholder 2"/>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4572000" y="1563249"/>
            <a:ext cx="4171950" cy="2551551"/>
          </a:xfr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5874" y="4255930"/>
            <a:ext cx="3212726" cy="2136120"/>
          </a:xfrm>
          <a:prstGeom prst="rect">
            <a:avLst/>
          </a:prstGeom>
        </p:spPr>
      </p:pic>
    </p:spTree>
    <p:extLst>
      <p:ext uri="{BB962C8B-B14F-4D97-AF65-F5344CB8AC3E}">
        <p14:creationId xmlns:p14="http://schemas.microsoft.com/office/powerpoint/2010/main" val="426265351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2" y="228600"/>
            <a:ext cx="8229600" cy="639762"/>
          </a:xfrm>
        </p:spPr>
        <p:txBody>
          <a:bodyPr>
            <a:normAutofit fontScale="90000"/>
          </a:bodyPr>
          <a:lstStyle/>
          <a:p>
            <a:r>
              <a:rPr lang="en-ZA" b="1" dirty="0"/>
              <a:t>II. </a:t>
            </a:r>
            <a:r>
              <a:rPr lang="en-US" sz="3600" b="1" dirty="0">
                <a:effectLst/>
                <a:latin typeface="+mn-lt"/>
                <a:ea typeface="Liberation Sans Narrow"/>
                <a:cs typeface="Liberation Sans Narrow"/>
              </a:rPr>
              <a:t>THE BUDGET PROCESS</a:t>
            </a:r>
            <a:r>
              <a:rPr lang="en-GB" sz="1800" dirty="0">
                <a:effectLst/>
                <a:latin typeface="Liberation Sans Narrow"/>
                <a:ea typeface="Liberation Sans Narrow"/>
                <a:cs typeface="Liberation Sans Narrow"/>
              </a:rPr>
              <a:t/>
            </a:r>
            <a:br>
              <a:rPr lang="en-GB" sz="1800" dirty="0">
                <a:effectLst/>
                <a:latin typeface="Liberation Sans Narrow"/>
                <a:ea typeface="Liberation Sans Narrow"/>
                <a:cs typeface="Liberation Sans Narrow"/>
              </a:rPr>
            </a:br>
            <a:r>
              <a:rPr lang="en-ZA" b="1" dirty="0"/>
              <a:t>  </a:t>
            </a:r>
            <a:endParaRPr lang="en-ZA" dirty="0"/>
          </a:p>
        </p:txBody>
      </p:sp>
      <p:graphicFrame>
        <p:nvGraphicFramePr>
          <p:cNvPr id="3" name="Table 3">
            <a:extLst>
              <a:ext uri="{FF2B5EF4-FFF2-40B4-BE49-F238E27FC236}">
                <a16:creationId xmlns="" xmlns:a16="http://schemas.microsoft.com/office/drawing/2014/main" id="{E3F2E008-324E-644E-78D4-EFC94C39738D}"/>
              </a:ext>
            </a:extLst>
          </p:cNvPr>
          <p:cNvGraphicFramePr>
            <a:graphicFrameLocks noGrp="1"/>
          </p:cNvGraphicFramePr>
          <p:nvPr>
            <p:ph idx="1"/>
            <p:extLst>
              <p:ext uri="{D42A27DB-BD31-4B8C-83A1-F6EECF244321}">
                <p14:modId xmlns:p14="http://schemas.microsoft.com/office/powerpoint/2010/main" val="3990466613"/>
              </p:ext>
            </p:extLst>
          </p:nvPr>
        </p:nvGraphicFramePr>
        <p:xfrm>
          <a:off x="304800" y="1676400"/>
          <a:ext cx="8229592" cy="4592320"/>
        </p:xfrm>
        <a:graphic>
          <a:graphicData uri="http://schemas.openxmlformats.org/drawingml/2006/table">
            <a:tbl>
              <a:tblPr firstRow="1" bandRow="1">
                <a:tableStyleId>{5C22544A-7EE6-4342-B048-85BDC9FD1C3A}</a:tableStyleId>
              </a:tblPr>
              <a:tblGrid>
                <a:gridCol w="587828">
                  <a:extLst>
                    <a:ext uri="{9D8B030D-6E8A-4147-A177-3AD203B41FA5}">
                      <a16:colId xmlns="" xmlns:a16="http://schemas.microsoft.com/office/drawing/2014/main" val="56608404"/>
                    </a:ext>
                  </a:extLst>
                </a:gridCol>
                <a:gridCol w="587828">
                  <a:extLst>
                    <a:ext uri="{9D8B030D-6E8A-4147-A177-3AD203B41FA5}">
                      <a16:colId xmlns="" xmlns:a16="http://schemas.microsoft.com/office/drawing/2014/main" val="380872478"/>
                    </a:ext>
                  </a:extLst>
                </a:gridCol>
                <a:gridCol w="587828">
                  <a:extLst>
                    <a:ext uri="{9D8B030D-6E8A-4147-A177-3AD203B41FA5}">
                      <a16:colId xmlns="" xmlns:a16="http://schemas.microsoft.com/office/drawing/2014/main" val="1457223945"/>
                    </a:ext>
                  </a:extLst>
                </a:gridCol>
                <a:gridCol w="587828">
                  <a:extLst>
                    <a:ext uri="{9D8B030D-6E8A-4147-A177-3AD203B41FA5}">
                      <a16:colId xmlns="" xmlns:a16="http://schemas.microsoft.com/office/drawing/2014/main" val="2940392165"/>
                    </a:ext>
                  </a:extLst>
                </a:gridCol>
                <a:gridCol w="587828">
                  <a:extLst>
                    <a:ext uri="{9D8B030D-6E8A-4147-A177-3AD203B41FA5}">
                      <a16:colId xmlns="" xmlns:a16="http://schemas.microsoft.com/office/drawing/2014/main" val="3605606572"/>
                    </a:ext>
                  </a:extLst>
                </a:gridCol>
                <a:gridCol w="587828">
                  <a:extLst>
                    <a:ext uri="{9D8B030D-6E8A-4147-A177-3AD203B41FA5}">
                      <a16:colId xmlns="" xmlns:a16="http://schemas.microsoft.com/office/drawing/2014/main" val="1241101679"/>
                    </a:ext>
                  </a:extLst>
                </a:gridCol>
                <a:gridCol w="587828">
                  <a:extLst>
                    <a:ext uri="{9D8B030D-6E8A-4147-A177-3AD203B41FA5}">
                      <a16:colId xmlns="" xmlns:a16="http://schemas.microsoft.com/office/drawing/2014/main" val="662765075"/>
                    </a:ext>
                  </a:extLst>
                </a:gridCol>
                <a:gridCol w="587828">
                  <a:extLst>
                    <a:ext uri="{9D8B030D-6E8A-4147-A177-3AD203B41FA5}">
                      <a16:colId xmlns="" xmlns:a16="http://schemas.microsoft.com/office/drawing/2014/main" val="1649991834"/>
                    </a:ext>
                  </a:extLst>
                </a:gridCol>
                <a:gridCol w="587828">
                  <a:extLst>
                    <a:ext uri="{9D8B030D-6E8A-4147-A177-3AD203B41FA5}">
                      <a16:colId xmlns="" xmlns:a16="http://schemas.microsoft.com/office/drawing/2014/main" val="2185934482"/>
                    </a:ext>
                  </a:extLst>
                </a:gridCol>
                <a:gridCol w="587828">
                  <a:extLst>
                    <a:ext uri="{9D8B030D-6E8A-4147-A177-3AD203B41FA5}">
                      <a16:colId xmlns="" xmlns:a16="http://schemas.microsoft.com/office/drawing/2014/main" val="2077918054"/>
                    </a:ext>
                  </a:extLst>
                </a:gridCol>
                <a:gridCol w="587828">
                  <a:extLst>
                    <a:ext uri="{9D8B030D-6E8A-4147-A177-3AD203B41FA5}">
                      <a16:colId xmlns="" xmlns:a16="http://schemas.microsoft.com/office/drawing/2014/main" val="791894052"/>
                    </a:ext>
                  </a:extLst>
                </a:gridCol>
                <a:gridCol w="587828">
                  <a:extLst>
                    <a:ext uri="{9D8B030D-6E8A-4147-A177-3AD203B41FA5}">
                      <a16:colId xmlns="" xmlns:a16="http://schemas.microsoft.com/office/drawing/2014/main" val="3302416731"/>
                    </a:ext>
                  </a:extLst>
                </a:gridCol>
                <a:gridCol w="587828">
                  <a:extLst>
                    <a:ext uri="{9D8B030D-6E8A-4147-A177-3AD203B41FA5}">
                      <a16:colId xmlns="" xmlns:a16="http://schemas.microsoft.com/office/drawing/2014/main" val="430883825"/>
                    </a:ext>
                  </a:extLst>
                </a:gridCol>
                <a:gridCol w="587828">
                  <a:extLst>
                    <a:ext uri="{9D8B030D-6E8A-4147-A177-3AD203B41FA5}">
                      <a16:colId xmlns="" xmlns:a16="http://schemas.microsoft.com/office/drawing/2014/main" val="1432351515"/>
                    </a:ext>
                  </a:extLst>
                </a:gridCol>
              </a:tblGrid>
              <a:tr h="370840">
                <a:tc>
                  <a:txBody>
                    <a:bodyPr/>
                    <a:lstStyle/>
                    <a:p>
                      <a:r>
                        <a:rPr lang="en-US" dirty="0"/>
                        <a:t>Consultation</a:t>
                      </a:r>
                      <a:endParaRPr lang="en-GB" dirty="0"/>
                    </a:p>
                  </a:txBody>
                  <a:tcPr/>
                </a:tc>
                <a:tc gridSpan="5">
                  <a:txBody>
                    <a:bodyPr/>
                    <a:lstStyle/>
                    <a:p>
                      <a:r>
                        <a:rPr lang="en-US" dirty="0"/>
                        <a:t>Women</a:t>
                      </a:r>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a:txBody>
                    <a:bodyPr/>
                    <a:lstStyle/>
                    <a:p>
                      <a:r>
                        <a:rPr lang="en-US" dirty="0"/>
                        <a:t>Total</a:t>
                      </a:r>
                      <a:endParaRPr lang="en-GB" dirty="0"/>
                    </a:p>
                  </a:txBody>
                  <a:tcPr/>
                </a:tc>
                <a:tc gridSpan="4">
                  <a:txBody>
                    <a:bodyPr/>
                    <a:lstStyle/>
                    <a:p>
                      <a:r>
                        <a:rPr lang="en-US" dirty="0"/>
                        <a:t>Men</a:t>
                      </a:r>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a:txBody>
                    <a:bodyPr/>
                    <a:lstStyle/>
                    <a:p>
                      <a:endParaRPr lang="en-GB"/>
                    </a:p>
                  </a:txBody>
                  <a:tcPr/>
                </a:tc>
                <a:tc>
                  <a:txBody>
                    <a:bodyPr/>
                    <a:lstStyle/>
                    <a:p>
                      <a:r>
                        <a:rPr lang="en-US" dirty="0"/>
                        <a:t>Total</a:t>
                      </a:r>
                      <a:endParaRPr lang="en-GB" dirty="0"/>
                    </a:p>
                  </a:txBody>
                  <a:tcPr/>
                </a:tc>
                <a:tc>
                  <a:txBody>
                    <a:bodyPr/>
                    <a:lstStyle/>
                    <a:p>
                      <a:r>
                        <a:rPr lang="en-US" dirty="0"/>
                        <a:t>% Women</a:t>
                      </a:r>
                      <a:endParaRPr lang="en-GB" dirty="0"/>
                    </a:p>
                  </a:txBody>
                  <a:tcPr/>
                </a:tc>
                <a:extLst>
                  <a:ext uri="{0D108BD9-81ED-4DB2-BD59-A6C34878D82A}">
                    <a16:rowId xmlns="" xmlns:a16="http://schemas.microsoft.com/office/drawing/2014/main" val="4267298776"/>
                  </a:ext>
                </a:extLst>
              </a:tr>
              <a:tr h="370840">
                <a:tc>
                  <a:txBody>
                    <a:bodyPr/>
                    <a:lstStyle/>
                    <a:p>
                      <a:endParaRPr lang="en-GB"/>
                    </a:p>
                  </a:txBody>
                  <a:tcPr/>
                </a:tc>
                <a:tc gridSpan="4">
                  <a:txBody>
                    <a:bodyPr/>
                    <a:lstStyle/>
                    <a:p>
                      <a:r>
                        <a:rPr lang="en-US" dirty="0"/>
                        <a:t>Age</a:t>
                      </a:r>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a:txBody>
                    <a:bodyPr/>
                    <a:lstStyle/>
                    <a:p>
                      <a:endParaRPr lang="en-GB" dirty="0"/>
                    </a:p>
                  </a:txBody>
                  <a:tcPr/>
                </a:tc>
                <a:tc>
                  <a:txBody>
                    <a:bodyPr/>
                    <a:lstStyle/>
                    <a:p>
                      <a:endParaRPr lang="en-GB"/>
                    </a:p>
                  </a:txBody>
                  <a:tcPr/>
                </a:tc>
                <a:tc gridSpan="4">
                  <a:txBody>
                    <a:bodyPr/>
                    <a:lstStyle/>
                    <a:p>
                      <a:r>
                        <a:rPr lang="en-US" dirty="0"/>
                        <a:t>Age</a:t>
                      </a:r>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 xmlns:a16="http://schemas.microsoft.com/office/drawing/2014/main" val="570912337"/>
                  </a:ext>
                </a:extLst>
              </a:tr>
              <a:tr h="370840">
                <a:tc>
                  <a:txBody>
                    <a:bodyPr/>
                    <a:lstStyle/>
                    <a:p>
                      <a:endParaRPr lang="en-GB"/>
                    </a:p>
                  </a:txBody>
                  <a:tcPr/>
                </a:tc>
                <a:tc>
                  <a:txBody>
                    <a:bodyPr/>
                    <a:lstStyle/>
                    <a:p>
                      <a:r>
                        <a:rPr lang="en-US" dirty="0"/>
                        <a:t>- 15</a:t>
                      </a:r>
                      <a:endParaRPr lang="en-GB" dirty="0"/>
                    </a:p>
                  </a:txBody>
                  <a:tcPr/>
                </a:tc>
                <a:tc>
                  <a:txBody>
                    <a:bodyPr/>
                    <a:lstStyle/>
                    <a:p>
                      <a:r>
                        <a:rPr lang="en-US" dirty="0"/>
                        <a:t>15-35</a:t>
                      </a:r>
                      <a:endParaRPr lang="en-GB" dirty="0"/>
                    </a:p>
                  </a:txBody>
                  <a:tcPr/>
                </a:tc>
                <a:tc>
                  <a:txBody>
                    <a:bodyPr/>
                    <a:lstStyle/>
                    <a:p>
                      <a:r>
                        <a:rPr lang="en-US" dirty="0"/>
                        <a:t>36-59</a:t>
                      </a:r>
                      <a:endParaRPr lang="en-GB" dirty="0"/>
                    </a:p>
                  </a:txBody>
                  <a:tcPr/>
                </a:tc>
                <a:tc>
                  <a:txBody>
                    <a:bodyPr/>
                    <a:lstStyle/>
                    <a:p>
                      <a:r>
                        <a:rPr lang="en-US" dirty="0"/>
                        <a:t>60+</a:t>
                      </a:r>
                      <a:endParaRPr lang="en-GB" dirty="0"/>
                    </a:p>
                  </a:txBody>
                  <a:tcPr/>
                </a:tc>
                <a:tc>
                  <a:txBody>
                    <a:bodyPr/>
                    <a:lstStyle/>
                    <a:p>
                      <a:r>
                        <a:rPr lang="en-US" dirty="0"/>
                        <a:t>PWD</a:t>
                      </a:r>
                      <a:endParaRPr lang="en-GB" dirty="0"/>
                    </a:p>
                  </a:txBody>
                  <a:tcPr/>
                </a:tc>
                <a:tc>
                  <a:txBody>
                    <a:bodyPr/>
                    <a:lstStyle/>
                    <a:p>
                      <a:endParaRPr lang="en-GB"/>
                    </a:p>
                  </a:txBody>
                  <a:tcPr/>
                </a:tc>
                <a:tc>
                  <a:txBody>
                    <a:bodyPr/>
                    <a:lstStyle/>
                    <a:p>
                      <a:r>
                        <a:rPr lang="en-US" dirty="0"/>
                        <a:t>- 15</a:t>
                      </a:r>
                      <a:endParaRPr lang="en-GB" dirty="0"/>
                    </a:p>
                  </a:txBody>
                  <a:tcPr/>
                </a:tc>
                <a:tc>
                  <a:txBody>
                    <a:bodyPr/>
                    <a:lstStyle/>
                    <a:p>
                      <a:r>
                        <a:rPr lang="en-US" dirty="0"/>
                        <a:t>15-35</a:t>
                      </a:r>
                      <a:endParaRPr lang="en-GB" dirty="0"/>
                    </a:p>
                  </a:txBody>
                  <a:tcPr/>
                </a:tc>
                <a:tc>
                  <a:txBody>
                    <a:bodyPr/>
                    <a:lstStyle/>
                    <a:p>
                      <a:r>
                        <a:rPr lang="en-US" dirty="0"/>
                        <a:t>36-59</a:t>
                      </a:r>
                      <a:endParaRPr lang="en-GB" dirty="0"/>
                    </a:p>
                  </a:txBody>
                  <a:tcPr/>
                </a:tc>
                <a:tc>
                  <a:txBody>
                    <a:bodyPr/>
                    <a:lstStyle/>
                    <a:p>
                      <a:r>
                        <a:rPr lang="en-US" dirty="0"/>
                        <a:t>60+</a:t>
                      </a:r>
                      <a:endParaRPr lang="en-GB" dirty="0"/>
                    </a:p>
                  </a:txBody>
                  <a:tcPr/>
                </a:tc>
                <a:tc>
                  <a:txBody>
                    <a:bodyPr/>
                    <a:lstStyle/>
                    <a:p>
                      <a:r>
                        <a:rPr lang="en-US" dirty="0"/>
                        <a:t>PWD</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 xmlns:a16="http://schemas.microsoft.com/office/drawing/2014/main" val="3636825304"/>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 xmlns:a16="http://schemas.microsoft.com/office/drawing/2014/main" val="2257679851"/>
                  </a:ext>
                </a:extLst>
              </a:tr>
              <a:tr h="370840">
                <a:tc>
                  <a:txBody>
                    <a:bodyPr/>
                    <a:lstStyle/>
                    <a:p>
                      <a:endParaRPr lang="en-GB"/>
                    </a:p>
                  </a:txBody>
                  <a:tcPr/>
                </a:tc>
                <a:tc>
                  <a:txBody>
                    <a:bodyPr/>
                    <a:lstStyle/>
                    <a:p>
                      <a:r>
                        <a:rPr lang="en-GB" dirty="0" smtClean="0"/>
                        <a:t>75</a:t>
                      </a:r>
                      <a:endParaRPr lang="en-GB" dirty="0"/>
                    </a:p>
                  </a:txBody>
                  <a:tcPr/>
                </a:tc>
                <a:tc>
                  <a:txBody>
                    <a:bodyPr/>
                    <a:lstStyle/>
                    <a:p>
                      <a:r>
                        <a:rPr lang="en-GB" dirty="0" smtClean="0"/>
                        <a:t>576</a:t>
                      </a:r>
                      <a:endParaRPr lang="en-GB" dirty="0"/>
                    </a:p>
                  </a:txBody>
                  <a:tcPr/>
                </a:tc>
                <a:tc>
                  <a:txBody>
                    <a:bodyPr/>
                    <a:lstStyle/>
                    <a:p>
                      <a:r>
                        <a:rPr lang="en-GB" dirty="0" smtClean="0"/>
                        <a:t>834</a:t>
                      </a:r>
                      <a:endParaRPr lang="en-GB" dirty="0"/>
                    </a:p>
                  </a:txBody>
                  <a:tcPr/>
                </a:tc>
                <a:tc>
                  <a:txBody>
                    <a:bodyPr/>
                    <a:lstStyle/>
                    <a:p>
                      <a:r>
                        <a:rPr lang="en-GB" dirty="0" smtClean="0"/>
                        <a:t>252</a:t>
                      </a:r>
                      <a:endParaRPr lang="en-GB" dirty="0"/>
                    </a:p>
                  </a:txBody>
                  <a:tcPr/>
                </a:tc>
                <a:tc>
                  <a:txBody>
                    <a:bodyPr/>
                    <a:lstStyle/>
                    <a:p>
                      <a:r>
                        <a:rPr lang="en-GB" dirty="0" smtClean="0"/>
                        <a:t>69</a:t>
                      </a:r>
                      <a:endParaRPr lang="en-GB" dirty="0"/>
                    </a:p>
                  </a:txBody>
                  <a:tcPr/>
                </a:tc>
                <a:tc>
                  <a:txBody>
                    <a:bodyPr/>
                    <a:lstStyle/>
                    <a:p>
                      <a:r>
                        <a:rPr lang="en-GB" dirty="0" smtClean="0"/>
                        <a:t>1737</a:t>
                      </a:r>
                      <a:endParaRPr lang="en-GB" dirty="0"/>
                    </a:p>
                  </a:txBody>
                  <a:tcPr/>
                </a:tc>
                <a:tc>
                  <a:txBody>
                    <a:bodyPr/>
                    <a:lstStyle/>
                    <a:p>
                      <a:r>
                        <a:rPr lang="en-GB" dirty="0" smtClean="0"/>
                        <a:t>110</a:t>
                      </a:r>
                      <a:endParaRPr lang="en-GB" dirty="0"/>
                    </a:p>
                  </a:txBody>
                  <a:tcPr/>
                </a:tc>
                <a:tc>
                  <a:txBody>
                    <a:bodyPr/>
                    <a:lstStyle/>
                    <a:p>
                      <a:r>
                        <a:rPr lang="en-GB" dirty="0" smtClean="0"/>
                        <a:t>878</a:t>
                      </a:r>
                      <a:endParaRPr lang="en-GB" dirty="0"/>
                    </a:p>
                  </a:txBody>
                  <a:tcPr/>
                </a:tc>
                <a:tc>
                  <a:txBody>
                    <a:bodyPr/>
                    <a:lstStyle/>
                    <a:p>
                      <a:r>
                        <a:rPr lang="en-GB" dirty="0" smtClean="0"/>
                        <a:t>1231</a:t>
                      </a:r>
                      <a:endParaRPr lang="en-GB" dirty="0"/>
                    </a:p>
                  </a:txBody>
                  <a:tcPr/>
                </a:tc>
                <a:tc>
                  <a:txBody>
                    <a:bodyPr/>
                    <a:lstStyle/>
                    <a:p>
                      <a:r>
                        <a:rPr lang="en-GB" dirty="0" smtClean="0"/>
                        <a:t>386</a:t>
                      </a:r>
                      <a:endParaRPr lang="en-GB" dirty="0"/>
                    </a:p>
                  </a:txBody>
                  <a:tcPr/>
                </a:tc>
                <a:tc>
                  <a:txBody>
                    <a:bodyPr/>
                    <a:lstStyle/>
                    <a:p>
                      <a:r>
                        <a:rPr lang="en-GB" dirty="0" smtClean="0"/>
                        <a:t>93</a:t>
                      </a:r>
                      <a:endParaRPr lang="en-GB" dirty="0"/>
                    </a:p>
                  </a:txBody>
                  <a:tcPr/>
                </a:tc>
                <a:tc>
                  <a:txBody>
                    <a:bodyPr/>
                    <a:lstStyle/>
                    <a:p>
                      <a:r>
                        <a:rPr lang="en-GB" dirty="0" smtClean="0"/>
                        <a:t>2605</a:t>
                      </a:r>
                      <a:endParaRPr lang="en-GB" dirty="0"/>
                    </a:p>
                  </a:txBody>
                  <a:tcPr/>
                </a:tc>
                <a:tc>
                  <a:txBody>
                    <a:bodyPr/>
                    <a:lstStyle/>
                    <a:p>
                      <a:r>
                        <a:rPr lang="en-GB" dirty="0" smtClean="0"/>
                        <a:t>40</a:t>
                      </a:r>
                      <a:endParaRPr lang="en-GB" dirty="0"/>
                    </a:p>
                  </a:txBody>
                  <a:tcPr/>
                </a:tc>
                <a:extLst>
                  <a:ext uri="{0D108BD9-81ED-4DB2-BD59-A6C34878D82A}">
                    <a16:rowId xmlns="" xmlns:a16="http://schemas.microsoft.com/office/drawing/2014/main" val="2254946839"/>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 xmlns:a16="http://schemas.microsoft.com/office/drawing/2014/main" val="3961915414"/>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 xmlns:a16="http://schemas.microsoft.com/office/drawing/2014/main" val="1429898524"/>
                  </a:ext>
                </a:extLst>
              </a:tr>
              <a:tr h="370840">
                <a:tc>
                  <a:txBody>
                    <a:bodyPr/>
                    <a:lstStyle/>
                    <a:p>
                      <a:r>
                        <a:rPr lang="en-US" dirty="0"/>
                        <a:t>%</a:t>
                      </a:r>
                      <a:endParaRPr lang="en-GB" dirty="0"/>
                    </a:p>
                  </a:txBody>
                  <a:tcPr/>
                </a:tc>
                <a:tc>
                  <a:txBody>
                    <a:bodyPr/>
                    <a:lstStyle/>
                    <a:p>
                      <a:r>
                        <a:rPr lang="en-GB" dirty="0" smtClean="0"/>
                        <a:t>4</a:t>
                      </a:r>
                      <a:endParaRPr lang="en-GB" dirty="0"/>
                    </a:p>
                  </a:txBody>
                  <a:tcPr/>
                </a:tc>
                <a:tc>
                  <a:txBody>
                    <a:bodyPr/>
                    <a:lstStyle/>
                    <a:p>
                      <a:r>
                        <a:rPr lang="en-GB" dirty="0" smtClean="0"/>
                        <a:t>33</a:t>
                      </a:r>
                      <a:endParaRPr lang="en-GB" dirty="0"/>
                    </a:p>
                  </a:txBody>
                  <a:tcPr/>
                </a:tc>
                <a:tc>
                  <a:txBody>
                    <a:bodyPr/>
                    <a:lstStyle/>
                    <a:p>
                      <a:r>
                        <a:rPr lang="en-GB" dirty="0" smtClean="0"/>
                        <a:t>48</a:t>
                      </a:r>
                      <a:endParaRPr lang="en-GB" dirty="0"/>
                    </a:p>
                  </a:txBody>
                  <a:tcPr/>
                </a:tc>
                <a:tc>
                  <a:txBody>
                    <a:bodyPr/>
                    <a:lstStyle/>
                    <a:p>
                      <a:r>
                        <a:rPr lang="en-GB" dirty="0" smtClean="0"/>
                        <a:t>15</a:t>
                      </a:r>
                      <a:endParaRPr lang="en-GB" dirty="0"/>
                    </a:p>
                  </a:txBody>
                  <a:tcPr/>
                </a:tc>
                <a:tc>
                  <a:txBody>
                    <a:bodyPr/>
                    <a:lstStyle/>
                    <a:p>
                      <a:endParaRPr lang="en-GB" dirty="0"/>
                    </a:p>
                  </a:txBody>
                  <a:tcPr/>
                </a:tc>
                <a:tc>
                  <a:txBody>
                    <a:bodyPr/>
                    <a:lstStyle/>
                    <a:p>
                      <a:r>
                        <a:rPr lang="en-US" dirty="0"/>
                        <a:t>100%</a:t>
                      </a:r>
                      <a:endParaRPr lang="en-GB" dirty="0"/>
                    </a:p>
                  </a:txBody>
                  <a:tcPr/>
                </a:tc>
                <a:tc>
                  <a:txBody>
                    <a:bodyPr/>
                    <a:lstStyle/>
                    <a:p>
                      <a:r>
                        <a:rPr lang="en-GB" dirty="0" smtClean="0"/>
                        <a:t>4</a:t>
                      </a:r>
                      <a:endParaRPr lang="en-GB" dirty="0"/>
                    </a:p>
                  </a:txBody>
                  <a:tcPr/>
                </a:tc>
                <a:tc>
                  <a:txBody>
                    <a:bodyPr/>
                    <a:lstStyle/>
                    <a:p>
                      <a:r>
                        <a:rPr lang="en-GB" dirty="0" smtClean="0"/>
                        <a:t>33</a:t>
                      </a:r>
                      <a:endParaRPr lang="en-GB" dirty="0"/>
                    </a:p>
                  </a:txBody>
                  <a:tcPr/>
                </a:tc>
                <a:tc>
                  <a:txBody>
                    <a:bodyPr/>
                    <a:lstStyle/>
                    <a:p>
                      <a:r>
                        <a:rPr lang="en-GB" dirty="0" smtClean="0"/>
                        <a:t>46</a:t>
                      </a:r>
                      <a:endParaRPr lang="en-GB" dirty="0"/>
                    </a:p>
                  </a:txBody>
                  <a:tcPr/>
                </a:tc>
                <a:tc>
                  <a:txBody>
                    <a:bodyPr/>
                    <a:lstStyle/>
                    <a:p>
                      <a:r>
                        <a:rPr lang="en-GB" dirty="0" smtClean="0"/>
                        <a:t>17</a:t>
                      </a:r>
                      <a:endParaRPr lang="en-GB" dirty="0"/>
                    </a:p>
                  </a:txBody>
                  <a:tcPr/>
                </a:tc>
                <a:tc>
                  <a:txBody>
                    <a:bodyPr/>
                    <a:lstStyle/>
                    <a:p>
                      <a:endParaRPr lang="en-GB"/>
                    </a:p>
                  </a:txBody>
                  <a:tcPr/>
                </a:tc>
                <a:tc>
                  <a:txBody>
                    <a:bodyPr/>
                    <a:lstStyle/>
                    <a:p>
                      <a:r>
                        <a:rPr lang="en-US" dirty="0"/>
                        <a:t>100%</a:t>
                      </a:r>
                      <a:endParaRPr lang="en-GB" dirty="0"/>
                    </a:p>
                  </a:txBody>
                  <a:tcPr/>
                </a:tc>
                <a:tc>
                  <a:txBody>
                    <a:bodyPr/>
                    <a:lstStyle/>
                    <a:p>
                      <a:endParaRPr lang="en-GB" dirty="0"/>
                    </a:p>
                  </a:txBody>
                  <a:tcPr/>
                </a:tc>
                <a:extLst>
                  <a:ext uri="{0D108BD9-81ED-4DB2-BD59-A6C34878D82A}">
                    <a16:rowId xmlns="" xmlns:a16="http://schemas.microsoft.com/office/drawing/2014/main" val="2067044557"/>
                  </a:ext>
                </a:extLst>
              </a:tr>
            </a:tbl>
          </a:graphicData>
        </a:graphic>
      </p:graphicFrame>
      <p:sp>
        <p:nvSpPr>
          <p:cNvPr id="5" name="Text Placeholder 4"/>
          <p:cNvSpPr>
            <a:spLocks noGrp="1"/>
          </p:cNvSpPr>
          <p:nvPr>
            <p:ph type="body" idx="4294967295"/>
          </p:nvPr>
        </p:nvSpPr>
        <p:spPr>
          <a:xfrm>
            <a:off x="228592" y="1161392"/>
            <a:ext cx="8686800" cy="639763"/>
          </a:xfrm>
        </p:spPr>
        <p:txBody>
          <a:bodyPr>
            <a:normAutofit fontScale="62500" lnSpcReduction="20000"/>
          </a:bodyPr>
          <a:lstStyle/>
          <a:p>
            <a:pPr marL="0" indent="0">
              <a:buNone/>
            </a:pPr>
            <a:r>
              <a:rPr lang="en-US" dirty="0"/>
              <a:t>Does the council have sex/age/PLWD statistics on those who participated in the consultations? – refer to consultation registers and populate table below</a:t>
            </a:r>
          </a:p>
        </p:txBody>
      </p:sp>
      <p:sp>
        <p:nvSpPr>
          <p:cNvPr id="10" name="TextBox 9"/>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232181311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spcBef>
                <a:spcPct val="20000"/>
              </a:spcBef>
            </a:pPr>
            <a:r>
              <a:rPr lang="en-ZA" sz="3200" b="1" dirty="0">
                <a:solidFill>
                  <a:prstClr val="black"/>
                </a:solidFill>
                <a:ea typeface="+mn-ea"/>
                <a:cs typeface="+mn-cs"/>
              </a:rPr>
              <a:t>III. REVENUE</a:t>
            </a:r>
            <a:endParaRPr lang="en-ZW" sz="3200" dirty="0">
              <a:solidFill>
                <a:prstClr val="black"/>
              </a:solidFill>
              <a:ea typeface="+mn-ea"/>
              <a:cs typeface="+mn-cs"/>
            </a:endParaRPr>
          </a:p>
        </p:txBody>
      </p:sp>
      <p:sp>
        <p:nvSpPr>
          <p:cNvPr id="3" name="Content Placeholder 2"/>
          <p:cNvSpPr>
            <a:spLocks noGrp="1"/>
          </p:cNvSpPr>
          <p:nvPr>
            <p:ph sz="half" idx="1"/>
          </p:nvPr>
        </p:nvSpPr>
        <p:spPr>
          <a:ln>
            <a:solidFill>
              <a:schemeClr val="tx1"/>
            </a:solidFill>
          </a:ln>
        </p:spPr>
        <p:txBody>
          <a:bodyPr>
            <a:normAutofit fontScale="92500" lnSpcReduction="20000"/>
          </a:bodyPr>
          <a:lstStyle/>
          <a:p>
            <a:r>
              <a:rPr lang="en-ZA" sz="2000" dirty="0">
                <a:solidFill>
                  <a:prstClr val="black"/>
                </a:solidFill>
              </a:rPr>
              <a:t>Internal revenue constitutes </a:t>
            </a:r>
            <a:r>
              <a:rPr lang="en-ZA" sz="2000" dirty="0" smtClean="0">
                <a:solidFill>
                  <a:prstClr val="black"/>
                </a:solidFill>
              </a:rPr>
              <a:t>59% </a:t>
            </a:r>
            <a:r>
              <a:rPr lang="en-ZA" sz="2000" dirty="0">
                <a:solidFill>
                  <a:prstClr val="black"/>
                </a:solidFill>
              </a:rPr>
              <a:t>while external sources of funding constitute </a:t>
            </a:r>
            <a:r>
              <a:rPr lang="en-ZA" sz="2000" dirty="0" smtClean="0">
                <a:solidFill>
                  <a:prstClr val="black"/>
                </a:solidFill>
              </a:rPr>
              <a:t>41%.</a:t>
            </a:r>
          </a:p>
          <a:p>
            <a:r>
              <a:rPr lang="en-GB" sz="2000" dirty="0">
                <a:ea typeface="Calibri" panose="020F0502020204030204" pitchFamily="34" charset="0"/>
              </a:rPr>
              <a:t>Gender </a:t>
            </a:r>
            <a:r>
              <a:rPr lang="en-GB" sz="2000" dirty="0" smtClean="0">
                <a:ea typeface="Calibri" panose="020F0502020204030204" pitchFamily="34" charset="0"/>
              </a:rPr>
              <a:t>considerations such as  rebates </a:t>
            </a:r>
            <a:r>
              <a:rPr lang="en-GB" sz="2000" dirty="0">
                <a:ea typeface="Calibri" panose="020F0502020204030204" pitchFamily="34" charset="0"/>
              </a:rPr>
              <a:t>for water ,rates  and prepaid parking in terms of the pro poor policy was considered in revenue </a:t>
            </a:r>
            <a:r>
              <a:rPr lang="en-GB" sz="2000" dirty="0" smtClean="0">
                <a:ea typeface="Calibri" panose="020F0502020204030204" pitchFamily="34" charset="0"/>
              </a:rPr>
              <a:t>budgeting as informed by consultations from the elderly groups and women.</a:t>
            </a:r>
            <a:endParaRPr lang="en-ZA" sz="2000" dirty="0">
              <a:solidFill>
                <a:prstClr val="black"/>
              </a:solidFill>
            </a:endParaRPr>
          </a:p>
          <a:p>
            <a:r>
              <a:rPr lang="en-GB" sz="1800" dirty="0">
                <a:latin typeface="Tahoma" panose="020B0604030504040204" pitchFamily="34" charset="0"/>
                <a:ea typeface="Calibri" panose="020F0502020204030204" pitchFamily="34" charset="0"/>
                <a:cs typeface="Times New Roman" panose="02020603050405020304" pitchFamily="18" charset="0"/>
              </a:rPr>
              <a:t>The funding from devolution will be channelled to the construction of  </a:t>
            </a:r>
            <a:r>
              <a:rPr lang="en-GB" sz="1800" dirty="0" err="1">
                <a:latin typeface="Tahoma" panose="020B0604030504040204" pitchFamily="34" charset="0"/>
                <a:ea typeface="Calibri" panose="020F0502020204030204" pitchFamily="34" charset="0"/>
                <a:cs typeface="Times New Roman" panose="02020603050405020304" pitchFamily="18" charset="0"/>
              </a:rPr>
              <a:t>Gimboki</a:t>
            </a:r>
            <a:r>
              <a:rPr lang="en-GB" sz="1800" dirty="0">
                <a:latin typeface="Tahoma" panose="020B0604030504040204" pitchFamily="34" charset="0"/>
                <a:ea typeface="Calibri" panose="020F0502020204030204" pitchFamily="34" charset="0"/>
                <a:cs typeface="Times New Roman" panose="02020603050405020304" pitchFamily="18" charset="0"/>
              </a:rPr>
              <a:t> Primary School </a:t>
            </a:r>
            <a:r>
              <a:rPr lang="en-GB" sz="1800" dirty="0" smtClean="0">
                <a:latin typeface="Tahoma" panose="020B0604030504040204" pitchFamily="34" charset="0"/>
                <a:ea typeface="Calibri" panose="020F0502020204030204" pitchFamily="34" charset="0"/>
                <a:cs typeface="Times New Roman" panose="02020603050405020304" pitchFamily="18" charset="0"/>
              </a:rPr>
              <a:t>and footbridge construction which will be mainly  used by school children going to school, markets and sports complex renovations and clinic construction.</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endParaRPr lang="en-ZA" sz="2000" b="1" dirty="0">
              <a:solidFill>
                <a:prstClr val="black"/>
              </a:solidFill>
            </a:endParaRPr>
          </a:p>
          <a:p>
            <a:pPr marL="0" indent="0">
              <a:buNone/>
            </a:pPr>
            <a:endParaRPr lang="en-ZW" sz="1800" b="1" dirty="0"/>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sz="2000" b="1" dirty="0">
              <a:solidFill>
                <a:prstClr val="black"/>
              </a:solidFill>
            </a:endParaRPr>
          </a:p>
          <a:p>
            <a:pPr marL="0" indent="0">
              <a:buNone/>
            </a:pPr>
            <a:endParaRPr lang="en-ZW" sz="1800" b="1" dirty="0"/>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aphicFrame>
        <p:nvGraphicFramePr>
          <p:cNvPr id="10" name="Content Placeholder 9">
            <a:extLst>
              <a:ext uri="{FF2B5EF4-FFF2-40B4-BE49-F238E27FC236}">
                <a16:creationId xmlns="" xmlns:a16="http://schemas.microsoft.com/office/drawing/2014/main" id="{C2249562-EE3B-3712-AC08-CADFE6B41B7B}"/>
              </a:ext>
            </a:extLst>
          </p:cNvPr>
          <p:cNvGraphicFramePr>
            <a:graphicFrameLocks noGrp="1"/>
          </p:cNvGraphicFramePr>
          <p:nvPr>
            <p:ph sz="half" idx="2"/>
            <p:extLst>
              <p:ext uri="{D42A27DB-BD31-4B8C-83A1-F6EECF244321}">
                <p14:modId xmlns:p14="http://schemas.microsoft.com/office/powerpoint/2010/main" val="1838815106"/>
              </p:ext>
            </p:extLst>
          </p:nvPr>
        </p:nvGraphicFramePr>
        <p:xfrm>
          <a:off x="4648200" y="1600200"/>
          <a:ext cx="40386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4137052628"/>
              </p:ext>
            </p:extLst>
          </p:nvPr>
        </p:nvGraphicFramePr>
        <p:xfrm>
          <a:off x="4953000" y="1695450"/>
          <a:ext cx="3429000" cy="43243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24220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a:t>
            </a:r>
            <a:r>
              <a:rPr lang="en-GB" sz="3600" b="1" dirty="0">
                <a:effectLst/>
                <a:latin typeface="+mn-lt"/>
                <a:ea typeface="Calibri" panose="020F0502020204030204" pitchFamily="34" charset="0"/>
                <a:cs typeface="Times New Roman" panose="02020603050405020304" pitchFamily="18" charset="0"/>
              </a:rPr>
              <a:t>EXPENDITURE </a:t>
            </a:r>
            <a:r>
              <a:rPr lang="en-GB" sz="3600" dirty="0">
                <a:effectLst/>
                <a:latin typeface="Calibri" panose="020F0502020204030204" pitchFamily="34" charset="0"/>
                <a:ea typeface="Calibri" panose="020F0502020204030204" pitchFamily="34" charset="0"/>
                <a:cs typeface="Times New Roman" panose="02020603050405020304" pitchFamily="18" charset="0"/>
              </a:rPr>
              <a:t/>
            </a:r>
            <a:br>
              <a:rPr lang="en-GB" sz="3600" dirty="0">
                <a:effectLst/>
                <a:latin typeface="Calibri" panose="020F0502020204030204" pitchFamily="34" charset="0"/>
                <a:ea typeface="Calibri" panose="020F0502020204030204" pitchFamily="34" charset="0"/>
                <a:cs typeface="Times New Roman" panose="02020603050405020304" pitchFamily="18" charset="0"/>
              </a:rPr>
            </a:br>
            <a:endParaRPr lang="en-ZA" sz="3600" dirty="0"/>
          </a:p>
        </p:txBody>
      </p:sp>
      <p:sp>
        <p:nvSpPr>
          <p:cNvPr id="3" name="Content Placeholder 2"/>
          <p:cNvSpPr>
            <a:spLocks noGrp="1"/>
          </p:cNvSpPr>
          <p:nvPr>
            <p:ph sz="half" idx="1"/>
          </p:nvPr>
        </p:nvSpPr>
        <p:spPr>
          <a:xfrm>
            <a:off x="457200" y="990600"/>
            <a:ext cx="4038600" cy="5135563"/>
          </a:xfrm>
          <a:ln>
            <a:solidFill>
              <a:schemeClr val="tx1"/>
            </a:solidFill>
          </a:ln>
        </p:spPr>
        <p:txBody>
          <a:bodyPr>
            <a:normAutofit/>
          </a:bodyPr>
          <a:lstStyle/>
          <a:p>
            <a:pPr algn="just">
              <a:lnSpc>
                <a:spcPct val="107000"/>
              </a:lnSpc>
              <a:spcBef>
                <a:spcPts val="0"/>
              </a:spcBef>
            </a:pPr>
            <a:r>
              <a:rPr lang="en-GB" sz="2400" dirty="0">
                <a:ea typeface="Tahoma" panose="020B0604030504040204" pitchFamily="34" charset="0"/>
                <a:cs typeface="Tahoma" panose="020B0604030504040204" pitchFamily="34" charset="0"/>
              </a:rPr>
              <a:t>Gender Management System: </a:t>
            </a:r>
            <a:r>
              <a:rPr lang="en-GB" sz="2400" dirty="0" smtClean="0">
                <a:ea typeface="Tahoma" panose="020B0604030504040204" pitchFamily="34" charset="0"/>
                <a:cs typeface="Tahoma" panose="020B0604030504040204" pitchFamily="34" charset="0"/>
              </a:rPr>
              <a:t>2%</a:t>
            </a:r>
            <a:endParaRPr lang="en-GB" sz="2400" dirty="0">
              <a:ea typeface="Tahoma" panose="020B0604030504040204" pitchFamily="34" charset="0"/>
              <a:cs typeface="Tahoma" panose="020B0604030504040204" pitchFamily="34" charset="0"/>
            </a:endParaRPr>
          </a:p>
          <a:p>
            <a:pPr algn="just">
              <a:lnSpc>
                <a:spcPct val="107000"/>
              </a:lnSpc>
              <a:spcBef>
                <a:spcPts val="0"/>
              </a:spcBef>
            </a:pPr>
            <a:r>
              <a:rPr lang="en-GB" sz="2400" dirty="0">
                <a:ea typeface="Tahoma" panose="020B0604030504040204" pitchFamily="34" charset="0"/>
                <a:cs typeface="Tahoma" panose="020B0604030504040204" pitchFamily="34" charset="0"/>
              </a:rPr>
              <a:t> Salaries: </a:t>
            </a:r>
            <a:r>
              <a:rPr lang="en-GB" sz="2400" dirty="0" smtClean="0">
                <a:ea typeface="Tahoma" panose="020B0604030504040204" pitchFamily="34" charset="0"/>
                <a:cs typeface="Tahoma" panose="020B0604030504040204" pitchFamily="34" charset="0"/>
              </a:rPr>
              <a:t>22%</a:t>
            </a:r>
            <a:endParaRPr lang="en-GB" sz="2400" dirty="0">
              <a:ea typeface="Tahoma" panose="020B0604030504040204" pitchFamily="34" charset="0"/>
              <a:cs typeface="Tahoma" panose="020B0604030504040204" pitchFamily="34" charset="0"/>
            </a:endParaRPr>
          </a:p>
          <a:p>
            <a:pPr algn="just">
              <a:lnSpc>
                <a:spcPct val="107000"/>
              </a:lnSpc>
              <a:spcBef>
                <a:spcPts val="0"/>
              </a:spcBef>
            </a:pPr>
            <a:r>
              <a:rPr lang="en-GB" sz="2400" dirty="0">
                <a:ea typeface="Tahoma" panose="020B0604030504040204" pitchFamily="34" charset="0"/>
                <a:cs typeface="Tahoma" panose="020B0604030504040204" pitchFamily="34" charset="0"/>
              </a:rPr>
              <a:t>Employment equity-related expenditure: </a:t>
            </a:r>
            <a:r>
              <a:rPr lang="en-GB" sz="2400" dirty="0" smtClean="0">
                <a:ea typeface="Tahoma" panose="020B0604030504040204" pitchFamily="34" charset="0"/>
                <a:cs typeface="Tahoma" panose="020B0604030504040204" pitchFamily="34" charset="0"/>
              </a:rPr>
              <a:t>2%</a:t>
            </a:r>
            <a:endParaRPr lang="en-GB" sz="2400" dirty="0">
              <a:ea typeface="Tahoma" panose="020B0604030504040204" pitchFamily="34" charset="0"/>
              <a:cs typeface="Tahoma" panose="020B0604030504040204" pitchFamily="34" charset="0"/>
            </a:endParaRPr>
          </a:p>
          <a:p>
            <a:pPr algn="just">
              <a:lnSpc>
                <a:spcPct val="107000"/>
              </a:lnSpc>
              <a:spcBef>
                <a:spcPts val="0"/>
              </a:spcBef>
            </a:pPr>
            <a:r>
              <a:rPr lang="en-GB" sz="2400" dirty="0">
                <a:ea typeface="Tahoma" panose="020B0604030504040204" pitchFamily="34" charset="0"/>
                <a:cs typeface="Tahoma" panose="020B0604030504040204" pitchFamily="34" charset="0"/>
              </a:rPr>
              <a:t>Gender-specific </a:t>
            </a:r>
            <a:r>
              <a:rPr lang="en-GB" sz="2400" dirty="0" smtClean="0">
                <a:ea typeface="Tahoma" panose="020B0604030504040204" pitchFamily="34" charset="0"/>
                <a:cs typeface="Tahoma" panose="020B0604030504040204" pitchFamily="34" charset="0"/>
              </a:rPr>
              <a:t>programmes:4</a:t>
            </a:r>
            <a:r>
              <a:rPr lang="en-GB" sz="2400" dirty="0">
                <a:ea typeface="Tahoma" panose="020B0604030504040204" pitchFamily="34" charset="0"/>
                <a:cs typeface="Tahoma" panose="020B0604030504040204" pitchFamily="34" charset="0"/>
              </a:rPr>
              <a:t>%</a:t>
            </a:r>
          </a:p>
          <a:p>
            <a:pPr algn="just">
              <a:lnSpc>
                <a:spcPct val="107000"/>
              </a:lnSpc>
              <a:spcBef>
                <a:spcPts val="0"/>
              </a:spcBef>
            </a:pPr>
            <a:r>
              <a:rPr lang="en-GB" sz="2400" dirty="0">
                <a:ea typeface="Tahoma" panose="020B0604030504040204" pitchFamily="34" charset="0"/>
                <a:cs typeface="Tahoma" panose="020B0604030504040204" pitchFamily="34" charset="0"/>
              </a:rPr>
              <a:t> Mainstream programmes: </a:t>
            </a:r>
            <a:r>
              <a:rPr lang="en-GB" sz="2400" dirty="0" smtClean="0">
                <a:ea typeface="Tahoma" panose="020B0604030504040204" pitchFamily="34" charset="0"/>
                <a:cs typeface="Tahoma" panose="020B0604030504040204" pitchFamily="34" charset="0"/>
              </a:rPr>
              <a:t>61%</a:t>
            </a:r>
          </a:p>
          <a:p>
            <a:pPr algn="just">
              <a:lnSpc>
                <a:spcPct val="107000"/>
              </a:lnSpc>
              <a:spcBef>
                <a:spcPts val="0"/>
              </a:spcBef>
            </a:pPr>
            <a:r>
              <a:rPr lang="en-GB" sz="2400" dirty="0" smtClean="0">
                <a:ea typeface="Tahoma" panose="020B0604030504040204" pitchFamily="34" charset="0"/>
                <a:cs typeface="Tahoma" panose="020B0604030504040204" pitchFamily="34" charset="0"/>
              </a:rPr>
              <a:t>Other 9%</a:t>
            </a:r>
            <a:endParaRPr lang="en-GB" sz="2400" dirty="0">
              <a:ea typeface="Tahoma" panose="020B0604030504040204" pitchFamily="34" charset="0"/>
              <a:cs typeface="Tahoma" panose="020B0604030504040204" pitchFamily="34" charset="0"/>
            </a:endParaRPr>
          </a:p>
          <a:p>
            <a:pPr marL="0" indent="0" algn="just">
              <a:lnSpc>
                <a:spcPct val="107000"/>
              </a:lnSpc>
              <a:spcBef>
                <a:spcPts val="0"/>
              </a:spcBef>
              <a:buNone/>
            </a:pPr>
            <a:r>
              <a:rPr lang="en-GB" sz="2400" dirty="0" smtClean="0">
                <a:effectLst/>
                <a:ea typeface="Tahoma" panose="020B0604030504040204" pitchFamily="34" charset="0"/>
                <a:cs typeface="Tahoma" panose="020B0604030504040204" pitchFamily="34" charset="0"/>
              </a:rPr>
              <a:t> </a:t>
            </a:r>
            <a:endParaRPr lang="en-GB" sz="2400" dirty="0">
              <a:effectLst/>
              <a:ea typeface="Tahoma" panose="020B0604030504040204" pitchFamily="34" charset="0"/>
              <a:cs typeface="Tahoma" panose="020B0604030504040204" pitchFamily="34" charset="0"/>
            </a:endParaRPr>
          </a:p>
        </p:txBody>
      </p:sp>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757608092"/>
              </p:ext>
            </p:extLst>
          </p:nvPr>
        </p:nvGraphicFramePr>
        <p:xfrm>
          <a:off x="4495800" y="990600"/>
          <a:ext cx="4191000" cy="5135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5199603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0" lvl="0">
              <a:lnSpc>
                <a:spcPct val="107000"/>
              </a:lnSpc>
              <a:spcBef>
                <a:spcPts val="0"/>
              </a:spcBef>
              <a:spcAft>
                <a:spcPts val="0"/>
              </a:spcAft>
            </a:pPr>
            <a:r>
              <a:rPr lang="en-ZA" sz="3600" b="1" dirty="0">
                <a:solidFill>
                  <a:prstClr val="black"/>
                </a:solidFill>
                <a:latin typeface="+mn-lt"/>
                <a:ea typeface="+mn-ea"/>
                <a:cs typeface="+mn-cs"/>
              </a:rPr>
              <a:t>IV. </a:t>
            </a:r>
            <a:r>
              <a:rPr lang="en-GB" sz="3600" b="1" dirty="0">
                <a:effectLst/>
                <a:latin typeface="+mn-lt"/>
                <a:ea typeface="Calibri" panose="020F0502020204030204" pitchFamily="34" charset="0"/>
                <a:cs typeface="Times New Roman" panose="02020603050405020304" pitchFamily="18" charset="0"/>
              </a:rPr>
              <a:t>EXPENDITURE </a:t>
            </a:r>
            <a:r>
              <a:rPr lang="en-GB" sz="3600" dirty="0">
                <a:effectLst/>
                <a:latin typeface="Calibri" panose="020F0502020204030204" pitchFamily="34" charset="0"/>
                <a:ea typeface="Calibri" panose="020F0502020204030204" pitchFamily="34" charset="0"/>
                <a:cs typeface="Times New Roman" panose="02020603050405020304" pitchFamily="18" charset="0"/>
              </a:rPr>
              <a:t/>
            </a:r>
            <a:br>
              <a:rPr lang="en-GB" sz="3600" dirty="0">
                <a:effectLst/>
                <a:latin typeface="Calibri" panose="020F0502020204030204" pitchFamily="34" charset="0"/>
                <a:ea typeface="Calibri" panose="020F0502020204030204" pitchFamily="34" charset="0"/>
                <a:cs typeface="Times New Roman" panose="02020603050405020304" pitchFamily="18" charset="0"/>
              </a:rPr>
            </a:br>
            <a:endParaRPr lang="en-ZA" sz="3600" dirty="0"/>
          </a:p>
        </p:txBody>
      </p:sp>
      <p:graphicFrame>
        <p:nvGraphicFramePr>
          <p:cNvPr id="4" name="Table 4">
            <a:extLst>
              <a:ext uri="{FF2B5EF4-FFF2-40B4-BE49-F238E27FC236}">
                <a16:creationId xmlns="" xmlns:a16="http://schemas.microsoft.com/office/drawing/2014/main" id="{3A23FAEA-850F-45E8-D245-8D1325A6AFBA}"/>
              </a:ext>
            </a:extLst>
          </p:cNvPr>
          <p:cNvGraphicFramePr>
            <a:graphicFrameLocks noGrp="1"/>
          </p:cNvGraphicFramePr>
          <p:nvPr>
            <p:ph idx="1"/>
            <p:extLst>
              <p:ext uri="{D42A27DB-BD31-4B8C-83A1-F6EECF244321}">
                <p14:modId xmlns:p14="http://schemas.microsoft.com/office/powerpoint/2010/main" val="2696874756"/>
              </p:ext>
            </p:extLst>
          </p:nvPr>
        </p:nvGraphicFramePr>
        <p:xfrm>
          <a:off x="457200" y="1234441"/>
          <a:ext cx="8503920" cy="4389118"/>
        </p:xfrm>
        <a:graphic>
          <a:graphicData uri="http://schemas.openxmlformats.org/drawingml/2006/table">
            <a:tbl>
              <a:tblPr firstRow="1" bandRow="1">
                <a:tableStyleId>{5C22544A-7EE6-4342-B048-85BDC9FD1C3A}</a:tableStyleId>
              </a:tblPr>
              <a:tblGrid>
                <a:gridCol w="4173219">
                  <a:extLst>
                    <a:ext uri="{9D8B030D-6E8A-4147-A177-3AD203B41FA5}">
                      <a16:colId xmlns="" xmlns:a16="http://schemas.microsoft.com/office/drawing/2014/main" val="3028236975"/>
                    </a:ext>
                  </a:extLst>
                </a:gridCol>
                <a:gridCol w="2598420">
                  <a:extLst>
                    <a:ext uri="{9D8B030D-6E8A-4147-A177-3AD203B41FA5}">
                      <a16:colId xmlns="" xmlns:a16="http://schemas.microsoft.com/office/drawing/2014/main" val="1778747858"/>
                    </a:ext>
                  </a:extLst>
                </a:gridCol>
                <a:gridCol w="1732281">
                  <a:extLst>
                    <a:ext uri="{9D8B030D-6E8A-4147-A177-3AD203B41FA5}">
                      <a16:colId xmlns="" xmlns:a16="http://schemas.microsoft.com/office/drawing/2014/main" val="2139355507"/>
                    </a:ext>
                  </a:extLst>
                </a:gridCol>
              </a:tblGrid>
              <a:tr h="505658">
                <a:tc>
                  <a:txBody>
                    <a:bodyPr/>
                    <a:lstStyle/>
                    <a:p>
                      <a:r>
                        <a:rPr lang="en-US" dirty="0">
                          <a:solidFill>
                            <a:schemeClr val="tx1"/>
                          </a:solidFill>
                        </a:rPr>
                        <a:t>Type of Expenditure</a:t>
                      </a:r>
                      <a:endParaRPr lang="en-GB" dirty="0">
                        <a:solidFill>
                          <a:schemeClr val="tx1"/>
                        </a:solidFill>
                      </a:endParaRPr>
                    </a:p>
                  </a:txBody>
                  <a:tcPr/>
                </a:tc>
                <a:tc>
                  <a:txBody>
                    <a:bodyPr/>
                    <a:lstStyle/>
                    <a:p>
                      <a:r>
                        <a:rPr lang="en-US" dirty="0">
                          <a:solidFill>
                            <a:schemeClr val="tx1"/>
                          </a:solidFill>
                        </a:rPr>
                        <a:t>Amount</a:t>
                      </a:r>
                      <a:endParaRPr lang="en-GB" dirty="0">
                        <a:solidFill>
                          <a:schemeClr val="tx1"/>
                        </a:solidFill>
                      </a:endParaRPr>
                    </a:p>
                  </a:txBody>
                  <a:tcPr/>
                </a:tc>
                <a:tc>
                  <a:txBody>
                    <a:bodyPr/>
                    <a:lstStyle/>
                    <a:p>
                      <a:r>
                        <a:rPr lang="en-US" dirty="0">
                          <a:solidFill>
                            <a:schemeClr val="tx1"/>
                          </a:solidFill>
                        </a:rPr>
                        <a:t>Proportion (%)</a:t>
                      </a:r>
                      <a:endParaRPr lang="en-GB" dirty="0">
                        <a:solidFill>
                          <a:schemeClr val="tx1"/>
                        </a:solidFill>
                      </a:endParaRPr>
                    </a:p>
                  </a:txBody>
                  <a:tcPr/>
                </a:tc>
                <a:extLst>
                  <a:ext uri="{0D108BD9-81ED-4DB2-BD59-A6C34878D82A}">
                    <a16:rowId xmlns="" xmlns:a16="http://schemas.microsoft.com/office/drawing/2014/main" val="1696426788"/>
                  </a:ext>
                </a:extLst>
              </a:tr>
              <a:tr h="505658">
                <a:tc>
                  <a:txBody>
                    <a:bodyPr/>
                    <a:lstStyle/>
                    <a:p>
                      <a:r>
                        <a:rPr lang="en-ZA" sz="1800" kern="1200" dirty="0">
                          <a:solidFill>
                            <a:schemeClr val="dk1"/>
                          </a:solidFill>
                          <a:effectLst/>
                          <a:latin typeface="+mn-lt"/>
                          <a:ea typeface="+mn-ea"/>
                          <a:cs typeface="+mn-cs"/>
                        </a:rPr>
                        <a:t>Gender Management System (GMS) </a:t>
                      </a:r>
                      <a:endParaRPr lang="en-GB" dirty="0"/>
                    </a:p>
                  </a:txBody>
                  <a:tcPr/>
                </a:tc>
                <a:tc>
                  <a:txBody>
                    <a:bodyPr/>
                    <a:lstStyle/>
                    <a:p>
                      <a:r>
                        <a:rPr lang="en-GB" dirty="0" smtClean="0"/>
                        <a:t>966 063</a:t>
                      </a:r>
                      <a:endParaRPr lang="en-GB" dirty="0"/>
                    </a:p>
                  </a:txBody>
                  <a:tcPr/>
                </a:tc>
                <a:tc>
                  <a:txBody>
                    <a:bodyPr/>
                    <a:lstStyle/>
                    <a:p>
                      <a:r>
                        <a:rPr lang="en-GB" dirty="0" smtClean="0"/>
                        <a:t>2</a:t>
                      </a:r>
                      <a:endParaRPr lang="en-GB" dirty="0"/>
                    </a:p>
                  </a:txBody>
                  <a:tcPr/>
                </a:tc>
                <a:extLst>
                  <a:ext uri="{0D108BD9-81ED-4DB2-BD59-A6C34878D82A}">
                    <a16:rowId xmlns="" xmlns:a16="http://schemas.microsoft.com/office/drawing/2014/main" val="2594365503"/>
                  </a:ext>
                </a:extLst>
              </a:tr>
              <a:tr h="849512">
                <a:tc>
                  <a:txBody>
                    <a:bodyPr/>
                    <a:lstStyle/>
                    <a:p>
                      <a:r>
                        <a:rPr lang="en-ZA" sz="1800" kern="1200" dirty="0">
                          <a:solidFill>
                            <a:schemeClr val="dk1"/>
                          </a:solidFill>
                          <a:effectLst/>
                          <a:latin typeface="+mn-lt"/>
                          <a:ea typeface="+mn-ea"/>
                          <a:cs typeface="+mn-cs"/>
                        </a:rPr>
                        <a:t>Employment expenditure (Human Capital Expenditure)</a:t>
                      </a:r>
                      <a:endParaRPr lang="en-GB" dirty="0"/>
                    </a:p>
                  </a:txBody>
                  <a:tcPr/>
                </a:tc>
                <a:tc>
                  <a:txBody>
                    <a:bodyPr/>
                    <a:lstStyle/>
                    <a:p>
                      <a:r>
                        <a:rPr lang="en-GB" dirty="0" smtClean="0"/>
                        <a:t>14 606 047</a:t>
                      </a:r>
                      <a:endParaRPr lang="en-GB" dirty="0"/>
                    </a:p>
                  </a:txBody>
                  <a:tcPr/>
                </a:tc>
                <a:tc>
                  <a:txBody>
                    <a:bodyPr/>
                    <a:lstStyle/>
                    <a:p>
                      <a:r>
                        <a:rPr lang="en-GB" dirty="0" smtClean="0"/>
                        <a:t>22</a:t>
                      </a:r>
                      <a:endParaRPr lang="en-GB" dirty="0"/>
                    </a:p>
                  </a:txBody>
                  <a:tcPr/>
                </a:tc>
                <a:extLst>
                  <a:ext uri="{0D108BD9-81ED-4DB2-BD59-A6C34878D82A}">
                    <a16:rowId xmlns="" xmlns:a16="http://schemas.microsoft.com/office/drawing/2014/main" val="4039648564"/>
                  </a:ext>
                </a:extLst>
              </a:tr>
              <a:tr h="505658">
                <a:tc>
                  <a:txBody>
                    <a:bodyPr/>
                    <a:lstStyle/>
                    <a:p>
                      <a:r>
                        <a:rPr lang="en-GB" dirty="0"/>
                        <a:t>Employment equity related expenditure</a:t>
                      </a:r>
                    </a:p>
                  </a:txBody>
                  <a:tcPr/>
                </a:tc>
                <a:tc>
                  <a:txBody>
                    <a:bodyPr/>
                    <a:lstStyle/>
                    <a:p>
                      <a:r>
                        <a:rPr lang="en-GB" dirty="0" smtClean="0"/>
                        <a:t>1</a:t>
                      </a:r>
                      <a:r>
                        <a:rPr lang="en-GB" baseline="0" dirty="0" smtClean="0"/>
                        <a:t> 485 640</a:t>
                      </a:r>
                      <a:endParaRPr lang="en-GB" dirty="0"/>
                    </a:p>
                  </a:txBody>
                  <a:tcPr/>
                </a:tc>
                <a:tc>
                  <a:txBody>
                    <a:bodyPr/>
                    <a:lstStyle/>
                    <a:p>
                      <a:r>
                        <a:rPr lang="en-GB" dirty="0" smtClean="0"/>
                        <a:t>2</a:t>
                      </a:r>
                      <a:endParaRPr lang="en-GB" dirty="0"/>
                    </a:p>
                  </a:txBody>
                  <a:tcPr/>
                </a:tc>
                <a:extLst>
                  <a:ext uri="{0D108BD9-81ED-4DB2-BD59-A6C34878D82A}">
                    <a16:rowId xmlns="" xmlns:a16="http://schemas.microsoft.com/office/drawing/2014/main" val="3537071230"/>
                  </a:ext>
                </a:extLst>
              </a:tr>
              <a:tr h="505658">
                <a:tc>
                  <a:txBody>
                    <a:bodyPr/>
                    <a:lstStyle/>
                    <a:p>
                      <a:r>
                        <a:rPr lang="en-GB" dirty="0"/>
                        <a:t>Gender Specific Programming</a:t>
                      </a:r>
                    </a:p>
                  </a:txBody>
                  <a:tcPr/>
                </a:tc>
                <a:tc>
                  <a:txBody>
                    <a:bodyPr/>
                    <a:lstStyle/>
                    <a:p>
                      <a:r>
                        <a:rPr lang="en-GB" dirty="0" smtClean="0"/>
                        <a:t>2 090</a:t>
                      </a:r>
                      <a:r>
                        <a:rPr lang="en-GB" baseline="0" dirty="0" smtClean="0"/>
                        <a:t> 037</a:t>
                      </a:r>
                      <a:endParaRPr lang="en-GB" dirty="0"/>
                    </a:p>
                  </a:txBody>
                  <a:tcPr/>
                </a:tc>
                <a:tc>
                  <a:txBody>
                    <a:bodyPr/>
                    <a:lstStyle/>
                    <a:p>
                      <a:r>
                        <a:rPr lang="en-GB" dirty="0" smtClean="0"/>
                        <a:t>4</a:t>
                      </a:r>
                      <a:endParaRPr lang="en-GB" dirty="0"/>
                    </a:p>
                  </a:txBody>
                  <a:tcPr/>
                </a:tc>
                <a:extLst>
                  <a:ext uri="{0D108BD9-81ED-4DB2-BD59-A6C34878D82A}">
                    <a16:rowId xmlns="" xmlns:a16="http://schemas.microsoft.com/office/drawing/2014/main" val="3633499837"/>
                  </a:ext>
                </a:extLst>
              </a:tr>
              <a:tr h="505658">
                <a:tc>
                  <a:txBody>
                    <a:bodyPr/>
                    <a:lstStyle/>
                    <a:p>
                      <a:r>
                        <a:rPr lang="en-GB" dirty="0"/>
                        <a:t>Mainstream Programmes </a:t>
                      </a:r>
                    </a:p>
                  </a:txBody>
                  <a:tcPr/>
                </a:tc>
                <a:tc>
                  <a:txBody>
                    <a:bodyPr/>
                    <a:lstStyle/>
                    <a:p>
                      <a:r>
                        <a:rPr lang="en-GB" dirty="0" smtClean="0"/>
                        <a:t>41 054 390</a:t>
                      </a:r>
                      <a:endParaRPr lang="en-GB" dirty="0"/>
                    </a:p>
                  </a:txBody>
                  <a:tcPr/>
                </a:tc>
                <a:tc>
                  <a:txBody>
                    <a:bodyPr/>
                    <a:lstStyle/>
                    <a:p>
                      <a:r>
                        <a:rPr lang="en-GB" dirty="0" smtClean="0"/>
                        <a:t>61</a:t>
                      </a:r>
                      <a:endParaRPr lang="en-GB" dirty="0"/>
                    </a:p>
                  </a:txBody>
                  <a:tcPr/>
                </a:tc>
                <a:extLst>
                  <a:ext uri="{0D108BD9-81ED-4DB2-BD59-A6C34878D82A}">
                    <a16:rowId xmlns="" xmlns:a16="http://schemas.microsoft.com/office/drawing/2014/main" val="4141272286"/>
                  </a:ext>
                </a:extLst>
              </a:tr>
              <a:tr h="505658">
                <a:tc>
                  <a:txBody>
                    <a:bodyPr/>
                    <a:lstStyle/>
                    <a:p>
                      <a:r>
                        <a:rPr lang="en-US" dirty="0"/>
                        <a:t>Other</a:t>
                      </a:r>
                      <a:endParaRPr lang="en-GB" dirty="0"/>
                    </a:p>
                  </a:txBody>
                  <a:tcPr/>
                </a:tc>
                <a:tc>
                  <a:txBody>
                    <a:bodyPr/>
                    <a:lstStyle/>
                    <a:p>
                      <a:r>
                        <a:rPr lang="en-GB" dirty="0" smtClean="0"/>
                        <a:t>6 097 417</a:t>
                      </a:r>
                      <a:endParaRPr lang="en-GB" dirty="0"/>
                    </a:p>
                  </a:txBody>
                  <a:tcPr/>
                </a:tc>
                <a:tc>
                  <a:txBody>
                    <a:bodyPr/>
                    <a:lstStyle/>
                    <a:p>
                      <a:r>
                        <a:rPr lang="en-GB" dirty="0" smtClean="0"/>
                        <a:t>9</a:t>
                      </a:r>
                      <a:endParaRPr lang="en-GB" dirty="0"/>
                    </a:p>
                  </a:txBody>
                  <a:tcPr/>
                </a:tc>
                <a:extLst>
                  <a:ext uri="{0D108BD9-81ED-4DB2-BD59-A6C34878D82A}">
                    <a16:rowId xmlns="" xmlns:a16="http://schemas.microsoft.com/office/drawing/2014/main" val="1731612640"/>
                  </a:ext>
                </a:extLst>
              </a:tr>
              <a:tr h="505658">
                <a:tc>
                  <a:txBody>
                    <a:bodyPr/>
                    <a:lstStyle/>
                    <a:p>
                      <a:r>
                        <a:rPr lang="en-US" b="1" dirty="0"/>
                        <a:t>Total</a:t>
                      </a:r>
                      <a:endParaRPr lang="en-GB" b="1" dirty="0"/>
                    </a:p>
                  </a:txBody>
                  <a:tcPr/>
                </a:tc>
                <a:tc>
                  <a:txBody>
                    <a:bodyPr/>
                    <a:lstStyle/>
                    <a:p>
                      <a:r>
                        <a:rPr lang="en-GB" dirty="0" smtClean="0"/>
                        <a:t>67 099 595</a:t>
                      </a:r>
                      <a:endParaRPr lang="en-GB" dirty="0"/>
                    </a:p>
                  </a:txBody>
                  <a:tcPr/>
                </a:tc>
                <a:tc>
                  <a:txBody>
                    <a:bodyPr/>
                    <a:lstStyle/>
                    <a:p>
                      <a:r>
                        <a:rPr lang="en-GB" dirty="0" smtClean="0"/>
                        <a:t>100</a:t>
                      </a:r>
                      <a:endParaRPr lang="en-GB" dirty="0"/>
                    </a:p>
                  </a:txBody>
                  <a:tcPr/>
                </a:tc>
                <a:extLst>
                  <a:ext uri="{0D108BD9-81ED-4DB2-BD59-A6C34878D82A}">
                    <a16:rowId xmlns="" xmlns:a16="http://schemas.microsoft.com/office/drawing/2014/main" val="1896237841"/>
                  </a:ext>
                </a:extLst>
              </a:tr>
            </a:tbl>
          </a:graphicData>
        </a:graphic>
      </p:graphicFrame>
      <p:sp>
        <p:nvSpPr>
          <p:cNvPr id="6" name="TextBox 5"/>
          <p:cNvSpPr txBox="1"/>
          <p:nvPr/>
        </p:nvSpPr>
        <p:spPr>
          <a:xfrm>
            <a:off x="0" y="6398786"/>
            <a:ext cx="9334500" cy="466218"/>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lnSpc>
                <a:spcPct val="107000"/>
              </a:lnSpc>
              <a:spcAft>
                <a:spcPts val="0"/>
              </a:spcAft>
            </a:pPr>
            <a:endParaRPr lang="en-ZW" sz="2400" dirty="0"/>
          </a:p>
        </p:txBody>
      </p:sp>
    </p:spTree>
    <p:extLst>
      <p:ext uri="{BB962C8B-B14F-4D97-AF65-F5344CB8AC3E}">
        <p14:creationId xmlns:p14="http://schemas.microsoft.com/office/powerpoint/2010/main" val="123351954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83D288F9C0D742B1C572EE9F15CFEC" ma:contentTypeVersion="21" ma:contentTypeDescription="Create a new document." ma:contentTypeScope="" ma:versionID="053a5ec0831317e823422aaa8b6e0f06">
  <xsd:schema xmlns:xsd="http://www.w3.org/2001/XMLSchema" xmlns:xs="http://www.w3.org/2001/XMLSchema" xmlns:p="http://schemas.microsoft.com/office/2006/metadata/properties" xmlns:ns2="5c72703c-1067-4fa7-89cc-ef245258de7b" xmlns:ns3="baaa1e52-d096-4578-884f-544177159c31" targetNamespace="http://schemas.microsoft.com/office/2006/metadata/properties" ma:root="true" ma:fieldsID="22a11a410b86899d8171017e0a53600f" ns2:_="" ns3:_="">
    <xsd:import namespace="5c72703c-1067-4fa7-89cc-ef245258de7b"/>
    <xsd:import namespace="baaa1e52-d096-4578-884f-544177159c31"/>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ObjectDetectorVersions" minOccurs="0"/>
                <xsd:element ref="ns3:URLLink" minOccurs="0"/>
                <xsd:element ref="ns3:MediaServiceSearchPropertie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72703c-1067-4fa7-89cc-ef245258de7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element name="TaxCatchAll" ma:index="22" nillable="true" ma:displayName="Taxonomy Catch All Column" ma:hidden="true" ma:list="{9bc4b65e-775a-4a0b-8a3f-ec286c64b49d}" ma:internalName="TaxCatchAll" ma:showField="CatchAllData" ma:web="5c72703c-1067-4fa7-89cc-ef245258de7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aaa1e52-d096-4578-884f-544177159c3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300de80-7531-40b2-a37f-f138d0f80c3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URLLink" ma:index="24" nillable="true" ma:displayName="URL Link" ma:format="Hyperlink" ma:internalName="URL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RLLink xmlns="baaa1e52-d096-4578-884f-544177159c31">
      <Url xsi:nil="true"/>
      <Description xsi:nil="true"/>
    </URLLink>
    <TaxCatchAll xmlns="5c72703c-1067-4fa7-89cc-ef245258de7b" xsi:nil="true"/>
    <lcf76f155ced4ddcb4097134ff3c332f xmlns="baaa1e52-d096-4578-884f-544177159c3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B9AA27-9761-4E4B-B6EF-22624EC19168}">
  <ds:schemaRefs>
    <ds:schemaRef ds:uri="http://schemas.microsoft.com/sharepoint/v3/contenttype/forms"/>
  </ds:schemaRefs>
</ds:datastoreItem>
</file>

<file path=customXml/itemProps2.xml><?xml version="1.0" encoding="utf-8"?>
<ds:datastoreItem xmlns:ds="http://schemas.openxmlformats.org/officeDocument/2006/customXml" ds:itemID="{6656F54A-3073-4D94-8406-D3426E853BDB}"/>
</file>

<file path=customXml/itemProps3.xml><?xml version="1.0" encoding="utf-8"?>
<ds:datastoreItem xmlns:ds="http://schemas.openxmlformats.org/officeDocument/2006/customXml" ds:itemID="{C55E51EE-2B4A-4D72-8861-9CB0C1EED28F}">
  <ds:schemaRefs>
    <ds:schemaRef ds:uri="http://purl.org/dc/elements/1.1/"/>
    <ds:schemaRef ds:uri="http://schemas.microsoft.com/office/2006/metadata/properties"/>
    <ds:schemaRef ds:uri="http://purl.org/dc/terms/"/>
    <ds:schemaRef ds:uri="5c72703c-1067-4fa7-89cc-ef245258de7b"/>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0d0128bf-0240-4a00-b00a-ea9f2cdab004"/>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Integral</Template>
  <TotalTime>6652</TotalTime>
  <Words>1690</Words>
  <Application>Microsoft Office PowerPoint</Application>
  <PresentationFormat>On-screen Show (4:3)</PresentationFormat>
  <Paragraphs>467</Paragraphs>
  <Slides>20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Liberation Sans Narrow</vt:lpstr>
      <vt:lpstr>Tahoma</vt:lpstr>
      <vt:lpstr>Times New Roman</vt:lpstr>
      <vt:lpstr>Wingdings</vt:lpstr>
      <vt:lpstr>Office Theme</vt:lpstr>
      <vt:lpstr>PowerPoint Presentation</vt:lpstr>
      <vt:lpstr>OVERVIEW </vt:lpstr>
      <vt:lpstr> I. POLICY FRAMEWORK    </vt:lpstr>
      <vt:lpstr>II. THE BUDGET PROCESS   </vt:lpstr>
      <vt:lpstr>II. THE BUDGET PROCESS   </vt:lpstr>
      <vt:lpstr>II. THE BUDGET PROCESS   </vt:lpstr>
      <vt:lpstr>III. REVENUE</vt:lpstr>
      <vt:lpstr>IV. EXPENDITURE  </vt:lpstr>
      <vt:lpstr>IV. EXPENDITURE  </vt:lpstr>
      <vt:lpstr>IV. EXPENDITURE- GMS </vt:lpstr>
      <vt:lpstr>IV. Gender Specific expenditure </vt:lpstr>
      <vt:lpstr>IV. EMPLOYMENT EXPENDITURE </vt:lpstr>
      <vt:lpstr>IV. EMPLOYMENT EXPENDITURE- Gender Wage Gap Analysis </vt:lpstr>
      <vt:lpstr>V. EXPENDITURE- GENDER IN MAINSTREAM BUDGET </vt:lpstr>
      <vt:lpstr>V. EXPENDITURE- ANALYSIS SOCIAL SERVICES  </vt:lpstr>
      <vt:lpstr>V. EXPENDITURE- GENDER IN MAINSTREAM BUDGET </vt:lpstr>
      <vt:lpstr>V. EXPENDITURE- GENDER IN MAINSTREAM BUDGET – HOUSING ALLOCATIONS</vt:lpstr>
      <vt:lpstr>VI. BUDGET CROSS SUBSIDISATION ANALYSIS</vt:lpstr>
      <vt:lpstr>VI. BUDGET CROSS SUBSIDISATION ANALYSIS</vt:lpstr>
      <vt:lpstr>VII. CONCLUSIONS AND NEXT STEPS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vhai</dc:creator>
  <cp:lastModifiedBy>Christine Mabika</cp:lastModifiedBy>
  <cp:revision>142</cp:revision>
  <dcterms:created xsi:type="dcterms:W3CDTF">2014-03-06T12:27:13Z</dcterms:created>
  <dcterms:modified xsi:type="dcterms:W3CDTF">2024-11-09T17:39:19Z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0x010100FC83D288F9C0D742B1C572EE9F15CFEC</vt:lpwstr>
  </property>
</Properties>
</file>