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285" r:id="rId6"/>
    <p:sldId id="274" r:id="rId7"/>
    <p:sldId id="287" r:id="rId8"/>
    <p:sldId id="291" r:id="rId9"/>
    <p:sldId id="280" r:id="rId10"/>
    <p:sldId id="289" r:id="rId11"/>
    <p:sldId id="2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DB4"/>
    <a:srgbClr val="F7DA06"/>
    <a:srgbClr val="00FF00"/>
    <a:srgbClr val="FF0000"/>
    <a:srgbClr val="E37191"/>
    <a:srgbClr val="7B2C42"/>
    <a:srgbClr val="17B060"/>
    <a:srgbClr val="A57FA6"/>
    <a:srgbClr val="7D59A5"/>
    <a:srgbClr val="25B5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90327" autoAdjust="0"/>
  </p:normalViewPr>
  <p:slideViewPr>
    <p:cSldViewPr snapToGrid="0">
      <p:cViewPr varScale="1">
        <p:scale>
          <a:sx n="74" d="100"/>
          <a:sy n="74"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2C171-1DA7-453F-81DB-F0F0D857783B}" type="datetimeFigureOut">
              <a:rPr lang="en-GB" smtClean="0"/>
              <a:t>06/03/2026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2559F-1F6F-4C32-A08E-F79690744F0C}" type="slidenum">
              <a:rPr lang="en-GB" smtClean="0"/>
              <a:t>‹#›</a:t>
            </a:fld>
            <a:endParaRPr lang="en-GB"/>
          </a:p>
        </p:txBody>
      </p:sp>
    </p:spTree>
    <p:extLst>
      <p:ext uri="{BB962C8B-B14F-4D97-AF65-F5344CB8AC3E}">
        <p14:creationId xmlns:p14="http://schemas.microsoft.com/office/powerpoint/2010/main" val="202400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B2559F-1F6F-4C32-A08E-F79690744F0C}" type="slidenum">
              <a:rPr lang="en-GB" smtClean="0"/>
              <a:t>6</a:t>
            </a:fld>
            <a:endParaRPr lang="en-GB"/>
          </a:p>
        </p:txBody>
      </p:sp>
    </p:spTree>
    <p:extLst>
      <p:ext uri="{BB962C8B-B14F-4D97-AF65-F5344CB8AC3E}">
        <p14:creationId xmlns:p14="http://schemas.microsoft.com/office/powerpoint/2010/main" val="132139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2CE2-5A7E-4EE2-9250-484598939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E9062C76-4F4C-BDDA-A97A-165EB3359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5D24042E-3907-93CB-4E2E-55F85AE4F4AA}"/>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9AE905BC-5A99-07E4-DD66-2ED4D4B6089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E42D9CB-D969-E8CA-BC4E-7974855A5709}"/>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5761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B160-8340-37E5-9194-2F2A769EC87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C2EC659-D4C7-815D-9806-42DE933B4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DE70717-E0D3-22F2-A9A6-EB49979C49C7}"/>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946A3E06-6483-7692-99D3-BF56E4FEB89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7C564DD-F12F-22CC-E23A-D3F4EBF330E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41633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12EF1F-5EB7-19ED-3053-C12F9E82D9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87F3B99-431D-CACD-E9F7-044331D74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EDF3BFF-9C24-BC50-E529-8CB16AB7F208}"/>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C80CBEFD-866C-65D7-CE39-814194A5E56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CCD7994-4C60-75E4-1FC9-C0CB024F39C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44201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4B42-CF62-4194-C72A-A7DBF745C8B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00E7432-04B2-6FD3-F13F-E433CB0B03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9AF369B-6E2C-44A2-C44B-960C6F79AB6F}"/>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38D5F7EB-37BA-CA88-4827-CE3D85823B0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B477F02-BA4E-5071-883F-9D2A26249DF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2596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CA92-20F4-58C5-1C31-6408299DB6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97C1CA49-3BF8-BF14-7BED-F3F8A685F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7032CD-4264-03DD-C589-9BA7870CACC5}"/>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B42BCE3E-4B41-185A-7A35-D749F0809E5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39BEE40-9835-2DD0-9F62-8951777CB73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90607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E565-4E9E-7B98-C1CE-10815FC4746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7A2A0D1-4932-BA81-9435-966CB55551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DBFE32DD-814D-29E3-D855-B03D34F1A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59C3B16A-F81E-2678-3268-D6193E5026DE}"/>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6" name="Footer Placeholder 5">
            <a:extLst>
              <a:ext uri="{FF2B5EF4-FFF2-40B4-BE49-F238E27FC236}">
                <a16:creationId xmlns:a16="http://schemas.microsoft.com/office/drawing/2014/main" id="{7FDFE573-B73D-A4EB-B1C9-80861D29290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7CC6204-207C-1FC7-84B3-52869117D57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27597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2DD5-FC51-03AA-C38C-084CEACA116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02525E9-5151-1739-016C-AB555B9EA0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F6984E-90A7-7C25-60E1-5CB82948EA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A134B5A-FBC9-FAEE-AEF8-BE2AE2149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A824E7-056E-E352-BF6D-0AD64D5A6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7A11C77-DC7B-375C-FB80-E5D64EE43921}"/>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8" name="Footer Placeholder 7">
            <a:extLst>
              <a:ext uri="{FF2B5EF4-FFF2-40B4-BE49-F238E27FC236}">
                <a16:creationId xmlns:a16="http://schemas.microsoft.com/office/drawing/2014/main" id="{DBFFD020-764F-4DBF-36AB-CECB52036CB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5E7D402A-D7B1-FD7D-0E89-F9F80FFAA79A}"/>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23157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B5F8-BCE2-C277-4A15-A31D4A1FD7D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E5D8D650-16E4-2EFF-3E62-24FAFF8CA7C4}"/>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4" name="Footer Placeholder 3">
            <a:extLst>
              <a:ext uri="{FF2B5EF4-FFF2-40B4-BE49-F238E27FC236}">
                <a16:creationId xmlns:a16="http://schemas.microsoft.com/office/drawing/2014/main" id="{BE286D35-4D39-C2DE-D480-05B9A1D8BBD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DFE74BE-731C-6639-F730-3218D5AF6E3B}"/>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4766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A8641D-EAF8-569A-50B4-2AA6391B10BA}"/>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3" name="Footer Placeholder 2">
            <a:extLst>
              <a:ext uri="{FF2B5EF4-FFF2-40B4-BE49-F238E27FC236}">
                <a16:creationId xmlns:a16="http://schemas.microsoft.com/office/drawing/2014/main" id="{71B501D3-C043-466F-1636-AC2D5479B56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6D7BEF9-CAFC-0B9C-395B-6AB4934952A6}"/>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8711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A8E1-CF86-C610-970C-DAA48696C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F607325-E76B-28E6-548E-F69713A69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58D414A-E527-E786-5515-CDC19AC6F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390575-141A-BBBF-46C3-C678A74880C8}"/>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6" name="Footer Placeholder 5">
            <a:extLst>
              <a:ext uri="{FF2B5EF4-FFF2-40B4-BE49-F238E27FC236}">
                <a16:creationId xmlns:a16="http://schemas.microsoft.com/office/drawing/2014/main" id="{1AD9A23C-8C33-FA22-3A9A-B651D2CD136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7AC2CA9-CD5D-1DB2-0F88-FE30AC0355A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38369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C95D-49B8-B393-2C6C-C6CC80B231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D48A346-B68E-8E6B-5F18-18CC7E951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0E5DF0AE-4A4D-FDDB-C7AE-686EF72FE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A5C17-10A9-E7BB-2BDB-A88E49B779E1}"/>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6" name="Footer Placeholder 5">
            <a:extLst>
              <a:ext uri="{FF2B5EF4-FFF2-40B4-BE49-F238E27FC236}">
                <a16:creationId xmlns:a16="http://schemas.microsoft.com/office/drawing/2014/main" id="{BAF19F9C-51AA-658B-3711-5F7253989C9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32E0C1C-F2C1-4D77-F475-CC1C99731A7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65157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24A1C-250A-5E3D-0A23-FE958DB6D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A73F7C5-3EF1-5AF3-741A-8C49D5CCA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465CBFC-55BE-DDB4-4B5B-7991616B17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31238554-8BC3-B422-534E-2FD7D578B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ABF892D-C923-EB87-001B-2596F909D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0EAC9-0C06-411E-A697-0ABDBDE72850}" type="slidenum">
              <a:rPr lang="en-ZA" smtClean="0"/>
              <a:t>‹#›</a:t>
            </a:fld>
            <a:endParaRPr lang="en-ZA"/>
          </a:p>
        </p:txBody>
      </p:sp>
    </p:spTree>
    <p:extLst>
      <p:ext uri="{BB962C8B-B14F-4D97-AF65-F5344CB8AC3E}">
        <p14:creationId xmlns:p14="http://schemas.microsoft.com/office/powerpoint/2010/main" val="207839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ACCD9B-E70C-ADFC-B920-EE6ADA6A28A3}"/>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35ED15BD-62CF-3020-9479-F9804A70CF0D}"/>
              </a:ext>
            </a:extLst>
          </p:cNvPr>
          <p:cNvGrpSpPr/>
          <p:nvPr/>
        </p:nvGrpSpPr>
        <p:grpSpPr>
          <a:xfrm>
            <a:off x="-5410" y="0"/>
            <a:ext cx="12197407" cy="6882714"/>
            <a:chOff x="-5410" y="0"/>
            <a:chExt cx="12197407" cy="6882714"/>
          </a:xfrm>
        </p:grpSpPr>
        <p:pic>
          <p:nvPicPr>
            <p:cNvPr id="11" name="Picture 10">
              <a:extLst>
                <a:ext uri="{FF2B5EF4-FFF2-40B4-BE49-F238E27FC236}">
                  <a16:creationId xmlns:a16="http://schemas.microsoft.com/office/drawing/2014/main" id="{99DEEB93-91E8-7F7B-7E25-06550DE1E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653" y="444608"/>
              <a:ext cx="8088706" cy="1194348"/>
            </a:xfrm>
            <a:prstGeom prst="rect">
              <a:avLst/>
            </a:prstGeom>
          </p:spPr>
        </p:pic>
        <p:sp>
          <p:nvSpPr>
            <p:cNvPr id="48" name="Rectangle 47">
              <a:extLst>
                <a:ext uri="{FF2B5EF4-FFF2-40B4-BE49-F238E27FC236}">
                  <a16:creationId xmlns:a16="http://schemas.microsoft.com/office/drawing/2014/main" id="{15CC5DF8-4FA2-D1E3-130A-E3E06CC5CBFE}"/>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7" name="Rectangle 46">
              <a:extLst>
                <a:ext uri="{FF2B5EF4-FFF2-40B4-BE49-F238E27FC236}">
                  <a16:creationId xmlns:a16="http://schemas.microsoft.com/office/drawing/2014/main" id="{B6BAE425-FDF9-457D-29C9-145C8024CBCF}"/>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2" name="TextBox 9">
              <a:extLst>
                <a:ext uri="{FF2B5EF4-FFF2-40B4-BE49-F238E27FC236}">
                  <a16:creationId xmlns:a16="http://schemas.microsoft.com/office/drawing/2014/main" id="{403E2E81-9601-1970-B83A-F4245917F760}"/>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sp>
        <p:nvSpPr>
          <p:cNvPr id="21" name="Freeform: Shape 20">
            <a:extLst>
              <a:ext uri="{FF2B5EF4-FFF2-40B4-BE49-F238E27FC236}">
                <a16:creationId xmlns:a16="http://schemas.microsoft.com/office/drawing/2014/main" id="{3877A6DB-18A6-C55E-C0FB-4E1D2DAA6CBE}"/>
              </a:ext>
            </a:extLst>
          </p:cNvPr>
          <p:cNvSpPr/>
          <p:nvPr/>
        </p:nvSpPr>
        <p:spPr>
          <a:xfrm>
            <a:off x="1" y="2584078"/>
            <a:ext cx="12191999" cy="2643876"/>
          </a:xfrm>
          <a:custGeom>
            <a:avLst/>
            <a:gdLst>
              <a:gd name="connsiteX0" fmla="*/ 12191999 w 12191999"/>
              <a:gd name="connsiteY0" fmla="*/ 0 h 2643876"/>
              <a:gd name="connsiteX1" fmla="*/ 12191999 w 12191999"/>
              <a:gd name="connsiteY1" fmla="*/ 464989 h 2643876"/>
              <a:gd name="connsiteX2" fmla="*/ 12090690 w 12191999"/>
              <a:gd name="connsiteY2" fmla="*/ 483907 h 2643876"/>
              <a:gd name="connsiteX3" fmla="*/ 5319131 w 12191999"/>
              <a:gd name="connsiteY3" fmla="*/ 2639171 h 2643876"/>
              <a:gd name="connsiteX4" fmla="*/ 0 w 12191999"/>
              <a:gd name="connsiteY4" fmla="*/ 1806892 h 2643876"/>
              <a:gd name="connsiteX5" fmla="*/ 22303 w 12191999"/>
              <a:gd name="connsiteY5" fmla="*/ 1351345 h 2643876"/>
              <a:gd name="connsiteX6" fmla="*/ 5330284 w 12191999"/>
              <a:gd name="connsiteY6" fmla="*/ 2452625 h 2643876"/>
              <a:gd name="connsiteX7" fmla="*/ 10868965 w 12191999"/>
              <a:gd name="connsiteY7" fmla="*/ 389807 h 2643876"/>
              <a:gd name="connsiteX8" fmla="*/ 12104896 w 12191999"/>
              <a:gd name="connsiteY8" fmla="*/ 1644 h 264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9" h="2643876">
                <a:moveTo>
                  <a:pt x="12191999" y="0"/>
                </a:moveTo>
                <a:lnTo>
                  <a:pt x="12191999" y="464989"/>
                </a:lnTo>
                <a:lnTo>
                  <a:pt x="12090690" y="483907"/>
                </a:lnTo>
                <a:cubicBezTo>
                  <a:pt x="10319058" y="857183"/>
                  <a:pt x="7278028" y="2750381"/>
                  <a:pt x="5319131" y="2639171"/>
                </a:cubicBezTo>
                <a:cubicBezTo>
                  <a:pt x="3297044" y="2524373"/>
                  <a:pt x="2378926" y="1362052"/>
                  <a:pt x="0" y="1806892"/>
                </a:cubicBezTo>
                <a:lnTo>
                  <a:pt x="22303" y="1351345"/>
                </a:lnTo>
                <a:cubicBezTo>
                  <a:pt x="1256371" y="1285276"/>
                  <a:pt x="3401123" y="2389872"/>
                  <a:pt x="5330284" y="2452625"/>
                </a:cubicBezTo>
                <a:cubicBezTo>
                  <a:pt x="8259338" y="2486108"/>
                  <a:pt x="9788675" y="947659"/>
                  <a:pt x="10868965" y="389807"/>
                </a:cubicBezTo>
                <a:cubicBezTo>
                  <a:pt x="11409110" y="110881"/>
                  <a:pt x="11816948" y="21434"/>
                  <a:pt x="12104896" y="1644"/>
                </a:cubicBezTo>
                <a:close/>
              </a:path>
            </a:pathLst>
          </a:cu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ZA"/>
          </a:p>
        </p:txBody>
      </p:sp>
      <p:sp>
        <p:nvSpPr>
          <p:cNvPr id="7" name="Title 6">
            <a:extLst>
              <a:ext uri="{FF2B5EF4-FFF2-40B4-BE49-F238E27FC236}">
                <a16:creationId xmlns:a16="http://schemas.microsoft.com/office/drawing/2014/main" id="{D5ED7C6B-3215-606E-4317-F8BF01F39E96}"/>
              </a:ext>
            </a:extLst>
          </p:cNvPr>
          <p:cNvSpPr>
            <a:spLocks noGrp="1"/>
          </p:cNvSpPr>
          <p:nvPr>
            <p:ph type="ctrTitle"/>
          </p:nvPr>
        </p:nvSpPr>
        <p:spPr>
          <a:xfrm>
            <a:off x="436418" y="2666751"/>
            <a:ext cx="10302916" cy="1811407"/>
          </a:xfrm>
        </p:spPr>
        <p:txBody>
          <a:bodyPr>
            <a:normAutofit fontScale="90000"/>
          </a:bodyPr>
          <a:lstStyle/>
          <a:p>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a:t>
            </a:r>
            <a:b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Summit 2026-</a:t>
            </a:r>
            <a:b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ZA" dirty="0"/>
              <a:t>Change Strategies-Strategic Litigation</a:t>
            </a:r>
            <a:endParaRPr lang="en-ZA"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6" name="TextBox 1">
            <a:extLst>
              <a:ext uri="{FF2B5EF4-FFF2-40B4-BE49-F238E27FC236}">
                <a16:creationId xmlns:a16="http://schemas.microsoft.com/office/drawing/2014/main" id="{3DB0E86D-BEBA-8DD5-5C76-03069FD92515}"/>
              </a:ext>
            </a:extLst>
          </p:cNvPr>
          <p:cNvSpPr txBox="1"/>
          <p:nvPr/>
        </p:nvSpPr>
        <p:spPr>
          <a:xfrm>
            <a:off x="680934" y="4560831"/>
            <a:ext cx="10972800"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FF0000"/>
                </a:solidFill>
              </a:rPr>
              <a:t>Mauritius: </a:t>
            </a:r>
          </a:p>
          <a:p>
            <a:pPr algn="ctr"/>
            <a:r>
              <a:rPr lang="en-US" sz="2800" b="1" dirty="0">
                <a:solidFill>
                  <a:srgbClr val="FF0000"/>
                </a:solidFill>
              </a:rPr>
              <a:t>From Plaintiffs to Precedent – The Strategic Battle for Same-Sex Marriage</a:t>
            </a:r>
            <a:endParaRPr lang="en-ZW" sz="800" dirty="0">
              <a:solidFill>
                <a:srgbClr val="FF0000"/>
              </a:solidFill>
            </a:endParaRPr>
          </a:p>
        </p:txBody>
      </p:sp>
      <p:pic>
        <p:nvPicPr>
          <p:cNvPr id="4" name="Picture 3">
            <a:extLst>
              <a:ext uri="{FF2B5EF4-FFF2-40B4-BE49-F238E27FC236}">
                <a16:creationId xmlns:a16="http://schemas.microsoft.com/office/drawing/2014/main" id="{3D14C0EC-5F99-2FC1-85AF-1E8A230EA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368" y="469806"/>
            <a:ext cx="1766824" cy="897215"/>
          </a:xfrm>
          <a:prstGeom prst="rect">
            <a:avLst/>
          </a:prstGeom>
        </p:spPr>
      </p:pic>
    </p:spTree>
    <p:extLst>
      <p:ext uri="{BB962C8B-B14F-4D97-AF65-F5344CB8AC3E}">
        <p14:creationId xmlns:p14="http://schemas.microsoft.com/office/powerpoint/2010/main" val="40663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BDF62-03A8-E1BE-8D66-BABB03CFEE0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B90E07-C93A-6A8F-732A-71A50190255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9840AD7F-1872-0118-7992-1DD970A0CF1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363297AC-CB5E-6F1F-82E2-9E9614934832}"/>
              </a:ext>
            </a:extLst>
          </p:cNvPr>
          <p:cNvSpPr>
            <a:spLocks noGrp="1"/>
          </p:cNvSpPr>
          <p:nvPr/>
        </p:nvSpPr>
        <p:spPr>
          <a:xfrm>
            <a:off x="-5410" y="139577"/>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Synopsis</a:t>
            </a:r>
            <a:r>
              <a:rPr lang="en-ZA" dirty="0"/>
              <a:t>– brief overview what this is about </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3B0E22A2-E3D6-AAEE-7338-0F6A3D6FCD7C}"/>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a:extLst>
              <a:ext uri="{FF2B5EF4-FFF2-40B4-BE49-F238E27FC236}">
                <a16:creationId xmlns:a16="http://schemas.microsoft.com/office/drawing/2014/main" id="{E1D7B932-815E-0AD2-B271-217AC29AC71F}"/>
              </a:ext>
            </a:extLst>
          </p:cNvPr>
          <p:cNvGraphicFramePr>
            <a:graphicFrameLocks noGrp="1"/>
          </p:cNvGraphicFramePr>
          <p:nvPr>
            <p:ph sz="half" idx="1"/>
            <p:extLst>
              <p:ext uri="{D42A27DB-BD31-4B8C-83A1-F6EECF244321}">
                <p14:modId xmlns:p14="http://schemas.microsoft.com/office/powerpoint/2010/main" val="372740920"/>
              </p:ext>
            </p:extLst>
          </p:nvPr>
        </p:nvGraphicFramePr>
        <p:xfrm>
          <a:off x="426906" y="950316"/>
          <a:ext cx="11327364" cy="4680660"/>
        </p:xfrm>
        <a:graphic>
          <a:graphicData uri="http://schemas.openxmlformats.org/drawingml/2006/table">
            <a:tbl>
              <a:tblPr firstRow="1" firstCol="1" bandRow="1">
                <a:tableStyleId>{5C22544A-7EE6-4342-B048-85BDC9FD1C3A}</a:tableStyleId>
              </a:tblPr>
              <a:tblGrid>
                <a:gridCol w="2123503">
                  <a:extLst>
                    <a:ext uri="{9D8B030D-6E8A-4147-A177-3AD203B41FA5}">
                      <a16:colId xmlns:a16="http://schemas.microsoft.com/office/drawing/2014/main" val="123376925"/>
                    </a:ext>
                  </a:extLst>
                </a:gridCol>
                <a:gridCol w="9203861">
                  <a:extLst>
                    <a:ext uri="{9D8B030D-6E8A-4147-A177-3AD203B41FA5}">
                      <a16:colId xmlns:a16="http://schemas.microsoft.com/office/drawing/2014/main" val="3439560178"/>
                    </a:ext>
                  </a:extLst>
                </a:gridCol>
              </a:tblGrid>
              <a:tr h="537055">
                <a:tc>
                  <a:txBody>
                    <a:bodyPr/>
                    <a:lstStyle/>
                    <a:p>
                      <a:pPr>
                        <a:buNone/>
                      </a:pPr>
                      <a:r>
                        <a:rPr lang="en-ZA" sz="2400" dirty="0">
                          <a:solidFill>
                            <a:schemeClr val="tx1"/>
                          </a:solidFill>
                          <a:effectLst/>
                        </a:rPr>
                        <a:t>Name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000" dirty="0">
                          <a:solidFill>
                            <a:schemeClr val="tx1"/>
                          </a:solidFill>
                          <a:effectLst/>
                        </a:rPr>
                        <a:t>Dhanalakshmi Goundan (Dhana)</a:t>
                      </a:r>
                      <a:endPar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164091"/>
                  </a:ext>
                </a:extLst>
              </a:tr>
              <a:tr h="537055">
                <a:tc>
                  <a:txBody>
                    <a:bodyPr/>
                    <a:lstStyle/>
                    <a:p>
                      <a:pPr>
                        <a:buNone/>
                      </a:pPr>
                      <a:r>
                        <a:rPr lang="en-ZA" sz="2400" dirty="0">
                          <a:solidFill>
                            <a:schemeClr val="tx1"/>
                          </a:solidFill>
                          <a:effectLst/>
                        </a:rPr>
                        <a:t>Designation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000" dirty="0">
                          <a:solidFill>
                            <a:schemeClr val="tx1"/>
                          </a:solidFill>
                          <a:effectLst/>
                        </a:rPr>
                        <a:t>Vice- president</a:t>
                      </a:r>
                      <a:endPar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3078158"/>
                  </a:ext>
                </a:extLst>
              </a:tr>
              <a:tr h="537055">
                <a:tc>
                  <a:txBody>
                    <a:bodyPr/>
                    <a:lstStyle/>
                    <a:p>
                      <a:pPr>
                        <a:buNone/>
                      </a:pPr>
                      <a:r>
                        <a:rPr lang="en-ZA" sz="2400" dirty="0">
                          <a:solidFill>
                            <a:schemeClr val="tx1"/>
                          </a:solidFill>
                          <a:effectLst/>
                        </a:rPr>
                        <a:t>Organisation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000" dirty="0">
                          <a:solidFill>
                            <a:schemeClr val="tx1"/>
                          </a:solidFill>
                          <a:effectLst/>
                        </a:rPr>
                        <a:t>Young Queer Alliance</a:t>
                      </a:r>
                      <a:endPar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067951"/>
                  </a:ext>
                </a:extLst>
              </a:tr>
              <a:tr h="537055">
                <a:tc>
                  <a:txBody>
                    <a:bodyPr/>
                    <a:lstStyle/>
                    <a:p>
                      <a:pPr>
                        <a:buNone/>
                      </a:pPr>
                      <a:r>
                        <a:rPr lang="en-ZA" sz="2400" dirty="0">
                          <a:solidFill>
                            <a:schemeClr val="tx1"/>
                          </a:solidFill>
                          <a:effectLst/>
                        </a:rPr>
                        <a:t>Country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000" dirty="0">
                          <a:solidFill>
                            <a:schemeClr val="tx1"/>
                          </a:solidFill>
                          <a:effectLst/>
                        </a:rPr>
                        <a:t>Mauritius</a:t>
                      </a:r>
                      <a:endPar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574574"/>
                  </a:ext>
                </a:extLst>
              </a:tr>
              <a:tr h="539186">
                <a:tc>
                  <a:txBody>
                    <a:bodyPr/>
                    <a:lstStyle/>
                    <a:p>
                      <a:pPr>
                        <a:buNone/>
                      </a:pPr>
                      <a:r>
                        <a:rPr lang="en-ZA" sz="2400" dirty="0">
                          <a:solidFill>
                            <a:schemeClr val="tx1"/>
                          </a:solidFill>
                          <a:effectLst/>
                        </a:rPr>
                        <a:t>Category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rPr>
                        <a:t>Strategic Litigation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865186"/>
                  </a:ext>
                </a:extLst>
              </a:tr>
              <a:tr h="1993254">
                <a:tc>
                  <a:txBody>
                    <a:bodyPr/>
                    <a:lstStyle/>
                    <a:p>
                      <a:pPr>
                        <a:buNone/>
                      </a:pPr>
                      <a:r>
                        <a:rPr lang="en-US" sz="2400" dirty="0">
                          <a:solidFill>
                            <a:schemeClr val="tx1"/>
                          </a:solidFill>
                          <a:effectLst/>
                          <a:latin typeface="Aptos" panose="020B0004020202020204" pitchFamily="34" charset="0"/>
                          <a:ea typeface="Aptos" panose="020B0004020202020204" pitchFamily="34" charset="0"/>
                          <a:cs typeface="Aptos" panose="020B0004020202020204" pitchFamily="34" charset="0"/>
                        </a:rPr>
                        <a:t>Summary</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rPr>
                        <a:t>In October 2023, in the </a:t>
                      </a:r>
                      <a:r>
                        <a:rPr lang="en-ZA" sz="2000" dirty="0" err="1">
                          <a:solidFill>
                            <a:schemeClr val="tx1"/>
                          </a:solidFill>
                          <a:effectLst/>
                          <a:latin typeface="Aptos" panose="020B0004020202020204" pitchFamily="34" charset="0"/>
                          <a:ea typeface="Aptos" panose="020B0004020202020204" pitchFamily="34" charset="0"/>
                          <a:cs typeface="Aptos" panose="020B0004020202020204" pitchFamily="34" charset="0"/>
                        </a:rPr>
                        <a:t>decrim</a:t>
                      </a:r>
                      <a:r>
                        <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rPr>
                        <a:t> cases of </a:t>
                      </a:r>
                      <a:r>
                        <a:rPr lang="en-US" sz="2000" b="1" i="1" dirty="0">
                          <a:solidFill>
                            <a:schemeClr val="tx1"/>
                          </a:solidFill>
                          <a:effectLst/>
                          <a:latin typeface="Aptos" panose="020B0004020202020204" pitchFamily="34" charset="0"/>
                          <a:ea typeface="Aptos" panose="020B0004020202020204" pitchFamily="34" charset="0"/>
                          <a:cs typeface="Aptos" panose="020B0004020202020204" pitchFamily="34" charset="0"/>
                        </a:rPr>
                        <a:t>Ah-Seek v/s the State of Mauritius </a:t>
                      </a:r>
                      <a:r>
                        <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rPr>
                        <a:t>and </a:t>
                      </a:r>
                      <a:r>
                        <a:rPr lang="en-US" sz="2000" b="1" i="1" dirty="0">
                          <a:solidFill>
                            <a:schemeClr val="tx1"/>
                          </a:solidFill>
                          <a:effectLst/>
                          <a:latin typeface="Aptos" panose="020B0004020202020204" pitchFamily="34" charset="0"/>
                          <a:ea typeface="Aptos" panose="020B0004020202020204" pitchFamily="34" charset="0"/>
                          <a:cs typeface="Aptos" panose="020B0004020202020204" pitchFamily="34" charset="0"/>
                        </a:rPr>
                        <a:t>Fokeerbux &amp; Ors. v/s the State of Mauritius</a:t>
                      </a:r>
                      <a:r>
                        <a:rPr lang="en-US" sz="2000" b="0" i="0" dirty="0">
                          <a:solidFill>
                            <a:schemeClr val="tx1"/>
                          </a:solidFill>
                          <a:effectLst/>
                          <a:latin typeface="Aptos" panose="020B0004020202020204" pitchFamily="34" charset="0"/>
                          <a:ea typeface="Aptos" panose="020B0004020202020204" pitchFamily="34" charset="0"/>
                          <a:cs typeface="Aptos" panose="020B0004020202020204" pitchFamily="34" charset="0"/>
                        </a:rPr>
                        <a:t>, </a:t>
                      </a:r>
                      <a:r>
                        <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rPr>
                        <a:t>the Supreme Court in Mauritius </a:t>
                      </a:r>
                      <a:r>
                        <a:rPr lang="en-US" sz="2000" b="0" i="0" dirty="0">
                          <a:solidFill>
                            <a:schemeClr val="tx1"/>
                          </a:solidFill>
                          <a:effectLst/>
                          <a:latin typeface="Aptos" panose="020B0004020202020204" pitchFamily="34" charset="0"/>
                          <a:ea typeface="Aptos" panose="020B0004020202020204" pitchFamily="34" charset="0"/>
                          <a:cs typeface="Aptos" panose="020B0004020202020204" pitchFamily="34" charset="0"/>
                        </a:rPr>
                        <a:t>affirmed that there can be no discrimination on the basis of “sexual orientation”, which is included under “sex”. This precedent provided an opportunity for queer people in Mauritius to strategically litigate for same-sex marriage in terms of the judicial process, community, advocacy and the media.</a:t>
                      </a:r>
                      <a:endParaRPr lang="en-ZA" sz="2000" b="1" i="1"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855669"/>
                  </a:ext>
                </a:extLst>
              </a:tr>
            </a:tbl>
          </a:graphicData>
        </a:graphic>
      </p:graphicFrame>
    </p:spTree>
    <p:extLst>
      <p:ext uri="{BB962C8B-B14F-4D97-AF65-F5344CB8AC3E}">
        <p14:creationId xmlns:p14="http://schemas.microsoft.com/office/powerpoint/2010/main" val="95527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FBDF62-03A8-E1BE-8D66-BABB03CFEE0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B90E07-C93A-6A8F-732A-71A50190255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9840AD7F-1872-0118-7992-1DD970A0CF1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363297AC-CB5E-6F1F-82E2-9E9614934832}"/>
              </a:ext>
            </a:extLst>
          </p:cNvPr>
          <p:cNvSpPr>
            <a:spLocks noGrp="1"/>
          </p:cNvSpPr>
          <p:nvPr/>
        </p:nvSpPr>
        <p:spPr>
          <a:xfrm>
            <a:off x="-2" y="246158"/>
            <a:ext cx="12191996" cy="845136"/>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sz="10000" b="1" dirty="0"/>
              <a:t>Background</a:t>
            </a:r>
            <a:r>
              <a:rPr lang="en-ZA" sz="10000" dirty="0"/>
              <a:t> </a:t>
            </a:r>
            <a:endParaRPr lang="en-ZW" sz="10000"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r>
              <a:rPr lang="en-ZA" dirty="0"/>
              <a:t> </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3B0E22A2-E3D6-AAEE-7338-0F6A3D6FCD7C}"/>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B50C9DA-60C5-FA59-CDDA-21A0006E0295}"/>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32500" lnSpcReduction="20000"/>
          </a:bodyPr>
          <a:lstStyle/>
          <a:p>
            <a:pPr marL="0" indent="0" algn="just">
              <a:buNone/>
            </a:pPr>
            <a:r>
              <a:rPr lang="en-GB" sz="6400" dirty="0"/>
              <a:t>In Mauritius, the number of LGBTQIA+ people</a:t>
            </a:r>
            <a:r>
              <a:rPr lang="en-US" sz="6400" dirty="0"/>
              <a:t> reported living with their partner has doubled (5.6% in 2017 and 11.0% in 2022). </a:t>
            </a:r>
          </a:p>
          <a:p>
            <a:pPr marL="0" indent="0" algn="just">
              <a:buNone/>
            </a:pPr>
            <a:r>
              <a:rPr lang="en-US" sz="6400" dirty="0"/>
              <a:t>A</a:t>
            </a:r>
            <a:r>
              <a:rPr lang="en-GB" sz="6400" dirty="0" err="1"/>
              <a:t>lthough</a:t>
            </a:r>
            <a:r>
              <a:rPr lang="en-GB" sz="6400" dirty="0"/>
              <a:t> the Constitution prohibits discrimination on the basis of “sex” and “sexual orientation”, LGBTQIA+ people still face discrimination. One such discrimination is the Civil Status Division’s refusal to allow same-sex marriage.</a:t>
            </a:r>
          </a:p>
          <a:p>
            <a:pPr marL="0" indent="0" algn="just">
              <a:buNone/>
            </a:pPr>
            <a:r>
              <a:rPr lang="en-US" sz="6400" dirty="0"/>
              <a:t>In 2016, the Equal Opportunities Commission refused redress to a same-sex couple (</a:t>
            </a:r>
            <a:r>
              <a:rPr lang="en-US" sz="6400" b="1" dirty="0"/>
              <a:t>Fokeerbux N.A.</a:t>
            </a:r>
            <a:r>
              <a:rPr lang="en-US" sz="6400" dirty="0"/>
              <a:t> and </a:t>
            </a:r>
            <a:r>
              <a:rPr lang="en-US" sz="6400" b="1" dirty="0"/>
              <a:t>Aubeeluck V.) </a:t>
            </a:r>
            <a:r>
              <a:rPr lang="en-US" sz="6400" dirty="0"/>
              <a:t>after the CSD refused to register their marriage application. In 2022, another attempt (</a:t>
            </a:r>
            <a:r>
              <a:rPr lang="en-US" sz="6400" b="1" dirty="0"/>
              <a:t>Goundan D.</a:t>
            </a:r>
            <a:r>
              <a:rPr lang="en-US" sz="6400" dirty="0"/>
              <a:t> and </a:t>
            </a:r>
            <a:r>
              <a:rPr lang="en-US" sz="6400" b="1" dirty="0"/>
              <a:t>Pierrot M.W.K</a:t>
            </a:r>
            <a:r>
              <a:rPr lang="en-US" sz="6400" dirty="0"/>
              <a:t>) at the CSD to register a same-sex marriage did not succeed.</a:t>
            </a:r>
          </a:p>
          <a:p>
            <a:pPr marL="0" indent="0" algn="just">
              <a:buNone/>
            </a:pPr>
            <a:r>
              <a:rPr lang="en-GB" sz="6400" dirty="0"/>
              <a:t>Same-sex couples face ongoing structural discrimination as they are unable to access rights associated with marriage, such as inheritance protections, spousal benefits, and legal recognition of their relationships.</a:t>
            </a:r>
          </a:p>
        </p:txBody>
      </p:sp>
      <p:pic>
        <p:nvPicPr>
          <p:cNvPr id="6" name="Picture 5">
            <a:extLst>
              <a:ext uri="{FF2B5EF4-FFF2-40B4-BE49-F238E27FC236}">
                <a16:creationId xmlns:a16="http://schemas.microsoft.com/office/drawing/2014/main" id="{36CA8BD1-0FF6-D88A-53D8-2777F612B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912761" y="2226983"/>
            <a:ext cx="4271993" cy="3203995"/>
          </a:xfrm>
          <a:prstGeom prst="rect">
            <a:avLst/>
          </a:prstGeom>
        </p:spPr>
      </p:pic>
      <p:sp>
        <p:nvSpPr>
          <p:cNvPr id="9" name="Content Placeholder 4">
            <a:extLst>
              <a:ext uri="{FF2B5EF4-FFF2-40B4-BE49-F238E27FC236}">
                <a16:creationId xmlns:a16="http://schemas.microsoft.com/office/drawing/2014/main" id="{99E8F90D-5EED-57ED-62EE-54261DC019ED}"/>
              </a:ext>
            </a:extLst>
          </p:cNvPr>
          <p:cNvSpPr txBox="1">
            <a:spLocks/>
          </p:cNvSpPr>
          <p:nvPr/>
        </p:nvSpPr>
        <p:spPr>
          <a:xfrm>
            <a:off x="6213562" y="1091294"/>
            <a:ext cx="5973024" cy="399576"/>
          </a:xfrm>
          <a:prstGeom prst="rect">
            <a:avLst/>
          </a:prstGeom>
          <a:solidFill>
            <a:srgbClr val="F7DA06"/>
          </a:solidFill>
          <a:ln>
            <a:solidFill>
              <a:schemeClr val="tx1"/>
            </a:solidFill>
          </a:ln>
        </p:spPr>
        <p:txBody>
          <a:bodyPr vert="horz" lIns="91440" tIns="45720" rIns="91440" bIns="45720" rtlCol="0">
            <a:normAutofit lnSpcReduction="10000"/>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Letter from EOC in 2016 refusing to provide redress</a:t>
            </a:r>
            <a:endParaRPr lang="en-ZA" sz="2100" dirty="0"/>
          </a:p>
        </p:txBody>
      </p:sp>
    </p:spTree>
    <p:extLst>
      <p:ext uri="{BB962C8B-B14F-4D97-AF65-F5344CB8AC3E}">
        <p14:creationId xmlns:p14="http://schemas.microsoft.com/office/powerpoint/2010/main" val="3800904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644D9A-7A9F-C1E1-942A-67C6862A6D6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0B33F0A-9284-6C4C-8591-9BBFCE3AE46F}"/>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AEB54D6F-905B-260F-12E0-CE12F6A97460}"/>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7BE0D7E3-1EC6-3B8D-B39E-E71DB7BB06EC}"/>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a:t>Actions  </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37A8594B-7645-337F-82DA-EA948788C22F}"/>
              </a:ext>
            </a:extLst>
          </p:cNvPr>
          <p:cNvSpPr txBox="1">
            <a:spLocks/>
          </p:cNvSpPr>
          <p:nvPr/>
        </p:nvSpPr>
        <p:spPr>
          <a:xfrm>
            <a:off x="6213562" y="1091295"/>
            <a:ext cx="2373847" cy="389636"/>
          </a:xfrm>
          <a:prstGeom prst="rect">
            <a:avLst/>
          </a:prstGeom>
          <a:solidFill>
            <a:srgbClr val="00FF00"/>
          </a:solid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Lodging case</a:t>
            </a:r>
            <a:endParaRPr lang="en-ZA" sz="1800" dirty="0"/>
          </a:p>
        </p:txBody>
      </p:sp>
      <p:sp>
        <p:nvSpPr>
          <p:cNvPr id="3" name="TextBox 9">
            <a:extLst>
              <a:ext uri="{FF2B5EF4-FFF2-40B4-BE49-F238E27FC236}">
                <a16:creationId xmlns:a16="http://schemas.microsoft.com/office/drawing/2014/main" id="{F3FCCD40-F93E-5D09-1B4B-F34C6EB98EC2}"/>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9542DB8B-FAB4-6301-0C90-27AD23D553D5}"/>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77500" lnSpcReduction="20000"/>
          </a:bodyPr>
          <a:lstStyle/>
          <a:p>
            <a:pPr marL="0" indent="0" algn="just">
              <a:buNone/>
            </a:pPr>
            <a:r>
              <a:rPr lang="en-GB" sz="2100" b="1" u="sng" dirty="0"/>
              <a:t>Actions Taken</a:t>
            </a:r>
            <a:endParaRPr lang="en-GB" sz="2100" u="sng" dirty="0"/>
          </a:p>
          <a:p>
            <a:pPr marL="0" indent="0" algn="just">
              <a:buNone/>
            </a:pPr>
            <a:r>
              <a:rPr lang="en-GB" sz="1800" b="1" dirty="0"/>
              <a:t>There is no strategic litigation without a </a:t>
            </a:r>
            <a:r>
              <a:rPr lang="en-GB" sz="1800" b="1" dirty="0">
                <a:solidFill>
                  <a:srgbClr val="FF0000"/>
                </a:solidFill>
              </a:rPr>
              <a:t>strategy</a:t>
            </a:r>
            <a:r>
              <a:rPr lang="en-GB" sz="1800" b="1" dirty="0"/>
              <a:t> and without </a:t>
            </a:r>
            <a:r>
              <a:rPr lang="en-GB" sz="1800" b="1" dirty="0">
                <a:solidFill>
                  <a:srgbClr val="FF0000"/>
                </a:solidFill>
              </a:rPr>
              <a:t>litigating</a:t>
            </a:r>
            <a:r>
              <a:rPr lang="en-GB" sz="1800" b="1" dirty="0"/>
              <a:t>.</a:t>
            </a:r>
          </a:p>
          <a:p>
            <a:pPr marL="0" indent="0" algn="just">
              <a:buNone/>
            </a:pPr>
            <a:r>
              <a:rPr lang="en-GB" sz="1800" dirty="0"/>
              <a:t>Similar to the </a:t>
            </a:r>
            <a:r>
              <a:rPr lang="en-GB" sz="1800" dirty="0" err="1"/>
              <a:t>decrim</a:t>
            </a:r>
            <a:r>
              <a:rPr lang="en-GB" sz="1800" dirty="0"/>
              <a:t> case, a </a:t>
            </a:r>
            <a:r>
              <a:rPr lang="en-GB" sz="1800" b="1" dirty="0">
                <a:solidFill>
                  <a:srgbClr val="FF0000"/>
                </a:solidFill>
              </a:rPr>
              <a:t>four-pronged approach </a:t>
            </a:r>
            <a:r>
              <a:rPr lang="en-GB" sz="1800" dirty="0"/>
              <a:t>has been adopted:</a:t>
            </a:r>
          </a:p>
          <a:p>
            <a:pPr algn="just">
              <a:buFont typeface="Arial" panose="020B0604020202020204" pitchFamily="34" charset="0"/>
              <a:buChar char="•"/>
            </a:pPr>
            <a:r>
              <a:rPr lang="en-GB" sz="1800" b="1" dirty="0"/>
              <a:t>Judicial Process: </a:t>
            </a:r>
            <a:r>
              <a:rPr lang="en-GB" sz="1800" dirty="0"/>
              <a:t>identification of plaintiffs, securing the legal teams, building the case and lodging the plaint on </a:t>
            </a:r>
            <a:r>
              <a:rPr lang="en-GB" sz="1800" b="1" dirty="0">
                <a:solidFill>
                  <a:srgbClr val="FF0000"/>
                </a:solidFill>
              </a:rPr>
              <a:t>02 February 2026</a:t>
            </a:r>
          </a:p>
          <a:p>
            <a:pPr algn="just">
              <a:buFont typeface="Arial" panose="020B0604020202020204" pitchFamily="34" charset="0"/>
              <a:buChar char="•"/>
            </a:pPr>
            <a:r>
              <a:rPr lang="en-GB" sz="1800" b="1" dirty="0"/>
              <a:t>Community: </a:t>
            </a:r>
            <a:r>
              <a:rPr lang="en-GB" sz="1800" dirty="0"/>
              <a:t>organising the community, building the movement, and empowering LGBTQIA+ people and stakeholders</a:t>
            </a:r>
          </a:p>
          <a:p>
            <a:pPr algn="just">
              <a:buFont typeface="Arial" panose="020B0604020202020204" pitchFamily="34" charset="0"/>
              <a:buChar char="•"/>
            </a:pPr>
            <a:r>
              <a:rPr lang="en-GB" sz="1800" b="1" dirty="0"/>
              <a:t>Advocacy: </a:t>
            </a:r>
            <a:r>
              <a:rPr lang="en-GB" sz="1800" dirty="0"/>
              <a:t>gathering evidence, building the arguments for change, closed door advocacy</a:t>
            </a:r>
          </a:p>
          <a:p>
            <a:pPr algn="just">
              <a:buFont typeface="Arial" panose="020B0604020202020204" pitchFamily="34" charset="0"/>
              <a:buChar char="•"/>
            </a:pPr>
            <a:r>
              <a:rPr lang="en-GB" sz="1800" b="1" dirty="0"/>
              <a:t>Media: </a:t>
            </a:r>
            <a:r>
              <a:rPr lang="en-GB" sz="1800" dirty="0"/>
              <a:t>changing the hearts and minds of the population</a:t>
            </a:r>
          </a:p>
          <a:p>
            <a:pPr marL="0" indent="0" algn="just">
              <a:buNone/>
            </a:pPr>
            <a:br>
              <a:rPr lang="en-GB" sz="2100" b="1" dirty="0"/>
            </a:br>
            <a:r>
              <a:rPr lang="en-GB" sz="2100" b="1" u="sng" dirty="0"/>
              <a:t>Stakeholders Consulted</a:t>
            </a:r>
            <a:endParaRPr lang="en-GB" sz="2100" u="sng" dirty="0"/>
          </a:p>
          <a:p>
            <a:pPr algn="just">
              <a:buFont typeface="Arial" panose="020B0604020202020204" pitchFamily="34" charset="0"/>
              <a:buChar char="•"/>
            </a:pPr>
            <a:r>
              <a:rPr lang="en-GB" sz="1800" b="1" dirty="0"/>
              <a:t>Young Queer Alliance</a:t>
            </a:r>
            <a:r>
              <a:rPr lang="en-GB" sz="1800" dirty="0"/>
              <a:t>: central to advocacy leadership, strategic coordination, community mobilisation and resource mobilisation</a:t>
            </a:r>
          </a:p>
          <a:p>
            <a:pPr algn="just">
              <a:buFont typeface="Arial" panose="020B0604020202020204" pitchFamily="34" charset="0"/>
              <a:buChar char="•"/>
            </a:pPr>
            <a:r>
              <a:rPr lang="en-GB" sz="1800" b="1" dirty="0"/>
              <a:t>Legal team: </a:t>
            </a:r>
            <a:r>
              <a:rPr lang="en-GB" sz="1800" dirty="0"/>
              <a:t>Pro-Bono lawyers namely Dentons (Mauritius) LLP and the Franco-Mauritian Law Chambers LCMB et </a:t>
            </a:r>
            <a:r>
              <a:rPr lang="en-GB" sz="1800" dirty="0" err="1"/>
              <a:t>Associés</a:t>
            </a:r>
            <a:endParaRPr lang="en-GB" sz="1800" dirty="0"/>
          </a:p>
          <a:p>
            <a:pPr algn="just">
              <a:buFont typeface="Arial" panose="020B0604020202020204" pitchFamily="34" charset="0"/>
              <a:buChar char="•"/>
            </a:pPr>
            <a:r>
              <a:rPr lang="en-GB" sz="1800" b="1" dirty="0"/>
              <a:t>Partnership building: </a:t>
            </a:r>
            <a:r>
              <a:rPr lang="en-GB" sz="1800" dirty="0"/>
              <a:t>Freedom to Marry, local LGBTQIA+ NGOs, ally NGOs, key advisors to the State</a:t>
            </a:r>
          </a:p>
          <a:p>
            <a:pPr algn="just">
              <a:buFont typeface="Arial" panose="020B0604020202020204" pitchFamily="34" charset="0"/>
              <a:buChar char="•"/>
            </a:pPr>
            <a:r>
              <a:rPr lang="en-GB" sz="1800" b="1" dirty="0"/>
              <a:t>Community: </a:t>
            </a:r>
            <a:r>
              <a:rPr lang="en-GB" sz="1800" dirty="0"/>
              <a:t>Members and volunteers at the YQA, building the momentum since 3 years</a:t>
            </a:r>
          </a:p>
          <a:p>
            <a:pPr algn="just">
              <a:buFont typeface="Arial" panose="020B0604020202020204" pitchFamily="34" charset="0"/>
              <a:buChar char="•"/>
            </a:pPr>
            <a:r>
              <a:rPr lang="en-GB" sz="1800" b="1" dirty="0"/>
              <a:t>Human Rights Institutions</a:t>
            </a:r>
            <a:r>
              <a:rPr lang="en-GB" sz="1800" dirty="0"/>
              <a:t>: National Human Rights Commission, Law Reform Commission and Equal Opportunities Commission</a:t>
            </a:r>
          </a:p>
        </p:txBody>
      </p:sp>
      <p:pic>
        <p:nvPicPr>
          <p:cNvPr id="1026" name="Picture 2" descr="May be an image of one or more people, people studying, television and text">
            <a:extLst>
              <a:ext uri="{FF2B5EF4-FFF2-40B4-BE49-F238E27FC236}">
                <a16:creationId xmlns:a16="http://schemas.microsoft.com/office/drawing/2014/main" id="{1E3F6ED7-6477-628C-17A8-7C2D8862E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961" y="1577539"/>
            <a:ext cx="2373847" cy="178038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a:extLst>
              <a:ext uri="{FF2B5EF4-FFF2-40B4-BE49-F238E27FC236}">
                <a16:creationId xmlns:a16="http://schemas.microsoft.com/office/drawing/2014/main" id="{178F2005-4D62-DBB3-AF02-66B46B11711A}"/>
              </a:ext>
            </a:extLst>
          </p:cNvPr>
          <p:cNvSpPr txBox="1">
            <a:spLocks/>
          </p:cNvSpPr>
          <p:nvPr/>
        </p:nvSpPr>
        <p:spPr>
          <a:xfrm>
            <a:off x="9032961" y="1098507"/>
            <a:ext cx="2373847" cy="389636"/>
          </a:xfrm>
          <a:prstGeom prst="rect">
            <a:avLst/>
          </a:prstGeom>
          <a:solidFill>
            <a:srgbClr val="D19DB4"/>
          </a:solid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Community </a:t>
            </a:r>
            <a:r>
              <a:rPr lang="en-US" sz="1600" dirty="0" err="1"/>
              <a:t>organising</a:t>
            </a:r>
            <a:endParaRPr lang="en-ZA" sz="1800" dirty="0"/>
          </a:p>
        </p:txBody>
      </p:sp>
      <p:sp>
        <p:nvSpPr>
          <p:cNvPr id="9" name="Content Placeholder 4">
            <a:extLst>
              <a:ext uri="{FF2B5EF4-FFF2-40B4-BE49-F238E27FC236}">
                <a16:creationId xmlns:a16="http://schemas.microsoft.com/office/drawing/2014/main" id="{1FA850BB-26BF-AFA5-9353-5A435B81056F}"/>
              </a:ext>
            </a:extLst>
          </p:cNvPr>
          <p:cNvSpPr txBox="1">
            <a:spLocks/>
          </p:cNvSpPr>
          <p:nvPr/>
        </p:nvSpPr>
        <p:spPr>
          <a:xfrm>
            <a:off x="9032961" y="3878851"/>
            <a:ext cx="2373847" cy="389636"/>
          </a:xfrm>
          <a:prstGeom prst="rect">
            <a:avLst/>
          </a:prstGeom>
          <a:solidFill>
            <a:srgbClr val="00FF00"/>
          </a:solidFill>
          <a:ln>
            <a:solidFill>
              <a:schemeClr val="tx1"/>
            </a:solidFill>
          </a:ln>
        </p:spPr>
        <p:txBody>
          <a:bodyPr vert="horz" lIns="91440" tIns="45720" rIns="91440" bIns="45720" rtlCol="0">
            <a:normAutofit fontScale="77500" lnSpcReduction="20000"/>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Human Rights Institutions</a:t>
            </a:r>
            <a:endParaRPr lang="en-ZA" dirty="0"/>
          </a:p>
        </p:txBody>
      </p:sp>
      <p:sp>
        <p:nvSpPr>
          <p:cNvPr id="12" name="Content Placeholder 4">
            <a:extLst>
              <a:ext uri="{FF2B5EF4-FFF2-40B4-BE49-F238E27FC236}">
                <a16:creationId xmlns:a16="http://schemas.microsoft.com/office/drawing/2014/main" id="{ECCECCA5-0790-45E4-83EC-77ADE9899C16}"/>
              </a:ext>
            </a:extLst>
          </p:cNvPr>
          <p:cNvSpPr txBox="1">
            <a:spLocks/>
          </p:cNvSpPr>
          <p:nvPr/>
        </p:nvSpPr>
        <p:spPr>
          <a:xfrm>
            <a:off x="6321287" y="3864061"/>
            <a:ext cx="2373847" cy="389636"/>
          </a:xfrm>
          <a:prstGeom prst="rect">
            <a:avLst/>
          </a:prstGeom>
          <a:solidFill>
            <a:srgbClr val="D19DB4"/>
          </a:solid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Partnership Building</a:t>
            </a:r>
            <a:endParaRPr lang="en-ZA" sz="1800" dirty="0"/>
          </a:p>
        </p:txBody>
      </p:sp>
      <p:pic>
        <p:nvPicPr>
          <p:cNvPr id="13" name="Picture 12">
            <a:extLst>
              <a:ext uri="{FF2B5EF4-FFF2-40B4-BE49-F238E27FC236}">
                <a16:creationId xmlns:a16="http://schemas.microsoft.com/office/drawing/2014/main" id="{77E892AD-16A1-01AF-DB1E-D39D269DF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288" y="4367351"/>
            <a:ext cx="2107096" cy="1766374"/>
          </a:xfrm>
          <a:prstGeom prst="rect">
            <a:avLst/>
          </a:prstGeom>
        </p:spPr>
      </p:pic>
      <p:pic>
        <p:nvPicPr>
          <p:cNvPr id="15" name="Picture 14">
            <a:extLst>
              <a:ext uri="{FF2B5EF4-FFF2-40B4-BE49-F238E27FC236}">
                <a16:creationId xmlns:a16="http://schemas.microsoft.com/office/drawing/2014/main" id="{555B6842-56F7-BC13-70B8-3AF7E243978F}"/>
              </a:ext>
            </a:extLst>
          </p:cNvPr>
          <p:cNvPicPr>
            <a:picLocks noChangeAspect="1"/>
          </p:cNvPicPr>
          <p:nvPr/>
        </p:nvPicPr>
        <p:blipFill>
          <a:blip r:embed="rId4"/>
          <a:stretch>
            <a:fillRect/>
          </a:stretch>
        </p:blipFill>
        <p:spPr>
          <a:xfrm>
            <a:off x="6213562" y="1577539"/>
            <a:ext cx="2214821" cy="2095481"/>
          </a:xfrm>
          <a:prstGeom prst="rect">
            <a:avLst/>
          </a:prstGeom>
        </p:spPr>
      </p:pic>
      <p:cxnSp>
        <p:nvCxnSpPr>
          <p:cNvPr id="18" name="Straight Arrow Connector 17">
            <a:extLst>
              <a:ext uri="{FF2B5EF4-FFF2-40B4-BE49-F238E27FC236}">
                <a16:creationId xmlns:a16="http://schemas.microsoft.com/office/drawing/2014/main" id="{B5431AC2-92C0-12FC-2D87-522CCB1D8FE7}"/>
              </a:ext>
            </a:extLst>
          </p:cNvPr>
          <p:cNvCxnSpPr/>
          <p:nvPr/>
        </p:nvCxnSpPr>
        <p:spPr>
          <a:xfrm flipV="1">
            <a:off x="5039139" y="1699591"/>
            <a:ext cx="1282148" cy="4671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B37CC9E-8AD0-C9F2-F8E1-71B1F14B4C77}"/>
              </a:ext>
            </a:extLst>
          </p:cNvPr>
          <p:cNvCxnSpPr>
            <a:cxnSpLocks/>
            <a:endCxn id="8" idx="1"/>
          </p:cNvCxnSpPr>
          <p:nvPr/>
        </p:nvCxnSpPr>
        <p:spPr>
          <a:xfrm flipV="1">
            <a:off x="5978439" y="1293325"/>
            <a:ext cx="3054522" cy="12206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DE318F8-E6ED-F94E-1046-35112EF6584D}"/>
              </a:ext>
            </a:extLst>
          </p:cNvPr>
          <p:cNvCxnSpPr>
            <a:cxnSpLocks/>
          </p:cNvCxnSpPr>
          <p:nvPr/>
        </p:nvCxnSpPr>
        <p:spPr>
          <a:xfrm>
            <a:off x="4764907" y="4979006"/>
            <a:ext cx="1448655" cy="662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9F03AB6-F28C-6EF6-BCC7-3AA2B44933F3}"/>
              </a:ext>
            </a:extLst>
          </p:cNvPr>
          <p:cNvCxnSpPr>
            <a:cxnSpLocks/>
          </p:cNvCxnSpPr>
          <p:nvPr/>
        </p:nvCxnSpPr>
        <p:spPr>
          <a:xfrm flipV="1">
            <a:off x="4955885" y="5412836"/>
            <a:ext cx="3949576" cy="4709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group of people standing together&#10;&#10;Description automatically generated">
            <a:extLst>
              <a:ext uri="{FF2B5EF4-FFF2-40B4-BE49-F238E27FC236}">
                <a16:creationId xmlns:a16="http://schemas.microsoft.com/office/drawing/2014/main" id="{E6F08A6A-FA1D-9030-F482-B13C640E62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2961" y="4372884"/>
            <a:ext cx="2373848" cy="1753279"/>
          </a:xfrm>
          <a:prstGeom prst="rect">
            <a:avLst/>
          </a:prstGeom>
        </p:spPr>
      </p:pic>
    </p:spTree>
    <p:extLst>
      <p:ext uri="{BB962C8B-B14F-4D97-AF65-F5344CB8AC3E}">
        <p14:creationId xmlns:p14="http://schemas.microsoft.com/office/powerpoint/2010/main" val="1623602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1EEFCF-0BE7-1C69-97FA-B9EA851721D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29739C4-E7D7-901B-0C6F-8299C3CFEF11}"/>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5A21CF57-DCE7-446C-2A71-03DE967F5CBA}"/>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E00ED62A-75D6-EDF5-E908-C308C11814BD}"/>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dirty="0"/>
              <a:t>Impact  </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D04F2D03-B12C-8A03-11A7-09A896206666}"/>
              </a:ext>
            </a:extLst>
          </p:cNvPr>
          <p:cNvSpPr txBox="1">
            <a:spLocks/>
          </p:cNvSpPr>
          <p:nvPr/>
        </p:nvSpPr>
        <p:spPr>
          <a:xfrm>
            <a:off x="6213562" y="1091295"/>
            <a:ext cx="5490758" cy="600240"/>
          </a:xfrm>
          <a:prstGeom prst="rect">
            <a:avLst/>
          </a:prstGeom>
          <a:solidFill>
            <a:srgbClr val="D19DB4"/>
          </a:solidFill>
          <a:ln>
            <a:solidFill>
              <a:schemeClr val="tx1"/>
            </a:solidFill>
          </a:ln>
        </p:spPr>
        <p:txBody>
          <a:bodyPr vert="horz" lIns="91440" tIns="45720" rIns="91440" bIns="45720" rtlCol="0">
            <a:normAutofit lnSpcReduction="10000"/>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YQA 5-year strategic plan </a:t>
            </a:r>
          </a:p>
          <a:p>
            <a:pPr marL="0" indent="0">
              <a:buNone/>
            </a:pPr>
            <a:r>
              <a:rPr lang="en-US" sz="1600" dirty="0"/>
              <a:t>(extract of Strategic Objective 3: Reclaiming and Changing Laws)</a:t>
            </a:r>
            <a:endParaRPr lang="en-ZA" dirty="0"/>
          </a:p>
        </p:txBody>
      </p:sp>
      <p:sp>
        <p:nvSpPr>
          <p:cNvPr id="3" name="TextBox 9">
            <a:extLst>
              <a:ext uri="{FF2B5EF4-FFF2-40B4-BE49-F238E27FC236}">
                <a16:creationId xmlns:a16="http://schemas.microsoft.com/office/drawing/2014/main" id="{A1A2342C-0301-303F-0A47-FF45C5D1D275}"/>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3B5990B0-1340-6C65-6722-32BBEA085FC6}"/>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85000" lnSpcReduction="20000"/>
          </a:bodyPr>
          <a:lstStyle/>
          <a:p>
            <a:pPr marL="0" indent="0">
              <a:buNone/>
            </a:pPr>
            <a:r>
              <a:rPr lang="en-GB" sz="1500" b="1" u="sng" dirty="0"/>
              <a:t>Change Achieved</a:t>
            </a:r>
            <a:endParaRPr lang="en-GB" sz="1500" u="sng" dirty="0"/>
          </a:p>
          <a:p>
            <a:pPr>
              <a:buFont typeface="Arial" panose="020B0604020202020204" pitchFamily="34" charset="0"/>
              <a:buChar char="•"/>
            </a:pPr>
            <a:r>
              <a:rPr lang="en-GB" sz="1500" b="1" dirty="0"/>
              <a:t>Community involvement and leadership: </a:t>
            </a:r>
            <a:r>
              <a:rPr lang="en-GB" sz="1500" dirty="0"/>
              <a:t>The YQA, as an organisation, continues to empower and bring community leaders together, to lead change.</a:t>
            </a:r>
          </a:p>
          <a:p>
            <a:pPr>
              <a:buFont typeface="Arial" panose="020B0604020202020204" pitchFamily="34" charset="0"/>
              <a:buChar char="•"/>
            </a:pPr>
            <a:r>
              <a:rPr lang="en-GB" sz="1500" b="1" dirty="0"/>
              <a:t>Representation: </a:t>
            </a:r>
            <a:r>
              <a:rPr lang="en-GB" sz="1500" dirty="0"/>
              <a:t>While the </a:t>
            </a:r>
            <a:r>
              <a:rPr lang="en-GB" sz="1500" dirty="0" err="1"/>
              <a:t>decrim</a:t>
            </a:r>
            <a:r>
              <a:rPr lang="en-GB" sz="1500" dirty="0"/>
              <a:t> case focused only on gay men, the litigation for same-sex marriage includes women, therefore, bringing greater community support towards the action.</a:t>
            </a:r>
          </a:p>
          <a:p>
            <a:pPr>
              <a:buFont typeface="Arial" panose="020B0604020202020204" pitchFamily="34" charset="0"/>
              <a:buChar char="•"/>
            </a:pPr>
            <a:r>
              <a:rPr lang="en-GB" sz="1500" b="1" dirty="0"/>
              <a:t>Organisational sustainability:</a:t>
            </a:r>
            <a:r>
              <a:rPr lang="en-GB" sz="1500" dirty="0"/>
              <a:t> 70% of YQA funding focuses on same-sex marriage. With projects related to same-sex marriage, there has been a 50%  increase in funding, with sustained project implementation lasting over the next two (02) years. Two (02) additional staff have been recruited in relation to projects on same-sex marriage.</a:t>
            </a:r>
          </a:p>
          <a:p>
            <a:pPr>
              <a:buFont typeface="Arial" panose="020B0604020202020204" pitchFamily="34" charset="0"/>
              <a:buChar char="•"/>
            </a:pPr>
            <a:r>
              <a:rPr lang="en-GB" sz="1500" b="1" dirty="0"/>
              <a:t>Same-sex marriage is on the agenda:</a:t>
            </a:r>
            <a:r>
              <a:rPr lang="en-GB" sz="1500" dirty="0"/>
              <a:t> Partners and stakeholders have included same-sex marriage on their agenda.</a:t>
            </a:r>
          </a:p>
          <a:p>
            <a:pPr>
              <a:buFont typeface="Arial" panose="020B0604020202020204" pitchFamily="34" charset="0"/>
              <a:buChar char="•"/>
            </a:pPr>
            <a:r>
              <a:rPr lang="en-GB" sz="1500" b="1" dirty="0"/>
              <a:t>Community narratives documented: </a:t>
            </a:r>
            <a:r>
              <a:rPr lang="en-GB" sz="1500" dirty="0"/>
              <a:t>The plaints contain the lived I-stories of the plaintiffs, bringing a human and personal approach to litigation. Additionally, legal and socio-economic evidence supporting the case for same-sex marriage is being built.</a:t>
            </a:r>
          </a:p>
          <a:p>
            <a:pPr marL="0" indent="0">
              <a:buNone/>
            </a:pPr>
            <a:r>
              <a:rPr lang="en-GB" sz="1500" b="1" u="sng" dirty="0"/>
              <a:t>Sustainability of the Change</a:t>
            </a:r>
            <a:endParaRPr lang="en-GB" sz="1500" u="sng" dirty="0"/>
          </a:p>
          <a:p>
            <a:pPr>
              <a:buFont typeface="Arial" panose="020B0604020202020204" pitchFamily="34" charset="0"/>
              <a:buChar char="•"/>
            </a:pPr>
            <a:r>
              <a:rPr lang="en-GB" sz="1500" b="1" dirty="0"/>
              <a:t>Capacity building for the community: </a:t>
            </a:r>
            <a:r>
              <a:rPr lang="en-GB" sz="1500" dirty="0"/>
              <a:t>The staff, community members and partners are being empowered in strategic litigation and same-sex marriage. The lessons learnt can be applied to other litigation and advocacy work.</a:t>
            </a:r>
          </a:p>
          <a:p>
            <a:pPr>
              <a:buFont typeface="Arial" panose="020B0604020202020204" pitchFamily="34" charset="0"/>
              <a:buChar char="•"/>
            </a:pPr>
            <a:r>
              <a:rPr lang="en-GB" sz="1500" b="1" dirty="0"/>
              <a:t>Execution of YQA strategic plan 2022-2027: </a:t>
            </a:r>
            <a:r>
              <a:rPr lang="en-GB" sz="1500" dirty="0"/>
              <a:t>The litigation shows YQA’s commitment to implement its Strategic Plan, hence building credibility with community members, partners, stakeholders and donor agencies.</a:t>
            </a:r>
          </a:p>
          <a:p>
            <a:pPr>
              <a:buFont typeface="Arial" panose="020B0604020202020204" pitchFamily="34" charset="0"/>
              <a:buChar char="•"/>
            </a:pPr>
            <a:r>
              <a:rPr lang="en-GB" sz="1500" b="1" dirty="0"/>
              <a:t>Visibility and changing of hearts: </a:t>
            </a:r>
            <a:r>
              <a:rPr lang="en-GB" sz="1500" dirty="0"/>
              <a:t>The daily lives of LGBTQIA+ persons are being demystified in the eyes of National Human Rights Institutions, creating room for policy change.</a:t>
            </a:r>
            <a:endParaRPr lang="en-US" sz="1200" dirty="0"/>
          </a:p>
        </p:txBody>
      </p:sp>
      <p:sp>
        <p:nvSpPr>
          <p:cNvPr id="9" name="TextBox 8">
            <a:extLst>
              <a:ext uri="{FF2B5EF4-FFF2-40B4-BE49-F238E27FC236}">
                <a16:creationId xmlns:a16="http://schemas.microsoft.com/office/drawing/2014/main" id="{C5ACC9E1-8E17-63F0-CB70-7B881DFE79D9}"/>
              </a:ext>
            </a:extLst>
          </p:cNvPr>
          <p:cNvSpPr txBox="1"/>
          <p:nvPr/>
        </p:nvSpPr>
        <p:spPr>
          <a:xfrm>
            <a:off x="6210856" y="5412836"/>
            <a:ext cx="5490757" cy="738664"/>
          </a:xfrm>
          <a:prstGeom prst="rect">
            <a:avLst/>
          </a:prstGeom>
          <a:noFill/>
        </p:spPr>
        <p:txBody>
          <a:bodyPr wrap="square">
            <a:spAutoFit/>
          </a:bodyPr>
          <a:lstStyle/>
          <a:p>
            <a:pPr algn="r"/>
            <a:r>
              <a:rPr lang="en-GB" sz="1400" i="1" dirty="0">
                <a:effectLst/>
                <a:latin typeface="Times New Roman" panose="02020603050405020304" pitchFamily="18" charset="0"/>
                <a:ea typeface="Times New Roman" panose="02020603050405020304" pitchFamily="18" charset="0"/>
              </a:rPr>
              <a:t>“ We are denied access to marriage excluding us from accessing safeguards of familial bonds, namely spousal and family life.” </a:t>
            </a:r>
          </a:p>
          <a:p>
            <a:pPr algn="r"/>
            <a:r>
              <a:rPr lang="en-GB" sz="1400" b="1" i="1" dirty="0">
                <a:effectLst/>
                <a:latin typeface="Times New Roman" panose="02020603050405020304" pitchFamily="18" charset="0"/>
                <a:ea typeface="Times New Roman" panose="02020603050405020304" pitchFamily="18" charset="0"/>
              </a:rPr>
              <a:t>(Dhana and Wendy, same-sex lesbian couple)</a:t>
            </a:r>
            <a:endParaRPr lang="en-GB" sz="1400" b="1" i="1" dirty="0"/>
          </a:p>
        </p:txBody>
      </p:sp>
      <p:sp>
        <p:nvSpPr>
          <p:cNvPr id="12" name="TextBox 11">
            <a:extLst>
              <a:ext uri="{FF2B5EF4-FFF2-40B4-BE49-F238E27FC236}">
                <a16:creationId xmlns:a16="http://schemas.microsoft.com/office/drawing/2014/main" id="{E22F7DBA-7CD1-7547-35FC-985CE6A779AA}"/>
              </a:ext>
            </a:extLst>
          </p:cNvPr>
          <p:cNvSpPr txBox="1"/>
          <p:nvPr/>
        </p:nvSpPr>
        <p:spPr>
          <a:xfrm>
            <a:off x="6210857" y="3535492"/>
            <a:ext cx="5587577" cy="1815882"/>
          </a:xfrm>
          <a:prstGeom prst="rect">
            <a:avLst/>
          </a:prstGeom>
          <a:noFill/>
        </p:spPr>
        <p:txBody>
          <a:bodyPr wrap="square">
            <a:spAutoFit/>
          </a:bodyPr>
          <a:lstStyle/>
          <a:p>
            <a:pPr algn="just"/>
            <a:r>
              <a:rPr lang="en-GB" sz="1400" i="1" dirty="0">
                <a:effectLst/>
                <a:latin typeface="Times New Roman" panose="02020603050405020304" pitchFamily="18" charset="0"/>
                <a:ea typeface="Times New Roman" panose="02020603050405020304" pitchFamily="18" charset="0"/>
              </a:rPr>
              <a:t>“However, owing to the refusal of the Civil Status Division to recognise our marriage, this cripples our freedom of expression as we are not able to show out love for each other freely. This is because, there are some instances when some people frown upon our love and emotions or other instances where, owing to the lack of recognition by the Civil Status Division, we cannot express the status of our couple life on official documents and forms .”  </a:t>
            </a:r>
          </a:p>
          <a:p>
            <a:r>
              <a:rPr lang="en-GB" sz="1400" b="1" i="1" dirty="0">
                <a:effectLst/>
                <a:latin typeface="Times New Roman" panose="02020603050405020304" pitchFamily="18" charset="0"/>
                <a:ea typeface="Times New Roman" panose="02020603050405020304" pitchFamily="18" charset="0"/>
              </a:rPr>
              <a:t>(Najeeb and </a:t>
            </a:r>
            <a:r>
              <a:rPr lang="en-GB" sz="1400" b="1" i="1" dirty="0" err="1">
                <a:effectLst/>
                <a:latin typeface="Times New Roman" panose="02020603050405020304" pitchFamily="18" charset="0"/>
                <a:ea typeface="Times New Roman" panose="02020603050405020304" pitchFamily="18" charset="0"/>
              </a:rPr>
              <a:t>Vipine</a:t>
            </a:r>
            <a:r>
              <a:rPr lang="en-GB" sz="1400" b="1" i="1" dirty="0">
                <a:effectLst/>
                <a:latin typeface="Times New Roman" panose="02020603050405020304" pitchFamily="18" charset="0"/>
                <a:ea typeface="Times New Roman" panose="02020603050405020304" pitchFamily="18" charset="0"/>
              </a:rPr>
              <a:t>, same-sex gay couple)</a:t>
            </a:r>
            <a:endParaRPr lang="en-GB" sz="1400" b="1" i="1" dirty="0"/>
          </a:p>
        </p:txBody>
      </p:sp>
      <p:pic>
        <p:nvPicPr>
          <p:cNvPr id="14" name="Picture 13">
            <a:extLst>
              <a:ext uri="{FF2B5EF4-FFF2-40B4-BE49-F238E27FC236}">
                <a16:creationId xmlns:a16="http://schemas.microsoft.com/office/drawing/2014/main" id="{3CF176CC-9BF2-7D2B-52D5-93F2D30C867E}"/>
              </a:ext>
            </a:extLst>
          </p:cNvPr>
          <p:cNvPicPr>
            <a:picLocks noChangeAspect="1"/>
          </p:cNvPicPr>
          <p:nvPr/>
        </p:nvPicPr>
        <p:blipFill>
          <a:blip r:embed="rId2"/>
          <a:srcRect t="24498" r="50000" b="57490"/>
          <a:stretch>
            <a:fillRect/>
          </a:stretch>
        </p:blipFill>
        <p:spPr>
          <a:xfrm>
            <a:off x="6190772" y="1786295"/>
            <a:ext cx="5513548" cy="1054196"/>
          </a:xfrm>
          <a:prstGeom prst="rect">
            <a:avLst/>
          </a:prstGeom>
        </p:spPr>
      </p:pic>
      <p:sp>
        <p:nvSpPr>
          <p:cNvPr id="15" name="Content Placeholder 4">
            <a:extLst>
              <a:ext uri="{FF2B5EF4-FFF2-40B4-BE49-F238E27FC236}">
                <a16:creationId xmlns:a16="http://schemas.microsoft.com/office/drawing/2014/main" id="{88B94A3C-DFB1-291D-03AB-94BD57524105}"/>
              </a:ext>
            </a:extLst>
          </p:cNvPr>
          <p:cNvSpPr txBox="1">
            <a:spLocks/>
          </p:cNvSpPr>
          <p:nvPr/>
        </p:nvSpPr>
        <p:spPr>
          <a:xfrm>
            <a:off x="6213562" y="3008488"/>
            <a:ext cx="5490758" cy="420512"/>
          </a:xfrm>
          <a:prstGeom prst="rect">
            <a:avLst/>
          </a:prstGeom>
          <a:solidFill>
            <a:srgbClr val="00FF00"/>
          </a:solid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Extract: Narratives from plaintiffs</a:t>
            </a:r>
            <a:endParaRPr lang="en-ZA" dirty="0"/>
          </a:p>
        </p:txBody>
      </p:sp>
    </p:spTree>
    <p:extLst>
      <p:ext uri="{BB962C8B-B14F-4D97-AF65-F5344CB8AC3E}">
        <p14:creationId xmlns:p14="http://schemas.microsoft.com/office/powerpoint/2010/main" val="2666495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88C560-4E7E-21B1-8183-F8DEA6383D4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45CD6F1-92F5-68C6-9652-737EFAF37968}"/>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2A43B553-6A4A-6FFA-D9C7-409524AF91A6}"/>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BAF189A8-6523-694B-6E04-5CFCE64EBF01}"/>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spc="300" dirty="0">
                <a:ln>
                  <a:solidFill>
                    <a:sysClr val="windowText" lastClr="000000"/>
                  </a:solidFill>
                </a:ln>
                <a:solidFill>
                  <a:sysClr val="windowText" lastClr="000000"/>
                </a:solidFill>
                <a:ea typeface="Tahoma" panose="020B0604030504040204" pitchFamily="34" charset="0"/>
                <a:cs typeface="Tahoma" panose="020B0604030504040204" pitchFamily="34" charset="0"/>
              </a:rPr>
              <a:t>Challenges &amp; Lessons learnt</a:t>
            </a:r>
            <a:endParaRPr lang="en-ZW" spc="300" dirty="0">
              <a:ln>
                <a:solidFill>
                  <a:sysClr val="windowText" lastClr="000000"/>
                </a:solidFill>
              </a:ln>
              <a:solidFill>
                <a:sysClr val="windowText" lastClr="000000"/>
              </a:solidFill>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66260B74-A3B6-97DE-07D0-2F960EAD4595}"/>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17081F7C-16EA-7FED-56C3-3DB669CF3948}"/>
              </a:ext>
            </a:extLst>
          </p:cNvPr>
          <p:cNvGraphicFramePr>
            <a:graphicFrameLocks noGrp="1"/>
          </p:cNvGraphicFramePr>
          <p:nvPr>
            <p:extLst>
              <p:ext uri="{D42A27DB-BD31-4B8C-83A1-F6EECF244321}">
                <p14:modId xmlns:p14="http://schemas.microsoft.com/office/powerpoint/2010/main" val="107718768"/>
              </p:ext>
            </p:extLst>
          </p:nvPr>
        </p:nvGraphicFramePr>
        <p:xfrm>
          <a:off x="229720" y="1091294"/>
          <a:ext cx="5871690" cy="4876800"/>
        </p:xfrm>
        <a:graphic>
          <a:graphicData uri="http://schemas.openxmlformats.org/drawingml/2006/table">
            <a:tbl>
              <a:tblPr firstRow="1" bandRow="1">
                <a:tableStyleId>{5C22544A-7EE6-4342-B048-85BDC9FD1C3A}</a:tableStyleId>
              </a:tblPr>
              <a:tblGrid>
                <a:gridCol w="1563911">
                  <a:extLst>
                    <a:ext uri="{9D8B030D-6E8A-4147-A177-3AD203B41FA5}">
                      <a16:colId xmlns:a16="http://schemas.microsoft.com/office/drawing/2014/main" val="1113865430"/>
                    </a:ext>
                  </a:extLst>
                </a:gridCol>
                <a:gridCol w="4307779">
                  <a:extLst>
                    <a:ext uri="{9D8B030D-6E8A-4147-A177-3AD203B41FA5}">
                      <a16:colId xmlns:a16="http://schemas.microsoft.com/office/drawing/2014/main" val="824999623"/>
                    </a:ext>
                  </a:extLst>
                </a:gridCol>
              </a:tblGrid>
              <a:tr h="360000">
                <a:tc>
                  <a:txBody>
                    <a:bodyPr/>
                    <a:lstStyle/>
                    <a:p>
                      <a:r>
                        <a:rPr lang="en-GB" sz="1800" b="1" dirty="0"/>
                        <a:t>Challenges</a:t>
                      </a:r>
                      <a:endParaRPr lang="en-MU" sz="1800" b="1" dirty="0"/>
                    </a:p>
                  </a:txBody>
                  <a:tcPr>
                    <a:solidFill>
                      <a:srgbClr val="7B2C42"/>
                    </a:solidFill>
                  </a:tcPr>
                </a:tc>
                <a:tc>
                  <a:txBody>
                    <a:bodyPr/>
                    <a:lstStyle/>
                    <a:p>
                      <a:r>
                        <a:rPr lang="en-GB" sz="1800" b="1" dirty="0"/>
                        <a:t>Mitigation</a:t>
                      </a:r>
                      <a:endParaRPr lang="en-MU" sz="1800" b="1" dirty="0"/>
                    </a:p>
                  </a:txBody>
                  <a:tcPr>
                    <a:solidFill>
                      <a:srgbClr val="7B2C42"/>
                    </a:solidFill>
                  </a:tcPr>
                </a:tc>
                <a:extLst>
                  <a:ext uri="{0D108BD9-81ED-4DB2-BD59-A6C34878D82A}">
                    <a16:rowId xmlns:a16="http://schemas.microsoft.com/office/drawing/2014/main" val="1135524387"/>
                  </a:ext>
                </a:extLst>
              </a:tr>
              <a:tr h="0">
                <a:tc>
                  <a:txBody>
                    <a:bodyPr/>
                    <a:lstStyle/>
                    <a:p>
                      <a:r>
                        <a:rPr lang="en-US" sz="1400" dirty="0"/>
                        <a:t>L</a:t>
                      </a:r>
                      <a:r>
                        <a:rPr lang="en-GB" sz="1400" dirty="0" err="1"/>
                        <a:t>imited</a:t>
                      </a:r>
                      <a:r>
                        <a:rPr lang="en-GB" sz="1400" dirty="0"/>
                        <a:t> knowledge of laws</a:t>
                      </a:r>
                      <a:endParaRPr lang="en-MU" sz="1400" dirty="0"/>
                    </a:p>
                  </a:txBody>
                  <a:tcPr>
                    <a:solidFill>
                      <a:srgbClr val="F7DA06"/>
                    </a:solidFill>
                  </a:tcPr>
                </a:tc>
                <a:tc>
                  <a:txBody>
                    <a:bodyPr/>
                    <a:lstStyle/>
                    <a:p>
                      <a:pPr marL="285750" indent="-285750">
                        <a:buFont typeface="Courier New" panose="02070309020205020404" pitchFamily="49" charset="0"/>
                        <a:buChar char="o"/>
                      </a:pPr>
                      <a:r>
                        <a:rPr lang="en-US" sz="1400" b="0" dirty="0"/>
                        <a:t>Securing legal professionals to support in the case</a:t>
                      </a:r>
                    </a:p>
                    <a:p>
                      <a:pPr marL="285750" indent="-285750">
                        <a:buFont typeface="Courier New" panose="02070309020205020404" pitchFamily="49" charset="0"/>
                        <a:buChar char="o"/>
                      </a:pPr>
                      <a:r>
                        <a:rPr lang="en-US" sz="1400" b="0" dirty="0"/>
                        <a:t>Commissioning consultancy for 2 research on same-sex marriage (legal and socio-economic aspects respectively) </a:t>
                      </a:r>
                    </a:p>
                  </a:txBody>
                  <a:tcPr>
                    <a:solidFill>
                      <a:srgbClr val="F7DA06"/>
                    </a:solidFill>
                  </a:tcPr>
                </a:tc>
                <a:extLst>
                  <a:ext uri="{0D108BD9-81ED-4DB2-BD59-A6C34878D82A}">
                    <a16:rowId xmlns:a16="http://schemas.microsoft.com/office/drawing/2014/main" val="3750915553"/>
                  </a:ext>
                </a:extLst>
              </a:tr>
              <a:tr h="0">
                <a:tc>
                  <a:txBody>
                    <a:bodyPr/>
                    <a:lstStyle/>
                    <a:p>
                      <a:r>
                        <a:rPr lang="en-US" sz="1400" dirty="0"/>
                        <a:t>Uncertainty of </a:t>
                      </a:r>
                      <a:r>
                        <a:rPr lang="en-GB" sz="1400" noProof="0" dirty="0"/>
                        <a:t>appetite of Human Rights Institutions</a:t>
                      </a:r>
                      <a:r>
                        <a:rPr lang="en-US" sz="1400" dirty="0"/>
                        <a:t> </a:t>
                      </a:r>
                      <a:endParaRPr lang="en-MU" sz="1400" dirty="0"/>
                    </a:p>
                  </a:txBody>
                  <a:tcPr>
                    <a:solidFill>
                      <a:srgbClr val="E37191"/>
                    </a:solidFill>
                  </a:tcPr>
                </a:tc>
                <a:tc>
                  <a:txBody>
                    <a:bodyPr/>
                    <a:lstStyle/>
                    <a:p>
                      <a:pPr marL="285750" indent="-285750">
                        <a:buFont typeface="Courier New" panose="02070309020205020404" pitchFamily="49" charset="0"/>
                        <a:buChar char="o"/>
                      </a:pPr>
                      <a:r>
                        <a:rPr lang="en-US" sz="1400" b="0" dirty="0"/>
                        <a:t>Closed door advocacy and lobbying , including through the use of domain experts (lawyers and Freedom to Marry Global)</a:t>
                      </a:r>
                      <a:endParaRPr lang="en-MU" sz="1400" b="0" dirty="0"/>
                    </a:p>
                  </a:txBody>
                  <a:tcPr>
                    <a:solidFill>
                      <a:srgbClr val="E37191"/>
                    </a:solidFill>
                  </a:tcPr>
                </a:tc>
                <a:extLst>
                  <a:ext uri="{0D108BD9-81ED-4DB2-BD59-A6C34878D82A}">
                    <a16:rowId xmlns:a16="http://schemas.microsoft.com/office/drawing/2014/main" val="108208515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Limited knowledge and capacity on litigating for same-sex marriage</a:t>
                      </a:r>
                      <a:endParaRPr lang="en-MU" sz="1400" dirty="0"/>
                    </a:p>
                  </a:txBody>
                  <a:tcPr>
                    <a:solidFill>
                      <a:srgbClr val="F7DA0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0" dirty="0"/>
                        <a:t>Securing partnership with Freedom to Marry Global and building internal capacity since 2-3 years now</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0" dirty="0"/>
                        <a:t>Ongoing technical assistance from Freedom to Marry Global</a:t>
                      </a:r>
                      <a:endParaRPr lang="en-MU" sz="1400" b="0" dirty="0"/>
                    </a:p>
                  </a:txBody>
                  <a:tcPr>
                    <a:solidFill>
                      <a:srgbClr val="F7DA06"/>
                    </a:solidFill>
                  </a:tcPr>
                </a:tc>
                <a:extLst>
                  <a:ext uri="{0D108BD9-81ED-4DB2-BD59-A6C34878D82A}">
                    <a16:rowId xmlns:a16="http://schemas.microsoft.com/office/drawing/2014/main" val="347300582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Social and political sensitivities</a:t>
                      </a:r>
                      <a:endParaRPr lang="en-MU" sz="1400" dirty="0"/>
                    </a:p>
                  </a:txBody>
                  <a:tcPr>
                    <a:solidFill>
                      <a:srgbClr val="E3719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0" dirty="0"/>
                        <a:t>Building strategic messages incorporating the four (04) elements: Notion of Marriage by Mauritians + Introduction of same-sex couples/gay couples + establishing national values + linking values with the end result.</a:t>
                      </a:r>
                      <a:endParaRPr lang="en-MU" sz="1400" b="0" dirty="0"/>
                    </a:p>
                  </a:txBody>
                  <a:tcPr>
                    <a:solidFill>
                      <a:srgbClr val="E37191"/>
                    </a:solidFill>
                  </a:tcPr>
                </a:tc>
                <a:extLst>
                  <a:ext uri="{0D108BD9-81ED-4DB2-BD59-A6C34878D82A}">
                    <a16:rowId xmlns:a16="http://schemas.microsoft.com/office/drawing/2014/main" val="711237098"/>
                  </a:ext>
                </a:extLst>
              </a:tr>
              <a:tr h="0">
                <a:tc>
                  <a:txBody>
                    <a:bodyPr/>
                    <a:lstStyle/>
                    <a:p>
                      <a:r>
                        <a:rPr lang="en-US" sz="1400" dirty="0"/>
                        <a:t>Limited resources</a:t>
                      </a:r>
                      <a:endParaRPr lang="en-MU" sz="1400" dirty="0"/>
                    </a:p>
                  </a:txBody>
                  <a:tcPr>
                    <a:solidFill>
                      <a:srgbClr val="F7DA06"/>
                    </a:solidFill>
                  </a:tcPr>
                </a:tc>
                <a:tc>
                  <a:txBody>
                    <a:bodyPr/>
                    <a:lstStyle/>
                    <a:p>
                      <a:pPr marL="285750" indent="-285750">
                        <a:buFont typeface="Courier New" panose="02070309020205020404" pitchFamily="49" charset="0"/>
                        <a:buChar char="o"/>
                      </a:pPr>
                      <a:r>
                        <a:rPr lang="en-GB" sz="1400" b="0" dirty="0"/>
                        <a:t>Focused advocacy efforts and resources on a single clear objective: achieving same-sex marriage</a:t>
                      </a:r>
                    </a:p>
                    <a:p>
                      <a:pPr marL="285750" indent="-285750">
                        <a:buFont typeface="Courier New" panose="02070309020205020404" pitchFamily="49" charset="0"/>
                        <a:buChar char="o"/>
                      </a:pPr>
                      <a:r>
                        <a:rPr lang="en-GB" sz="1400" b="0" dirty="0"/>
                        <a:t>Strengthening partnerships</a:t>
                      </a:r>
                    </a:p>
                  </a:txBody>
                  <a:tcPr>
                    <a:solidFill>
                      <a:srgbClr val="F7DA06"/>
                    </a:solidFill>
                  </a:tcPr>
                </a:tc>
                <a:extLst>
                  <a:ext uri="{0D108BD9-81ED-4DB2-BD59-A6C34878D82A}">
                    <a16:rowId xmlns:a16="http://schemas.microsoft.com/office/drawing/2014/main" val="3182810110"/>
                  </a:ext>
                </a:extLst>
              </a:tr>
            </a:tbl>
          </a:graphicData>
        </a:graphic>
      </p:graphicFrame>
      <p:sp>
        <p:nvSpPr>
          <p:cNvPr id="9" name="Content Placeholder 4">
            <a:extLst>
              <a:ext uri="{FF2B5EF4-FFF2-40B4-BE49-F238E27FC236}">
                <a16:creationId xmlns:a16="http://schemas.microsoft.com/office/drawing/2014/main" id="{316018E8-6552-9635-5EE1-CE870E39F4CA}"/>
              </a:ext>
            </a:extLst>
          </p:cNvPr>
          <p:cNvSpPr txBox="1">
            <a:spLocks/>
          </p:cNvSpPr>
          <p:nvPr/>
        </p:nvSpPr>
        <p:spPr>
          <a:xfrm>
            <a:off x="6213562" y="1091294"/>
            <a:ext cx="5871690"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t>Lessons Learnt</a:t>
            </a:r>
          </a:p>
          <a:p>
            <a:pPr marL="0" indent="0">
              <a:buFont typeface="Arial" panose="020B0604020202020204" pitchFamily="34" charset="0"/>
              <a:buNone/>
            </a:pPr>
            <a:endParaRPr lang="en-US" sz="1600" dirty="0"/>
          </a:p>
          <a:p>
            <a:r>
              <a:rPr lang="en-US" sz="1800" dirty="0"/>
              <a:t>Not everyone is convinced by the work – there needs to be a </a:t>
            </a:r>
            <a:r>
              <a:rPr lang="en-US" sz="1800" b="1" dirty="0"/>
              <a:t>driver which will constantly lead the change </a:t>
            </a:r>
            <a:r>
              <a:rPr lang="en-US" sz="1800" dirty="0"/>
              <a:t>to achieve same-sex marriage</a:t>
            </a:r>
          </a:p>
          <a:p>
            <a:endParaRPr lang="en-US" sz="1800" dirty="0"/>
          </a:p>
          <a:p>
            <a:r>
              <a:rPr lang="en-US" sz="1800" dirty="0"/>
              <a:t>Challenges are not only from homophobes and transphobes, but from within the community </a:t>
            </a:r>
            <a:r>
              <a:rPr lang="en-US" sz="1800" b="1" dirty="0"/>
              <a:t>– working in coalition </a:t>
            </a:r>
            <a:r>
              <a:rPr lang="en-US" sz="1800" dirty="0"/>
              <a:t>helps to build the momentum to reach a campaign</a:t>
            </a:r>
          </a:p>
          <a:p>
            <a:endParaRPr lang="en-US" sz="1800" dirty="0"/>
          </a:p>
          <a:p>
            <a:r>
              <a:rPr lang="en-US" sz="1800" b="1" dirty="0"/>
              <a:t>Setbacks are not failures </a:t>
            </a:r>
            <a:r>
              <a:rPr lang="en-US" sz="1800" dirty="0"/>
              <a:t>but lessons learnt to be better prepared</a:t>
            </a:r>
          </a:p>
          <a:p>
            <a:endParaRPr lang="en-US" sz="1800" dirty="0"/>
          </a:p>
          <a:p>
            <a:r>
              <a:rPr lang="en-US" sz="1800" dirty="0"/>
              <a:t>Strategic litigation is </a:t>
            </a:r>
            <a:r>
              <a:rPr lang="en-US" sz="1800" b="1" dirty="0"/>
              <a:t>iterative</a:t>
            </a:r>
            <a:r>
              <a:rPr lang="en-US" sz="1800" dirty="0"/>
              <a:t>, gradual and sustainable</a:t>
            </a:r>
          </a:p>
          <a:p>
            <a:endParaRPr lang="en-US" sz="1800" dirty="0"/>
          </a:p>
          <a:p>
            <a:endParaRPr lang="en-US" sz="1800" dirty="0"/>
          </a:p>
          <a:p>
            <a:endParaRPr lang="en-US" sz="1600" dirty="0"/>
          </a:p>
        </p:txBody>
      </p:sp>
    </p:spTree>
    <p:extLst>
      <p:ext uri="{BB962C8B-B14F-4D97-AF65-F5344CB8AC3E}">
        <p14:creationId xmlns:p14="http://schemas.microsoft.com/office/powerpoint/2010/main" val="123336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CC199-BAC0-4E50-30AC-640FB2E7758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DC1BFF0-C457-5BF2-483F-1CC44625ACC7}"/>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B7D22A3-7409-A381-90BD-A0101F1DCD79}"/>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B908FEE0-C5AD-0AED-BB62-21304ACDDA35}"/>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W" sz="4400" b="1" i="0" u="none" strike="noStrike" kern="1200" cap="none" spc="0" normalizeH="0" baseline="0" noProof="0" dirty="0">
                <a:ln>
                  <a:noFill/>
                </a:ln>
                <a:solidFill>
                  <a:prstClr val="black"/>
                </a:solidFill>
                <a:effectLst/>
                <a:uLnTx/>
                <a:uFillTx/>
                <a:latin typeface="Calibri Light" panose="020F0302020204030204"/>
                <a:ea typeface="+mj-ea"/>
                <a:cs typeface="+mj-cs"/>
              </a:rPr>
              <a:t>Sustainability</a:t>
            </a:r>
            <a:endParaRPr kumimoji="0" lang="en-ZW" sz="4400" b="1" i="1" u="none" strike="noStrike" kern="1200" cap="none" spc="300" normalizeH="0" baseline="0" noProof="0" dirty="0">
              <a:ln>
                <a:solidFill>
                  <a:sysClr val="windowText" lastClr="000000"/>
                </a:solid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58EEC2F2-508E-46CC-BC8D-39651CD3D95E}"/>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1"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kumimoji="0" lang="en-ZW" sz="2400" b="0"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2043801D-D5F3-3EAB-190E-2E639061AA77}"/>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85000" lnSpcReduction="20000"/>
          </a:bodyPr>
          <a:lstStyle/>
          <a:p>
            <a:pPr marL="0" indent="0">
              <a:buNone/>
            </a:pPr>
            <a:r>
              <a:rPr lang="en-US" sz="3100" b="1" u="sng" dirty="0"/>
              <a:t>Sustaining Change</a:t>
            </a:r>
          </a:p>
          <a:p>
            <a:pPr marL="0" indent="0">
              <a:buNone/>
            </a:pPr>
            <a:endParaRPr lang="en-US" sz="1600" b="1" u="sng" dirty="0"/>
          </a:p>
          <a:p>
            <a:r>
              <a:rPr lang="en-US" b="1" dirty="0"/>
              <a:t>Building diversity in community narratives: </a:t>
            </a:r>
            <a:r>
              <a:rPr lang="en-US" dirty="0"/>
              <a:t>establishing communication to share the i-stories of other same-sex couples, and their family and friends, showing support and acceptance for same-sex marriage</a:t>
            </a:r>
          </a:p>
          <a:p>
            <a:r>
              <a:rPr lang="en-US" b="1" dirty="0"/>
              <a:t>Generating evidence: </a:t>
            </a:r>
            <a:r>
              <a:rPr lang="en-US" dirty="0"/>
              <a:t>conducting research and securing community feedbacks, narratives and community-led evidence</a:t>
            </a:r>
          </a:p>
          <a:p>
            <a:r>
              <a:rPr lang="en-US" b="1" dirty="0"/>
              <a:t>Multi-level advocacy: </a:t>
            </a:r>
            <a:r>
              <a:rPr lang="en-US" dirty="0"/>
              <a:t>setting up advocacy meetings with other stakeholders, NGOs, foreign missions, and businesses to further the conversation on same-sex marriage</a:t>
            </a:r>
          </a:p>
          <a:p>
            <a:r>
              <a:rPr lang="en-US" b="1" dirty="0"/>
              <a:t>Partnering with media houses: </a:t>
            </a:r>
            <a:r>
              <a:rPr lang="en-US" dirty="0"/>
              <a:t>training of media houses for proper reporting on marriage</a:t>
            </a:r>
          </a:p>
        </p:txBody>
      </p:sp>
      <p:pic>
        <p:nvPicPr>
          <p:cNvPr id="6" name="Picture 5">
            <a:extLst>
              <a:ext uri="{FF2B5EF4-FFF2-40B4-BE49-F238E27FC236}">
                <a16:creationId xmlns:a16="http://schemas.microsoft.com/office/drawing/2014/main" id="{8C063F27-BB62-97DD-C212-05428BC61C34}"/>
              </a:ext>
            </a:extLst>
          </p:cNvPr>
          <p:cNvPicPr>
            <a:picLocks noChangeAspect="1"/>
          </p:cNvPicPr>
          <p:nvPr/>
        </p:nvPicPr>
        <p:blipFill>
          <a:blip r:embed="rId2"/>
          <a:stretch>
            <a:fillRect/>
          </a:stretch>
        </p:blipFill>
        <p:spPr>
          <a:xfrm>
            <a:off x="6331133" y="1091294"/>
            <a:ext cx="3414993" cy="2727671"/>
          </a:xfrm>
          <a:prstGeom prst="rect">
            <a:avLst/>
          </a:prstGeom>
        </p:spPr>
      </p:pic>
      <p:pic>
        <p:nvPicPr>
          <p:cNvPr id="13" name="Picture 12">
            <a:extLst>
              <a:ext uri="{FF2B5EF4-FFF2-40B4-BE49-F238E27FC236}">
                <a16:creationId xmlns:a16="http://schemas.microsoft.com/office/drawing/2014/main" id="{4D0D6A5F-84EA-37B2-181E-B66D28CF6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5209" y="3979790"/>
            <a:ext cx="3026586" cy="2269940"/>
          </a:xfrm>
          <a:prstGeom prst="rect">
            <a:avLst/>
          </a:prstGeom>
        </p:spPr>
      </p:pic>
      <p:sp>
        <p:nvSpPr>
          <p:cNvPr id="15" name="Callout: Left Arrow 14">
            <a:extLst>
              <a:ext uri="{FF2B5EF4-FFF2-40B4-BE49-F238E27FC236}">
                <a16:creationId xmlns:a16="http://schemas.microsoft.com/office/drawing/2014/main" id="{710E33E4-1216-5971-D584-6EA8907B6097}"/>
              </a:ext>
            </a:extLst>
          </p:cNvPr>
          <p:cNvSpPr/>
          <p:nvPr/>
        </p:nvSpPr>
        <p:spPr>
          <a:xfrm>
            <a:off x="9791301" y="1117755"/>
            <a:ext cx="1970494" cy="2701209"/>
          </a:xfrm>
          <a:prstGeom prst="leftArrowCallout">
            <a:avLst>
              <a:gd name="adj1" fmla="val 25000"/>
              <a:gd name="adj2" fmla="val 25000"/>
              <a:gd name="adj3" fmla="val 8622"/>
              <a:gd name="adj4" fmla="val 85177"/>
            </a:avLst>
          </a:prstGeom>
          <a:solidFill>
            <a:srgbClr val="F7DA0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Press article dated </a:t>
            </a:r>
            <a:r>
              <a:rPr lang="en-US" b="1" dirty="0">
                <a:solidFill>
                  <a:schemeClr val="tx1"/>
                </a:solidFill>
              </a:rPr>
              <a:t>12 December 2025 </a:t>
            </a:r>
            <a:r>
              <a:rPr lang="en-US" dirty="0">
                <a:solidFill>
                  <a:schemeClr val="tx1"/>
                </a:solidFill>
              </a:rPr>
              <a:t>on the importance of “storytelling” to advance same-sex marriage</a:t>
            </a:r>
            <a:endParaRPr lang="en-ZA" dirty="0">
              <a:solidFill>
                <a:schemeClr val="tx1"/>
              </a:solidFill>
            </a:endParaRPr>
          </a:p>
        </p:txBody>
      </p:sp>
      <p:sp>
        <p:nvSpPr>
          <p:cNvPr id="17" name="Callout: Right Arrow 16">
            <a:extLst>
              <a:ext uri="{FF2B5EF4-FFF2-40B4-BE49-F238E27FC236}">
                <a16:creationId xmlns:a16="http://schemas.microsoft.com/office/drawing/2014/main" id="{1775DB49-3814-48CD-DBBE-FFB543609427}"/>
              </a:ext>
            </a:extLst>
          </p:cNvPr>
          <p:cNvSpPr/>
          <p:nvPr/>
        </p:nvSpPr>
        <p:spPr>
          <a:xfrm>
            <a:off x="6331133" y="3933788"/>
            <a:ext cx="2307258" cy="2315941"/>
          </a:xfrm>
          <a:prstGeom prst="rightArrowCallout">
            <a:avLst>
              <a:gd name="adj1" fmla="val 25000"/>
              <a:gd name="adj2" fmla="val 25000"/>
              <a:gd name="adj3" fmla="val 7749"/>
              <a:gd name="adj4" fmla="val 85026"/>
            </a:avLst>
          </a:prstGeom>
          <a:solidFill>
            <a:srgbClr val="D19D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Discussions with the community on </a:t>
            </a:r>
            <a:r>
              <a:rPr lang="en-US" b="1" dirty="0">
                <a:solidFill>
                  <a:schemeClr val="tx1"/>
                </a:solidFill>
              </a:rPr>
              <a:t>07 February 2026  </a:t>
            </a:r>
            <a:r>
              <a:rPr lang="en-US" dirty="0">
                <a:solidFill>
                  <a:schemeClr val="tx1"/>
                </a:solidFill>
              </a:rPr>
              <a:t>using evidence to advance same-sex marriage in Mauritius</a:t>
            </a:r>
            <a:endParaRPr lang="en-ZA" dirty="0">
              <a:solidFill>
                <a:schemeClr val="tx1"/>
              </a:solidFill>
            </a:endParaRPr>
          </a:p>
          <a:p>
            <a:pPr algn="ctr"/>
            <a:endParaRPr lang="en-GB" dirty="0"/>
          </a:p>
        </p:txBody>
      </p:sp>
    </p:spTree>
    <p:extLst>
      <p:ext uri="{BB962C8B-B14F-4D97-AF65-F5344CB8AC3E}">
        <p14:creationId xmlns:p14="http://schemas.microsoft.com/office/powerpoint/2010/main" val="2469539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830DD7-A1FF-1021-DD84-29DE3B5286D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4D61CB-C678-0CFB-5CC2-A8F6F89E7281}"/>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281557C4-9B66-0B85-550A-E39ECA451607}"/>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8E71CE6C-A383-0E47-D439-B4105E0A28CB}"/>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spc="300" dirty="0">
                <a:ln>
                  <a:solidFill>
                    <a:sysClr val="windowText" lastClr="000000"/>
                  </a:solidFill>
                </a:ln>
                <a:solidFill>
                  <a:sysClr val="windowText" lastClr="000000"/>
                </a:solidFill>
                <a:ea typeface="Tahoma" panose="020B0604030504040204" pitchFamily="34" charset="0"/>
                <a:cs typeface="Tahoma" panose="020B0604030504040204" pitchFamily="34" charset="0"/>
              </a:rPr>
              <a:t>Next Steps</a:t>
            </a:r>
          </a:p>
        </p:txBody>
      </p:sp>
      <p:sp>
        <p:nvSpPr>
          <p:cNvPr id="3" name="TextBox 9">
            <a:extLst>
              <a:ext uri="{FF2B5EF4-FFF2-40B4-BE49-F238E27FC236}">
                <a16:creationId xmlns:a16="http://schemas.microsoft.com/office/drawing/2014/main" id="{1ABCEAF2-8AA8-6F6E-660A-8F94A4A3AD1A}"/>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DFB566B1-6B2D-F682-574B-5548DDD642D7}"/>
              </a:ext>
            </a:extLst>
          </p:cNvPr>
          <p:cNvSpPr>
            <a:spLocks noGrp="1"/>
          </p:cNvSpPr>
          <p:nvPr>
            <p:ph sz="half" idx="1"/>
          </p:nvPr>
        </p:nvSpPr>
        <p:spPr>
          <a:xfrm>
            <a:off x="235131" y="1091294"/>
            <a:ext cx="11248946" cy="5034869"/>
          </a:xfrm>
          <a:ln>
            <a:solidFill>
              <a:schemeClr val="tx1"/>
            </a:solidFill>
          </a:ln>
        </p:spPr>
        <p:txBody>
          <a:bodyPr>
            <a:normAutofit fontScale="70000" lnSpcReduction="20000"/>
          </a:bodyPr>
          <a:lstStyle/>
          <a:p>
            <a:pPr marL="0" lvl="0" indent="0" eaLnBrk="0" fontAlgn="base" hangingPunct="0">
              <a:lnSpc>
                <a:spcPct val="100000"/>
              </a:lnSpc>
              <a:spcBef>
                <a:spcPct val="0"/>
              </a:spcBef>
              <a:spcAft>
                <a:spcPct val="0"/>
              </a:spcAft>
              <a:buNone/>
            </a:pPr>
            <a:r>
              <a:rPr lang="en-US" altLang="en-MU" b="1" dirty="0">
                <a:latin typeface="Arial" panose="020B0604020202020204" pitchFamily="34" charset="0"/>
              </a:rPr>
              <a:t>Four-pronged approach to Strategic Litigation:</a:t>
            </a:r>
          </a:p>
          <a:p>
            <a:pPr lvl="0" eaLnBrk="0" fontAlgn="base" hangingPunct="0">
              <a:lnSpc>
                <a:spcPct val="100000"/>
              </a:lnSpc>
              <a:spcBef>
                <a:spcPct val="0"/>
              </a:spcBef>
              <a:spcAft>
                <a:spcPct val="0"/>
              </a:spcAft>
            </a:pPr>
            <a:endParaRPr lang="en-US" altLang="en-MU" b="1" dirty="0">
              <a:latin typeface="Arial" panose="020B0604020202020204" pitchFamily="34" charset="0"/>
            </a:endParaRPr>
          </a:p>
          <a:p>
            <a:pPr algn="just">
              <a:buFont typeface="Courier New" panose="02070309020205020404" pitchFamily="49" charset="0"/>
              <a:buChar char="o"/>
            </a:pPr>
            <a:r>
              <a:rPr lang="en-GB" b="1" dirty="0"/>
              <a:t>Judicial Process: </a:t>
            </a:r>
          </a:p>
          <a:p>
            <a:pPr lvl="1" algn="just">
              <a:buFont typeface="Wingdings" panose="05000000000000000000" pitchFamily="2" charset="2"/>
              <a:buChar char="Ø"/>
            </a:pPr>
            <a:r>
              <a:rPr lang="en-GB" dirty="0"/>
              <a:t>Attend meetings at the National Human Rights Commission in view of a conciliation and resolution</a:t>
            </a:r>
          </a:p>
          <a:p>
            <a:pPr lvl="1" algn="just">
              <a:buFont typeface="Wingdings" panose="05000000000000000000" pitchFamily="2" charset="2"/>
              <a:buChar char="Ø"/>
            </a:pPr>
            <a:r>
              <a:rPr lang="en-GB" dirty="0"/>
              <a:t>Plan for the next steps if conciliation and resolution is not reached at the NHRC</a:t>
            </a:r>
          </a:p>
          <a:p>
            <a:pPr algn="just">
              <a:buFont typeface="Courier New" panose="02070309020205020404" pitchFamily="49" charset="0"/>
              <a:buChar char="o"/>
            </a:pPr>
            <a:r>
              <a:rPr lang="en-GB" b="1" dirty="0"/>
              <a:t>Community: </a:t>
            </a:r>
          </a:p>
          <a:p>
            <a:pPr lvl="1" algn="just">
              <a:buFont typeface="Wingdings" panose="05000000000000000000" pitchFamily="2" charset="2"/>
              <a:buChar char="Ø"/>
            </a:pPr>
            <a:r>
              <a:rPr lang="en-GB" dirty="0"/>
              <a:t>Continue strategic guidance and collaboration with organisations such as Freedom to Marry to draw on global best practices in advancing marriage equality</a:t>
            </a:r>
          </a:p>
          <a:p>
            <a:pPr lvl="1" algn="just">
              <a:buFont typeface="Wingdings" panose="05000000000000000000" pitchFamily="2" charset="2"/>
              <a:buChar char="Ø"/>
            </a:pPr>
            <a:r>
              <a:rPr lang="en-GB" dirty="0"/>
              <a:t>Develop a risk management plan to prevent and adapt in case of organised opposition and risks to plaintiffs and the community</a:t>
            </a:r>
          </a:p>
          <a:p>
            <a:pPr lvl="1" algn="just">
              <a:buFont typeface="Wingdings" panose="05000000000000000000" pitchFamily="2" charset="2"/>
              <a:buChar char="Ø"/>
            </a:pPr>
            <a:r>
              <a:rPr lang="en-GB" dirty="0"/>
              <a:t>Strengthen partnership with local LGBTQIA+ NGOs, ally NGOs, and other stakeholders</a:t>
            </a:r>
          </a:p>
          <a:p>
            <a:pPr algn="just">
              <a:buFont typeface="Courier New" panose="02070309020205020404" pitchFamily="49" charset="0"/>
              <a:buChar char="o"/>
            </a:pPr>
            <a:r>
              <a:rPr lang="en-GB" b="1" dirty="0"/>
              <a:t>Advocacy: </a:t>
            </a:r>
          </a:p>
          <a:p>
            <a:pPr lvl="1" algn="just">
              <a:buFont typeface="Wingdings" panose="05000000000000000000" pitchFamily="2" charset="2"/>
              <a:buChar char="Ø"/>
            </a:pPr>
            <a:r>
              <a:rPr lang="en-GB" dirty="0"/>
              <a:t>Finalising the two research on “Socioeconomic analysis on same-sex marriage in Mauritius” and “Comparative legal analysis on same-sex marriage in Mauritius” by September/October 2026 followed by their dissemination</a:t>
            </a:r>
          </a:p>
          <a:p>
            <a:pPr lvl="1" algn="just">
              <a:buFont typeface="Wingdings" panose="05000000000000000000" pitchFamily="2" charset="2"/>
              <a:buChar char="Ø"/>
            </a:pPr>
            <a:r>
              <a:rPr lang="en-GB" dirty="0"/>
              <a:t>Setting up closed door advocacy meetings by the Advocacy Officer in place since February 2026 under the Marang Project</a:t>
            </a:r>
          </a:p>
          <a:p>
            <a:pPr algn="just">
              <a:buFont typeface="Courier New" panose="02070309020205020404" pitchFamily="49" charset="0"/>
              <a:buChar char="o"/>
            </a:pPr>
            <a:r>
              <a:rPr lang="en-GB" b="1" dirty="0"/>
              <a:t>Media: </a:t>
            </a:r>
            <a:endParaRPr lang="en-GB" dirty="0"/>
          </a:p>
          <a:p>
            <a:pPr lvl="1" algn="just" fontAlgn="base">
              <a:spcAft>
                <a:spcPct val="0"/>
              </a:spcAft>
              <a:buFont typeface="Wingdings" panose="05000000000000000000" pitchFamily="2" charset="2"/>
              <a:buChar char="Ø"/>
            </a:pPr>
            <a:r>
              <a:rPr lang="en-GB" altLang="en-MU" dirty="0"/>
              <a:t>Coordinate media engagement and public education </a:t>
            </a:r>
            <a:r>
              <a:rPr lang="en-MU" altLang="en-MU" dirty="0"/>
              <a:t>with partners to build broader understanding and support </a:t>
            </a:r>
            <a:r>
              <a:rPr lang="en-US" altLang="en-MU" dirty="0"/>
              <a:t>for same-sex marriage in Mauritius</a:t>
            </a:r>
          </a:p>
        </p:txBody>
      </p:sp>
    </p:spTree>
    <p:extLst>
      <p:ext uri="{BB962C8B-B14F-4D97-AF65-F5344CB8AC3E}">
        <p14:creationId xmlns:p14="http://schemas.microsoft.com/office/powerpoint/2010/main" val="140155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0d0128bf-0240-4a00-b00a-ea9f2cdab00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6" ma:contentTypeDescription="Create a new document." ma:contentTypeScope="" ma:versionID="d103da91a01d0d4d36f0a8fa93a5bda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951381d568948a2b3bc63ab6b0cc8801"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203021-C62B-4D80-9EB3-3614644D550F}">
  <ds:schemaRefs>
    <ds:schemaRef ds:uri="http://schemas.microsoft.com/sharepoint/v3/contenttype/forms"/>
  </ds:schemaRefs>
</ds:datastoreItem>
</file>

<file path=customXml/itemProps2.xml><?xml version="1.0" encoding="utf-8"?>
<ds:datastoreItem xmlns:ds="http://schemas.openxmlformats.org/officeDocument/2006/customXml" ds:itemID="{62115CE0-5A0E-4067-BF65-D91DC3FD1233}">
  <ds:schemaRefs>
    <ds:schemaRef ds:uri="386b4bcc-3771-4cf3-910e-10b4da597aff"/>
    <ds:schemaRef ds:uri="http://schemas.microsoft.com/office/infopath/2007/PartnerControls"/>
    <ds:schemaRef ds:uri="http://schemas.microsoft.com/office/2006/documentManagement/types"/>
    <ds:schemaRef ds:uri="http://purl.org/dc/elements/1.1/"/>
    <ds:schemaRef ds:uri="5c72703c-1067-4fa7-89cc-ef245258de7b"/>
    <ds:schemaRef ds:uri="http://purl.org/dc/dcmitype/"/>
    <ds:schemaRef ds:uri="http://schemas.openxmlformats.org/package/2006/metadata/core-properties"/>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F7D148B-096E-43B0-8E9F-DF36591F4833}"/>
</file>

<file path=docProps/app.xml><?xml version="1.0" encoding="utf-8"?>
<Properties xmlns="http://schemas.openxmlformats.org/officeDocument/2006/extended-properties" xmlns:vt="http://schemas.openxmlformats.org/officeDocument/2006/docPropsVTypes">
  <TotalTime>1382</TotalTime>
  <Words>1533</Words>
  <Application>Microsoft Office PowerPoint</Application>
  <PresentationFormat>Widescreen</PresentationFormat>
  <Paragraphs>118</Paragraphs>
  <Slides>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Aptos</vt:lpstr>
      <vt:lpstr>Arial</vt:lpstr>
      <vt:lpstr>Calibri</vt:lpstr>
      <vt:lpstr>Calibri Light</vt:lpstr>
      <vt:lpstr>Courier New</vt:lpstr>
      <vt:lpstr>Tahoma</vt:lpstr>
      <vt:lpstr>Times New Roman</vt:lpstr>
      <vt:lpstr>Wingdings</vt:lpstr>
      <vt:lpstr>Office Theme</vt:lpstr>
      <vt:lpstr>Voice and Choice Summit 2026- Change Strategies-Strategic Litigation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 and Choice Summit 2026-Change Strategies-Strategic Litigation Category</dc:title>
  <dc:creator>Debi Lee</dc:creator>
  <cp:lastModifiedBy>Dhana Goundan</cp:lastModifiedBy>
  <cp:revision>89</cp:revision>
  <dcterms:created xsi:type="dcterms:W3CDTF">2025-10-09T06:55:09Z</dcterms:created>
  <dcterms:modified xsi:type="dcterms:W3CDTF">2026-03-06T08:46:59Z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y fmtid="{D5CDD505-2E9C-101B-9397-08002B2CF9AE}" pid="3" name="MediaServiceImageTags">
    <vt:lpwstr/>
  </property>
</Properties>
</file>