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8288000" cy="10287000"/>
  <p:notesSz cx="6858000" cy="9144000"/>
  <p:embeddedFontLst>
    <p:embeddedFont>
      <p:font typeface="Arimo Bold" panose="020B0604020202020204" charset="0"/>
      <p:regular r:id="rId27"/>
    </p:embeddedFont>
    <p:embeddedFont>
      <p:font typeface="Aileron" panose="020B0604020202020204" charset="0"/>
      <p:regular r:id="rId28"/>
    </p:embeddedFont>
    <p:embeddedFont>
      <p:font typeface="Aileron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ileron Italics" panose="020B0604020202020204" charset="0"/>
      <p:regular r:id="rId34"/>
    </p:embeddedFont>
    <p:embeddedFont>
      <p:font typeface="Archivo Black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4874" y="710140"/>
            <a:ext cx="15873256" cy="1713616"/>
          </a:xfrm>
          <a:custGeom>
            <a:avLst/>
            <a:gdLst/>
            <a:ahLst/>
            <a:cxnLst/>
            <a:rect l="l" t="t" r="r" b="b"/>
            <a:pathLst>
              <a:path w="15873256" h="1713616">
                <a:moveTo>
                  <a:pt x="0" y="0"/>
                </a:moveTo>
                <a:lnTo>
                  <a:pt x="15873256" y="0"/>
                </a:lnTo>
                <a:lnTo>
                  <a:pt x="15873256" y="1713616"/>
                </a:lnTo>
                <a:lnTo>
                  <a:pt x="0" y="171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1" t="-19858" b="-14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8560" y="2784362"/>
            <a:ext cx="11301259" cy="2359138"/>
          </a:xfrm>
          <a:custGeom>
            <a:avLst/>
            <a:gdLst/>
            <a:ahLst/>
            <a:cxnLst/>
            <a:rect l="l" t="t" r="r" b="b"/>
            <a:pathLst>
              <a:path w="11301259" h="2359138">
                <a:moveTo>
                  <a:pt x="0" y="0"/>
                </a:moveTo>
                <a:lnTo>
                  <a:pt x="11301259" y="0"/>
                </a:lnTo>
                <a:lnTo>
                  <a:pt x="11301259" y="2359138"/>
                </a:lnTo>
                <a:lnTo>
                  <a:pt x="0" y="2359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19639" y="3963931"/>
            <a:ext cx="14688491" cy="1403036"/>
          </a:xfrm>
          <a:custGeom>
            <a:avLst/>
            <a:gdLst/>
            <a:ahLst/>
            <a:cxnLst/>
            <a:rect l="l" t="t" r="r" b="b"/>
            <a:pathLst>
              <a:path w="14688491" h="1403036">
                <a:moveTo>
                  <a:pt x="0" y="0"/>
                </a:moveTo>
                <a:lnTo>
                  <a:pt x="14688491" y="0"/>
                </a:lnTo>
                <a:lnTo>
                  <a:pt x="14688491" y="1403036"/>
                </a:lnTo>
                <a:lnTo>
                  <a:pt x="0" y="1403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14" b="-181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34182" y="8096060"/>
            <a:ext cx="12659404" cy="1162240"/>
          </a:xfrm>
          <a:custGeom>
            <a:avLst/>
            <a:gdLst/>
            <a:ahLst/>
            <a:cxnLst/>
            <a:rect l="l" t="t" r="r" b="b"/>
            <a:pathLst>
              <a:path w="12659404" h="1162240">
                <a:moveTo>
                  <a:pt x="0" y="0"/>
                </a:moveTo>
                <a:lnTo>
                  <a:pt x="12659404" y="0"/>
                </a:lnTo>
                <a:lnTo>
                  <a:pt x="12659404" y="1162240"/>
                </a:lnTo>
                <a:lnTo>
                  <a:pt x="0" y="11622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692" t="-2486" r="-3812" b="-378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41" y="8741346"/>
            <a:ext cx="1254067" cy="1300133"/>
          </a:xfrm>
          <a:custGeom>
            <a:avLst/>
            <a:gdLst/>
            <a:ahLst/>
            <a:cxnLst/>
            <a:rect l="l" t="t" r="r" b="b"/>
            <a:pathLst>
              <a:path w="1254067" h="1300133">
                <a:moveTo>
                  <a:pt x="0" y="0"/>
                </a:moveTo>
                <a:lnTo>
                  <a:pt x="1254066" y="0"/>
                </a:lnTo>
                <a:lnTo>
                  <a:pt x="1254066" y="1300132"/>
                </a:lnTo>
                <a:lnTo>
                  <a:pt x="0" y="130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414" b="-7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08130" y="8741346"/>
            <a:ext cx="1254067" cy="1300133"/>
          </a:xfrm>
          <a:custGeom>
            <a:avLst/>
            <a:gdLst/>
            <a:ahLst/>
            <a:cxnLst/>
            <a:rect l="l" t="t" r="r" b="b"/>
            <a:pathLst>
              <a:path w="1254067" h="1300133">
                <a:moveTo>
                  <a:pt x="0" y="0"/>
                </a:moveTo>
                <a:lnTo>
                  <a:pt x="1254066" y="0"/>
                </a:lnTo>
                <a:lnTo>
                  <a:pt x="1254066" y="1300132"/>
                </a:lnTo>
                <a:lnTo>
                  <a:pt x="0" y="130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414" b="-741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576196" y="8741346"/>
            <a:ext cx="14909725" cy="1501232"/>
            <a:chOff x="0" y="0"/>
            <a:chExt cx="1398552" cy="1408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8552" cy="140818"/>
            </a:xfrm>
            <a:custGeom>
              <a:avLst/>
              <a:gdLst/>
              <a:ahLst/>
              <a:cxnLst/>
              <a:rect l="l" t="t" r="r" b="b"/>
              <a:pathLst>
                <a:path w="1398552" h="140818">
                  <a:moveTo>
                    <a:pt x="0" y="0"/>
                  </a:moveTo>
                  <a:lnTo>
                    <a:pt x="1398552" y="0"/>
                  </a:lnTo>
                  <a:lnTo>
                    <a:pt x="1398552" y="140818"/>
                  </a:lnTo>
                  <a:lnTo>
                    <a:pt x="0" y="140818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98552" cy="178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49577" y="5428374"/>
            <a:ext cx="3168719" cy="2108638"/>
          </a:xfrm>
          <a:custGeom>
            <a:avLst/>
            <a:gdLst/>
            <a:ahLst/>
            <a:cxnLst/>
            <a:rect l="l" t="t" r="r" b="b"/>
            <a:pathLst>
              <a:path w="3168719" h="2108638">
                <a:moveTo>
                  <a:pt x="0" y="0"/>
                </a:moveTo>
                <a:lnTo>
                  <a:pt x="3168719" y="0"/>
                </a:lnTo>
                <a:lnTo>
                  <a:pt x="3168719" y="2108638"/>
                </a:lnTo>
                <a:lnTo>
                  <a:pt x="0" y="2108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0329" b="-2032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18127" y="5428374"/>
            <a:ext cx="3242125" cy="2192824"/>
          </a:xfrm>
          <a:custGeom>
            <a:avLst/>
            <a:gdLst/>
            <a:ahLst/>
            <a:cxnLst/>
            <a:rect l="l" t="t" r="r" b="b"/>
            <a:pathLst>
              <a:path w="3242125" h="2192824">
                <a:moveTo>
                  <a:pt x="0" y="0"/>
                </a:moveTo>
                <a:lnTo>
                  <a:pt x="3242125" y="0"/>
                </a:lnTo>
                <a:lnTo>
                  <a:pt x="3242125" y="2192824"/>
                </a:lnTo>
                <a:lnTo>
                  <a:pt x="0" y="2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372" b="-537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136702" y="5470467"/>
            <a:ext cx="2953319" cy="2212138"/>
          </a:xfrm>
          <a:custGeom>
            <a:avLst/>
            <a:gdLst/>
            <a:ahLst/>
            <a:cxnLst/>
            <a:rect l="l" t="t" r="r" b="b"/>
            <a:pathLst>
              <a:path w="2953319" h="2212138">
                <a:moveTo>
                  <a:pt x="0" y="0"/>
                </a:moveTo>
                <a:lnTo>
                  <a:pt x="2953319" y="0"/>
                </a:lnTo>
                <a:lnTo>
                  <a:pt x="2953319" y="2212138"/>
                </a:lnTo>
                <a:lnTo>
                  <a:pt x="0" y="22121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878" r="-1687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523748" y="882649"/>
          <a:ext cx="15240504" cy="9191625"/>
        </p:xfrm>
        <a:graphic>
          <a:graphicData uri="http://schemas.openxmlformats.org/drawingml/2006/table">
            <a:tbl>
              <a:tblPr/>
              <a:tblGrid>
                <a:gridCol w="264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595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Challenge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Solution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338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Financial Challenges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Partnered with international organizations for funding, implemented cost-saving measures, engaged local businesses for sponsorships.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595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Land Availability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Identified underutilized public spaces, collaborated with private landowners.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338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Community Engagement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Conducted outreach programs, established community-led park management committees, provided education and training on sustainable practices.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50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Infrastructure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Installed irrigation systems (boreholes).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595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Climate Change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Implemented climate-resilient design principles, used drought-resistant tree and shrub species.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338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Technical Expertise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Collaborated with experts, provided training and capacity building for staff.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4338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Vandalism and Maintenance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Engaged community members in park maintenance, developed sustainable maintenance plans.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338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Stakeholder Conflict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Facilitated stakeholder engagement and dialogue, developed conflict resolution mechanisms, fostered partnerships and collaborations.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592224" y="134618"/>
            <a:ext cx="827617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Challenges </a:t>
            </a:r>
            <a:r>
              <a:rPr lang="en-US" sz="4299" b="1" dirty="0" smtClean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and Solutions</a:t>
            </a:r>
            <a:endParaRPr lang="en-US" sz="4299" b="1" dirty="0">
              <a:solidFill>
                <a:srgbClr val="000000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25673" y="2472214"/>
            <a:ext cx="4424362" cy="171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8"/>
              </a:lnSpc>
              <a:spcBef>
                <a:spcPct val="0"/>
              </a:spcBef>
            </a:pPr>
            <a:r>
              <a:rPr lang="en-US" sz="99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Results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7735" b="773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930634" y="4748471"/>
            <a:ext cx="31194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6425961"/>
            <a:ext cx="18288000" cy="3816617"/>
            <a:chOff x="0" y="0"/>
            <a:chExt cx="1715439" cy="358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5439" cy="358004"/>
            </a:xfrm>
            <a:custGeom>
              <a:avLst/>
              <a:gdLst/>
              <a:ahLst/>
              <a:cxnLst/>
              <a:rect l="l" t="t" r="r" b="b"/>
              <a:pathLst>
                <a:path w="1715439" h="358004">
                  <a:moveTo>
                    <a:pt x="0" y="0"/>
                  </a:moveTo>
                  <a:lnTo>
                    <a:pt x="1715439" y="0"/>
                  </a:lnTo>
                  <a:lnTo>
                    <a:pt x="1715439" y="358004"/>
                  </a:lnTo>
                  <a:lnTo>
                    <a:pt x="0" y="358004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15439" cy="396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17602" y="7697647"/>
            <a:ext cx="3052796" cy="118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Results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586531" y="94973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9258300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8315" y="1951599"/>
            <a:ext cx="5097177" cy="6796236"/>
          </a:xfrm>
          <a:custGeom>
            <a:avLst/>
            <a:gdLst/>
            <a:ahLst/>
            <a:cxnLst/>
            <a:rect l="l" t="t" r="r" b="b"/>
            <a:pathLst>
              <a:path w="5097177" h="6796236">
                <a:moveTo>
                  <a:pt x="0" y="0"/>
                </a:moveTo>
                <a:lnTo>
                  <a:pt x="5097177" y="0"/>
                </a:lnTo>
                <a:lnTo>
                  <a:pt x="5097177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5601" y="462347"/>
            <a:ext cx="9904725" cy="6940719"/>
          </a:xfrm>
          <a:custGeom>
            <a:avLst/>
            <a:gdLst/>
            <a:ahLst/>
            <a:cxnLst/>
            <a:rect l="l" t="t" r="r" b="b"/>
            <a:pathLst>
              <a:path w="9904725" h="6940719">
                <a:moveTo>
                  <a:pt x="0" y="0"/>
                </a:moveTo>
                <a:lnTo>
                  <a:pt x="9904725" y="0"/>
                </a:lnTo>
                <a:lnTo>
                  <a:pt x="9904725" y="6940719"/>
                </a:lnTo>
                <a:lnTo>
                  <a:pt x="0" y="6940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9" r="-1259" b="-204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610477" y="587057"/>
            <a:ext cx="6580188" cy="85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Women Empowerment</a:t>
            </a:r>
          </a:p>
        </p:txBody>
      </p:sp>
      <p:sp>
        <p:nvSpPr>
          <p:cNvPr id="5" name="Freeform 5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258300"/>
            <a:ext cx="18288000" cy="984277"/>
            <a:chOff x="0" y="0"/>
            <a:chExt cx="1715439" cy="923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5439" cy="92327"/>
            </a:xfrm>
            <a:custGeom>
              <a:avLst/>
              <a:gdLst/>
              <a:ahLst/>
              <a:cxnLst/>
              <a:rect l="l" t="t" r="r" b="b"/>
              <a:pathLst>
                <a:path w="1715439" h="92327">
                  <a:moveTo>
                    <a:pt x="0" y="0"/>
                  </a:moveTo>
                  <a:lnTo>
                    <a:pt x="1715439" y="0"/>
                  </a:lnTo>
                  <a:lnTo>
                    <a:pt x="1715439" y="92327"/>
                  </a:lnTo>
                  <a:lnTo>
                    <a:pt x="0" y="923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15439" cy="13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68153" y="9424988"/>
            <a:ext cx="10264346" cy="49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Monica Monga, Community Services Mannager 0774171958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5865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0141" y="0"/>
            <a:ext cx="10127095" cy="10287000"/>
          </a:xfrm>
          <a:custGeom>
            <a:avLst/>
            <a:gdLst/>
            <a:ahLst/>
            <a:cxnLst/>
            <a:rect l="l" t="t" r="r" b="b"/>
            <a:pathLst>
              <a:path w="10127095" h="10287000">
                <a:moveTo>
                  <a:pt x="0" y="0"/>
                </a:moveTo>
                <a:lnTo>
                  <a:pt x="10127096" y="0"/>
                </a:lnTo>
                <a:lnTo>
                  <a:pt x="101270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8" r="-8797" b="-261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870303" y="2032234"/>
            <a:ext cx="7071133" cy="750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Event: National Tree Planting Day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Purpose: Support Green Parks and Gardens initiative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Location: Tafadzwa Primary School, Kadoma, Zimbabwe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Date: December 2023</a:t>
            </a:r>
          </a:p>
          <a:p>
            <a:pPr algn="l">
              <a:lnSpc>
                <a:spcPts val="5962"/>
              </a:lnSpc>
              <a:spcBef>
                <a:spcPct val="0"/>
              </a:spcBef>
            </a:pPr>
            <a:endParaRPr lang="en-US" sz="42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75174" y="554036"/>
            <a:ext cx="7071133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Public Participation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34131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586531" y="94973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738931" y="96497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258300"/>
            <a:ext cx="18288000" cy="984277"/>
            <a:chOff x="0" y="0"/>
            <a:chExt cx="1715439" cy="923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5439" cy="92327"/>
            </a:xfrm>
            <a:custGeom>
              <a:avLst/>
              <a:gdLst/>
              <a:ahLst/>
              <a:cxnLst/>
              <a:rect l="l" t="t" r="r" b="b"/>
              <a:pathLst>
                <a:path w="1715439" h="92327">
                  <a:moveTo>
                    <a:pt x="0" y="0"/>
                  </a:moveTo>
                  <a:lnTo>
                    <a:pt x="1715439" y="0"/>
                  </a:lnTo>
                  <a:lnTo>
                    <a:pt x="1715439" y="92327"/>
                  </a:lnTo>
                  <a:lnTo>
                    <a:pt x="0" y="923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715439" cy="13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586531" y="935734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111" r="17111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404070" y="2081528"/>
            <a:ext cx="7392882" cy="825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Location: Centenary Park, </a:t>
            </a:r>
            <a:r>
              <a:rPr lang="en-US" sz="4259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Kadoma</a:t>
            </a: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CBD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Media: A Desk Calendar  was issued out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Purpose: Green Parks and Gardens initiative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Goal: Mitigate climate change with green cities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Date: February 2022, </a:t>
            </a:r>
            <a:r>
              <a:rPr lang="en-US" sz="4259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Kadoma</a:t>
            </a: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, Zimbabwe</a:t>
            </a:r>
          </a:p>
          <a:p>
            <a:pPr algn="l">
              <a:lnSpc>
                <a:spcPts val="5962"/>
              </a:lnSpc>
              <a:spcBef>
                <a:spcPct val="0"/>
              </a:spcBef>
            </a:pPr>
            <a:endParaRPr lang="en-US" sz="4259" dirty="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33822" y="1114425"/>
            <a:ext cx="751117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Media Coverage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34131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984277"/>
            <a:chOff x="0" y="0"/>
            <a:chExt cx="1715439" cy="923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5439" cy="92327"/>
            </a:xfrm>
            <a:custGeom>
              <a:avLst/>
              <a:gdLst/>
              <a:ahLst/>
              <a:cxnLst/>
              <a:rect l="l" t="t" r="r" b="b"/>
              <a:pathLst>
                <a:path w="1715439" h="92327">
                  <a:moveTo>
                    <a:pt x="0" y="0"/>
                  </a:moveTo>
                  <a:lnTo>
                    <a:pt x="1715439" y="0"/>
                  </a:lnTo>
                  <a:lnTo>
                    <a:pt x="1715439" y="92327"/>
                  </a:lnTo>
                  <a:lnTo>
                    <a:pt x="0" y="923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15439" cy="13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34131" y="9307822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659" b="765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404070" y="2081528"/>
            <a:ext cx="8456995" cy="674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Attendee: Minister of Local Government representative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Purpose: Zero Waste Movement initiative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Goal: Mitigate climate change through tree planting</a:t>
            </a: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Date/Location: July 2024, Civic Centre, </a:t>
            </a:r>
            <a:r>
              <a:rPr lang="en-US" sz="4259" dirty="0" err="1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Kadoma</a:t>
            </a:r>
            <a:r>
              <a:rPr lang="en-US" sz="4259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, Zimbabwe</a:t>
            </a:r>
          </a:p>
          <a:p>
            <a:pPr algn="l">
              <a:lnSpc>
                <a:spcPts val="5962"/>
              </a:lnSpc>
              <a:spcBef>
                <a:spcPct val="0"/>
              </a:spcBef>
            </a:pPr>
            <a:endParaRPr lang="en-US" sz="4259" dirty="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86800" y="916639"/>
            <a:ext cx="739464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Capacity Building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34131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984277"/>
            <a:chOff x="0" y="0"/>
            <a:chExt cx="1715439" cy="923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5439" cy="92327"/>
            </a:xfrm>
            <a:custGeom>
              <a:avLst/>
              <a:gdLst/>
              <a:ahLst/>
              <a:cxnLst/>
              <a:rect l="l" t="t" r="r" b="b"/>
              <a:pathLst>
                <a:path w="1715439" h="92327">
                  <a:moveTo>
                    <a:pt x="0" y="0"/>
                  </a:moveTo>
                  <a:lnTo>
                    <a:pt x="1715439" y="0"/>
                  </a:lnTo>
                  <a:lnTo>
                    <a:pt x="1715439" y="92327"/>
                  </a:lnTo>
                  <a:lnTo>
                    <a:pt x="0" y="923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15439" cy="13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34131" y="9307822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17606" y="1871993"/>
            <a:ext cx="7783062" cy="6226124"/>
          </a:xfrm>
          <a:custGeom>
            <a:avLst/>
            <a:gdLst/>
            <a:ahLst/>
            <a:cxnLst/>
            <a:rect l="l" t="t" r="r" b="b"/>
            <a:pathLst>
              <a:path w="7783062" h="6226124">
                <a:moveTo>
                  <a:pt x="0" y="0"/>
                </a:moveTo>
                <a:lnTo>
                  <a:pt x="7783062" y="0"/>
                </a:lnTo>
                <a:lnTo>
                  <a:pt x="7783062" y="6226124"/>
                </a:lnTo>
                <a:lnTo>
                  <a:pt x="0" y="6226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82" t="-512" b="-51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47011" y="2105030"/>
            <a:ext cx="4570596" cy="5895860"/>
          </a:xfrm>
          <a:custGeom>
            <a:avLst/>
            <a:gdLst/>
            <a:ahLst/>
            <a:cxnLst/>
            <a:rect l="l" t="t" r="r" b="b"/>
            <a:pathLst>
              <a:path w="4570596" h="5895860">
                <a:moveTo>
                  <a:pt x="0" y="0"/>
                </a:moveTo>
                <a:lnTo>
                  <a:pt x="4570595" y="0"/>
                </a:lnTo>
                <a:lnTo>
                  <a:pt x="4570595" y="5895860"/>
                </a:lnTo>
                <a:lnTo>
                  <a:pt x="0" y="5895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77018" y="486132"/>
            <a:ext cx="1452018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Changes in </a:t>
            </a:r>
            <a:r>
              <a:rPr lang="en-US" sz="4999" b="1" dirty="0" smtClean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Gender </a:t>
            </a: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</a:t>
            </a:r>
            <a:r>
              <a:rPr lang="en-US" sz="4999" b="1" dirty="0" smtClean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ttitudes </a:t>
            </a: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at </a:t>
            </a:r>
            <a:r>
              <a:rPr lang="en-US" sz="4999" b="1" dirty="0" smtClean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Individual  </a:t>
            </a: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</a:t>
            </a:r>
            <a:r>
              <a:rPr lang="en-US" sz="4999" b="1" dirty="0" smtClean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evel</a:t>
            </a:r>
            <a:endParaRPr lang="en-US" sz="4999" b="1" dirty="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37263" y="8040967"/>
            <a:ext cx="7023497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Nelson Chiko, CBO member 0773532605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 i="1">
              <a:solidFill>
                <a:srgbClr val="000000"/>
              </a:solidFill>
              <a:latin typeface="Aileron Italics"/>
              <a:ea typeface="Aileron Italics"/>
              <a:cs typeface="Aileron Italics"/>
              <a:sym typeface="Aileron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984277"/>
            <a:chOff x="0" y="0"/>
            <a:chExt cx="1715439" cy="923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5439" cy="92327"/>
            </a:xfrm>
            <a:custGeom>
              <a:avLst/>
              <a:gdLst/>
              <a:ahLst/>
              <a:cxnLst/>
              <a:rect l="l" t="t" r="r" b="b"/>
              <a:pathLst>
                <a:path w="1715439" h="92327">
                  <a:moveTo>
                    <a:pt x="0" y="0"/>
                  </a:moveTo>
                  <a:lnTo>
                    <a:pt x="1715439" y="0"/>
                  </a:lnTo>
                  <a:lnTo>
                    <a:pt x="1715439" y="92327"/>
                  </a:lnTo>
                  <a:lnTo>
                    <a:pt x="0" y="923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15439" cy="13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59300" y="9307822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5138" y="2151867"/>
            <a:ext cx="6861996" cy="5983266"/>
          </a:xfrm>
          <a:custGeom>
            <a:avLst/>
            <a:gdLst/>
            <a:ahLst/>
            <a:cxnLst/>
            <a:rect l="l" t="t" r="r" b="b"/>
            <a:pathLst>
              <a:path w="6861996" h="5983266">
                <a:moveTo>
                  <a:pt x="0" y="0"/>
                </a:moveTo>
                <a:lnTo>
                  <a:pt x="6861996" y="0"/>
                </a:lnTo>
                <a:lnTo>
                  <a:pt x="6861996" y="5983266"/>
                </a:lnTo>
                <a:lnTo>
                  <a:pt x="0" y="598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4964" y="2358492"/>
            <a:ext cx="3970174" cy="6022715"/>
          </a:xfrm>
          <a:custGeom>
            <a:avLst/>
            <a:gdLst/>
            <a:ahLst/>
            <a:cxnLst/>
            <a:rect l="l" t="t" r="r" b="b"/>
            <a:pathLst>
              <a:path w="3970174" h="6022715">
                <a:moveTo>
                  <a:pt x="0" y="0"/>
                </a:moveTo>
                <a:lnTo>
                  <a:pt x="3970174" y="0"/>
                </a:lnTo>
                <a:lnTo>
                  <a:pt x="3970174" y="6022715"/>
                </a:lnTo>
                <a:lnTo>
                  <a:pt x="0" y="60227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1442" y="618590"/>
            <a:ext cx="15123044" cy="173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Changes in </a:t>
            </a:r>
            <a:r>
              <a:rPr lang="en-US" sz="4999" b="1" dirty="0" smtClean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Gender </a:t>
            </a: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</a:t>
            </a:r>
            <a:r>
              <a:rPr lang="en-US" sz="4999" b="1" dirty="0" smtClean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ttitudes </a:t>
            </a:r>
            <a:r>
              <a:rPr lang="en-US" sz="4999" b="1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at Community level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endParaRPr lang="en-US" sz="4999" dirty="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34131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258300"/>
            <a:ext cx="18288000" cy="984277"/>
            <a:chOff x="0" y="0"/>
            <a:chExt cx="1715439" cy="923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5439" cy="92327"/>
            </a:xfrm>
            <a:custGeom>
              <a:avLst/>
              <a:gdLst/>
              <a:ahLst/>
              <a:cxnLst/>
              <a:rect l="l" t="t" r="r" b="b"/>
              <a:pathLst>
                <a:path w="1715439" h="92327">
                  <a:moveTo>
                    <a:pt x="0" y="0"/>
                  </a:moveTo>
                  <a:lnTo>
                    <a:pt x="1715439" y="0"/>
                  </a:lnTo>
                  <a:lnTo>
                    <a:pt x="1715439" y="92327"/>
                  </a:lnTo>
                  <a:lnTo>
                    <a:pt x="0" y="923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15439" cy="13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434131" y="9307822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249"/>
            <a:ext cx="3413970" cy="10323249"/>
            <a:chOff x="0" y="0"/>
            <a:chExt cx="362431" cy="1095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431" cy="1095927"/>
            </a:xfrm>
            <a:custGeom>
              <a:avLst/>
              <a:gdLst/>
              <a:ahLst/>
              <a:cxnLst/>
              <a:rect l="l" t="t" r="r" b="b"/>
              <a:pathLst>
                <a:path w="362431" h="1095927">
                  <a:moveTo>
                    <a:pt x="0" y="0"/>
                  </a:moveTo>
                  <a:lnTo>
                    <a:pt x="362431" y="0"/>
                  </a:lnTo>
                  <a:lnTo>
                    <a:pt x="362431" y="1095927"/>
                  </a:lnTo>
                  <a:lnTo>
                    <a:pt x="0" y="10959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2431" cy="113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10601" y="1253488"/>
            <a:ext cx="8473561" cy="90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99"/>
              </a:lnSpc>
            </a:pPr>
            <a:r>
              <a:rPr lang="en-US" sz="67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Sustainability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10789" y="2051493"/>
            <a:ext cx="14228722" cy="331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Community-led management, public-private partnerships.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Integrated urban planning, green infrastructure.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Ongoing training, monitoring, and evaluation.</a:t>
            </a:r>
          </a:p>
          <a:p>
            <a:pPr algn="l">
              <a:lnSpc>
                <a:spcPts val="5263"/>
              </a:lnSpc>
            </a:pPr>
            <a:endParaRPr lang="en-US" sz="37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5263"/>
              </a:lnSpc>
            </a:pPr>
            <a:endParaRPr lang="en-US" sz="37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933316"/>
            <a:ext cx="8473561" cy="90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99"/>
              </a:lnSpc>
            </a:pPr>
            <a:r>
              <a:rPr lang="en-US" sz="67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Replication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0789" y="5763259"/>
            <a:ext cx="14228722" cy="402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745" lvl="1" indent="-406373" algn="l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Replicate model in other cities.</a:t>
            </a:r>
          </a:p>
          <a:p>
            <a:pPr marL="812745" lvl="1" indent="-406373" algn="l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Inform urban policies, green infrastructure.</a:t>
            </a:r>
          </a:p>
          <a:p>
            <a:pPr marL="812745" lvl="1" indent="-406373" algn="l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Strengthen public-private partnerships, resource mobilization.</a:t>
            </a:r>
          </a:p>
          <a:p>
            <a:pPr marL="812745" lvl="1" indent="-406373" algn="l">
              <a:lnSpc>
                <a:spcPts val="5270"/>
              </a:lnSpc>
              <a:buFont typeface="Arial"/>
              <a:buChar char="•"/>
            </a:pPr>
            <a:r>
              <a:rPr lang="en-US" sz="376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Develop climate-resilient infrastructure, sustainability guidelines.</a:t>
            </a:r>
          </a:p>
          <a:p>
            <a:pPr algn="l">
              <a:lnSpc>
                <a:spcPts val="5690"/>
              </a:lnSpc>
            </a:pPr>
            <a:endParaRPr lang="en-US" sz="3764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9258300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249"/>
            <a:ext cx="3413970" cy="10323249"/>
            <a:chOff x="0" y="0"/>
            <a:chExt cx="362431" cy="1095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431" cy="1095927"/>
            </a:xfrm>
            <a:custGeom>
              <a:avLst/>
              <a:gdLst/>
              <a:ahLst/>
              <a:cxnLst/>
              <a:rect l="l" t="t" r="r" b="b"/>
              <a:pathLst>
                <a:path w="362431" h="1095927">
                  <a:moveTo>
                    <a:pt x="0" y="0"/>
                  </a:moveTo>
                  <a:lnTo>
                    <a:pt x="362431" y="0"/>
                  </a:lnTo>
                  <a:lnTo>
                    <a:pt x="362431" y="1095927"/>
                  </a:lnTo>
                  <a:lnTo>
                    <a:pt x="0" y="10959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2431" cy="113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0439" y="736567"/>
            <a:ext cx="8473561" cy="66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Lessons Learnt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57276" y="1241059"/>
            <a:ext cx="14228722" cy="464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Community engagement and stakeholder collaboration drive success.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Integrated urban planning, climate resilience design essential.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Public-private partnerships leverage resources and expertise.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Capacity building, training, and adaptive management improve projects.</a:t>
            </a:r>
          </a:p>
          <a:p>
            <a:pPr algn="l">
              <a:lnSpc>
                <a:spcPts val="5263"/>
              </a:lnSpc>
            </a:pPr>
            <a:endParaRPr lang="en-US" sz="37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679505" y="6126131"/>
            <a:ext cx="8473561" cy="66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Application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3970" y="6642767"/>
            <a:ext cx="14228722" cy="331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Replicate model, share knowledge regionally, internationally.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Strengthen partnerships, mobilize resources, enhance programs.</a:t>
            </a:r>
          </a:p>
          <a:p>
            <a:pPr marL="811783" lvl="1" indent="-405892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Develop resilient infrastructure, integrate lessons learned.</a:t>
            </a:r>
          </a:p>
          <a:p>
            <a:pPr algn="l">
              <a:lnSpc>
                <a:spcPts val="5263"/>
              </a:lnSpc>
            </a:pPr>
            <a:endParaRPr lang="en-US" sz="37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59063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9709" y="0"/>
            <a:ext cx="6793809" cy="10287000"/>
            <a:chOff x="0" y="0"/>
            <a:chExt cx="905841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5564" r="25564"/>
            <a:stretch>
              <a:fillRect/>
            </a:stretch>
          </p:blipFill>
          <p:spPr>
            <a:xfrm>
              <a:off x="0" y="0"/>
              <a:ext cx="9058412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88456" y="1423985"/>
            <a:ext cx="9100765" cy="10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Background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03477"/>
            <a:ext cx="9241009" cy="743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469" lvl="1" indent="-412235" algn="l">
              <a:lnSpc>
                <a:spcPts val="5346"/>
              </a:lnSpc>
              <a:buFont typeface="Arial"/>
              <a:buChar char="•"/>
            </a:pPr>
            <a:r>
              <a:rPr lang="en-US" sz="38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"Climate-Smart Kadoma" – model green city</a:t>
            </a:r>
          </a:p>
          <a:p>
            <a:pPr marL="824469" lvl="1" indent="-412235" algn="l">
              <a:lnSpc>
                <a:spcPts val="5346"/>
              </a:lnSpc>
              <a:buFont typeface="Arial"/>
              <a:buChar char="•"/>
            </a:pPr>
            <a:r>
              <a:rPr lang="en-US" sz="38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Led by Kadoma City Council</a:t>
            </a:r>
          </a:p>
          <a:p>
            <a:pPr marL="824469" lvl="1" indent="-412235" algn="l">
              <a:lnSpc>
                <a:spcPts val="5346"/>
              </a:lnSpc>
              <a:buFont typeface="Arial"/>
              <a:buChar char="•"/>
            </a:pPr>
            <a:r>
              <a:rPr lang="en-US" sz="38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10 green parks covering 50 hectares</a:t>
            </a:r>
          </a:p>
          <a:p>
            <a:pPr marL="824469" lvl="1" indent="-412235" algn="l">
              <a:lnSpc>
                <a:spcPts val="5346"/>
              </a:lnSpc>
              <a:buFont typeface="Arial"/>
              <a:buChar char="•"/>
            </a:pPr>
            <a:r>
              <a:rPr lang="en-US" sz="38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Community-driven urban planning and design</a:t>
            </a:r>
          </a:p>
          <a:p>
            <a:pPr marL="824469" lvl="1" indent="-412235" algn="l">
              <a:lnSpc>
                <a:spcPts val="5346"/>
              </a:lnSpc>
              <a:buFont typeface="Arial"/>
              <a:buChar char="•"/>
            </a:pPr>
            <a:r>
              <a:rPr lang="en-US" sz="38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Increased green cover, reduced heat, pollution</a:t>
            </a:r>
          </a:p>
          <a:p>
            <a:pPr marL="824469" lvl="1" indent="-412235" algn="l">
              <a:lnSpc>
                <a:spcPts val="5346"/>
              </a:lnSpc>
              <a:buFont typeface="Arial"/>
              <a:buChar char="•"/>
            </a:pPr>
            <a:r>
              <a:rPr lang="en-US" sz="38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Boosted biodiversity, jobs, and businesses</a:t>
            </a:r>
          </a:p>
          <a:p>
            <a:pPr algn="l">
              <a:lnSpc>
                <a:spcPts val="5346"/>
              </a:lnSpc>
            </a:pPr>
            <a:endParaRPr lang="en-US" sz="3818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434131" y="9425665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87" y="9425665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7063518" y="-208507"/>
            <a:ext cx="1224482" cy="10451084"/>
            <a:chOff x="0" y="0"/>
            <a:chExt cx="114858" cy="9803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858" cy="980326"/>
            </a:xfrm>
            <a:custGeom>
              <a:avLst/>
              <a:gdLst/>
              <a:ahLst/>
              <a:cxnLst/>
              <a:rect l="l" t="t" r="r" b="b"/>
              <a:pathLst>
                <a:path w="114858" h="980326">
                  <a:moveTo>
                    <a:pt x="0" y="0"/>
                  </a:moveTo>
                  <a:lnTo>
                    <a:pt x="114858" y="0"/>
                  </a:lnTo>
                  <a:lnTo>
                    <a:pt x="114858" y="980326"/>
                  </a:lnTo>
                  <a:lnTo>
                    <a:pt x="0" y="980326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4858" cy="101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249"/>
            <a:ext cx="3413970" cy="10323249"/>
            <a:chOff x="0" y="0"/>
            <a:chExt cx="362431" cy="1095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431" cy="1095927"/>
            </a:xfrm>
            <a:custGeom>
              <a:avLst/>
              <a:gdLst/>
              <a:ahLst/>
              <a:cxnLst/>
              <a:rect l="l" t="t" r="r" b="b"/>
              <a:pathLst>
                <a:path w="362431" h="1095927">
                  <a:moveTo>
                    <a:pt x="0" y="0"/>
                  </a:moveTo>
                  <a:lnTo>
                    <a:pt x="362431" y="0"/>
                  </a:lnTo>
                  <a:lnTo>
                    <a:pt x="362431" y="1095927"/>
                  </a:lnTo>
                  <a:lnTo>
                    <a:pt x="0" y="10959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2431" cy="113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198468" y="1114425"/>
            <a:ext cx="8473561" cy="66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Monitoring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13970" y="1717674"/>
            <a:ext cx="14228722" cy="219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Used RBME to track progress.</a:t>
            </a:r>
          </a:p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Measured outcomes and performance against goals.</a:t>
            </a:r>
          </a:p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Focused on impact and data-driven decisions.</a:t>
            </a:r>
          </a:p>
          <a:p>
            <a:pPr algn="l">
              <a:lnSpc>
                <a:spcPts val="4424"/>
              </a:lnSpc>
            </a:pPr>
            <a:endParaRPr lang="en-US" sz="316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198468" y="3999610"/>
            <a:ext cx="8473561" cy="66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Tools Used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3970" y="4735046"/>
            <a:ext cx="14228722" cy="219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Surveys and focus groups for feedback.</a:t>
            </a:r>
          </a:p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Photography, videography, and weather stations.</a:t>
            </a:r>
          </a:p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Community engagement through participatory budgets.</a:t>
            </a:r>
          </a:p>
          <a:p>
            <a:pPr algn="l">
              <a:lnSpc>
                <a:spcPts val="4424"/>
              </a:lnSpc>
            </a:pPr>
            <a:endParaRPr lang="en-US" sz="316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80365" y="7016982"/>
            <a:ext cx="8473561" cy="66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Evaluation Methods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13970" y="7752418"/>
            <a:ext cx="14228722" cy="219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Monthly reports for regular monitoring.</a:t>
            </a:r>
          </a:p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Focus groups and observations for insights.</a:t>
            </a:r>
          </a:p>
          <a:p>
            <a:pPr marL="682247" lvl="1" indent="-341123" algn="l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Surveys and weather data for evaluation.</a:t>
            </a:r>
          </a:p>
          <a:p>
            <a:pPr algn="l">
              <a:lnSpc>
                <a:spcPts val="4424"/>
              </a:lnSpc>
            </a:pPr>
            <a:endParaRPr lang="en-US" sz="316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34131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249"/>
            <a:ext cx="3413970" cy="10323249"/>
            <a:chOff x="0" y="0"/>
            <a:chExt cx="362431" cy="1095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431" cy="1095927"/>
            </a:xfrm>
            <a:custGeom>
              <a:avLst/>
              <a:gdLst/>
              <a:ahLst/>
              <a:cxnLst/>
              <a:rect l="l" t="t" r="r" b="b"/>
              <a:pathLst>
                <a:path w="362431" h="1095927">
                  <a:moveTo>
                    <a:pt x="0" y="0"/>
                  </a:moveTo>
                  <a:lnTo>
                    <a:pt x="362431" y="0"/>
                  </a:lnTo>
                  <a:lnTo>
                    <a:pt x="362431" y="1095927"/>
                  </a:lnTo>
                  <a:lnTo>
                    <a:pt x="0" y="1095927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2431" cy="113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06985" y="1892469"/>
            <a:ext cx="10871987" cy="66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Next Step - Key Priorities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13970" y="2777327"/>
            <a:ext cx="14228722" cy="3534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426" lvl="1" indent="-362713" algn="l">
              <a:lnSpc>
                <a:spcPts val="4704"/>
              </a:lnSpc>
              <a:buFont typeface="Arial"/>
              <a:buChar char="•"/>
            </a:pPr>
            <a:r>
              <a:rPr lang="en-US" sz="33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Conduct a mid term evaluation </a:t>
            </a:r>
          </a:p>
          <a:p>
            <a:pPr marL="725426" lvl="1" indent="-362713" algn="l">
              <a:lnSpc>
                <a:spcPts val="4704"/>
              </a:lnSpc>
              <a:buFont typeface="Arial"/>
              <a:buChar char="•"/>
            </a:pPr>
            <a:r>
              <a:rPr lang="en-US" sz="33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Develop another phase of the project </a:t>
            </a:r>
          </a:p>
          <a:p>
            <a:pPr marL="725426" lvl="1" indent="-362713" algn="l">
              <a:lnSpc>
                <a:spcPts val="4704"/>
              </a:lnSpc>
              <a:buFont typeface="Arial"/>
              <a:buChar char="•"/>
            </a:pPr>
            <a:r>
              <a:rPr lang="en-US" sz="33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Engage stakeholders and secure funding </a:t>
            </a:r>
          </a:p>
          <a:p>
            <a:pPr marL="725426" lvl="1" indent="-362713" algn="l">
              <a:lnSpc>
                <a:spcPts val="4704"/>
              </a:lnSpc>
              <a:buFont typeface="Arial"/>
              <a:buChar char="•"/>
            </a:pPr>
            <a:r>
              <a:rPr lang="en-US" sz="33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Implement expansion plans. </a:t>
            </a:r>
          </a:p>
          <a:p>
            <a:pPr marL="725426" lvl="1" indent="-362713" algn="l">
              <a:lnSpc>
                <a:spcPts val="4704"/>
              </a:lnSpc>
              <a:buFont typeface="Arial"/>
              <a:buChar char="•"/>
            </a:pPr>
            <a:r>
              <a:rPr lang="en-US" sz="336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Monitor and evaluate progress. </a:t>
            </a:r>
          </a:p>
          <a:p>
            <a:pPr algn="l">
              <a:lnSpc>
                <a:spcPts val="4704"/>
              </a:lnSpc>
            </a:pPr>
            <a:endParaRPr lang="en-US" sz="336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434131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22633"/>
            <a:ext cx="943597" cy="10287000"/>
            <a:chOff x="0" y="0"/>
            <a:chExt cx="1378431" cy="15027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8431" cy="15027520"/>
            </a:xfrm>
            <a:custGeom>
              <a:avLst/>
              <a:gdLst/>
              <a:ahLst/>
              <a:cxnLst/>
              <a:rect l="l" t="t" r="r" b="b"/>
              <a:pathLst>
                <a:path w="1378431" h="15027520">
                  <a:moveTo>
                    <a:pt x="0" y="0"/>
                  </a:moveTo>
                  <a:lnTo>
                    <a:pt x="1378431" y="0"/>
                  </a:lnTo>
                  <a:lnTo>
                    <a:pt x="1378431" y="15027520"/>
                  </a:lnTo>
                  <a:lnTo>
                    <a:pt x="0" y="15027520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78431" cy="1506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126215" cy="10287000"/>
            <a:chOff x="0" y="0"/>
            <a:chExt cx="24168287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202" b="2202"/>
            <a:stretch>
              <a:fillRect/>
            </a:stretch>
          </p:blipFill>
          <p:spPr>
            <a:xfrm>
              <a:off x="0" y="0"/>
              <a:ext cx="24168287" cy="1371600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7434131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482138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03402" y="1162050"/>
            <a:ext cx="8255898" cy="96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72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Objectives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04671" y="0"/>
            <a:ext cx="2197320" cy="10426561"/>
            <a:chOff x="0" y="0"/>
            <a:chExt cx="206112" cy="97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112" cy="978025"/>
            </a:xfrm>
            <a:custGeom>
              <a:avLst/>
              <a:gdLst/>
              <a:ahLst/>
              <a:cxnLst/>
              <a:rect l="l" t="t" r="r" b="b"/>
              <a:pathLst>
                <a:path w="206112" h="978025">
                  <a:moveTo>
                    <a:pt x="0" y="0"/>
                  </a:moveTo>
                  <a:lnTo>
                    <a:pt x="206112" y="0"/>
                  </a:lnTo>
                  <a:lnTo>
                    <a:pt x="206112" y="978025"/>
                  </a:lnTo>
                  <a:lnTo>
                    <a:pt x="0" y="978025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6112" cy="101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2256" y="638961"/>
            <a:ext cx="5662984" cy="9148639"/>
            <a:chOff x="0" y="0"/>
            <a:chExt cx="7550646" cy="1219818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32668" r="32668"/>
            <a:stretch>
              <a:fillRect/>
            </a:stretch>
          </p:blipFill>
          <p:spPr>
            <a:xfrm>
              <a:off x="0" y="0"/>
              <a:ext cx="7550646" cy="12198185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7154013" y="2691023"/>
            <a:ext cx="10105287" cy="674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Build resilience with green infrastructure planning.</a:t>
            </a:r>
          </a:p>
          <a:p>
            <a:pPr algn="l">
              <a:lnSpc>
                <a:spcPts val="5962"/>
              </a:lnSpc>
            </a:pPr>
            <a:endParaRPr lang="en-US" sz="42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marL="919561" lvl="1" indent="-459780" algn="l">
              <a:lnSpc>
                <a:spcPts val="5962"/>
              </a:lnSpc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Enhance community well-being through engagement.</a:t>
            </a:r>
          </a:p>
          <a:p>
            <a:pPr algn="l">
              <a:lnSpc>
                <a:spcPts val="5962"/>
              </a:lnSpc>
            </a:pPr>
            <a:endParaRPr lang="en-US" sz="42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marL="919561" lvl="1" indent="-459780" algn="l">
              <a:lnSpc>
                <a:spcPts val="5962"/>
              </a:lnSpc>
              <a:spcBef>
                <a:spcPct val="0"/>
              </a:spcBef>
              <a:buFont typeface="Arial"/>
              <a:buChar char="•"/>
            </a:pPr>
            <a:r>
              <a:rPr lang="en-US" sz="42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Boost food security and economic growth.</a:t>
            </a:r>
          </a:p>
          <a:p>
            <a:pPr algn="l">
              <a:lnSpc>
                <a:spcPts val="5962"/>
              </a:lnSpc>
              <a:spcBef>
                <a:spcPct val="0"/>
              </a:spcBef>
            </a:pPr>
            <a:endParaRPr lang="en-US" sz="425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9" name="AutoShape 9"/>
          <p:cNvSpPr/>
          <p:nvPr/>
        </p:nvSpPr>
        <p:spPr>
          <a:xfrm flipH="1">
            <a:off x="14806671" y="2135509"/>
            <a:ext cx="231203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9541327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5417" y="2916563"/>
            <a:ext cx="4453873" cy="44538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8413" y="491244"/>
            <a:ext cx="6023941" cy="9209673"/>
            <a:chOff x="0" y="0"/>
            <a:chExt cx="8031921" cy="1227956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6341" r="6341"/>
            <a:stretch>
              <a:fillRect/>
            </a:stretch>
          </p:blipFill>
          <p:spPr>
            <a:xfrm>
              <a:off x="0" y="0"/>
              <a:ext cx="8031921" cy="1227956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4827406" y="3098552"/>
            <a:ext cx="4089895" cy="4089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91675" y="4036596"/>
            <a:ext cx="3625626" cy="206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5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Climate</a:t>
            </a:r>
          </a:p>
          <a:p>
            <a:pPr algn="ctr">
              <a:lnSpc>
                <a:spcPts val="5399"/>
              </a:lnSpc>
            </a:pPr>
            <a:r>
              <a:rPr lang="en-US" sz="5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Smart</a:t>
            </a:r>
          </a:p>
          <a:p>
            <a:pPr algn="ctr">
              <a:lnSpc>
                <a:spcPts val="5399"/>
              </a:lnSpc>
            </a:pPr>
            <a:r>
              <a:rPr lang="en-US" sz="5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Kadoma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92363" y="2446032"/>
            <a:ext cx="7683294" cy="608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58" lvl="1" indent="-464179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Community-Based Organizations (CBOs)</a:t>
            </a:r>
          </a:p>
          <a:p>
            <a:pPr marL="928358" lvl="1" indent="-464179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Women’s Groups</a:t>
            </a:r>
          </a:p>
          <a:p>
            <a:pPr marL="928358" lvl="1" indent="-464179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Local Business and Industry</a:t>
            </a:r>
          </a:p>
          <a:p>
            <a:pPr marL="928358" lvl="1" indent="-464179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Youth and Schools</a:t>
            </a:r>
          </a:p>
          <a:p>
            <a:pPr marL="928358" lvl="1" indent="-464179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Local Government and Policy Makers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17380" y="1353198"/>
            <a:ext cx="7421779" cy="98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99"/>
              </a:lnSpc>
            </a:pPr>
            <a:r>
              <a:rPr lang="en-US" sz="7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Target Groups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14663627" y="2341257"/>
            <a:ext cx="231203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0" y="0"/>
            <a:ext cx="1623247" cy="10287000"/>
            <a:chOff x="0" y="0"/>
            <a:chExt cx="427522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7522" cy="2709333"/>
            </a:xfrm>
            <a:custGeom>
              <a:avLst/>
              <a:gdLst/>
              <a:ahLst/>
              <a:cxnLst/>
              <a:rect l="l" t="t" r="r" b="b"/>
              <a:pathLst>
                <a:path w="427522" h="2709333">
                  <a:moveTo>
                    <a:pt x="0" y="0"/>
                  </a:moveTo>
                  <a:lnTo>
                    <a:pt x="427522" y="0"/>
                  </a:lnTo>
                  <a:lnTo>
                    <a:pt x="4275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2752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434131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396087"/>
            <a:ext cx="8255898" cy="96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72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Activities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04671" y="-139561"/>
            <a:ext cx="2197320" cy="10426561"/>
            <a:chOff x="0" y="0"/>
            <a:chExt cx="206112" cy="97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112" cy="978025"/>
            </a:xfrm>
            <a:custGeom>
              <a:avLst/>
              <a:gdLst/>
              <a:ahLst/>
              <a:cxnLst/>
              <a:rect l="l" t="t" r="r" b="b"/>
              <a:pathLst>
                <a:path w="206112" h="978025">
                  <a:moveTo>
                    <a:pt x="0" y="0"/>
                  </a:moveTo>
                  <a:lnTo>
                    <a:pt x="206112" y="0"/>
                  </a:lnTo>
                  <a:lnTo>
                    <a:pt x="206112" y="978025"/>
                  </a:lnTo>
                  <a:lnTo>
                    <a:pt x="0" y="978025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6112" cy="101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2256" y="499400"/>
            <a:ext cx="5662984" cy="9148639"/>
            <a:chOff x="0" y="0"/>
            <a:chExt cx="7550646" cy="1219818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8683" r="8683"/>
            <a:stretch>
              <a:fillRect/>
            </a:stretch>
          </p:blipFill>
          <p:spPr>
            <a:xfrm>
              <a:off x="0" y="0"/>
              <a:ext cx="7550646" cy="12198185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7232313" y="1492622"/>
            <a:ext cx="10679489" cy="935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0024" lvl="1" indent="-395012" algn="l">
              <a:lnSpc>
                <a:spcPts val="5122"/>
              </a:lnSpc>
              <a:buFont typeface="Arial"/>
              <a:buChar char="•"/>
            </a:pPr>
            <a:r>
              <a:rPr lang="en-US" sz="365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Tree Planting &amp; Urban Forestry</a:t>
            </a:r>
          </a:p>
          <a:p>
            <a:pPr algn="l">
              <a:lnSpc>
                <a:spcPts val="5122"/>
              </a:lnSpc>
            </a:pPr>
            <a:r>
              <a:rPr lang="en-US" sz="36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65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Build biodiversity, improve air quality</a:t>
            </a:r>
          </a:p>
          <a:p>
            <a:pPr marL="790024" lvl="1" indent="-395012" algn="l">
              <a:lnSpc>
                <a:spcPts val="5122"/>
              </a:lnSpc>
              <a:buFont typeface="Arial"/>
              <a:buChar char="•"/>
            </a:pPr>
            <a:r>
              <a:rPr lang="en-US" sz="365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Community Gardening Initiatives</a:t>
            </a:r>
          </a:p>
          <a:p>
            <a:pPr algn="l">
              <a:lnSpc>
                <a:spcPts val="5122"/>
              </a:lnSpc>
            </a:pPr>
            <a:r>
              <a:rPr lang="en-US" sz="36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 </a:t>
            </a:r>
            <a:r>
              <a:rPr lang="en-US" sz="365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Promote food security, community ownership</a:t>
            </a:r>
          </a:p>
          <a:p>
            <a:pPr marL="790024" lvl="1" indent="-395012" algn="l">
              <a:lnSpc>
                <a:spcPts val="5122"/>
              </a:lnSpc>
              <a:buFont typeface="Arial"/>
              <a:buChar char="•"/>
            </a:pPr>
            <a:r>
              <a:rPr lang="en-US" sz="365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Green Infrastructure Development</a:t>
            </a:r>
          </a:p>
          <a:p>
            <a:pPr algn="l">
              <a:lnSpc>
                <a:spcPts val="5122"/>
              </a:lnSpc>
            </a:pPr>
            <a:r>
              <a:rPr lang="en-US" sz="36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 </a:t>
            </a:r>
            <a:r>
              <a:rPr lang="en-US" sz="365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Design parks for resilience, water management</a:t>
            </a:r>
          </a:p>
          <a:p>
            <a:pPr marL="790024" lvl="1" indent="-395012" algn="l">
              <a:lnSpc>
                <a:spcPts val="5122"/>
              </a:lnSpc>
              <a:buFont typeface="Arial"/>
              <a:buChar char="•"/>
            </a:pPr>
            <a:r>
              <a:rPr lang="en-US" sz="365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Climate Education &amp; Literacy</a:t>
            </a:r>
          </a:p>
          <a:p>
            <a:pPr algn="l">
              <a:lnSpc>
                <a:spcPts val="5122"/>
              </a:lnSpc>
            </a:pPr>
            <a:r>
              <a:rPr lang="en-US" sz="36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65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Empower residents with sustainable knowledge</a:t>
            </a:r>
          </a:p>
          <a:p>
            <a:pPr marL="790024" lvl="1" indent="-395012" algn="l">
              <a:lnSpc>
                <a:spcPts val="5122"/>
              </a:lnSpc>
              <a:buFont typeface="Arial"/>
              <a:buChar char="•"/>
            </a:pPr>
            <a:r>
              <a:rPr lang="en-US" sz="365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Community Engagement Programs</a:t>
            </a:r>
          </a:p>
          <a:p>
            <a:pPr algn="l">
              <a:lnSpc>
                <a:spcPts val="5122"/>
              </a:lnSpc>
            </a:pPr>
            <a:r>
              <a:rPr lang="en-US" sz="36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 </a:t>
            </a:r>
            <a:r>
              <a:rPr lang="en-US" sz="365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Foster local stewardship and participation</a:t>
            </a:r>
          </a:p>
          <a:p>
            <a:pPr marL="790024" lvl="1" indent="-395012" algn="l">
              <a:lnSpc>
                <a:spcPts val="5122"/>
              </a:lnSpc>
              <a:buFont typeface="Arial"/>
              <a:buChar char="•"/>
            </a:pPr>
            <a:r>
              <a:rPr lang="en-US" sz="365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Green Job Training &amp; Opportunities</a:t>
            </a:r>
          </a:p>
          <a:p>
            <a:pPr algn="l">
              <a:lnSpc>
                <a:spcPts val="5122"/>
              </a:lnSpc>
            </a:pPr>
            <a:r>
              <a:rPr lang="en-US" sz="365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659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Equip residents for sustainable employment</a:t>
            </a:r>
          </a:p>
          <a:p>
            <a:pPr algn="l">
              <a:lnSpc>
                <a:spcPts val="4282"/>
              </a:lnSpc>
            </a:pPr>
            <a:endParaRPr lang="en-US" sz="3659" i="1">
              <a:solidFill>
                <a:srgbClr val="000000"/>
              </a:solidFill>
              <a:latin typeface="Aileron Italics"/>
              <a:ea typeface="Aileron Italics"/>
              <a:cs typeface="Aileron Italics"/>
              <a:sym typeface="Aileron Italics"/>
            </a:endParaRPr>
          </a:p>
          <a:p>
            <a:pPr algn="l">
              <a:lnSpc>
                <a:spcPts val="4142"/>
              </a:lnSpc>
            </a:pPr>
            <a:endParaRPr lang="en-US" sz="3659" i="1">
              <a:solidFill>
                <a:srgbClr val="000000"/>
              </a:solidFill>
              <a:latin typeface="Aileron Italics"/>
              <a:ea typeface="Aileron Italics"/>
              <a:cs typeface="Aileron Italics"/>
              <a:sym typeface="Aileron Italics"/>
            </a:endParaRPr>
          </a:p>
          <a:p>
            <a:pPr algn="l">
              <a:lnSpc>
                <a:spcPts val="4142"/>
              </a:lnSpc>
              <a:spcBef>
                <a:spcPct val="0"/>
              </a:spcBef>
            </a:pPr>
            <a:endParaRPr lang="en-US" sz="3659" i="1">
              <a:solidFill>
                <a:srgbClr val="000000"/>
              </a:solidFill>
              <a:latin typeface="Aileron Italics"/>
              <a:ea typeface="Aileron Italics"/>
              <a:cs typeface="Aileron Italics"/>
              <a:sym typeface="Aileron Italics"/>
            </a:endParaRPr>
          </a:p>
        </p:txBody>
      </p:sp>
      <p:sp>
        <p:nvSpPr>
          <p:cNvPr id="9" name="AutoShape 9"/>
          <p:cNvSpPr/>
          <p:nvPr/>
        </p:nvSpPr>
        <p:spPr>
          <a:xfrm flipH="1">
            <a:off x="15087867" y="1369546"/>
            <a:ext cx="231203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7259300" y="9205422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387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7800" y="-92714"/>
            <a:ext cx="5033265" cy="10287000"/>
            <a:chOff x="0" y="0"/>
            <a:chExt cx="671102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1674" r="31674"/>
            <a:stretch>
              <a:fillRect/>
            </a:stretch>
          </p:blipFill>
          <p:spPr>
            <a:xfrm>
              <a:off x="0" y="0"/>
              <a:ext cx="671102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240608" y="31111"/>
            <a:ext cx="9100765" cy="99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Strategies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3869" y="962025"/>
            <a:ext cx="13988116" cy="95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Community Engagement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80%+ participation in workshops, sustained involvement.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Partnership and Collaboration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172" i="1" dirty="0" smtClean="0">
                <a:solidFill>
                  <a:srgbClr val="000000"/>
                </a:solidFill>
                <a:latin typeface="Aileron Italics"/>
                <a:ea typeface="Aileron"/>
                <a:cs typeface="Aileron"/>
                <a:sym typeface="Aileron Italics"/>
              </a:rPr>
              <a:t>10</a:t>
            </a:r>
            <a:r>
              <a:rPr lang="en-US" sz="3172" i="1" dirty="0" smtClean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+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partnerships, improved resource mobilization by 30%.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Design and Planning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"/>
                <a:cs typeface="Aileron"/>
                <a:sym typeface="Aileron Italics"/>
              </a:rPr>
              <a:t>4</a:t>
            </a:r>
            <a:r>
              <a:rPr lang="en-US" sz="3172" i="1" dirty="0" smtClean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0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% green spaces created with resilient design.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Funding and Resource Mobilization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Secured </a:t>
            </a:r>
            <a:r>
              <a:rPr lang="en-US" sz="3172" i="1" dirty="0" smtClean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$75,000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+ through partnerships, grants.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Maintenance and Operations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90%+ of parks maintained by locals.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Capacity Building and Training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Trained 200+ stakeholders, enhanced local skills.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Advocacy and Policy Influence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3 key policies influenced, 40% increase in community support.</a:t>
            </a:r>
          </a:p>
          <a:p>
            <a:pPr marL="685030" lvl="1" indent="-342515" algn="l">
              <a:lnSpc>
                <a:spcPts val="4442"/>
              </a:lnSpc>
              <a:buFont typeface="Arial"/>
              <a:buChar char="•"/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Monitoring and Evaluation</a:t>
            </a:r>
          </a:p>
          <a:p>
            <a:pPr algn="l">
              <a:lnSpc>
                <a:spcPts val="4442"/>
              </a:lnSpc>
            </a:pPr>
            <a:r>
              <a:rPr lang="en-US" sz="3172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      </a:t>
            </a:r>
            <a:r>
              <a:rPr lang="en-US" sz="3172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Quarterly assessments, 25% improvement in strategies.</a:t>
            </a:r>
          </a:p>
          <a:p>
            <a:pPr algn="l">
              <a:lnSpc>
                <a:spcPts val="4294"/>
              </a:lnSpc>
            </a:pPr>
            <a:endParaRPr lang="en-US" sz="3172" i="1" dirty="0">
              <a:solidFill>
                <a:srgbClr val="000000"/>
              </a:solidFill>
              <a:latin typeface="Aileron Italics"/>
              <a:ea typeface="Aileron Italics"/>
              <a:cs typeface="Aileron Italics"/>
              <a:sym typeface="Aileron Itali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935734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664627" y="-208507"/>
            <a:ext cx="623373" cy="10451084"/>
            <a:chOff x="0" y="0"/>
            <a:chExt cx="58473" cy="9803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473" cy="980326"/>
            </a:xfrm>
            <a:custGeom>
              <a:avLst/>
              <a:gdLst/>
              <a:ahLst/>
              <a:cxnLst/>
              <a:rect l="l" t="t" r="r" b="b"/>
              <a:pathLst>
                <a:path w="58473" h="980326">
                  <a:moveTo>
                    <a:pt x="0" y="0"/>
                  </a:moveTo>
                  <a:lnTo>
                    <a:pt x="58473" y="0"/>
                  </a:lnTo>
                  <a:lnTo>
                    <a:pt x="58473" y="980326"/>
                  </a:lnTo>
                  <a:lnTo>
                    <a:pt x="0" y="980326"/>
                  </a:ln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8473" cy="101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549378" y="9309052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90123" y="244706"/>
            <a:ext cx="3945854" cy="39458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12042" y="666625"/>
            <a:ext cx="3102015" cy="31020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92111" y="6359244"/>
            <a:ext cx="19072221" cy="4205501"/>
            <a:chOff x="0" y="0"/>
            <a:chExt cx="5023136" cy="11076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23136" cy="1107622"/>
            </a:xfrm>
            <a:custGeom>
              <a:avLst/>
              <a:gdLst/>
              <a:ahLst/>
              <a:cxnLst/>
              <a:rect l="l" t="t" r="r" b="b"/>
              <a:pathLst>
                <a:path w="5023136" h="1107622">
                  <a:moveTo>
                    <a:pt x="0" y="0"/>
                  </a:moveTo>
                  <a:lnTo>
                    <a:pt x="5023136" y="0"/>
                  </a:lnTo>
                  <a:lnTo>
                    <a:pt x="5023136" y="1107622"/>
                  </a:lnTo>
                  <a:lnTo>
                    <a:pt x="0" y="1107622"/>
                  </a:lnTo>
                  <a:close/>
                </a:path>
              </a:pathLst>
            </a:custGeom>
            <a:solidFill>
              <a:srgbClr val="FFCE08">
                <a:alpha val="6862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23136" cy="1145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8769359" y="4565200"/>
            <a:ext cx="787381" cy="3810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3151148" y="4976158"/>
            <a:ext cx="11985704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2445034" y="5659960"/>
            <a:ext cx="1402137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14430738" y="5659960"/>
            <a:ext cx="1402137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400000">
            <a:off x="6440269" y="5659960"/>
            <a:ext cx="1402137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400000">
            <a:off x="10435503" y="5659960"/>
            <a:ext cx="1402137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2760658" y="6359244"/>
            <a:ext cx="814963" cy="81496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5556" tIns="55556" rIns="55556" bIns="555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7010" y="6359244"/>
            <a:ext cx="814963" cy="81496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5556" tIns="55556" rIns="55556" bIns="555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729090" y="6359244"/>
            <a:ext cx="814963" cy="81496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5556" tIns="55556" rIns="55556" bIns="555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721170" y="6359244"/>
            <a:ext cx="814963" cy="81496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5556" tIns="55556" rIns="55556" bIns="555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85954" y="6501472"/>
            <a:ext cx="564370" cy="530508"/>
          </a:xfrm>
          <a:custGeom>
            <a:avLst/>
            <a:gdLst/>
            <a:ahLst/>
            <a:cxnLst/>
            <a:rect l="l" t="t" r="r" b="b"/>
            <a:pathLst>
              <a:path w="564370" h="530508">
                <a:moveTo>
                  <a:pt x="0" y="0"/>
                </a:moveTo>
                <a:lnTo>
                  <a:pt x="564370" y="0"/>
                </a:lnTo>
                <a:lnTo>
                  <a:pt x="564370" y="530508"/>
                </a:lnTo>
                <a:lnTo>
                  <a:pt x="0" y="53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883099" y="6512937"/>
            <a:ext cx="522785" cy="507577"/>
          </a:xfrm>
          <a:custGeom>
            <a:avLst/>
            <a:gdLst/>
            <a:ahLst/>
            <a:cxnLst/>
            <a:rect l="l" t="t" r="r" b="b"/>
            <a:pathLst>
              <a:path w="522785" h="507577">
                <a:moveTo>
                  <a:pt x="0" y="0"/>
                </a:moveTo>
                <a:lnTo>
                  <a:pt x="522785" y="0"/>
                </a:lnTo>
                <a:lnTo>
                  <a:pt x="522785" y="507577"/>
                </a:lnTo>
                <a:lnTo>
                  <a:pt x="0" y="507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854867" y="6535216"/>
            <a:ext cx="563408" cy="463019"/>
          </a:xfrm>
          <a:custGeom>
            <a:avLst/>
            <a:gdLst/>
            <a:ahLst/>
            <a:cxnLst/>
            <a:rect l="l" t="t" r="r" b="b"/>
            <a:pathLst>
              <a:path w="563408" h="463019">
                <a:moveTo>
                  <a:pt x="0" y="0"/>
                </a:moveTo>
                <a:lnTo>
                  <a:pt x="563409" y="0"/>
                </a:lnTo>
                <a:lnTo>
                  <a:pt x="563409" y="463019"/>
                </a:lnTo>
                <a:lnTo>
                  <a:pt x="0" y="463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4867369" y="6508769"/>
            <a:ext cx="522564" cy="515914"/>
          </a:xfrm>
          <a:custGeom>
            <a:avLst/>
            <a:gdLst/>
            <a:ahLst/>
            <a:cxnLst/>
            <a:rect l="l" t="t" r="r" b="b"/>
            <a:pathLst>
              <a:path w="522564" h="515914">
                <a:moveTo>
                  <a:pt x="0" y="0"/>
                </a:moveTo>
                <a:lnTo>
                  <a:pt x="522565" y="0"/>
                </a:lnTo>
                <a:lnTo>
                  <a:pt x="522565" y="515914"/>
                </a:lnTo>
                <a:lnTo>
                  <a:pt x="0" y="515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7725446" y="1964267"/>
            <a:ext cx="2875208" cy="5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3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Partners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8179" y="7380916"/>
            <a:ext cx="3775847" cy="74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3"/>
              </a:lnSpc>
            </a:pPr>
            <a:r>
              <a:rPr lang="en-US" sz="284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GOVERNMENT PARTNERS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85893" y="7380916"/>
            <a:ext cx="3510887" cy="38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3"/>
              </a:lnSpc>
            </a:pPr>
            <a:r>
              <a:rPr lang="en-US" sz="284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COMMUNITY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181122" y="7345657"/>
            <a:ext cx="4710022" cy="74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3"/>
              </a:lnSpc>
            </a:pPr>
            <a:r>
              <a:rPr lang="en-US" sz="284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NON-GOVERNMENTAL ORGANISATIONS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82100" y="7364707"/>
            <a:ext cx="3970911" cy="74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3"/>
              </a:lnSpc>
            </a:pPr>
            <a:r>
              <a:rPr lang="en-US" sz="284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PRIVATE SECTOR PARTNERS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31860" y="8275780"/>
            <a:ext cx="367255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Policy guidance, project coordination, funding support.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294728" y="8275780"/>
            <a:ext cx="367255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Park maintenance, implementation, education programs.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331277" y="8247205"/>
            <a:ext cx="413044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Park design, infrastructure development, plant supply.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553655" y="8247205"/>
            <a:ext cx="4394975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Funding support, technical assistance, policy guidance. Advocacy, outreach, capacity building, research.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7414" b="-7414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177728" y="1689741"/>
          <a:ext cx="14452685" cy="7448550"/>
        </p:xfrm>
        <a:graphic>
          <a:graphicData uri="http://schemas.openxmlformats.org/drawingml/2006/table">
            <a:tbl>
              <a:tblPr/>
              <a:tblGrid>
                <a:gridCol w="938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415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Amount in $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415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Gender specific allocation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31 875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912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Gender in mainstream projects (please specify) 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31 875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9682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Amount contributed in cash or in kind by partner organisations (please specify)</a:t>
                      </a:r>
                      <a:endParaRPr lang="en-US" sz="1100"/>
                    </a:p>
                    <a:p>
                      <a:pPr algn="l">
                        <a:lnSpc>
                          <a:spcPts val="420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12 500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563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Other sources (please specify)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563"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76 250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208341" y="205734"/>
            <a:ext cx="3871317" cy="148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9"/>
              </a:lnSpc>
              <a:spcBef>
                <a:spcPct val="0"/>
              </a:spcBef>
            </a:pPr>
            <a:r>
              <a:rPr lang="en-US" sz="86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Budget</a:t>
            </a:r>
          </a:p>
        </p:txBody>
      </p:sp>
      <p:sp>
        <p:nvSpPr>
          <p:cNvPr id="4" name="Freeform 4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401766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585345" y="1473284"/>
          <a:ext cx="14481582" cy="8511341"/>
        </p:xfrm>
        <a:graphic>
          <a:graphicData uri="http://schemas.openxmlformats.org/drawingml/2006/table">
            <a:tbl>
              <a:tblPr/>
              <a:tblGrid>
                <a:gridCol w="686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8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1794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 </a:t>
                      </a:r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Female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Male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Total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% Women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493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Direct beneficiaries 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18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12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30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60%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548">
                <a:tc>
                  <a:txBody>
                    <a:bodyPr/>
                    <a:lstStyle/>
                    <a:p>
                      <a:pPr algn="l">
                        <a:lnSpc>
                          <a:spcPts val="321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19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Indirect beneficiaries (e.g.</a:t>
                      </a:r>
                    </a:p>
                    <a:p>
                      <a:pPr algn="l">
                        <a:lnSpc>
                          <a:spcPts val="3219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through other networks) </a:t>
                      </a:r>
                    </a:p>
                    <a:p>
                      <a:pPr algn="l">
                        <a:lnSpc>
                          <a:spcPts val="3219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61682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55699 </a:t>
                      </a:r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117381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53%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9136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Online beneficiaries (e.g. website access, mailing lists, scholarly articles)</a:t>
                      </a:r>
                      <a:endParaRPr lang="en-US" sz="1100"/>
                    </a:p>
                    <a:p>
                      <a:pPr algn="l">
                        <a:lnSpc>
                          <a:spcPts val="2939"/>
                        </a:lnSpc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1300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500 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1800</a:t>
                      </a:r>
                    </a:p>
                    <a:p>
                      <a:pPr algn="l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72%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463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Total 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63018 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56211 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939"/>
                        </a:lnSpc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119229</a:t>
                      </a:r>
                    </a:p>
                    <a:p>
                      <a:pPr algn="l">
                        <a:lnSpc>
                          <a:spcPts val="2939"/>
                        </a:lnSpc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53%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043663" y="293088"/>
            <a:ext cx="4200674" cy="99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Participants</a:t>
            </a:r>
          </a:p>
        </p:txBody>
      </p:sp>
      <p:sp>
        <p:nvSpPr>
          <p:cNvPr id="4" name="Freeform 4"/>
          <p:cNvSpPr/>
          <p:nvPr/>
        </p:nvSpPr>
        <p:spPr>
          <a:xfrm>
            <a:off x="17434131" y="9344983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4"/>
                </a:lnTo>
                <a:lnTo>
                  <a:pt x="0" y="885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538100"/>
            <a:ext cx="853869" cy="885234"/>
          </a:xfrm>
          <a:custGeom>
            <a:avLst/>
            <a:gdLst/>
            <a:ahLst/>
            <a:cxnLst/>
            <a:rect l="l" t="t" r="r" b="b"/>
            <a:pathLst>
              <a:path w="853869" h="885234">
                <a:moveTo>
                  <a:pt x="0" y="0"/>
                </a:moveTo>
                <a:lnTo>
                  <a:pt x="853869" y="0"/>
                </a:lnTo>
                <a:lnTo>
                  <a:pt x="853869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14" b="-741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CCEB-B559-40D4-9339-889087853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2703c-1067-4fa7-89cc-ef245258de7b"/>
    <ds:schemaRef ds:uri="baaa1e52-d096-4578-884f-544177159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B498D7-99D0-461F-BC9F-A118EADF8261}">
  <ds:schemaRefs>
    <ds:schemaRef ds:uri="baaa1e52-d096-4578-884f-544177159c3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c72703c-1067-4fa7-89cc-ef245258de7b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B1E1AF-6533-45DE-8D51-49A2F25D8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918</Words>
  <Application>Microsoft Office PowerPoint</Application>
  <PresentationFormat>Custom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Arimo Bold</vt:lpstr>
      <vt:lpstr>Aileron</vt:lpstr>
      <vt:lpstr>Arial</vt:lpstr>
      <vt:lpstr>Aileron Bold</vt:lpstr>
      <vt:lpstr>Calibri</vt:lpstr>
      <vt:lpstr>Aileron Italics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and Professional Company Profile Presentation</dc:title>
  <dc:creator>Paballo</dc:creator>
  <cp:lastModifiedBy>Paballo Koeli</cp:lastModifiedBy>
  <cp:revision>5</cp:revision>
  <dcterms:created xsi:type="dcterms:W3CDTF">2006-08-16T00:00:00Z</dcterms:created>
  <dcterms:modified xsi:type="dcterms:W3CDTF">2026-01-23T08:19:30Z</dcterms:modified>
  <dc:identifier>DAFrJim2F7Y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