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colors4.xml" ContentType="application/vnd.openxmlformats-officedocument.drawingml.diagramColor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Default Extension="gif" ContentType="image/gif"/>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1"/>
  </p:notesMasterIdLst>
  <p:sldIdLst>
    <p:sldId id="256" r:id="rId5"/>
    <p:sldId id="257" r:id="rId6"/>
    <p:sldId id="289" r:id="rId7"/>
    <p:sldId id="288" r:id="rId8"/>
    <p:sldId id="312" r:id="rId9"/>
    <p:sldId id="323" r:id="rId10"/>
    <p:sldId id="258" r:id="rId11"/>
    <p:sldId id="325" r:id="rId12"/>
    <p:sldId id="324" r:id="rId13"/>
    <p:sldId id="313" r:id="rId14"/>
    <p:sldId id="291" r:id="rId15"/>
    <p:sldId id="263" r:id="rId16"/>
    <p:sldId id="314" r:id="rId17"/>
    <p:sldId id="294" r:id="rId18"/>
    <p:sldId id="315" r:id="rId19"/>
    <p:sldId id="326" r:id="rId20"/>
    <p:sldId id="316" r:id="rId21"/>
    <p:sldId id="292" r:id="rId22"/>
    <p:sldId id="293" r:id="rId23"/>
    <p:sldId id="273" r:id="rId24"/>
    <p:sldId id="295" r:id="rId25"/>
    <p:sldId id="327" r:id="rId26"/>
    <p:sldId id="275" r:id="rId27"/>
    <p:sldId id="296" r:id="rId28"/>
    <p:sldId id="317" r:id="rId29"/>
    <p:sldId id="330" r:id="rId30"/>
    <p:sldId id="298" r:id="rId31"/>
    <p:sldId id="297" r:id="rId32"/>
    <p:sldId id="279" r:id="rId33"/>
    <p:sldId id="328" r:id="rId34"/>
    <p:sldId id="299" r:id="rId35"/>
    <p:sldId id="300" r:id="rId36"/>
    <p:sldId id="318" r:id="rId37"/>
    <p:sldId id="278" r:id="rId38"/>
    <p:sldId id="301" r:id="rId39"/>
    <p:sldId id="302" r:id="rId40"/>
    <p:sldId id="319" r:id="rId41"/>
    <p:sldId id="281" r:id="rId42"/>
    <p:sldId id="303" r:id="rId43"/>
    <p:sldId id="304" r:id="rId44"/>
    <p:sldId id="320" r:id="rId45"/>
    <p:sldId id="321" r:id="rId46"/>
    <p:sldId id="280" r:id="rId47"/>
    <p:sldId id="305" r:id="rId48"/>
    <p:sldId id="306" r:id="rId49"/>
    <p:sldId id="307" r:id="rId50"/>
    <p:sldId id="329" r:id="rId51"/>
    <p:sldId id="284" r:id="rId52"/>
    <p:sldId id="308" r:id="rId53"/>
    <p:sldId id="287" r:id="rId54"/>
    <p:sldId id="322" r:id="rId55"/>
    <p:sldId id="309" r:id="rId56"/>
    <p:sldId id="265" r:id="rId57"/>
    <p:sldId id="268" r:id="rId58"/>
    <p:sldId id="270" r:id="rId59"/>
    <p:sldId id="311"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741" autoAdjust="0"/>
    <p:restoredTop sz="88810" autoAdjust="0"/>
  </p:normalViewPr>
  <p:slideViewPr>
    <p:cSldViewPr>
      <p:cViewPr varScale="1">
        <p:scale>
          <a:sx n="60" d="100"/>
          <a:sy n="60" d="100"/>
        </p:scale>
        <p:origin x="-1492" y="-68"/>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1">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0A0F110-8743-41FE-9067-18292E0CF95E}"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0A2D3D1E-A81C-4327-89CA-F450EA8969B3}">
      <dgm:prSet custT="1"/>
      <dgm:spPr/>
      <dgm:t>
        <a:bodyPr/>
        <a:lstStyle/>
        <a:p>
          <a:r>
            <a:rPr lang="en-ZA" sz="2800" dirty="0">
              <a:latin typeface="Times New Roman" panose="02020603050405020304" pitchFamily="18" charset="0"/>
              <a:cs typeface="Times New Roman" panose="02020603050405020304" pitchFamily="18" charset="0"/>
            </a:rPr>
            <a:t>Second largest city of Zimbabwe</a:t>
          </a:r>
          <a:endParaRPr lang="en-US" sz="2800" dirty="0">
            <a:latin typeface="Times New Roman" panose="02020603050405020304" pitchFamily="18" charset="0"/>
            <a:cs typeface="Times New Roman" panose="02020603050405020304" pitchFamily="18" charset="0"/>
          </a:endParaRPr>
        </a:p>
      </dgm:t>
    </dgm:pt>
    <dgm:pt modelId="{DA3F1C0B-FB75-4796-8D3E-F2CAC78DC071}" type="parTrans" cxnId="{1DD04000-394D-484C-B1C7-8E6EE610991A}">
      <dgm:prSet/>
      <dgm:spPr/>
      <dgm:t>
        <a:bodyPr/>
        <a:lstStyle/>
        <a:p>
          <a:endParaRPr lang="en-US"/>
        </a:p>
      </dgm:t>
    </dgm:pt>
    <dgm:pt modelId="{26085FD2-5D0D-4266-89B5-5F37DA835F82}" type="sibTrans" cxnId="{1DD04000-394D-484C-B1C7-8E6EE610991A}">
      <dgm:prSet/>
      <dgm:spPr/>
      <dgm:t>
        <a:bodyPr/>
        <a:lstStyle/>
        <a:p>
          <a:endParaRPr lang="en-US"/>
        </a:p>
      </dgm:t>
    </dgm:pt>
    <dgm:pt modelId="{4165AD2A-4277-4119-93A8-1E85026C1546}">
      <dgm:prSet custT="1"/>
      <dgm:spPr/>
      <dgm:t>
        <a:bodyPr/>
        <a:lstStyle/>
        <a:p>
          <a:r>
            <a:rPr lang="en-ZA" sz="2400" dirty="0">
              <a:latin typeface="Times New Roman" panose="02020603050405020304" pitchFamily="18" charset="0"/>
              <a:cs typeface="Times New Roman" panose="02020603050405020304" pitchFamily="18" charset="0"/>
            </a:rPr>
            <a:t>Strategically located in the South Western part of the country linked by road, rail and air to South Africa, Botswana and Zambia</a:t>
          </a:r>
          <a:r>
            <a:rPr lang="en-ZA" sz="2400" dirty="0" smtClean="0">
              <a:latin typeface="Times New Roman" panose="02020603050405020304" pitchFamily="18" charset="0"/>
              <a:cs typeface="Times New Roman" panose="02020603050405020304" pitchFamily="18" charset="0"/>
            </a:rPr>
            <a:t>.  Zimbabwe International Trade Fair gate way to Bulawayo.</a:t>
          </a:r>
          <a:endParaRPr lang="en-US" sz="2400" dirty="0">
            <a:latin typeface="Times New Roman" panose="02020603050405020304" pitchFamily="18" charset="0"/>
            <a:cs typeface="Times New Roman" panose="02020603050405020304" pitchFamily="18" charset="0"/>
          </a:endParaRPr>
        </a:p>
      </dgm:t>
    </dgm:pt>
    <dgm:pt modelId="{22AE910F-BED9-48F8-8502-D149F7F8CB84}" type="parTrans" cxnId="{1691A61A-FE3D-49E1-BE9B-9D6A5E39A684}">
      <dgm:prSet/>
      <dgm:spPr/>
      <dgm:t>
        <a:bodyPr/>
        <a:lstStyle/>
        <a:p>
          <a:endParaRPr lang="en-US"/>
        </a:p>
      </dgm:t>
    </dgm:pt>
    <dgm:pt modelId="{408847C4-1F39-41BD-BF42-22D0C8661431}" type="sibTrans" cxnId="{1691A61A-FE3D-49E1-BE9B-9D6A5E39A684}">
      <dgm:prSet/>
      <dgm:spPr/>
      <dgm:t>
        <a:bodyPr/>
        <a:lstStyle/>
        <a:p>
          <a:endParaRPr lang="en-US"/>
        </a:p>
      </dgm:t>
    </dgm:pt>
    <dgm:pt modelId="{5D133D98-E2D9-4D3D-A25F-C28DE285E3B5}" type="pres">
      <dgm:prSet presAssocID="{40A0F110-8743-41FE-9067-18292E0CF95E}" presName="hierChild1" presStyleCnt="0">
        <dgm:presLayoutVars>
          <dgm:chPref val="1"/>
          <dgm:dir/>
          <dgm:animOne val="branch"/>
          <dgm:animLvl val="lvl"/>
          <dgm:resizeHandles/>
        </dgm:presLayoutVars>
      </dgm:prSet>
      <dgm:spPr/>
      <dgm:t>
        <a:bodyPr/>
        <a:lstStyle/>
        <a:p>
          <a:endParaRPr lang="en-ZW"/>
        </a:p>
      </dgm:t>
    </dgm:pt>
    <dgm:pt modelId="{B205589B-1049-4D1A-B956-FE5E81A2377B}" type="pres">
      <dgm:prSet presAssocID="{0A2D3D1E-A81C-4327-89CA-F450EA8969B3}" presName="hierRoot1" presStyleCnt="0"/>
      <dgm:spPr/>
    </dgm:pt>
    <dgm:pt modelId="{191A8A47-DB03-4E36-8322-B46ABFA120A4}" type="pres">
      <dgm:prSet presAssocID="{0A2D3D1E-A81C-4327-89CA-F450EA8969B3}" presName="composite" presStyleCnt="0"/>
      <dgm:spPr/>
    </dgm:pt>
    <dgm:pt modelId="{9D886783-DEE0-41CE-9B05-59A077BD6D5F}" type="pres">
      <dgm:prSet presAssocID="{0A2D3D1E-A81C-4327-89CA-F450EA8969B3}" presName="background" presStyleLbl="node0" presStyleIdx="0" presStyleCnt="2">
        <dgm:style>
          <a:lnRef idx="3">
            <a:schemeClr val="lt1"/>
          </a:lnRef>
          <a:fillRef idx="1">
            <a:schemeClr val="accent1"/>
          </a:fillRef>
          <a:effectRef idx="1">
            <a:schemeClr val="accent1"/>
          </a:effectRef>
          <a:fontRef idx="minor">
            <a:schemeClr val="lt1"/>
          </a:fontRef>
        </dgm:style>
      </dgm:prSet>
      <dgm:spPr/>
      <dgm:t>
        <a:bodyPr/>
        <a:lstStyle/>
        <a:p>
          <a:endParaRPr lang="en-ZW"/>
        </a:p>
      </dgm:t>
    </dgm:pt>
    <dgm:pt modelId="{A7F8CF6B-8844-43A4-82FA-F237A1840CB5}" type="pres">
      <dgm:prSet presAssocID="{0A2D3D1E-A81C-4327-89CA-F450EA8969B3}" presName="text" presStyleLbl="fgAcc0" presStyleIdx="0" presStyleCnt="2" custLinFactNeighborX="505" custLinFactNeighborY="790">
        <dgm:presLayoutVars>
          <dgm:chPref val="3"/>
        </dgm:presLayoutVars>
      </dgm:prSet>
      <dgm:spPr/>
      <dgm:t>
        <a:bodyPr/>
        <a:lstStyle/>
        <a:p>
          <a:endParaRPr lang="en-ZW"/>
        </a:p>
      </dgm:t>
    </dgm:pt>
    <dgm:pt modelId="{1E0B978D-2F59-4487-8DA1-A0E9A864E3DE}" type="pres">
      <dgm:prSet presAssocID="{0A2D3D1E-A81C-4327-89CA-F450EA8969B3}" presName="hierChild2" presStyleCnt="0"/>
      <dgm:spPr/>
    </dgm:pt>
    <dgm:pt modelId="{E774AA48-0369-4558-B558-6DF1FF1D2826}" type="pres">
      <dgm:prSet presAssocID="{4165AD2A-4277-4119-93A8-1E85026C1546}" presName="hierRoot1" presStyleCnt="0"/>
      <dgm:spPr/>
    </dgm:pt>
    <dgm:pt modelId="{3D2C7003-0AA3-405A-839C-AD0EA3F0E37B}" type="pres">
      <dgm:prSet presAssocID="{4165AD2A-4277-4119-93A8-1E85026C1546}" presName="composite" presStyleCnt="0"/>
      <dgm:spPr/>
    </dgm:pt>
    <dgm:pt modelId="{9E67204B-3B56-4551-A4D6-FC0EC65FDC00}" type="pres">
      <dgm:prSet presAssocID="{4165AD2A-4277-4119-93A8-1E85026C1546}" presName="background" presStyleLbl="node0" presStyleIdx="1" presStyleCnt="2">
        <dgm:style>
          <a:lnRef idx="3">
            <a:schemeClr val="lt1"/>
          </a:lnRef>
          <a:fillRef idx="1">
            <a:schemeClr val="accent1"/>
          </a:fillRef>
          <a:effectRef idx="1">
            <a:schemeClr val="accent1"/>
          </a:effectRef>
          <a:fontRef idx="minor">
            <a:schemeClr val="lt1"/>
          </a:fontRef>
        </dgm:style>
      </dgm:prSet>
      <dgm:spPr/>
      <dgm:t>
        <a:bodyPr/>
        <a:lstStyle/>
        <a:p>
          <a:endParaRPr lang="en-ZW"/>
        </a:p>
      </dgm:t>
    </dgm:pt>
    <dgm:pt modelId="{C3C9A295-D45B-43DF-80AA-AE551EE0B059}" type="pres">
      <dgm:prSet presAssocID="{4165AD2A-4277-4119-93A8-1E85026C1546}" presName="text" presStyleLbl="fgAcc0" presStyleIdx="1" presStyleCnt="2" custScaleY="125076">
        <dgm:presLayoutVars>
          <dgm:chPref val="3"/>
        </dgm:presLayoutVars>
      </dgm:prSet>
      <dgm:spPr/>
      <dgm:t>
        <a:bodyPr/>
        <a:lstStyle/>
        <a:p>
          <a:endParaRPr lang="en-ZW"/>
        </a:p>
      </dgm:t>
    </dgm:pt>
    <dgm:pt modelId="{809A21B6-7C24-4C93-83AC-B1D86329BEC4}" type="pres">
      <dgm:prSet presAssocID="{4165AD2A-4277-4119-93A8-1E85026C1546}" presName="hierChild2" presStyleCnt="0"/>
      <dgm:spPr/>
    </dgm:pt>
  </dgm:ptLst>
  <dgm:cxnLst>
    <dgm:cxn modelId="{1691A61A-FE3D-49E1-BE9B-9D6A5E39A684}" srcId="{40A0F110-8743-41FE-9067-18292E0CF95E}" destId="{4165AD2A-4277-4119-93A8-1E85026C1546}" srcOrd="1" destOrd="0" parTransId="{22AE910F-BED9-48F8-8502-D149F7F8CB84}" sibTransId="{408847C4-1F39-41BD-BF42-22D0C8661431}"/>
    <dgm:cxn modelId="{C75B5E03-3D80-4493-9FD1-05D5A2D69D88}" type="presOf" srcId="{4165AD2A-4277-4119-93A8-1E85026C1546}" destId="{C3C9A295-D45B-43DF-80AA-AE551EE0B059}" srcOrd="0" destOrd="0" presId="urn:microsoft.com/office/officeart/2005/8/layout/hierarchy1"/>
    <dgm:cxn modelId="{1DD04000-394D-484C-B1C7-8E6EE610991A}" srcId="{40A0F110-8743-41FE-9067-18292E0CF95E}" destId="{0A2D3D1E-A81C-4327-89CA-F450EA8969B3}" srcOrd="0" destOrd="0" parTransId="{DA3F1C0B-FB75-4796-8D3E-F2CAC78DC071}" sibTransId="{26085FD2-5D0D-4266-89B5-5F37DA835F82}"/>
    <dgm:cxn modelId="{F503E560-4227-450C-A609-6A9CE0DDBB4A}" type="presOf" srcId="{0A2D3D1E-A81C-4327-89CA-F450EA8969B3}" destId="{A7F8CF6B-8844-43A4-82FA-F237A1840CB5}" srcOrd="0" destOrd="0" presId="urn:microsoft.com/office/officeart/2005/8/layout/hierarchy1"/>
    <dgm:cxn modelId="{07D03B3C-80EB-4E34-9744-4CAC45C1ACF4}" type="presOf" srcId="{40A0F110-8743-41FE-9067-18292E0CF95E}" destId="{5D133D98-E2D9-4D3D-A25F-C28DE285E3B5}" srcOrd="0" destOrd="0" presId="urn:microsoft.com/office/officeart/2005/8/layout/hierarchy1"/>
    <dgm:cxn modelId="{0DA80147-11B7-4F2C-A7BC-8EA7F382502C}" type="presParOf" srcId="{5D133D98-E2D9-4D3D-A25F-C28DE285E3B5}" destId="{B205589B-1049-4D1A-B956-FE5E81A2377B}" srcOrd="0" destOrd="0" presId="urn:microsoft.com/office/officeart/2005/8/layout/hierarchy1"/>
    <dgm:cxn modelId="{B0E8635A-C904-4F2E-860E-6CADA9669F57}" type="presParOf" srcId="{B205589B-1049-4D1A-B956-FE5E81A2377B}" destId="{191A8A47-DB03-4E36-8322-B46ABFA120A4}" srcOrd="0" destOrd="0" presId="urn:microsoft.com/office/officeart/2005/8/layout/hierarchy1"/>
    <dgm:cxn modelId="{12517DD8-E3BF-443C-871A-F87A3727DDFD}" type="presParOf" srcId="{191A8A47-DB03-4E36-8322-B46ABFA120A4}" destId="{9D886783-DEE0-41CE-9B05-59A077BD6D5F}" srcOrd="0" destOrd="0" presId="urn:microsoft.com/office/officeart/2005/8/layout/hierarchy1"/>
    <dgm:cxn modelId="{6CDDFDF9-9F5F-469C-ADD8-27522776E4E4}" type="presParOf" srcId="{191A8A47-DB03-4E36-8322-B46ABFA120A4}" destId="{A7F8CF6B-8844-43A4-82FA-F237A1840CB5}" srcOrd="1" destOrd="0" presId="urn:microsoft.com/office/officeart/2005/8/layout/hierarchy1"/>
    <dgm:cxn modelId="{1BC83653-ADDB-48BE-B9E7-0C9A1EDC8479}" type="presParOf" srcId="{B205589B-1049-4D1A-B956-FE5E81A2377B}" destId="{1E0B978D-2F59-4487-8DA1-A0E9A864E3DE}" srcOrd="1" destOrd="0" presId="urn:microsoft.com/office/officeart/2005/8/layout/hierarchy1"/>
    <dgm:cxn modelId="{FB9C8719-CA73-447D-9EDD-4F7184FD31C7}" type="presParOf" srcId="{5D133D98-E2D9-4D3D-A25F-C28DE285E3B5}" destId="{E774AA48-0369-4558-B558-6DF1FF1D2826}" srcOrd="1" destOrd="0" presId="urn:microsoft.com/office/officeart/2005/8/layout/hierarchy1"/>
    <dgm:cxn modelId="{9135A48D-8562-49E5-AA87-583FFC2B2C08}" type="presParOf" srcId="{E774AA48-0369-4558-B558-6DF1FF1D2826}" destId="{3D2C7003-0AA3-405A-839C-AD0EA3F0E37B}" srcOrd="0" destOrd="0" presId="urn:microsoft.com/office/officeart/2005/8/layout/hierarchy1"/>
    <dgm:cxn modelId="{03B4C710-1BEF-4633-AC19-986E11C3A356}" type="presParOf" srcId="{3D2C7003-0AA3-405A-839C-AD0EA3F0E37B}" destId="{9E67204B-3B56-4551-A4D6-FC0EC65FDC00}" srcOrd="0" destOrd="0" presId="urn:microsoft.com/office/officeart/2005/8/layout/hierarchy1"/>
    <dgm:cxn modelId="{7A9EDD29-D4A7-45E1-AC47-96448D140B4B}" type="presParOf" srcId="{3D2C7003-0AA3-405A-839C-AD0EA3F0E37B}" destId="{C3C9A295-D45B-43DF-80AA-AE551EE0B059}" srcOrd="1" destOrd="0" presId="urn:microsoft.com/office/officeart/2005/8/layout/hierarchy1"/>
    <dgm:cxn modelId="{3D962C22-4257-46BB-B6F5-A103A1D821F9}" type="presParOf" srcId="{E774AA48-0369-4558-B558-6DF1FF1D2826}" destId="{809A21B6-7C24-4C93-83AC-B1D86329BEC4}"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C08C79-D3BE-40B1-BD63-EFFD7998CE1D}" type="doc">
      <dgm:prSet loTypeId="urn:microsoft.com/office/officeart/2005/8/layout/radial3" loCatId="relationship" qsTypeId="urn:microsoft.com/office/officeart/2005/8/quickstyle/3d7" qsCatId="3D" csTypeId="urn:microsoft.com/office/officeart/2005/8/colors/accent1_2" csCatId="accent1" phldr="1"/>
      <dgm:spPr/>
      <dgm:t>
        <a:bodyPr/>
        <a:lstStyle/>
        <a:p>
          <a:endParaRPr lang="en-ZW"/>
        </a:p>
      </dgm:t>
    </dgm:pt>
    <dgm:pt modelId="{E02397F0-23EF-4569-9E26-731AAB88A1AD}">
      <dgm:prSet phldrT="[Text]"/>
      <dgm:spPr/>
      <dgm:t>
        <a:bodyPr/>
        <a:lstStyle/>
        <a:p>
          <a:r>
            <a:rPr lang="en-ZW" dirty="0" smtClean="0"/>
            <a:t>9 DEPARTMENTAL GENDER FOCAL PERSONS</a:t>
          </a:r>
          <a:endParaRPr lang="en-ZW" dirty="0"/>
        </a:p>
      </dgm:t>
    </dgm:pt>
    <dgm:pt modelId="{8D9F184F-8BD3-4663-B552-04EF522CF128}" type="parTrans" cxnId="{4AD874DE-9D22-4DC0-86D8-06E33F9BEABD}">
      <dgm:prSet/>
      <dgm:spPr/>
      <dgm:t>
        <a:bodyPr/>
        <a:lstStyle/>
        <a:p>
          <a:endParaRPr lang="en-ZW"/>
        </a:p>
      </dgm:t>
    </dgm:pt>
    <dgm:pt modelId="{D3FFF608-D1DB-4EF2-9225-506ADDA4A044}" type="sibTrans" cxnId="{4AD874DE-9D22-4DC0-86D8-06E33F9BEABD}">
      <dgm:prSet/>
      <dgm:spPr/>
      <dgm:t>
        <a:bodyPr/>
        <a:lstStyle/>
        <a:p>
          <a:endParaRPr lang="en-ZW"/>
        </a:p>
      </dgm:t>
    </dgm:pt>
    <dgm:pt modelId="{64F96EBD-B680-4EA3-A4B8-F377E2911597}">
      <dgm:prSet phldrT="[Text]"/>
      <dgm:spPr/>
      <dgm:t>
        <a:bodyPr/>
        <a:lstStyle/>
        <a:p>
          <a:r>
            <a:rPr lang="en-ZW" dirty="0" err="1" smtClean="0"/>
            <a:t>Nokukhanya</a:t>
          </a:r>
          <a:r>
            <a:rPr lang="en-ZW" dirty="0" smtClean="0"/>
            <a:t> </a:t>
          </a:r>
          <a:r>
            <a:rPr lang="en-ZW" dirty="0" err="1" smtClean="0"/>
            <a:t>Ngwenya</a:t>
          </a:r>
          <a:endParaRPr lang="en-ZW" dirty="0" smtClean="0"/>
        </a:p>
        <a:p>
          <a:r>
            <a:rPr lang="en-ZW" dirty="0" err="1" smtClean="0"/>
            <a:t>Siphiwe</a:t>
          </a:r>
          <a:r>
            <a:rPr lang="en-ZW" dirty="0" smtClean="0"/>
            <a:t> </a:t>
          </a:r>
          <a:r>
            <a:rPr lang="en-ZW" dirty="0" err="1" smtClean="0"/>
            <a:t>Ndlovu</a:t>
          </a:r>
          <a:endParaRPr lang="en-ZW" dirty="0"/>
        </a:p>
      </dgm:t>
    </dgm:pt>
    <dgm:pt modelId="{D4F8CF7E-82F4-444C-A3C2-1ECE7BE2B5C6}" type="parTrans" cxnId="{35E0E1EA-6C13-401A-BA19-C1DB817D11A5}">
      <dgm:prSet/>
      <dgm:spPr/>
      <dgm:t>
        <a:bodyPr/>
        <a:lstStyle/>
        <a:p>
          <a:endParaRPr lang="en-ZW"/>
        </a:p>
      </dgm:t>
    </dgm:pt>
    <dgm:pt modelId="{9E2D7F7D-2876-4567-8F3C-96964BF07557}" type="sibTrans" cxnId="{35E0E1EA-6C13-401A-BA19-C1DB817D11A5}">
      <dgm:prSet/>
      <dgm:spPr/>
      <dgm:t>
        <a:bodyPr/>
        <a:lstStyle/>
        <a:p>
          <a:endParaRPr lang="en-ZW"/>
        </a:p>
      </dgm:t>
    </dgm:pt>
    <dgm:pt modelId="{3511E8AE-BB57-45B0-8990-A364C2F8D2F0}">
      <dgm:prSet phldrT="[Text]"/>
      <dgm:spPr/>
      <dgm:t>
        <a:bodyPr/>
        <a:lstStyle/>
        <a:p>
          <a:r>
            <a:rPr lang="en-ZW" dirty="0" smtClean="0"/>
            <a:t>Charles </a:t>
          </a:r>
          <a:r>
            <a:rPr lang="en-ZW" dirty="0" err="1" smtClean="0"/>
            <a:t>Ndlovu</a:t>
          </a:r>
          <a:endParaRPr lang="en-ZW" dirty="0"/>
        </a:p>
      </dgm:t>
    </dgm:pt>
    <dgm:pt modelId="{6BDCA03A-61ED-411D-9EB1-25DC94D7A2D6}" type="parTrans" cxnId="{98A765E1-C2DA-48E5-98F0-1B9FD8A606DC}">
      <dgm:prSet/>
      <dgm:spPr/>
      <dgm:t>
        <a:bodyPr/>
        <a:lstStyle/>
        <a:p>
          <a:endParaRPr lang="en-ZW"/>
        </a:p>
      </dgm:t>
    </dgm:pt>
    <dgm:pt modelId="{27E30BD5-6234-4B74-A3EB-AAEA3DEB38F1}" type="sibTrans" cxnId="{98A765E1-C2DA-48E5-98F0-1B9FD8A606DC}">
      <dgm:prSet/>
      <dgm:spPr/>
      <dgm:t>
        <a:bodyPr/>
        <a:lstStyle/>
        <a:p>
          <a:endParaRPr lang="en-ZW"/>
        </a:p>
      </dgm:t>
    </dgm:pt>
    <dgm:pt modelId="{830B1B6C-6672-42CA-895F-C96E6C54F7F6}">
      <dgm:prSet phldrT="[Text]"/>
      <dgm:spPr/>
      <dgm:t>
        <a:bodyPr/>
        <a:lstStyle/>
        <a:p>
          <a:r>
            <a:rPr lang="en-ZW" dirty="0" err="1" smtClean="0"/>
            <a:t>Siphiwo</a:t>
          </a:r>
          <a:r>
            <a:rPr lang="en-ZW" dirty="0" smtClean="0"/>
            <a:t> </a:t>
          </a:r>
          <a:r>
            <a:rPr lang="en-ZW" dirty="0" err="1" smtClean="0"/>
            <a:t>Moyo</a:t>
          </a:r>
          <a:endParaRPr lang="en-ZW" dirty="0" smtClean="0"/>
        </a:p>
        <a:p>
          <a:r>
            <a:rPr lang="en-ZW" dirty="0" err="1" smtClean="0"/>
            <a:t>Fanuel</a:t>
          </a:r>
          <a:r>
            <a:rPr lang="en-ZW" dirty="0" smtClean="0"/>
            <a:t> </a:t>
          </a:r>
          <a:r>
            <a:rPr lang="en-ZW" dirty="0" err="1" smtClean="0"/>
            <a:t>Nkawu</a:t>
          </a:r>
          <a:endParaRPr lang="en-ZW" dirty="0"/>
        </a:p>
      </dgm:t>
    </dgm:pt>
    <dgm:pt modelId="{7B924DF0-B4D5-461E-AAEE-DEBBD391AB07}" type="parTrans" cxnId="{708A7D71-DA6C-4638-AD2F-5BE5B49EA364}">
      <dgm:prSet/>
      <dgm:spPr/>
      <dgm:t>
        <a:bodyPr/>
        <a:lstStyle/>
        <a:p>
          <a:endParaRPr lang="en-ZW"/>
        </a:p>
      </dgm:t>
    </dgm:pt>
    <dgm:pt modelId="{63DDAC07-A460-4E8D-B386-2FF456EB1750}" type="sibTrans" cxnId="{708A7D71-DA6C-4638-AD2F-5BE5B49EA364}">
      <dgm:prSet/>
      <dgm:spPr/>
      <dgm:t>
        <a:bodyPr/>
        <a:lstStyle/>
        <a:p>
          <a:endParaRPr lang="en-ZW"/>
        </a:p>
      </dgm:t>
    </dgm:pt>
    <dgm:pt modelId="{284F6D3E-DBA3-478D-A271-176A6360DB02}">
      <dgm:prSet phldrT="[Text]"/>
      <dgm:spPr/>
      <dgm:t>
        <a:bodyPr/>
        <a:lstStyle/>
        <a:p>
          <a:r>
            <a:rPr lang="en-ZW" dirty="0" smtClean="0"/>
            <a:t>Linda </a:t>
          </a:r>
          <a:r>
            <a:rPr lang="en-ZW" dirty="0" err="1" smtClean="0"/>
            <a:t>Sibindi</a:t>
          </a:r>
          <a:endParaRPr lang="en-ZW" dirty="0" smtClean="0"/>
        </a:p>
        <a:p>
          <a:r>
            <a:rPr lang="en-ZW" dirty="0" err="1" smtClean="0"/>
            <a:t>Siphathisiwe</a:t>
          </a:r>
          <a:r>
            <a:rPr lang="en-ZW" dirty="0" smtClean="0"/>
            <a:t> Sibanda</a:t>
          </a:r>
          <a:endParaRPr lang="en-ZW" dirty="0"/>
        </a:p>
      </dgm:t>
    </dgm:pt>
    <dgm:pt modelId="{D852A6F7-84B1-47A3-880F-308A4A9EF4CB}" type="parTrans" cxnId="{BF43D63E-F362-418E-AD90-956AFFFE6A53}">
      <dgm:prSet/>
      <dgm:spPr/>
      <dgm:t>
        <a:bodyPr/>
        <a:lstStyle/>
        <a:p>
          <a:endParaRPr lang="en-ZW"/>
        </a:p>
      </dgm:t>
    </dgm:pt>
    <dgm:pt modelId="{ECBFD2AC-AB0D-444C-817E-9DB0F536D856}" type="sibTrans" cxnId="{BF43D63E-F362-418E-AD90-956AFFFE6A53}">
      <dgm:prSet/>
      <dgm:spPr/>
      <dgm:t>
        <a:bodyPr/>
        <a:lstStyle/>
        <a:p>
          <a:endParaRPr lang="en-ZW"/>
        </a:p>
      </dgm:t>
    </dgm:pt>
    <dgm:pt modelId="{FB8D8D05-75DC-4911-9047-616CAC11E608}">
      <dgm:prSet/>
      <dgm:spPr/>
      <dgm:t>
        <a:bodyPr/>
        <a:lstStyle/>
        <a:p>
          <a:r>
            <a:rPr lang="en-ZW" dirty="0" smtClean="0"/>
            <a:t>Taught </a:t>
          </a:r>
          <a:r>
            <a:rPr lang="en-ZW" dirty="0" err="1" smtClean="0"/>
            <a:t>Mnkandla</a:t>
          </a:r>
          <a:endParaRPr lang="en-ZW" dirty="0" smtClean="0"/>
        </a:p>
        <a:p>
          <a:r>
            <a:rPr lang="en-ZW" dirty="0" smtClean="0"/>
            <a:t>Grace </a:t>
          </a:r>
          <a:r>
            <a:rPr lang="en-ZW" dirty="0" err="1" smtClean="0"/>
            <a:t>Chipare</a:t>
          </a:r>
          <a:endParaRPr lang="en-ZW" dirty="0"/>
        </a:p>
      </dgm:t>
    </dgm:pt>
    <dgm:pt modelId="{33F79447-1275-4539-A101-1CC11EE553C7}" type="parTrans" cxnId="{FDE4BC03-9C56-4712-ABFD-DD8C3EEF14AD}">
      <dgm:prSet/>
      <dgm:spPr/>
      <dgm:t>
        <a:bodyPr/>
        <a:lstStyle/>
        <a:p>
          <a:endParaRPr lang="en-ZW"/>
        </a:p>
      </dgm:t>
    </dgm:pt>
    <dgm:pt modelId="{0452AE86-62C8-4DCE-A322-E1B21D7060C0}" type="sibTrans" cxnId="{FDE4BC03-9C56-4712-ABFD-DD8C3EEF14AD}">
      <dgm:prSet/>
      <dgm:spPr/>
      <dgm:t>
        <a:bodyPr/>
        <a:lstStyle/>
        <a:p>
          <a:endParaRPr lang="en-ZW"/>
        </a:p>
      </dgm:t>
    </dgm:pt>
    <dgm:pt modelId="{E7C030B3-1F9B-4ED9-B49F-A50854A810D2}">
      <dgm:prSet/>
      <dgm:spPr/>
      <dgm:t>
        <a:bodyPr/>
        <a:lstStyle/>
        <a:p>
          <a:r>
            <a:rPr lang="en-ZW" dirty="0" err="1" smtClean="0"/>
            <a:t>Thando</a:t>
          </a:r>
          <a:r>
            <a:rPr lang="en-ZW" dirty="0" smtClean="0"/>
            <a:t> </a:t>
          </a:r>
          <a:r>
            <a:rPr lang="en-ZW" dirty="0" err="1" smtClean="0"/>
            <a:t>Sithole</a:t>
          </a:r>
          <a:endParaRPr lang="en-ZW" dirty="0" smtClean="0"/>
        </a:p>
        <a:p>
          <a:r>
            <a:rPr lang="en-ZW" dirty="0" smtClean="0"/>
            <a:t>Joyce S </a:t>
          </a:r>
          <a:r>
            <a:rPr lang="en-ZW" dirty="0" err="1" smtClean="0"/>
            <a:t>Moyo</a:t>
          </a:r>
          <a:endParaRPr lang="en-ZW" dirty="0"/>
        </a:p>
      </dgm:t>
    </dgm:pt>
    <dgm:pt modelId="{3FCE0CA2-7E55-4335-8ED1-ED069561F0B3}" type="parTrans" cxnId="{BF1BBCEE-719E-42FF-BBA1-BDF77DEF4059}">
      <dgm:prSet/>
      <dgm:spPr/>
      <dgm:t>
        <a:bodyPr/>
        <a:lstStyle/>
        <a:p>
          <a:endParaRPr lang="en-ZW"/>
        </a:p>
      </dgm:t>
    </dgm:pt>
    <dgm:pt modelId="{9C8BAE07-DADD-4996-AB29-4E2546BBAB06}" type="sibTrans" cxnId="{BF1BBCEE-719E-42FF-BBA1-BDF77DEF4059}">
      <dgm:prSet/>
      <dgm:spPr/>
      <dgm:t>
        <a:bodyPr/>
        <a:lstStyle/>
        <a:p>
          <a:endParaRPr lang="en-ZW"/>
        </a:p>
      </dgm:t>
    </dgm:pt>
    <dgm:pt modelId="{C35B9257-EF6E-4AE5-8F82-3FFA6B6E24D7}">
      <dgm:prSet/>
      <dgm:spPr/>
      <dgm:t>
        <a:bodyPr/>
        <a:lstStyle/>
        <a:p>
          <a:r>
            <a:rPr lang="en-US" dirty="0" err="1" smtClean="0"/>
            <a:t>Thandekile</a:t>
          </a:r>
          <a:r>
            <a:rPr lang="en-US" dirty="0" smtClean="0"/>
            <a:t> Tele</a:t>
          </a:r>
        </a:p>
        <a:p>
          <a:r>
            <a:rPr lang="en-US" dirty="0" err="1" smtClean="0"/>
            <a:t>Siphathisiwe</a:t>
          </a:r>
          <a:r>
            <a:rPr lang="en-US" dirty="0" smtClean="0"/>
            <a:t> </a:t>
          </a:r>
          <a:r>
            <a:rPr lang="en-US" dirty="0" err="1" smtClean="0"/>
            <a:t>Dube</a:t>
          </a:r>
          <a:r>
            <a:rPr lang="en-US" dirty="0" smtClean="0"/>
            <a:t>- </a:t>
          </a:r>
          <a:endParaRPr lang="en-ZW" dirty="0"/>
        </a:p>
      </dgm:t>
    </dgm:pt>
    <dgm:pt modelId="{7E30E2FA-7116-47A4-9199-7E06CE428AF1}" type="parTrans" cxnId="{DB4FE230-33F7-49DB-895F-6E006D6F3E49}">
      <dgm:prSet/>
      <dgm:spPr/>
      <dgm:t>
        <a:bodyPr/>
        <a:lstStyle/>
        <a:p>
          <a:endParaRPr lang="en-ZW"/>
        </a:p>
      </dgm:t>
    </dgm:pt>
    <dgm:pt modelId="{C5DF2199-6E47-43CA-BB01-20C33C2F59B5}" type="sibTrans" cxnId="{DB4FE230-33F7-49DB-895F-6E006D6F3E49}">
      <dgm:prSet/>
      <dgm:spPr/>
      <dgm:t>
        <a:bodyPr/>
        <a:lstStyle/>
        <a:p>
          <a:endParaRPr lang="en-ZW"/>
        </a:p>
      </dgm:t>
    </dgm:pt>
    <dgm:pt modelId="{325ABE82-388F-46D4-A936-E21AFE9D2C60}">
      <dgm:prSet/>
      <dgm:spPr/>
      <dgm:t>
        <a:bodyPr/>
        <a:lstStyle/>
        <a:p>
          <a:r>
            <a:rPr lang="en-ZW" dirty="0" smtClean="0"/>
            <a:t>Veronica </a:t>
          </a:r>
          <a:r>
            <a:rPr lang="en-ZW" dirty="0" err="1" smtClean="0"/>
            <a:t>Ncube</a:t>
          </a:r>
          <a:endParaRPr lang="en-ZW" dirty="0" smtClean="0"/>
        </a:p>
        <a:p>
          <a:r>
            <a:rPr lang="en-ZW" dirty="0" err="1" smtClean="0"/>
            <a:t>Dumoluhle</a:t>
          </a:r>
          <a:r>
            <a:rPr lang="en-ZW" dirty="0" smtClean="0"/>
            <a:t> </a:t>
          </a:r>
          <a:r>
            <a:rPr lang="en-ZW" dirty="0" err="1" smtClean="0"/>
            <a:t>Moyo</a:t>
          </a:r>
          <a:endParaRPr lang="en-ZW" dirty="0"/>
        </a:p>
      </dgm:t>
    </dgm:pt>
    <dgm:pt modelId="{8151A6CE-C33D-41B6-9DD5-50828E03E2E0}" type="parTrans" cxnId="{47F0121E-0472-40B5-8A3A-DD85083F3A2C}">
      <dgm:prSet/>
      <dgm:spPr/>
      <dgm:t>
        <a:bodyPr/>
        <a:lstStyle/>
        <a:p>
          <a:endParaRPr lang="en-ZW"/>
        </a:p>
      </dgm:t>
    </dgm:pt>
    <dgm:pt modelId="{24F45696-75CE-476A-B27C-1574059A98F5}" type="sibTrans" cxnId="{47F0121E-0472-40B5-8A3A-DD85083F3A2C}">
      <dgm:prSet/>
      <dgm:spPr/>
      <dgm:t>
        <a:bodyPr/>
        <a:lstStyle/>
        <a:p>
          <a:endParaRPr lang="en-ZW"/>
        </a:p>
      </dgm:t>
    </dgm:pt>
    <dgm:pt modelId="{BACD694D-FE81-46D4-963A-FA5E60211BF6}" type="pres">
      <dgm:prSet presAssocID="{43C08C79-D3BE-40B1-BD63-EFFD7998CE1D}" presName="composite" presStyleCnt="0">
        <dgm:presLayoutVars>
          <dgm:chMax val="1"/>
          <dgm:dir/>
          <dgm:resizeHandles val="exact"/>
        </dgm:presLayoutVars>
      </dgm:prSet>
      <dgm:spPr/>
      <dgm:t>
        <a:bodyPr/>
        <a:lstStyle/>
        <a:p>
          <a:endParaRPr lang="en-ZW"/>
        </a:p>
      </dgm:t>
    </dgm:pt>
    <dgm:pt modelId="{DA76FAE5-596C-4281-8BBF-680C4834E870}" type="pres">
      <dgm:prSet presAssocID="{43C08C79-D3BE-40B1-BD63-EFFD7998CE1D}" presName="radial" presStyleCnt="0">
        <dgm:presLayoutVars>
          <dgm:animLvl val="ctr"/>
        </dgm:presLayoutVars>
      </dgm:prSet>
      <dgm:spPr/>
    </dgm:pt>
    <dgm:pt modelId="{CCAEF12A-49FC-4B43-942B-85F1A50E1254}" type="pres">
      <dgm:prSet presAssocID="{E02397F0-23EF-4569-9E26-731AAB88A1AD}" presName="centerShape" presStyleLbl="vennNode1" presStyleIdx="0" presStyleCnt="9"/>
      <dgm:spPr/>
      <dgm:t>
        <a:bodyPr/>
        <a:lstStyle/>
        <a:p>
          <a:endParaRPr lang="en-ZW"/>
        </a:p>
      </dgm:t>
    </dgm:pt>
    <dgm:pt modelId="{27EEBF4B-82F0-454A-B698-F047ACB8DB21}" type="pres">
      <dgm:prSet presAssocID="{64F96EBD-B680-4EA3-A4B8-F377E2911597}" presName="node" presStyleLbl="vennNode1" presStyleIdx="1" presStyleCnt="9">
        <dgm:presLayoutVars>
          <dgm:bulletEnabled val="1"/>
        </dgm:presLayoutVars>
      </dgm:prSet>
      <dgm:spPr/>
      <dgm:t>
        <a:bodyPr/>
        <a:lstStyle/>
        <a:p>
          <a:endParaRPr lang="en-ZW"/>
        </a:p>
      </dgm:t>
    </dgm:pt>
    <dgm:pt modelId="{9CFABCC6-0795-473F-8A0C-86461A48340C}" type="pres">
      <dgm:prSet presAssocID="{3511E8AE-BB57-45B0-8990-A364C2F8D2F0}" presName="node" presStyleLbl="vennNode1" presStyleIdx="2" presStyleCnt="9">
        <dgm:presLayoutVars>
          <dgm:bulletEnabled val="1"/>
        </dgm:presLayoutVars>
      </dgm:prSet>
      <dgm:spPr/>
      <dgm:t>
        <a:bodyPr/>
        <a:lstStyle/>
        <a:p>
          <a:endParaRPr lang="en-ZW"/>
        </a:p>
      </dgm:t>
    </dgm:pt>
    <dgm:pt modelId="{14ACAD87-D498-4750-8585-5ADF11BE00F2}" type="pres">
      <dgm:prSet presAssocID="{830B1B6C-6672-42CA-895F-C96E6C54F7F6}" presName="node" presStyleLbl="vennNode1" presStyleIdx="3" presStyleCnt="9">
        <dgm:presLayoutVars>
          <dgm:bulletEnabled val="1"/>
        </dgm:presLayoutVars>
      </dgm:prSet>
      <dgm:spPr/>
      <dgm:t>
        <a:bodyPr/>
        <a:lstStyle/>
        <a:p>
          <a:endParaRPr lang="en-ZW"/>
        </a:p>
      </dgm:t>
    </dgm:pt>
    <dgm:pt modelId="{744B1DEE-7D22-4D47-85A4-A54073C4DF80}" type="pres">
      <dgm:prSet presAssocID="{325ABE82-388F-46D4-A936-E21AFE9D2C60}" presName="node" presStyleLbl="vennNode1" presStyleIdx="4" presStyleCnt="9">
        <dgm:presLayoutVars>
          <dgm:bulletEnabled val="1"/>
        </dgm:presLayoutVars>
      </dgm:prSet>
      <dgm:spPr/>
      <dgm:t>
        <a:bodyPr/>
        <a:lstStyle/>
        <a:p>
          <a:endParaRPr lang="en-ZW"/>
        </a:p>
      </dgm:t>
    </dgm:pt>
    <dgm:pt modelId="{D753552F-5DE8-4A46-ACB9-CA3991B041C7}" type="pres">
      <dgm:prSet presAssocID="{284F6D3E-DBA3-478D-A271-176A6360DB02}" presName="node" presStyleLbl="vennNode1" presStyleIdx="5" presStyleCnt="9">
        <dgm:presLayoutVars>
          <dgm:bulletEnabled val="1"/>
        </dgm:presLayoutVars>
      </dgm:prSet>
      <dgm:spPr/>
      <dgm:t>
        <a:bodyPr/>
        <a:lstStyle/>
        <a:p>
          <a:endParaRPr lang="en-ZW"/>
        </a:p>
      </dgm:t>
    </dgm:pt>
    <dgm:pt modelId="{EC088942-5C3E-4943-961E-C461EC6D518B}" type="pres">
      <dgm:prSet presAssocID="{FB8D8D05-75DC-4911-9047-616CAC11E608}" presName="node" presStyleLbl="vennNode1" presStyleIdx="6" presStyleCnt="9">
        <dgm:presLayoutVars>
          <dgm:bulletEnabled val="1"/>
        </dgm:presLayoutVars>
      </dgm:prSet>
      <dgm:spPr/>
      <dgm:t>
        <a:bodyPr/>
        <a:lstStyle/>
        <a:p>
          <a:endParaRPr lang="en-ZW"/>
        </a:p>
      </dgm:t>
    </dgm:pt>
    <dgm:pt modelId="{47650255-91A1-41F2-9754-8F5B65B34D10}" type="pres">
      <dgm:prSet presAssocID="{E7C030B3-1F9B-4ED9-B49F-A50854A810D2}" presName="node" presStyleLbl="vennNode1" presStyleIdx="7" presStyleCnt="9">
        <dgm:presLayoutVars>
          <dgm:bulletEnabled val="1"/>
        </dgm:presLayoutVars>
      </dgm:prSet>
      <dgm:spPr/>
      <dgm:t>
        <a:bodyPr/>
        <a:lstStyle/>
        <a:p>
          <a:endParaRPr lang="en-ZW"/>
        </a:p>
      </dgm:t>
    </dgm:pt>
    <dgm:pt modelId="{C3DA538D-9F62-4B60-98BC-A419BC46823F}" type="pres">
      <dgm:prSet presAssocID="{C35B9257-EF6E-4AE5-8F82-3FFA6B6E24D7}" presName="node" presStyleLbl="vennNode1" presStyleIdx="8" presStyleCnt="9">
        <dgm:presLayoutVars>
          <dgm:bulletEnabled val="1"/>
        </dgm:presLayoutVars>
      </dgm:prSet>
      <dgm:spPr/>
      <dgm:t>
        <a:bodyPr/>
        <a:lstStyle/>
        <a:p>
          <a:endParaRPr lang="en-ZW"/>
        </a:p>
      </dgm:t>
    </dgm:pt>
  </dgm:ptLst>
  <dgm:cxnLst>
    <dgm:cxn modelId="{BF1BBCEE-719E-42FF-BBA1-BDF77DEF4059}" srcId="{E02397F0-23EF-4569-9E26-731AAB88A1AD}" destId="{E7C030B3-1F9B-4ED9-B49F-A50854A810D2}" srcOrd="6" destOrd="0" parTransId="{3FCE0CA2-7E55-4335-8ED1-ED069561F0B3}" sibTransId="{9C8BAE07-DADD-4996-AB29-4E2546BBAB06}"/>
    <dgm:cxn modelId="{CC6C308E-4773-4F40-9B8F-CD68F047E62E}" type="presOf" srcId="{E7C030B3-1F9B-4ED9-B49F-A50854A810D2}" destId="{47650255-91A1-41F2-9754-8F5B65B34D10}" srcOrd="0" destOrd="0" presId="urn:microsoft.com/office/officeart/2005/8/layout/radial3"/>
    <dgm:cxn modelId="{47F0121E-0472-40B5-8A3A-DD85083F3A2C}" srcId="{E02397F0-23EF-4569-9E26-731AAB88A1AD}" destId="{325ABE82-388F-46D4-A936-E21AFE9D2C60}" srcOrd="3" destOrd="0" parTransId="{8151A6CE-C33D-41B6-9DD5-50828E03E2E0}" sibTransId="{24F45696-75CE-476A-B27C-1574059A98F5}"/>
    <dgm:cxn modelId="{F8B7078E-628B-42F0-B940-0522ED113BFC}" type="presOf" srcId="{E02397F0-23EF-4569-9E26-731AAB88A1AD}" destId="{CCAEF12A-49FC-4B43-942B-85F1A50E1254}" srcOrd="0" destOrd="0" presId="urn:microsoft.com/office/officeart/2005/8/layout/radial3"/>
    <dgm:cxn modelId="{54D20CDE-4603-463F-B29C-F7AA7535A7E1}" type="presOf" srcId="{C35B9257-EF6E-4AE5-8F82-3FFA6B6E24D7}" destId="{C3DA538D-9F62-4B60-98BC-A419BC46823F}" srcOrd="0" destOrd="0" presId="urn:microsoft.com/office/officeart/2005/8/layout/radial3"/>
    <dgm:cxn modelId="{12D0DF95-A664-4796-8143-7B8AD9576182}" type="presOf" srcId="{830B1B6C-6672-42CA-895F-C96E6C54F7F6}" destId="{14ACAD87-D498-4750-8585-5ADF11BE00F2}" srcOrd="0" destOrd="0" presId="urn:microsoft.com/office/officeart/2005/8/layout/radial3"/>
    <dgm:cxn modelId="{4AD874DE-9D22-4DC0-86D8-06E33F9BEABD}" srcId="{43C08C79-D3BE-40B1-BD63-EFFD7998CE1D}" destId="{E02397F0-23EF-4569-9E26-731AAB88A1AD}" srcOrd="0" destOrd="0" parTransId="{8D9F184F-8BD3-4663-B552-04EF522CF128}" sibTransId="{D3FFF608-D1DB-4EF2-9225-506ADDA4A044}"/>
    <dgm:cxn modelId="{DB4FE230-33F7-49DB-895F-6E006D6F3E49}" srcId="{E02397F0-23EF-4569-9E26-731AAB88A1AD}" destId="{C35B9257-EF6E-4AE5-8F82-3FFA6B6E24D7}" srcOrd="7" destOrd="0" parTransId="{7E30E2FA-7116-47A4-9199-7E06CE428AF1}" sibTransId="{C5DF2199-6E47-43CA-BB01-20C33C2F59B5}"/>
    <dgm:cxn modelId="{9A5541AD-C164-4160-95B6-E6E7D6849304}" type="presOf" srcId="{284F6D3E-DBA3-478D-A271-176A6360DB02}" destId="{D753552F-5DE8-4A46-ACB9-CA3991B041C7}" srcOrd="0" destOrd="0" presId="urn:microsoft.com/office/officeart/2005/8/layout/radial3"/>
    <dgm:cxn modelId="{708A7D71-DA6C-4638-AD2F-5BE5B49EA364}" srcId="{E02397F0-23EF-4569-9E26-731AAB88A1AD}" destId="{830B1B6C-6672-42CA-895F-C96E6C54F7F6}" srcOrd="2" destOrd="0" parTransId="{7B924DF0-B4D5-461E-AAEE-DEBBD391AB07}" sibTransId="{63DDAC07-A460-4E8D-B386-2FF456EB1750}"/>
    <dgm:cxn modelId="{5D6E996F-0CDE-470D-8FB5-0181152DBBF5}" type="presOf" srcId="{3511E8AE-BB57-45B0-8990-A364C2F8D2F0}" destId="{9CFABCC6-0795-473F-8A0C-86461A48340C}" srcOrd="0" destOrd="0" presId="urn:microsoft.com/office/officeart/2005/8/layout/radial3"/>
    <dgm:cxn modelId="{35E0E1EA-6C13-401A-BA19-C1DB817D11A5}" srcId="{E02397F0-23EF-4569-9E26-731AAB88A1AD}" destId="{64F96EBD-B680-4EA3-A4B8-F377E2911597}" srcOrd="0" destOrd="0" parTransId="{D4F8CF7E-82F4-444C-A3C2-1ECE7BE2B5C6}" sibTransId="{9E2D7F7D-2876-4567-8F3C-96964BF07557}"/>
    <dgm:cxn modelId="{BF43D63E-F362-418E-AD90-956AFFFE6A53}" srcId="{E02397F0-23EF-4569-9E26-731AAB88A1AD}" destId="{284F6D3E-DBA3-478D-A271-176A6360DB02}" srcOrd="4" destOrd="0" parTransId="{D852A6F7-84B1-47A3-880F-308A4A9EF4CB}" sibTransId="{ECBFD2AC-AB0D-444C-817E-9DB0F536D856}"/>
    <dgm:cxn modelId="{4E1B179D-2632-4BDA-A8BA-3705B81B38B7}" type="presOf" srcId="{325ABE82-388F-46D4-A936-E21AFE9D2C60}" destId="{744B1DEE-7D22-4D47-85A4-A54073C4DF80}" srcOrd="0" destOrd="0" presId="urn:microsoft.com/office/officeart/2005/8/layout/radial3"/>
    <dgm:cxn modelId="{3E8BB8E7-211B-4134-82FA-0BC9F2D8D5B6}" type="presOf" srcId="{43C08C79-D3BE-40B1-BD63-EFFD7998CE1D}" destId="{BACD694D-FE81-46D4-963A-FA5E60211BF6}" srcOrd="0" destOrd="0" presId="urn:microsoft.com/office/officeart/2005/8/layout/radial3"/>
    <dgm:cxn modelId="{98A765E1-C2DA-48E5-98F0-1B9FD8A606DC}" srcId="{E02397F0-23EF-4569-9E26-731AAB88A1AD}" destId="{3511E8AE-BB57-45B0-8990-A364C2F8D2F0}" srcOrd="1" destOrd="0" parTransId="{6BDCA03A-61ED-411D-9EB1-25DC94D7A2D6}" sibTransId="{27E30BD5-6234-4B74-A3EB-AAEA3DEB38F1}"/>
    <dgm:cxn modelId="{FDE4BC03-9C56-4712-ABFD-DD8C3EEF14AD}" srcId="{E02397F0-23EF-4569-9E26-731AAB88A1AD}" destId="{FB8D8D05-75DC-4911-9047-616CAC11E608}" srcOrd="5" destOrd="0" parTransId="{33F79447-1275-4539-A101-1CC11EE553C7}" sibTransId="{0452AE86-62C8-4DCE-A322-E1B21D7060C0}"/>
    <dgm:cxn modelId="{1919EA2B-9665-4B05-8261-95B7E84B50C5}" type="presOf" srcId="{64F96EBD-B680-4EA3-A4B8-F377E2911597}" destId="{27EEBF4B-82F0-454A-B698-F047ACB8DB21}" srcOrd="0" destOrd="0" presId="urn:microsoft.com/office/officeart/2005/8/layout/radial3"/>
    <dgm:cxn modelId="{31B07031-8487-49E0-AC35-C8E79E89BB0C}" type="presOf" srcId="{FB8D8D05-75DC-4911-9047-616CAC11E608}" destId="{EC088942-5C3E-4943-961E-C461EC6D518B}" srcOrd="0" destOrd="0" presId="urn:microsoft.com/office/officeart/2005/8/layout/radial3"/>
    <dgm:cxn modelId="{960AF5CA-1A54-4E11-9B3F-2A17369672F0}" type="presParOf" srcId="{BACD694D-FE81-46D4-963A-FA5E60211BF6}" destId="{DA76FAE5-596C-4281-8BBF-680C4834E870}" srcOrd="0" destOrd="0" presId="urn:microsoft.com/office/officeart/2005/8/layout/radial3"/>
    <dgm:cxn modelId="{F77312E0-76A0-48A1-8E83-6DBC7511D59A}" type="presParOf" srcId="{DA76FAE5-596C-4281-8BBF-680C4834E870}" destId="{CCAEF12A-49FC-4B43-942B-85F1A50E1254}" srcOrd="0" destOrd="0" presId="urn:microsoft.com/office/officeart/2005/8/layout/radial3"/>
    <dgm:cxn modelId="{E58A926A-3CFC-4D94-A8AC-660D5244A941}" type="presParOf" srcId="{DA76FAE5-596C-4281-8BBF-680C4834E870}" destId="{27EEBF4B-82F0-454A-B698-F047ACB8DB21}" srcOrd="1" destOrd="0" presId="urn:microsoft.com/office/officeart/2005/8/layout/radial3"/>
    <dgm:cxn modelId="{E4ADC2E6-3E2B-4E01-B806-EED63FF36855}" type="presParOf" srcId="{DA76FAE5-596C-4281-8BBF-680C4834E870}" destId="{9CFABCC6-0795-473F-8A0C-86461A48340C}" srcOrd="2" destOrd="0" presId="urn:microsoft.com/office/officeart/2005/8/layout/radial3"/>
    <dgm:cxn modelId="{CFB6FDF6-91DD-4E19-B84A-614C2093E404}" type="presParOf" srcId="{DA76FAE5-596C-4281-8BBF-680C4834E870}" destId="{14ACAD87-D498-4750-8585-5ADF11BE00F2}" srcOrd="3" destOrd="0" presId="urn:microsoft.com/office/officeart/2005/8/layout/radial3"/>
    <dgm:cxn modelId="{7E529436-A029-469C-BCA5-1DBDD5CEE33F}" type="presParOf" srcId="{DA76FAE5-596C-4281-8BBF-680C4834E870}" destId="{744B1DEE-7D22-4D47-85A4-A54073C4DF80}" srcOrd="4" destOrd="0" presId="urn:microsoft.com/office/officeart/2005/8/layout/radial3"/>
    <dgm:cxn modelId="{2A75E87F-B4DA-4C23-B8FE-01FAAFA225ED}" type="presParOf" srcId="{DA76FAE5-596C-4281-8BBF-680C4834E870}" destId="{D753552F-5DE8-4A46-ACB9-CA3991B041C7}" srcOrd="5" destOrd="0" presId="urn:microsoft.com/office/officeart/2005/8/layout/radial3"/>
    <dgm:cxn modelId="{75518281-A5A5-43C0-8CAE-D89CFEF49173}" type="presParOf" srcId="{DA76FAE5-596C-4281-8BBF-680C4834E870}" destId="{EC088942-5C3E-4943-961E-C461EC6D518B}" srcOrd="6" destOrd="0" presId="urn:microsoft.com/office/officeart/2005/8/layout/radial3"/>
    <dgm:cxn modelId="{6DB8A574-AE90-4D31-B1FA-FE592E37D20C}" type="presParOf" srcId="{DA76FAE5-596C-4281-8BBF-680C4834E870}" destId="{47650255-91A1-41F2-9754-8F5B65B34D10}" srcOrd="7" destOrd="0" presId="urn:microsoft.com/office/officeart/2005/8/layout/radial3"/>
    <dgm:cxn modelId="{A9B30DE6-0B45-4EF4-A9D2-461BE7347500}" type="presParOf" srcId="{DA76FAE5-596C-4281-8BBF-680C4834E870}" destId="{C3DA538D-9F62-4B60-98BC-A419BC46823F}" srcOrd="8" destOrd="0" presId="urn:microsoft.com/office/officeart/2005/8/layout/radial3"/>
  </dgm:cxnLst>
  <dgm:bg/>
  <dgm:whole/>
</dgm:dataModel>
</file>

<file path=ppt/diagrams/data3.xml><?xml version="1.0" encoding="utf-8"?>
<dgm:dataModel xmlns:dgm="http://schemas.openxmlformats.org/drawingml/2006/diagram" xmlns:a="http://schemas.openxmlformats.org/drawingml/2006/main">
  <dgm:ptLst>
    <dgm:pt modelId="{8F6D7123-F87F-43DC-8C37-A4EB82A8E5C6}" type="doc">
      <dgm:prSet loTypeId="urn:microsoft.com/office/officeart/2005/8/layout/hList6" loCatId="list" qsTypeId="urn:microsoft.com/office/officeart/2005/8/quickstyle/3d3" qsCatId="3D" csTypeId="urn:microsoft.com/office/officeart/2005/8/colors/colorful4" csCatId="colorful" phldr="1"/>
      <dgm:spPr/>
      <dgm:t>
        <a:bodyPr/>
        <a:lstStyle/>
        <a:p>
          <a:endParaRPr lang="en-ZW"/>
        </a:p>
      </dgm:t>
    </dgm:pt>
    <dgm:pt modelId="{137B7212-3AED-4721-A5AB-BAE609B71507}">
      <dgm:prSet/>
      <dgm:spPr/>
      <dgm:t>
        <a:bodyPr/>
        <a:lstStyle/>
        <a:p>
          <a:r>
            <a:rPr lang="en-ZW" smtClean="0"/>
            <a:t>CITY OF BULAWAYO EMPOWERS YOUNG GIRLS AND WOMEN TO FIGHT AGAINST CLIMATE CHANGE</a:t>
          </a:r>
          <a:endParaRPr lang="en-ZW" dirty="0"/>
        </a:p>
      </dgm:t>
    </dgm:pt>
    <dgm:pt modelId="{8FDB0909-E2C9-4D56-B3A3-3938EE51062B}" type="parTrans" cxnId="{5B9407B2-335A-480F-BF82-5F070F7FC985}">
      <dgm:prSet/>
      <dgm:spPr/>
      <dgm:t>
        <a:bodyPr/>
        <a:lstStyle/>
        <a:p>
          <a:endParaRPr lang="en-ZW"/>
        </a:p>
      </dgm:t>
    </dgm:pt>
    <dgm:pt modelId="{66C850A3-936F-4883-949C-C0A6893ED19E}" type="sibTrans" cxnId="{5B9407B2-335A-480F-BF82-5F070F7FC985}">
      <dgm:prSet/>
      <dgm:spPr/>
      <dgm:t>
        <a:bodyPr/>
        <a:lstStyle/>
        <a:p>
          <a:endParaRPr lang="en-ZW"/>
        </a:p>
      </dgm:t>
    </dgm:pt>
    <dgm:pt modelId="{CC872DC6-185A-420F-98C8-33761BD20276}" type="pres">
      <dgm:prSet presAssocID="{8F6D7123-F87F-43DC-8C37-A4EB82A8E5C6}" presName="Name0" presStyleCnt="0">
        <dgm:presLayoutVars>
          <dgm:dir/>
          <dgm:resizeHandles val="exact"/>
        </dgm:presLayoutVars>
      </dgm:prSet>
      <dgm:spPr/>
    </dgm:pt>
    <dgm:pt modelId="{281D8AC1-EA56-4AC7-871B-873E63D58C4B}" type="pres">
      <dgm:prSet presAssocID="{137B7212-3AED-4721-A5AB-BAE609B71507}" presName="node" presStyleLbl="node1" presStyleIdx="0" presStyleCnt="1">
        <dgm:presLayoutVars>
          <dgm:bulletEnabled val="1"/>
        </dgm:presLayoutVars>
      </dgm:prSet>
      <dgm:spPr/>
    </dgm:pt>
  </dgm:ptLst>
  <dgm:cxnLst>
    <dgm:cxn modelId="{1B3B239F-97E6-42D2-8612-B9BC46B46062}" type="presOf" srcId="{8F6D7123-F87F-43DC-8C37-A4EB82A8E5C6}" destId="{CC872DC6-185A-420F-98C8-33761BD20276}" srcOrd="0" destOrd="0" presId="urn:microsoft.com/office/officeart/2005/8/layout/hList6"/>
    <dgm:cxn modelId="{CAC59177-3FB2-4D2C-911E-D6E96B8BD567}" type="presOf" srcId="{137B7212-3AED-4721-A5AB-BAE609B71507}" destId="{281D8AC1-EA56-4AC7-871B-873E63D58C4B}" srcOrd="0" destOrd="0" presId="urn:microsoft.com/office/officeart/2005/8/layout/hList6"/>
    <dgm:cxn modelId="{5B9407B2-335A-480F-BF82-5F070F7FC985}" srcId="{8F6D7123-F87F-43DC-8C37-A4EB82A8E5C6}" destId="{137B7212-3AED-4721-A5AB-BAE609B71507}" srcOrd="0" destOrd="0" parTransId="{8FDB0909-E2C9-4D56-B3A3-3938EE51062B}" sibTransId="{66C850A3-936F-4883-949C-C0A6893ED19E}"/>
    <dgm:cxn modelId="{57280760-D92E-4C9E-8471-CFEF17414C83}" type="presParOf" srcId="{CC872DC6-185A-420F-98C8-33761BD20276}" destId="{281D8AC1-EA56-4AC7-871B-873E63D58C4B}" srcOrd="0" destOrd="0" presId="urn:microsoft.com/office/officeart/2005/8/layout/hList6"/>
  </dgm:cxnLst>
  <dgm:bg/>
  <dgm:whole/>
</dgm:dataModel>
</file>

<file path=ppt/diagrams/data4.xml><?xml version="1.0" encoding="utf-8"?>
<dgm:dataModel xmlns:dgm="http://schemas.openxmlformats.org/drawingml/2006/diagram" xmlns:a="http://schemas.openxmlformats.org/drawingml/2006/main">
  <dgm:ptLst>
    <dgm:pt modelId="{A77D31B3-3808-4FBA-8FA4-CC8D448A173E}" type="doc">
      <dgm:prSet loTypeId="urn:microsoft.com/office/officeart/2005/8/layout/orgChart1#1" loCatId="hierarchy" qsTypeId="urn:microsoft.com/office/officeart/2005/8/quickstyle/simple5#1" qsCatId="simple" csTypeId="urn:microsoft.com/office/officeart/2005/8/colors/colorful2#1" csCatId="accent1" phldr="1"/>
      <dgm:spPr/>
      <dgm:t>
        <a:bodyPr/>
        <a:lstStyle/>
        <a:p>
          <a:endParaRPr lang="en-US"/>
        </a:p>
      </dgm:t>
    </dgm:pt>
    <dgm:pt modelId="{47C757F0-AA23-46BE-9311-EA432CDEEAA1}">
      <dgm:prSet phldrT="[Text]" phldr="0" custT="1"/>
      <dgm:spPr/>
      <dgm:t>
        <a:bodyPr vert="horz" wrap="square"/>
        <a:lstStyle/>
        <a:p>
          <a:pPr>
            <a:lnSpc>
              <a:spcPct val="100000"/>
            </a:lnSpc>
            <a:spcBef>
              <a:spcPct val="0"/>
            </a:spcBef>
            <a:spcAft>
              <a:spcPct val="35000"/>
            </a:spcAft>
          </a:pPr>
          <a:r>
            <a:rPr lang="" altLang="en-US" sz="1200" dirty="0">
              <a:latin typeface="Times New Roman" panose="02020603050405020304" charset="0"/>
              <a:cs typeface="Times New Roman" panose="02020603050405020304" charset="0"/>
            </a:rPr>
            <a:t>His Worship the Mayor, Deputy Mayor and Councillors</a:t>
          </a:r>
        </a:p>
        <a:p>
          <a:pPr>
            <a:lnSpc>
              <a:spcPct val="100000"/>
            </a:lnSpc>
            <a:spcBef>
              <a:spcPct val="0"/>
            </a:spcBef>
            <a:spcAft>
              <a:spcPct val="35000"/>
            </a:spcAft>
          </a:pPr>
          <a:r>
            <a:rPr lang="" altLang="en-US" sz="1200" dirty="0">
              <a:latin typeface="Times New Roman" panose="02020603050405020304" charset="0"/>
              <a:cs typeface="Times New Roman" panose="02020603050405020304" charset="0"/>
            </a:rPr>
            <a:t>Town Clerk</a:t>
          </a:r>
        </a:p>
      </dgm:t>
    </dgm:pt>
    <dgm:pt modelId="{AB39B06D-FE6C-48B2-B5B4-77CD0C8CF7AD}" type="parTrans" cxnId="{67A2A8E2-9DBC-4350-B3D7-9EE5794DA069}">
      <dgm:prSet/>
      <dgm:spPr/>
      <dgm:t>
        <a:bodyPr/>
        <a:lstStyle/>
        <a:p>
          <a:endParaRPr lang="en-US"/>
        </a:p>
      </dgm:t>
    </dgm:pt>
    <dgm:pt modelId="{DF0D1C21-B79E-4875-B7FA-EF183CB48B88}" type="sibTrans" cxnId="{67A2A8E2-9DBC-4350-B3D7-9EE5794DA069}">
      <dgm:prSet/>
      <dgm:spPr/>
      <dgm:t>
        <a:bodyPr/>
        <a:lstStyle/>
        <a:p>
          <a:endParaRPr lang="en-US"/>
        </a:p>
      </dgm:t>
    </dgm:pt>
    <dgm:pt modelId="{CF717C8A-B40B-4AFF-BF49-65ABB7DF8190}">
      <dgm:prSet phldrT="[Text]" phldr="0" custT="0"/>
      <dgm:spPr/>
      <dgm:t>
        <a:bodyPr vert="horz" wrap="square"/>
        <a:lstStyle/>
        <a:p>
          <a:pPr algn="just">
            <a:lnSpc>
              <a:spcPct val="100000"/>
            </a:lnSpc>
            <a:spcBef>
              <a:spcPct val="0"/>
            </a:spcBef>
            <a:spcAft>
              <a:spcPct val="35000"/>
            </a:spcAft>
          </a:pPr>
          <a:r>
            <a:rPr lang="" altLang="en-US">
              <a:latin typeface="Times New Roman" panose="02020603050405020304" charset="0"/>
              <a:cs typeface="Times New Roman" panose="02020603050405020304" charset="0"/>
            </a:rPr>
            <a:t>Human Capital Director</a:t>
          </a:r>
        </a:p>
      </dgm:t>
    </dgm:pt>
    <dgm:pt modelId="{CCF68ADE-40B6-47D0-93C1-88EC13ADC8AC}" type="parTrans" cxnId="{F98F08C2-73C2-4019-A74C-5D300E0E8C8E}">
      <dgm:prSet/>
      <dgm:spPr/>
      <dgm:t>
        <a:bodyPr/>
        <a:lstStyle/>
        <a:p>
          <a:endParaRPr lang="en-US"/>
        </a:p>
      </dgm:t>
    </dgm:pt>
    <dgm:pt modelId="{630D3E0B-D1D7-4E1A-8193-515AA5E1866F}" type="sibTrans" cxnId="{F98F08C2-73C2-4019-A74C-5D300E0E8C8E}">
      <dgm:prSet/>
      <dgm:spPr/>
      <dgm:t>
        <a:bodyPr/>
        <a:lstStyle/>
        <a:p>
          <a:endParaRPr lang="en-US"/>
        </a:p>
      </dgm:t>
    </dgm:pt>
    <dgm:pt modelId="{E963F207-4F5C-4682-8D20-07CA6145AF06}">
      <dgm:prSet phldr="0" custT="1"/>
      <dgm:spPr/>
      <dgm:t>
        <a:bodyPr vert="horz" wrap="square"/>
        <a:lstStyle/>
        <a:p>
          <a:pPr>
            <a:lnSpc>
              <a:spcPct val="100000"/>
            </a:lnSpc>
            <a:spcBef>
              <a:spcPct val="0"/>
            </a:spcBef>
            <a:spcAft>
              <a:spcPct val="35000"/>
            </a:spcAft>
          </a:pPr>
          <a:r>
            <a:rPr lang="" sz="1400" dirty="0">
              <a:latin typeface="Times New Roman" panose="02020603050405020304" charset="0"/>
              <a:cs typeface="Times New Roman" panose="02020603050405020304" charset="0"/>
            </a:rPr>
            <a:t>Principal Gender Safety and Health </a:t>
          </a:r>
          <a:r>
            <a:rPr lang="" sz="1400" dirty="0" smtClean="0">
              <a:latin typeface="Times New Roman" panose="02020603050405020304" charset="0"/>
              <a:cs typeface="Times New Roman" panose="02020603050405020304" charset="0"/>
            </a:rPr>
            <a:t>Officer/ Council Gender Focal Person</a:t>
          </a:r>
          <a:endParaRPr lang="" sz="1100" dirty="0"/>
        </a:p>
        <a:p>
          <a:pPr>
            <a:lnSpc>
              <a:spcPct val="100000"/>
            </a:lnSpc>
            <a:spcBef>
              <a:spcPct val="0"/>
            </a:spcBef>
            <a:spcAft>
              <a:spcPct val="35000"/>
            </a:spcAft>
          </a:pPr>
          <a:endParaRPr lang="" sz="1100" dirty="0"/>
        </a:p>
      </dgm:t>
    </dgm:pt>
    <dgm:pt modelId="{94273359-B916-4BC8-BDBE-EDAF157A0D69}" type="parTrans" cxnId="{DD729CD1-99E1-4822-8BCC-CA54F180ED0A}">
      <dgm:prSet/>
      <dgm:spPr/>
      <dgm:t>
        <a:bodyPr/>
        <a:lstStyle/>
        <a:p>
          <a:endParaRPr lang="en-ZW"/>
        </a:p>
      </dgm:t>
    </dgm:pt>
    <dgm:pt modelId="{9500E6EF-717D-4CE7-A8CC-7931313FC052}" type="sibTrans" cxnId="{DD729CD1-99E1-4822-8BCC-CA54F180ED0A}">
      <dgm:prSet/>
      <dgm:spPr/>
      <dgm:t>
        <a:bodyPr/>
        <a:lstStyle/>
        <a:p>
          <a:endParaRPr lang="en-ZW"/>
        </a:p>
      </dgm:t>
    </dgm:pt>
    <dgm:pt modelId="{74F182E6-2820-42F9-84AF-D55044FBCEBA}">
      <dgm:prSet phldr="0" custT="1"/>
      <dgm:spPr/>
      <dgm:t>
        <a:bodyPr vert="horz" wrap="square"/>
        <a:lstStyle/>
        <a:p>
          <a:pPr>
            <a:lnSpc>
              <a:spcPct val="100000"/>
            </a:lnSpc>
            <a:spcBef>
              <a:spcPct val="0"/>
            </a:spcBef>
            <a:spcAft>
              <a:spcPct val="35000"/>
            </a:spcAft>
          </a:pPr>
          <a:r>
            <a:rPr lang="" sz="1200" dirty="0">
              <a:latin typeface="Times New Roman" panose="02020603050405020304" charset="0"/>
              <a:cs typeface="Times New Roman" panose="02020603050405020304" charset="0"/>
            </a:rPr>
            <a:t>Gender Officer</a:t>
          </a:r>
        </a:p>
        <a:p>
          <a:pPr>
            <a:lnSpc>
              <a:spcPct val="100000"/>
            </a:lnSpc>
            <a:spcBef>
              <a:spcPct val="0"/>
            </a:spcBef>
            <a:spcAft>
              <a:spcPct val="35000"/>
            </a:spcAft>
          </a:pPr>
          <a:r>
            <a:rPr lang="" sz="1200" dirty="0">
              <a:latin typeface="Times New Roman" panose="02020603050405020304" charset="0"/>
              <a:cs typeface="Times New Roman" panose="02020603050405020304" charset="0"/>
            </a:rPr>
            <a:t>Departmental Gender Focal Persons</a:t>
          </a:r>
        </a:p>
      </dgm:t>
    </dgm:pt>
    <dgm:pt modelId="{2BEC066F-4FDA-43F9-885B-2CA5881FCF47}" type="parTrans" cxnId="{4A90056E-B5D9-43E9-A7F3-FFBE4FD151E1}">
      <dgm:prSet/>
      <dgm:spPr/>
      <dgm:t>
        <a:bodyPr/>
        <a:lstStyle/>
        <a:p>
          <a:endParaRPr lang="en-ZW"/>
        </a:p>
      </dgm:t>
    </dgm:pt>
    <dgm:pt modelId="{ABFCCFBB-BE0E-4275-90BB-A11D4723A56A}" type="sibTrans" cxnId="{4A90056E-B5D9-43E9-A7F3-FFBE4FD151E1}">
      <dgm:prSet/>
      <dgm:spPr/>
      <dgm:t>
        <a:bodyPr/>
        <a:lstStyle/>
        <a:p>
          <a:endParaRPr lang="en-ZW"/>
        </a:p>
      </dgm:t>
    </dgm:pt>
    <dgm:pt modelId="{E498DC9C-C5AC-4482-A26F-3B99DC5D79F0}" type="pres">
      <dgm:prSet presAssocID="{A77D31B3-3808-4FBA-8FA4-CC8D448A173E}" presName="hierChild1" presStyleCnt="0">
        <dgm:presLayoutVars>
          <dgm:orgChart val="1"/>
          <dgm:chPref val="1"/>
          <dgm:dir/>
          <dgm:animOne val="branch"/>
          <dgm:animLvl val="lvl"/>
          <dgm:resizeHandles/>
        </dgm:presLayoutVars>
      </dgm:prSet>
      <dgm:spPr/>
      <dgm:t>
        <a:bodyPr/>
        <a:lstStyle/>
        <a:p>
          <a:endParaRPr lang="en-ZW"/>
        </a:p>
      </dgm:t>
    </dgm:pt>
    <dgm:pt modelId="{F728C3E8-5128-4BB6-90CC-A86769ECE335}" type="pres">
      <dgm:prSet presAssocID="{47C757F0-AA23-46BE-9311-EA432CDEEAA1}" presName="hierRoot1" presStyleCnt="0">
        <dgm:presLayoutVars>
          <dgm:hierBranch val="init"/>
        </dgm:presLayoutVars>
      </dgm:prSet>
      <dgm:spPr/>
    </dgm:pt>
    <dgm:pt modelId="{79147750-B6BF-43FD-83A0-7ACDC9B53EFF}" type="pres">
      <dgm:prSet presAssocID="{47C757F0-AA23-46BE-9311-EA432CDEEAA1}" presName="rootComposite1" presStyleCnt="0"/>
      <dgm:spPr/>
      <dgm:t>
        <a:bodyPr/>
        <a:lstStyle/>
        <a:p>
          <a:endParaRPr lang="en-ZW"/>
        </a:p>
      </dgm:t>
    </dgm:pt>
    <dgm:pt modelId="{AE79172D-D441-42BB-84EA-E3D989670DED}" type="pres">
      <dgm:prSet presAssocID="{47C757F0-AA23-46BE-9311-EA432CDEEAA1}" presName="rootText1" presStyleLbl="node0" presStyleIdx="0" presStyleCnt="1" custLinFactNeighborX="8686" custLinFactNeighborY="7596">
        <dgm:presLayoutVars>
          <dgm:chPref val="3"/>
        </dgm:presLayoutVars>
      </dgm:prSet>
      <dgm:spPr/>
      <dgm:t>
        <a:bodyPr/>
        <a:lstStyle/>
        <a:p>
          <a:endParaRPr lang="en-ZW"/>
        </a:p>
      </dgm:t>
    </dgm:pt>
    <dgm:pt modelId="{86420519-308D-4A6A-8FEA-6FB2E39BA448}" type="pres">
      <dgm:prSet presAssocID="{47C757F0-AA23-46BE-9311-EA432CDEEAA1}" presName="rootConnector1" presStyleLbl="node1" presStyleIdx="0" presStyleCnt="0"/>
      <dgm:spPr/>
      <dgm:t>
        <a:bodyPr/>
        <a:lstStyle/>
        <a:p>
          <a:endParaRPr lang="en-ZW"/>
        </a:p>
      </dgm:t>
    </dgm:pt>
    <dgm:pt modelId="{9A0FF10C-81C7-47CD-A320-768F2009480B}" type="pres">
      <dgm:prSet presAssocID="{47C757F0-AA23-46BE-9311-EA432CDEEAA1}" presName="hierChild2" presStyleCnt="0"/>
      <dgm:spPr/>
    </dgm:pt>
    <dgm:pt modelId="{AB3A8128-6C86-49B7-B5CC-0153888815E5}" type="pres">
      <dgm:prSet presAssocID="{CCF68ADE-40B6-47D0-93C1-88EC13ADC8AC}" presName="Name37" presStyleLbl="parChTrans1D2" presStyleIdx="0" presStyleCnt="1"/>
      <dgm:spPr/>
      <dgm:t>
        <a:bodyPr/>
        <a:lstStyle/>
        <a:p>
          <a:endParaRPr lang="en-ZW"/>
        </a:p>
      </dgm:t>
    </dgm:pt>
    <dgm:pt modelId="{1A917F9A-DDE6-4568-B35C-7FABCEF0A586}" type="pres">
      <dgm:prSet presAssocID="{CF717C8A-B40B-4AFF-BF49-65ABB7DF8190}" presName="hierRoot2" presStyleCnt="0">
        <dgm:presLayoutVars>
          <dgm:hierBranch val="init"/>
        </dgm:presLayoutVars>
      </dgm:prSet>
      <dgm:spPr/>
    </dgm:pt>
    <dgm:pt modelId="{FA949B67-3DB7-47FA-97C9-4A653E762F22}" type="pres">
      <dgm:prSet presAssocID="{CF717C8A-B40B-4AFF-BF49-65ABB7DF8190}" presName="rootComposite" presStyleCnt="0"/>
      <dgm:spPr/>
      <dgm:t>
        <a:bodyPr/>
        <a:lstStyle/>
        <a:p>
          <a:endParaRPr lang="en-ZW"/>
        </a:p>
      </dgm:t>
    </dgm:pt>
    <dgm:pt modelId="{7D64F4A3-0E55-47AC-A59B-9D5A9DC25552}" type="pres">
      <dgm:prSet presAssocID="{CF717C8A-B40B-4AFF-BF49-65ABB7DF8190}" presName="rootText" presStyleLbl="node2" presStyleIdx="0" presStyleCnt="1">
        <dgm:presLayoutVars>
          <dgm:chPref val="3"/>
        </dgm:presLayoutVars>
      </dgm:prSet>
      <dgm:spPr/>
      <dgm:t>
        <a:bodyPr/>
        <a:lstStyle/>
        <a:p>
          <a:endParaRPr lang="en-ZW"/>
        </a:p>
      </dgm:t>
    </dgm:pt>
    <dgm:pt modelId="{5667CB49-EC34-46BC-AD2D-72F3BD95D049}" type="pres">
      <dgm:prSet presAssocID="{CF717C8A-B40B-4AFF-BF49-65ABB7DF8190}" presName="rootConnector" presStyleLbl="node2" presStyleIdx="0" presStyleCnt="1"/>
      <dgm:spPr/>
      <dgm:t>
        <a:bodyPr/>
        <a:lstStyle/>
        <a:p>
          <a:endParaRPr lang="en-ZW"/>
        </a:p>
      </dgm:t>
    </dgm:pt>
    <dgm:pt modelId="{EB3A10DA-2FA4-4DAD-8341-8078D7F83716}" type="pres">
      <dgm:prSet presAssocID="{CF717C8A-B40B-4AFF-BF49-65ABB7DF8190}" presName="hierChild4" presStyleCnt="0"/>
      <dgm:spPr/>
    </dgm:pt>
    <dgm:pt modelId="{2D54C613-FDAF-43C2-90CE-9FA1D0076486}" type="pres">
      <dgm:prSet presAssocID="{94273359-B916-4BC8-BDBE-EDAF157A0D69}" presName="Name37" presStyleLbl="parChTrans1D3" presStyleIdx="0" presStyleCnt="1"/>
      <dgm:spPr/>
      <dgm:t>
        <a:bodyPr/>
        <a:lstStyle/>
        <a:p>
          <a:endParaRPr lang="en-ZW"/>
        </a:p>
      </dgm:t>
    </dgm:pt>
    <dgm:pt modelId="{FA6EE149-CB2A-42FC-B8A0-18F81584943E}" type="pres">
      <dgm:prSet presAssocID="{E963F207-4F5C-4682-8D20-07CA6145AF06}" presName="hierRoot2" presStyleCnt="0">
        <dgm:presLayoutVars>
          <dgm:hierBranch/>
        </dgm:presLayoutVars>
      </dgm:prSet>
      <dgm:spPr/>
    </dgm:pt>
    <dgm:pt modelId="{94D74B6E-3444-48CF-A16A-695BAF03C643}" type="pres">
      <dgm:prSet presAssocID="{E963F207-4F5C-4682-8D20-07CA6145AF06}" presName="rootComposite" presStyleCnt="0"/>
      <dgm:spPr/>
      <dgm:t>
        <a:bodyPr/>
        <a:lstStyle/>
        <a:p>
          <a:endParaRPr lang="en-ZW"/>
        </a:p>
      </dgm:t>
    </dgm:pt>
    <dgm:pt modelId="{A9CA95D1-CBBB-4884-B6BD-4FB4DC2F0208}" type="pres">
      <dgm:prSet presAssocID="{E963F207-4F5C-4682-8D20-07CA6145AF06}" presName="rootText" presStyleLbl="node3" presStyleIdx="0" presStyleCnt="1" custScaleY="134369">
        <dgm:presLayoutVars>
          <dgm:chPref val="3"/>
        </dgm:presLayoutVars>
      </dgm:prSet>
      <dgm:spPr/>
      <dgm:t>
        <a:bodyPr/>
        <a:lstStyle/>
        <a:p>
          <a:endParaRPr lang="en-ZW"/>
        </a:p>
      </dgm:t>
    </dgm:pt>
    <dgm:pt modelId="{D4912CF9-1644-48AB-AB68-75D1223F65F9}" type="pres">
      <dgm:prSet presAssocID="{E963F207-4F5C-4682-8D20-07CA6145AF06}" presName="rootConnector" presStyleLbl="node3" presStyleIdx="0" presStyleCnt="1"/>
      <dgm:spPr/>
      <dgm:t>
        <a:bodyPr/>
        <a:lstStyle/>
        <a:p>
          <a:endParaRPr lang="en-ZW"/>
        </a:p>
      </dgm:t>
    </dgm:pt>
    <dgm:pt modelId="{4E7446B6-54C2-4AC6-8387-321B53D4A344}" type="pres">
      <dgm:prSet presAssocID="{E963F207-4F5C-4682-8D20-07CA6145AF06}" presName="hierChild4" presStyleCnt="0"/>
      <dgm:spPr/>
    </dgm:pt>
    <dgm:pt modelId="{7498916A-9CFB-4202-A50E-7BAC57E9B9B9}" type="pres">
      <dgm:prSet presAssocID="{2BEC066F-4FDA-43F9-885B-2CA5881FCF47}" presName="Name35" presStyleLbl="parChTrans1D4" presStyleIdx="0" presStyleCnt="1"/>
      <dgm:spPr/>
      <dgm:t>
        <a:bodyPr/>
        <a:lstStyle/>
        <a:p>
          <a:endParaRPr lang="en-ZW"/>
        </a:p>
      </dgm:t>
    </dgm:pt>
    <dgm:pt modelId="{6EE5E016-426F-47AB-9571-15A93EC68487}" type="pres">
      <dgm:prSet presAssocID="{74F182E6-2820-42F9-84AF-D55044FBCEBA}" presName="hierRoot2" presStyleCnt="0">
        <dgm:presLayoutVars>
          <dgm:hierBranch val="init"/>
        </dgm:presLayoutVars>
      </dgm:prSet>
      <dgm:spPr/>
    </dgm:pt>
    <dgm:pt modelId="{1F6F672C-62CD-4A1A-B709-ED2ACEE4FCA4}" type="pres">
      <dgm:prSet presAssocID="{74F182E6-2820-42F9-84AF-D55044FBCEBA}" presName="rootComposite" presStyleCnt="0"/>
      <dgm:spPr/>
      <dgm:t>
        <a:bodyPr/>
        <a:lstStyle/>
        <a:p>
          <a:endParaRPr lang="en-ZW"/>
        </a:p>
      </dgm:t>
    </dgm:pt>
    <dgm:pt modelId="{A5DA8DD8-E08E-4693-80FD-DB3A9238A980}" type="pres">
      <dgm:prSet presAssocID="{74F182E6-2820-42F9-84AF-D55044FBCEBA}" presName="rootText" presStyleLbl="node4" presStyleIdx="0" presStyleCnt="1">
        <dgm:presLayoutVars>
          <dgm:chPref val="3"/>
        </dgm:presLayoutVars>
      </dgm:prSet>
      <dgm:spPr/>
      <dgm:t>
        <a:bodyPr/>
        <a:lstStyle/>
        <a:p>
          <a:endParaRPr lang="en-ZW"/>
        </a:p>
      </dgm:t>
    </dgm:pt>
    <dgm:pt modelId="{3CA8A764-1EE7-4851-9795-A778B3E93E24}" type="pres">
      <dgm:prSet presAssocID="{74F182E6-2820-42F9-84AF-D55044FBCEBA}" presName="rootConnector" presStyleLbl="node4" presStyleIdx="0" presStyleCnt="1"/>
      <dgm:spPr/>
      <dgm:t>
        <a:bodyPr/>
        <a:lstStyle/>
        <a:p>
          <a:endParaRPr lang="en-ZW"/>
        </a:p>
      </dgm:t>
    </dgm:pt>
    <dgm:pt modelId="{9050FFF1-DCAC-4DDE-B919-5AAE1CF0BC48}" type="pres">
      <dgm:prSet presAssocID="{74F182E6-2820-42F9-84AF-D55044FBCEBA}" presName="hierChild4" presStyleCnt="0"/>
      <dgm:spPr/>
    </dgm:pt>
    <dgm:pt modelId="{61EB2AA5-8C1B-4F82-8FB4-72C81AC8937E}" type="pres">
      <dgm:prSet presAssocID="{74F182E6-2820-42F9-84AF-D55044FBCEBA}" presName="hierChild5" presStyleCnt="0"/>
      <dgm:spPr/>
    </dgm:pt>
    <dgm:pt modelId="{7B011810-CC6F-437D-A7A5-F4398BF88EE6}" type="pres">
      <dgm:prSet presAssocID="{E963F207-4F5C-4682-8D20-07CA6145AF06}" presName="hierChild5" presStyleCnt="0"/>
      <dgm:spPr/>
    </dgm:pt>
    <dgm:pt modelId="{B05C5608-85C8-433E-A928-1755312B673B}" type="pres">
      <dgm:prSet presAssocID="{CF717C8A-B40B-4AFF-BF49-65ABB7DF8190}" presName="hierChild5" presStyleCnt="0"/>
      <dgm:spPr/>
    </dgm:pt>
    <dgm:pt modelId="{0E819307-1B4E-434E-BA76-D5A4192B0663}" type="pres">
      <dgm:prSet presAssocID="{47C757F0-AA23-46BE-9311-EA432CDEEAA1}" presName="hierChild3" presStyleCnt="0"/>
      <dgm:spPr/>
    </dgm:pt>
  </dgm:ptLst>
  <dgm:cxnLst>
    <dgm:cxn modelId="{4A90056E-B5D9-43E9-A7F3-FFBE4FD151E1}" srcId="{E963F207-4F5C-4682-8D20-07CA6145AF06}" destId="{74F182E6-2820-42F9-84AF-D55044FBCEBA}" srcOrd="0" destOrd="0" parTransId="{2BEC066F-4FDA-43F9-885B-2CA5881FCF47}" sibTransId="{ABFCCFBB-BE0E-4275-90BB-A11D4723A56A}"/>
    <dgm:cxn modelId="{7A3DAFA4-96B5-465E-98D7-7A858EDFDB57}" type="presOf" srcId="{E963F207-4F5C-4682-8D20-07CA6145AF06}" destId="{D4912CF9-1644-48AB-AB68-75D1223F65F9}" srcOrd="1" destOrd="0" presId="urn:microsoft.com/office/officeart/2005/8/layout/orgChart1#1"/>
    <dgm:cxn modelId="{8B1F9035-AA93-4966-9DE5-8F8D90D36217}" type="presOf" srcId="{2BEC066F-4FDA-43F9-885B-2CA5881FCF47}" destId="{7498916A-9CFB-4202-A50E-7BAC57E9B9B9}" srcOrd="0" destOrd="0" presId="urn:microsoft.com/office/officeart/2005/8/layout/orgChart1#1"/>
    <dgm:cxn modelId="{20E28A78-1F1F-4FB3-B308-C25E7A6E34B9}" type="presOf" srcId="{94273359-B916-4BC8-BDBE-EDAF157A0D69}" destId="{2D54C613-FDAF-43C2-90CE-9FA1D0076486}" srcOrd="0" destOrd="0" presId="urn:microsoft.com/office/officeart/2005/8/layout/orgChart1#1"/>
    <dgm:cxn modelId="{364B28E8-104E-4267-B841-A279CD93F7E1}" type="presOf" srcId="{47C757F0-AA23-46BE-9311-EA432CDEEAA1}" destId="{86420519-308D-4A6A-8FEA-6FB2E39BA448}" srcOrd="1" destOrd="0" presId="urn:microsoft.com/office/officeart/2005/8/layout/orgChart1#1"/>
    <dgm:cxn modelId="{C8978D97-6C72-42D6-BDBE-5533C22E774C}" type="presOf" srcId="{E963F207-4F5C-4682-8D20-07CA6145AF06}" destId="{A9CA95D1-CBBB-4884-B6BD-4FB4DC2F0208}" srcOrd="0" destOrd="0" presId="urn:microsoft.com/office/officeart/2005/8/layout/orgChart1#1"/>
    <dgm:cxn modelId="{DD729CD1-99E1-4822-8BCC-CA54F180ED0A}" srcId="{CF717C8A-B40B-4AFF-BF49-65ABB7DF8190}" destId="{E963F207-4F5C-4682-8D20-07CA6145AF06}" srcOrd="0" destOrd="0" parTransId="{94273359-B916-4BC8-BDBE-EDAF157A0D69}" sibTransId="{9500E6EF-717D-4CE7-A8CC-7931313FC052}"/>
    <dgm:cxn modelId="{B189D683-5656-4212-9EFB-7352CFEE48FE}" type="presOf" srcId="{74F182E6-2820-42F9-84AF-D55044FBCEBA}" destId="{3CA8A764-1EE7-4851-9795-A778B3E93E24}" srcOrd="1" destOrd="0" presId="urn:microsoft.com/office/officeart/2005/8/layout/orgChart1#1"/>
    <dgm:cxn modelId="{D9F03611-D569-4E6F-969E-8CC14D3A82F5}" type="presOf" srcId="{CCF68ADE-40B6-47D0-93C1-88EC13ADC8AC}" destId="{AB3A8128-6C86-49B7-B5CC-0153888815E5}" srcOrd="0" destOrd="0" presId="urn:microsoft.com/office/officeart/2005/8/layout/orgChart1#1"/>
    <dgm:cxn modelId="{F98F08C2-73C2-4019-A74C-5D300E0E8C8E}" srcId="{47C757F0-AA23-46BE-9311-EA432CDEEAA1}" destId="{CF717C8A-B40B-4AFF-BF49-65ABB7DF8190}" srcOrd="0" destOrd="0" parTransId="{CCF68ADE-40B6-47D0-93C1-88EC13ADC8AC}" sibTransId="{630D3E0B-D1D7-4E1A-8193-515AA5E1866F}"/>
    <dgm:cxn modelId="{BB00E02C-9F4E-4500-848F-8654EC13CC76}" type="presOf" srcId="{CF717C8A-B40B-4AFF-BF49-65ABB7DF8190}" destId="{5667CB49-EC34-46BC-AD2D-72F3BD95D049}" srcOrd="1" destOrd="0" presId="urn:microsoft.com/office/officeart/2005/8/layout/orgChart1#1"/>
    <dgm:cxn modelId="{D5E5C4DA-9F86-473D-8D04-A6C077A27780}" type="presOf" srcId="{CF717C8A-B40B-4AFF-BF49-65ABB7DF8190}" destId="{7D64F4A3-0E55-47AC-A59B-9D5A9DC25552}" srcOrd="0" destOrd="0" presId="urn:microsoft.com/office/officeart/2005/8/layout/orgChart1#1"/>
    <dgm:cxn modelId="{67A2A8E2-9DBC-4350-B3D7-9EE5794DA069}" srcId="{A77D31B3-3808-4FBA-8FA4-CC8D448A173E}" destId="{47C757F0-AA23-46BE-9311-EA432CDEEAA1}" srcOrd="0" destOrd="0" parTransId="{AB39B06D-FE6C-48B2-B5B4-77CD0C8CF7AD}" sibTransId="{DF0D1C21-B79E-4875-B7FA-EF183CB48B88}"/>
    <dgm:cxn modelId="{EFF32AC2-D377-4A1E-93F7-B1CF2487FC95}" type="presOf" srcId="{47C757F0-AA23-46BE-9311-EA432CDEEAA1}" destId="{AE79172D-D441-42BB-84EA-E3D989670DED}" srcOrd="0" destOrd="0" presId="urn:microsoft.com/office/officeart/2005/8/layout/orgChart1#1"/>
    <dgm:cxn modelId="{676D3833-2E5C-4772-A5E6-164B23D80C75}" type="presOf" srcId="{74F182E6-2820-42F9-84AF-D55044FBCEBA}" destId="{A5DA8DD8-E08E-4693-80FD-DB3A9238A980}" srcOrd="0" destOrd="0" presId="urn:microsoft.com/office/officeart/2005/8/layout/orgChart1#1"/>
    <dgm:cxn modelId="{C330C384-1371-4903-B325-9101C0667F5B}" type="presOf" srcId="{A77D31B3-3808-4FBA-8FA4-CC8D448A173E}" destId="{E498DC9C-C5AC-4482-A26F-3B99DC5D79F0}" srcOrd="0" destOrd="0" presId="urn:microsoft.com/office/officeart/2005/8/layout/orgChart1#1"/>
    <dgm:cxn modelId="{06A9B335-E8C5-4E0E-B4F3-528B0937C289}" type="presParOf" srcId="{E498DC9C-C5AC-4482-A26F-3B99DC5D79F0}" destId="{F728C3E8-5128-4BB6-90CC-A86769ECE335}" srcOrd="0" destOrd="0" presId="urn:microsoft.com/office/officeart/2005/8/layout/orgChart1#1"/>
    <dgm:cxn modelId="{59475571-E58B-425E-A7D9-D6C4E3D1C6E5}" type="presParOf" srcId="{F728C3E8-5128-4BB6-90CC-A86769ECE335}" destId="{79147750-B6BF-43FD-83A0-7ACDC9B53EFF}" srcOrd="0" destOrd="0" presId="urn:microsoft.com/office/officeart/2005/8/layout/orgChart1#1"/>
    <dgm:cxn modelId="{F1F9CDB8-BF0D-4D9C-9C47-3F79CCC3F633}" type="presParOf" srcId="{79147750-B6BF-43FD-83A0-7ACDC9B53EFF}" destId="{AE79172D-D441-42BB-84EA-E3D989670DED}" srcOrd="0" destOrd="0" presId="urn:microsoft.com/office/officeart/2005/8/layout/orgChart1#1"/>
    <dgm:cxn modelId="{8790FDB1-EB3D-4FCE-8C39-788CD816F639}" type="presParOf" srcId="{79147750-B6BF-43FD-83A0-7ACDC9B53EFF}" destId="{86420519-308D-4A6A-8FEA-6FB2E39BA448}" srcOrd="1" destOrd="0" presId="urn:microsoft.com/office/officeart/2005/8/layout/orgChart1#1"/>
    <dgm:cxn modelId="{5B72A732-3127-4AC8-BA18-862C4021EE26}" type="presParOf" srcId="{F728C3E8-5128-4BB6-90CC-A86769ECE335}" destId="{9A0FF10C-81C7-47CD-A320-768F2009480B}" srcOrd="1" destOrd="0" presId="urn:microsoft.com/office/officeart/2005/8/layout/orgChart1#1"/>
    <dgm:cxn modelId="{549C2895-1380-406B-8B16-70C65D66FC1F}" type="presParOf" srcId="{9A0FF10C-81C7-47CD-A320-768F2009480B}" destId="{AB3A8128-6C86-49B7-B5CC-0153888815E5}" srcOrd="0" destOrd="0" presId="urn:microsoft.com/office/officeart/2005/8/layout/orgChart1#1"/>
    <dgm:cxn modelId="{7D946521-CA3E-4E61-A038-9EED5DC112CB}" type="presParOf" srcId="{9A0FF10C-81C7-47CD-A320-768F2009480B}" destId="{1A917F9A-DDE6-4568-B35C-7FABCEF0A586}" srcOrd="1" destOrd="0" presId="urn:microsoft.com/office/officeart/2005/8/layout/orgChart1#1"/>
    <dgm:cxn modelId="{B16CCEA7-6979-45DA-B90D-0FDECD3C8DCC}" type="presParOf" srcId="{1A917F9A-DDE6-4568-B35C-7FABCEF0A586}" destId="{FA949B67-3DB7-47FA-97C9-4A653E762F22}" srcOrd="0" destOrd="0" presId="urn:microsoft.com/office/officeart/2005/8/layout/orgChart1#1"/>
    <dgm:cxn modelId="{4FDA31C8-825A-42DC-9271-82FF542A6834}" type="presParOf" srcId="{FA949B67-3DB7-47FA-97C9-4A653E762F22}" destId="{7D64F4A3-0E55-47AC-A59B-9D5A9DC25552}" srcOrd="0" destOrd="0" presId="urn:microsoft.com/office/officeart/2005/8/layout/orgChart1#1"/>
    <dgm:cxn modelId="{425BA8D3-A316-4B4B-ADD9-1155A6EB0985}" type="presParOf" srcId="{FA949B67-3DB7-47FA-97C9-4A653E762F22}" destId="{5667CB49-EC34-46BC-AD2D-72F3BD95D049}" srcOrd="1" destOrd="0" presId="urn:microsoft.com/office/officeart/2005/8/layout/orgChart1#1"/>
    <dgm:cxn modelId="{BCCD9966-C1C3-43F8-AD62-C75CC7483619}" type="presParOf" srcId="{1A917F9A-DDE6-4568-B35C-7FABCEF0A586}" destId="{EB3A10DA-2FA4-4DAD-8341-8078D7F83716}" srcOrd="1" destOrd="0" presId="urn:microsoft.com/office/officeart/2005/8/layout/orgChart1#1"/>
    <dgm:cxn modelId="{7F2E2917-4825-4681-A71F-EA886AB7159A}" type="presParOf" srcId="{EB3A10DA-2FA4-4DAD-8341-8078D7F83716}" destId="{2D54C613-FDAF-43C2-90CE-9FA1D0076486}" srcOrd="0" destOrd="0" presId="urn:microsoft.com/office/officeart/2005/8/layout/orgChart1#1"/>
    <dgm:cxn modelId="{BFF79FC4-A466-4C8C-97F6-AAEB563EA55A}" type="presParOf" srcId="{EB3A10DA-2FA4-4DAD-8341-8078D7F83716}" destId="{FA6EE149-CB2A-42FC-B8A0-18F81584943E}" srcOrd="1" destOrd="0" presId="urn:microsoft.com/office/officeart/2005/8/layout/orgChart1#1"/>
    <dgm:cxn modelId="{CFDDE4E1-EDF6-4036-9561-EE1EF77B0929}" type="presParOf" srcId="{FA6EE149-CB2A-42FC-B8A0-18F81584943E}" destId="{94D74B6E-3444-48CF-A16A-695BAF03C643}" srcOrd="0" destOrd="0" presId="urn:microsoft.com/office/officeart/2005/8/layout/orgChart1#1"/>
    <dgm:cxn modelId="{4DA01DF8-A985-402D-A0F8-8BF73E212244}" type="presParOf" srcId="{94D74B6E-3444-48CF-A16A-695BAF03C643}" destId="{A9CA95D1-CBBB-4884-B6BD-4FB4DC2F0208}" srcOrd="0" destOrd="0" presId="urn:microsoft.com/office/officeart/2005/8/layout/orgChart1#1"/>
    <dgm:cxn modelId="{795B5B6B-A745-4BC8-A216-FA1A94E9486C}" type="presParOf" srcId="{94D74B6E-3444-48CF-A16A-695BAF03C643}" destId="{D4912CF9-1644-48AB-AB68-75D1223F65F9}" srcOrd="1" destOrd="0" presId="urn:microsoft.com/office/officeart/2005/8/layout/orgChart1#1"/>
    <dgm:cxn modelId="{FA70EEE6-350A-4D73-B50C-E466C03C152A}" type="presParOf" srcId="{FA6EE149-CB2A-42FC-B8A0-18F81584943E}" destId="{4E7446B6-54C2-4AC6-8387-321B53D4A344}" srcOrd="1" destOrd="0" presId="urn:microsoft.com/office/officeart/2005/8/layout/orgChart1#1"/>
    <dgm:cxn modelId="{785087D3-4C62-4FA8-B7F7-1A3D468BD207}" type="presParOf" srcId="{4E7446B6-54C2-4AC6-8387-321B53D4A344}" destId="{7498916A-9CFB-4202-A50E-7BAC57E9B9B9}" srcOrd="0" destOrd="0" presId="urn:microsoft.com/office/officeart/2005/8/layout/orgChart1#1"/>
    <dgm:cxn modelId="{B9210668-AC3F-45BA-821E-89F374DF18BF}" type="presParOf" srcId="{4E7446B6-54C2-4AC6-8387-321B53D4A344}" destId="{6EE5E016-426F-47AB-9571-15A93EC68487}" srcOrd="1" destOrd="0" presId="urn:microsoft.com/office/officeart/2005/8/layout/orgChart1#1"/>
    <dgm:cxn modelId="{2C656FBD-D91F-4EBE-9F1A-EE4EEB99DA77}" type="presParOf" srcId="{6EE5E016-426F-47AB-9571-15A93EC68487}" destId="{1F6F672C-62CD-4A1A-B709-ED2ACEE4FCA4}" srcOrd="0" destOrd="0" presId="urn:microsoft.com/office/officeart/2005/8/layout/orgChart1#1"/>
    <dgm:cxn modelId="{E5AFF2AD-7232-49CE-A357-5725221A58D4}" type="presParOf" srcId="{1F6F672C-62CD-4A1A-B709-ED2ACEE4FCA4}" destId="{A5DA8DD8-E08E-4693-80FD-DB3A9238A980}" srcOrd="0" destOrd="0" presId="urn:microsoft.com/office/officeart/2005/8/layout/orgChart1#1"/>
    <dgm:cxn modelId="{6940B506-3F39-439C-BEE2-959D5BC72758}" type="presParOf" srcId="{1F6F672C-62CD-4A1A-B709-ED2ACEE4FCA4}" destId="{3CA8A764-1EE7-4851-9795-A778B3E93E24}" srcOrd="1" destOrd="0" presId="urn:microsoft.com/office/officeart/2005/8/layout/orgChart1#1"/>
    <dgm:cxn modelId="{40E60B2B-EE3B-496E-8EDD-18B89E05EF87}" type="presParOf" srcId="{6EE5E016-426F-47AB-9571-15A93EC68487}" destId="{9050FFF1-DCAC-4DDE-B919-5AAE1CF0BC48}" srcOrd="1" destOrd="0" presId="urn:microsoft.com/office/officeart/2005/8/layout/orgChart1#1"/>
    <dgm:cxn modelId="{2F472075-658D-452D-88DA-457193A238B6}" type="presParOf" srcId="{6EE5E016-426F-47AB-9571-15A93EC68487}" destId="{61EB2AA5-8C1B-4F82-8FB4-72C81AC8937E}" srcOrd="2" destOrd="0" presId="urn:microsoft.com/office/officeart/2005/8/layout/orgChart1#1"/>
    <dgm:cxn modelId="{368BBE8B-2FF6-4C12-A4BD-A2A155F49A2E}" type="presParOf" srcId="{FA6EE149-CB2A-42FC-B8A0-18F81584943E}" destId="{7B011810-CC6F-437D-A7A5-F4398BF88EE6}" srcOrd="2" destOrd="0" presId="urn:microsoft.com/office/officeart/2005/8/layout/orgChart1#1"/>
    <dgm:cxn modelId="{A64FB003-5A93-40DA-85E9-6FC6E9131212}" type="presParOf" srcId="{1A917F9A-DDE6-4568-B35C-7FABCEF0A586}" destId="{B05C5608-85C8-433E-A928-1755312B673B}" srcOrd="2" destOrd="0" presId="urn:microsoft.com/office/officeart/2005/8/layout/orgChart1#1"/>
    <dgm:cxn modelId="{C9C9C60F-E573-4CFC-A9F7-5F08DEFBFA08}" type="presParOf" srcId="{F728C3E8-5128-4BB6-90CC-A86769ECE335}" destId="{0E819307-1B4E-434E-BA76-D5A4192B0663}" srcOrd="2" destOrd="0" presId="urn:microsoft.com/office/officeart/2005/8/layout/orgChart1#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886783-DEE0-41CE-9B05-59A077BD6D5F}">
      <dsp:nvSpPr>
        <dsp:cNvPr id="0" name=""/>
        <dsp:cNvSpPr/>
      </dsp:nvSpPr>
      <dsp:spPr>
        <a:xfrm>
          <a:off x="18811" y="694294"/>
          <a:ext cx="3526110" cy="2239080"/>
        </a:xfrm>
        <a:prstGeom prst="roundRect">
          <a:avLst>
            <a:gd name="adj" fmla="val 10000"/>
          </a:avLst>
        </a:prstGeom>
        <a:solidFill>
          <a:schemeClr val="accent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sp>
    <dsp:sp modelId="{A7F8CF6B-8844-43A4-82FA-F237A1840CB5}">
      <dsp:nvSpPr>
        <dsp:cNvPr id="0" name=""/>
        <dsp:cNvSpPr/>
      </dsp:nvSpPr>
      <dsp:spPr>
        <a:xfrm>
          <a:off x="410601" y="1066494"/>
          <a:ext cx="3526110" cy="223908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ZA" sz="2800" kern="1200" dirty="0">
              <a:latin typeface="Times New Roman" panose="02020603050405020304" pitchFamily="18" charset="0"/>
              <a:cs typeface="Times New Roman" panose="02020603050405020304" pitchFamily="18" charset="0"/>
            </a:rPr>
            <a:t>Second largest city of Zimbabwe</a:t>
          </a:r>
          <a:endParaRPr lang="en-US" sz="2800" kern="1200" dirty="0">
            <a:latin typeface="Times New Roman" panose="02020603050405020304" pitchFamily="18" charset="0"/>
            <a:cs typeface="Times New Roman" panose="02020603050405020304" pitchFamily="18" charset="0"/>
          </a:endParaRPr>
        </a:p>
      </dsp:txBody>
      <dsp:txXfrm>
        <a:off x="476181" y="1132074"/>
        <a:ext cx="3394950" cy="2107920"/>
      </dsp:txXfrm>
    </dsp:sp>
    <dsp:sp modelId="{9E67204B-3B56-4551-A4D6-FC0EC65FDC00}">
      <dsp:nvSpPr>
        <dsp:cNvPr id="0" name=""/>
        <dsp:cNvSpPr/>
      </dsp:nvSpPr>
      <dsp:spPr>
        <a:xfrm>
          <a:off x="4310695" y="676605"/>
          <a:ext cx="3526110" cy="2800551"/>
        </a:xfrm>
        <a:prstGeom prst="roundRect">
          <a:avLst>
            <a:gd name="adj" fmla="val 10000"/>
          </a:avLst>
        </a:prstGeom>
        <a:solidFill>
          <a:schemeClr val="accent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sp>
    <dsp:sp modelId="{C3C9A295-D45B-43DF-80AA-AE551EE0B059}">
      <dsp:nvSpPr>
        <dsp:cNvPr id="0" name=""/>
        <dsp:cNvSpPr/>
      </dsp:nvSpPr>
      <dsp:spPr>
        <a:xfrm>
          <a:off x="4702485" y="1048805"/>
          <a:ext cx="3526110" cy="280055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ZA" sz="2400" kern="1200" dirty="0">
              <a:latin typeface="Times New Roman" panose="02020603050405020304" pitchFamily="18" charset="0"/>
              <a:cs typeface="Times New Roman" panose="02020603050405020304" pitchFamily="18" charset="0"/>
            </a:rPr>
            <a:t>Strategically located in the South Western part of the country linked by road, rail and air to South Africa, Botswana and Zambia.</a:t>
          </a:r>
          <a:endParaRPr lang="en-US" sz="2400" kern="1200" dirty="0">
            <a:latin typeface="Times New Roman" panose="02020603050405020304" pitchFamily="18" charset="0"/>
            <a:cs typeface="Times New Roman" panose="02020603050405020304" pitchFamily="18" charset="0"/>
          </a:endParaRPr>
        </a:p>
      </dsp:txBody>
      <dsp:txXfrm>
        <a:off x="4784510" y="1130830"/>
        <a:ext cx="3362060" cy="26365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98916A-9CFB-4202-A50E-7BAC57E9B9B9}">
      <dsp:nvSpPr>
        <dsp:cNvPr id="0" name=""/>
        <dsp:cNvSpPr/>
      </dsp:nvSpPr>
      <dsp:spPr>
        <a:xfrm>
          <a:off x="2069782" y="3303508"/>
          <a:ext cx="91440" cy="361174"/>
        </a:xfrm>
        <a:custGeom>
          <a:avLst/>
          <a:gdLst/>
          <a:ahLst/>
          <a:cxnLst/>
          <a:rect l="0" t="0" r="0" b="0"/>
          <a:pathLst>
            <a:path>
              <a:moveTo>
                <a:pt x="45720" y="0"/>
              </a:moveTo>
              <a:lnTo>
                <a:pt x="45720" y="36117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54C613-FDAF-43C2-90CE-9FA1D0076486}">
      <dsp:nvSpPr>
        <dsp:cNvPr id="0" name=""/>
        <dsp:cNvSpPr/>
      </dsp:nvSpPr>
      <dsp:spPr>
        <a:xfrm>
          <a:off x="2069782" y="2082394"/>
          <a:ext cx="91440" cy="361174"/>
        </a:xfrm>
        <a:custGeom>
          <a:avLst/>
          <a:gdLst/>
          <a:ahLst/>
          <a:cxnLst/>
          <a:rect l="0" t="0" r="0" b="0"/>
          <a:pathLst>
            <a:path>
              <a:moveTo>
                <a:pt x="45720" y="0"/>
              </a:moveTo>
              <a:lnTo>
                <a:pt x="45720" y="36117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A8128-6C86-49B7-B5CC-0153888815E5}">
      <dsp:nvSpPr>
        <dsp:cNvPr id="0" name=""/>
        <dsp:cNvSpPr/>
      </dsp:nvSpPr>
      <dsp:spPr>
        <a:xfrm>
          <a:off x="2069782" y="861280"/>
          <a:ext cx="91440" cy="361174"/>
        </a:xfrm>
        <a:custGeom>
          <a:avLst/>
          <a:gdLst/>
          <a:ahLst/>
          <a:cxnLst/>
          <a:rect l="0" t="0" r="0" b="0"/>
          <a:pathLst>
            <a:path>
              <a:moveTo>
                <a:pt x="45720" y="0"/>
              </a:moveTo>
              <a:lnTo>
                <a:pt x="45720" y="361174"/>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79172D-D441-42BB-84EA-E3D989670DED}">
      <dsp:nvSpPr>
        <dsp:cNvPr id="0" name=""/>
        <dsp:cNvSpPr/>
      </dsp:nvSpPr>
      <dsp:spPr>
        <a:xfrm>
          <a:off x="1255563" y="1340"/>
          <a:ext cx="1719878" cy="85993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100000"/>
            </a:lnSpc>
            <a:spcBef>
              <a:spcPct val="0"/>
            </a:spcBef>
            <a:spcAft>
              <a:spcPct val="35000"/>
            </a:spcAft>
          </a:pPr>
          <a:r>
            <a:rPr lang="" altLang="en-US" sz="1200" kern="1200">
              <a:latin typeface="Times New Roman" panose="02020603050405020304" charset="0"/>
              <a:cs typeface="Times New Roman" panose="02020603050405020304" charset="0"/>
            </a:rPr>
            <a:t>His Worship the Mayor, Deputy Mayor and Councillors</a:t>
          </a:r>
        </a:p>
        <a:p>
          <a:pPr lvl="0" algn="ctr" defTabSz="533400">
            <a:lnSpc>
              <a:spcPct val="100000"/>
            </a:lnSpc>
            <a:spcBef>
              <a:spcPct val="0"/>
            </a:spcBef>
            <a:spcAft>
              <a:spcPct val="35000"/>
            </a:spcAft>
          </a:pPr>
          <a:r>
            <a:rPr lang="" altLang="en-US" sz="1200" kern="1200">
              <a:latin typeface="Times New Roman" panose="02020603050405020304" charset="0"/>
              <a:cs typeface="Times New Roman" panose="02020603050405020304" charset="0"/>
            </a:rPr>
            <a:t>Town Clerk</a:t>
          </a:r>
        </a:p>
      </dsp:txBody>
      <dsp:txXfrm>
        <a:off x="1255563" y="1340"/>
        <a:ext cx="1719878" cy="859939"/>
      </dsp:txXfrm>
    </dsp:sp>
    <dsp:sp modelId="{7D64F4A3-0E55-47AC-A59B-9D5A9DC25552}">
      <dsp:nvSpPr>
        <dsp:cNvPr id="0" name=""/>
        <dsp:cNvSpPr/>
      </dsp:nvSpPr>
      <dsp:spPr>
        <a:xfrm>
          <a:off x="1255563" y="1222454"/>
          <a:ext cx="1719878" cy="859939"/>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lvl="0" algn="just" defTabSz="933450">
            <a:lnSpc>
              <a:spcPct val="100000"/>
            </a:lnSpc>
            <a:spcBef>
              <a:spcPct val="0"/>
            </a:spcBef>
            <a:spcAft>
              <a:spcPct val="35000"/>
            </a:spcAft>
          </a:pPr>
          <a:r>
            <a:rPr lang="" altLang="en-US" sz="2100" kern="1200">
              <a:latin typeface="Times New Roman" panose="02020603050405020304" charset="0"/>
              <a:cs typeface="Times New Roman" panose="02020603050405020304" charset="0"/>
            </a:rPr>
            <a:t>Human Capital Director</a:t>
          </a:r>
        </a:p>
      </dsp:txBody>
      <dsp:txXfrm>
        <a:off x="1255563" y="1222454"/>
        <a:ext cx="1719878" cy="859939"/>
      </dsp:txXfrm>
    </dsp:sp>
    <dsp:sp modelId="{A9CA95D1-CBBB-4884-B6BD-4FB4DC2F0208}">
      <dsp:nvSpPr>
        <dsp:cNvPr id="0" name=""/>
        <dsp:cNvSpPr/>
      </dsp:nvSpPr>
      <dsp:spPr>
        <a:xfrm>
          <a:off x="1255563" y="2443568"/>
          <a:ext cx="1719878" cy="859939"/>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100000"/>
            </a:lnSpc>
            <a:spcBef>
              <a:spcPct val="0"/>
            </a:spcBef>
            <a:spcAft>
              <a:spcPct val="35000"/>
            </a:spcAft>
          </a:pPr>
          <a:r>
            <a:rPr lang="" sz="1400" kern="1200">
              <a:latin typeface="Times New Roman" panose="02020603050405020304" charset="0"/>
              <a:cs typeface="Times New Roman" panose="02020603050405020304" charset="0"/>
            </a:rPr>
            <a:t>Principal Gender Safety and Health Officer</a:t>
          </a:r>
          <a:endParaRPr lang="" sz="1100" kern="1200"/>
        </a:p>
        <a:p>
          <a:pPr lvl="0" algn="ctr" defTabSz="622300">
            <a:lnSpc>
              <a:spcPct val="100000"/>
            </a:lnSpc>
            <a:spcBef>
              <a:spcPct val="0"/>
            </a:spcBef>
            <a:spcAft>
              <a:spcPct val="35000"/>
            </a:spcAft>
          </a:pPr>
          <a:endParaRPr lang="" sz="1100" kern="1200"/>
        </a:p>
      </dsp:txBody>
      <dsp:txXfrm>
        <a:off x="1255563" y="2443568"/>
        <a:ext cx="1719878" cy="859939"/>
      </dsp:txXfrm>
    </dsp:sp>
    <dsp:sp modelId="{A5DA8DD8-E08E-4693-80FD-DB3A9238A980}">
      <dsp:nvSpPr>
        <dsp:cNvPr id="0" name=""/>
        <dsp:cNvSpPr/>
      </dsp:nvSpPr>
      <dsp:spPr>
        <a:xfrm>
          <a:off x="1255563" y="3664682"/>
          <a:ext cx="1719878" cy="859939"/>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100000"/>
            </a:lnSpc>
            <a:spcBef>
              <a:spcPct val="0"/>
            </a:spcBef>
            <a:spcAft>
              <a:spcPct val="35000"/>
            </a:spcAft>
          </a:pPr>
          <a:r>
            <a:rPr lang="" sz="1200" kern="1200">
              <a:latin typeface="Times New Roman" panose="02020603050405020304" charset="0"/>
              <a:cs typeface="Times New Roman" panose="02020603050405020304" charset="0"/>
            </a:rPr>
            <a:t>Gender Officer</a:t>
          </a:r>
        </a:p>
        <a:p>
          <a:pPr lvl="0" algn="ctr" defTabSz="533400">
            <a:lnSpc>
              <a:spcPct val="100000"/>
            </a:lnSpc>
            <a:spcBef>
              <a:spcPct val="0"/>
            </a:spcBef>
            <a:spcAft>
              <a:spcPct val="35000"/>
            </a:spcAft>
          </a:pPr>
          <a:r>
            <a:rPr lang="" sz="1200" kern="1200">
              <a:latin typeface="Times New Roman" panose="02020603050405020304" charset="0"/>
              <a:cs typeface="Times New Roman" panose="02020603050405020304" charset="0"/>
            </a:rPr>
            <a:t>Departmental Gender Focal Persons</a:t>
          </a:r>
        </a:p>
      </dsp:txBody>
      <dsp:txXfrm>
        <a:off x="1255563" y="3664682"/>
        <a:ext cx="1719878" cy="85993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rSet qsTypeId="urn:microsoft.com/office/officeart/2005/8/quickstyle/simple5"/>
        </dgm:pt>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rSet csTypeId="urn:microsoft.com/office/officeart/2005/8/colors/accent6_5"/>
        </dgm:pt>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dim" val="1D"/>
                                    <dgm:param type="endSty" val="noArr"/>
                                    <dgm:param type="connRout" val="bend"/>
                                    <dgm:param type="begPts" val="bCtr"/>
                                    <dgm:param type="endPts" val="midL midR"/>
                                  </dgm:alg>
                                </dgm:if>
                                <dgm:else name="Name45">
                                  <dgm:alg type="conn">
                                    <dgm:param type="srcNode" val="rootConnector"/>
                                    <dgm:param type="dim" val="1D"/>
                                    <dgm:param type="endSty" val="noArr"/>
                                    <dgm:param type="connRout" val="bend"/>
                                    <dgm:param type="begPts" val="bCtr"/>
                                    <dgm:param type="endPts" val="midL midR"/>
                                  </dgm:alg>
                                </dgm:else>
                              </dgm:choose>
                            </dgm:if>
                            <dgm:else name="Name46">
                              <dgm:alg type="conn">
                                <dgm:param type="dim" val="1D"/>
                                <dgm:param type="endSty" val="noArr"/>
                                <dgm:param type="connRout" val="bend"/>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dim" val="1D"/>
                                <dgm:param type="endSty" val="noArr"/>
                                <dgm:param type="connRout" val="bend"/>
                                <dgm:param type="begPts" val="bCtr"/>
                                <dgm:param type="endPts" val="midL midR"/>
                              </dgm:alg>
                            </dgm:if>
                            <dgm:else name="Name55">
                              <dgm:alg type="conn">
                                <dgm:param type="srcNode" val="rootConnector1"/>
                                <dgm:param type="dim" val="1D"/>
                                <dgm:param type="endSty" val="noArr"/>
                                <dgm:param type="connRout" val="bend"/>
                                <dgm:param type="begPts" val="bCtr"/>
                                <dgm:param type="endPts" val="midL midR"/>
                              </dgm:alg>
                            </dgm:else>
                          </dgm:choose>
                        </dgm:if>
                        <dgm:else name="Name56">
                          <dgm:choose name="Name57">
                            <dgm:if name="Name58" axis="par ch" ptType="node asst" func="cnt" op="gte" val="1">
                              <dgm:alg type="conn">
                                <dgm:param type="dim" val="1D"/>
                                <dgm:param type="endSty" val="noArr"/>
                                <dgm:param type="connRout" val="bend"/>
                                <dgm:param type="begPts" val="bCtr"/>
                                <dgm:param type="endPts" val="midL midR"/>
                              </dgm:alg>
                            </dgm:if>
                            <dgm:else name="Name59">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linDir" val="fromT"/>
                        <dgm:param type="chAlign" val="r"/>
                      </dgm:alg>
                    </dgm:if>
                    <dgm:if name="Name85" func="var" arg="hierBranch" op="equ" val="r">
                      <dgm:alg type="hierChild">
                        <dgm:param type="linDir" val="fromT"/>
                        <dgm:param type="chAlign" val="l"/>
                      </dgm:alg>
                    </dgm:if>
                    <dgm:if name="Name86" func="var" arg="hierBranch" op="equ" val="hang">
                      <dgm:choose name="Name87">
                        <dgm:if name="Name88" func="var" arg="dir" op="equ" val="norm">
                          <dgm:alg type="hierChild">
                            <dgm:param type="linDir" val="fromL"/>
                            <dgm:param type="chAlign" val="l"/>
                            <dgm:param type="secLinDir" val="fromT"/>
                            <dgm:param type="secChAlign" val="t"/>
                          </dgm:alg>
                        </dgm:if>
                        <dgm:else name="Name89">
                          <dgm:alg type="hierChild">
                            <dgm:param type="linDir" val="fromR"/>
                            <dgm:param type="chAlign" val="l"/>
                            <dgm:param type="secLinDir" val="fromT"/>
                            <dgm:param type="secChAlign" val="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linDir" val="fromT"/>
                            <dgm:param type="chAlign" val="l"/>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linDir" val="fromL"/>
                        <dgm:param type="chAlign" val="l"/>
                        <dgm:param type="secLinDir" val="fromT"/>
                        <dgm:param type="secChAlign" val="t"/>
                      </dgm:alg>
                    </dgm:if>
                    <dgm:else name="Name10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linDir" val="fromL"/>
                  <dgm:param type="chAlign" val="l"/>
                  <dgm:param type="secLinDir" val="fromT"/>
                  <dgm:param type="secChAlign" val="t"/>
                </dgm:alg>
              </dgm:if>
              <dgm:else name="Name109">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linDir" val="fromT"/>
                        <dgm:param type="chAlign" val="r"/>
                      </dgm:alg>
                    </dgm:if>
                    <dgm:if name="Name129" func="var" arg="hierBranch" op="equ" val="r">
                      <dgm:alg type="hierChild">
                        <dgm:param type="linDir" val="fromT"/>
                        <dgm:param type="chAlign" val="l"/>
                      </dgm:alg>
                    </dgm:if>
                    <dgm:if name="Name130" func="var" arg="hierBranch" op="equ" val="hang">
                      <dgm:choose name="Name131">
                        <dgm:if name="Name132" func="var" arg="dir" op="equ" val="norm">
                          <dgm:alg type="hierChild">
                            <dgm:param type="linDir" val="fromL"/>
                            <dgm:param type="chAlign" val="l"/>
                            <dgm:param type="secLinDir" val="fromT"/>
                            <dgm:param type="secChAlign" val="t"/>
                          </dgm:alg>
                        </dgm:if>
                        <dgm:else name="Name133">
                          <dgm:alg type="hierChild">
                            <dgm:param type="linDir" val="fromR"/>
                            <dgm:param type="chAlign" val="l"/>
                            <dgm:param type="secLinDir" val="fromT"/>
                            <dgm:param type="secChAlign" val="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linDir" val="fromT"/>
                            <dgm:param type="chAlign" val="l"/>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linDir" val="fromL"/>
                        <dgm:param type="chAlign" val="l"/>
                        <dgm:param type="secLinDir" val="fromT"/>
                        <dgm:param type="secChAlign" val="t"/>
                      </dgm:alg>
                    </dgm:if>
                    <dgm:else name="Name146">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1">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967AC4-FAAE-40C7-9D5F-93FB15DECFD0}" type="datetimeFigureOut">
              <a:rPr lang="en-GB" smtClean="0"/>
              <a:pPr/>
              <a:t>07/11/2024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FD5587-7577-41D4-90F2-B824B19906F8}" type="slidenum">
              <a:rPr lang="en-GB" smtClean="0"/>
              <a:pPr/>
              <a:t>‹#›</a:t>
            </a:fld>
            <a:endParaRPr lang="en-GB"/>
          </a:p>
        </p:txBody>
      </p:sp>
    </p:spTree>
    <p:extLst>
      <p:ext uri="{BB962C8B-B14F-4D97-AF65-F5344CB8AC3E}">
        <p14:creationId xmlns:p14="http://schemas.microsoft.com/office/powerpoint/2010/main" xmlns="" val="32195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DFD5587-7577-41D4-90F2-B824B19906F8}" type="slidenum">
              <a:rPr lang="en-GB" smtClean="0"/>
              <a:pPr/>
              <a:t>1</a:t>
            </a:fld>
            <a:endParaRPr lang="en-GB"/>
          </a:p>
        </p:txBody>
      </p:sp>
    </p:spTree>
    <p:extLst>
      <p:ext uri="{BB962C8B-B14F-4D97-AF65-F5344CB8AC3E}">
        <p14:creationId xmlns:p14="http://schemas.microsoft.com/office/powerpoint/2010/main" xmlns="" val="2962434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FD5587-7577-41D4-90F2-B824B19906F8}" type="slidenum">
              <a:rPr lang="en-GB" smtClean="0"/>
              <a:pPr/>
              <a:t>2</a:t>
            </a:fld>
            <a:endParaRPr lang="en-GB"/>
          </a:p>
        </p:txBody>
      </p:sp>
    </p:spTree>
    <p:extLst>
      <p:ext uri="{BB962C8B-B14F-4D97-AF65-F5344CB8AC3E}">
        <p14:creationId xmlns:p14="http://schemas.microsoft.com/office/powerpoint/2010/main" xmlns="" val="1269319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W" dirty="0"/>
          </a:p>
        </p:txBody>
      </p:sp>
      <p:sp>
        <p:nvSpPr>
          <p:cNvPr id="4" name="Slide Number Placeholder 3"/>
          <p:cNvSpPr>
            <a:spLocks noGrp="1"/>
          </p:cNvSpPr>
          <p:nvPr>
            <p:ph type="sldNum" sz="quarter" idx="10"/>
          </p:nvPr>
        </p:nvSpPr>
        <p:spPr/>
        <p:txBody>
          <a:bodyPr/>
          <a:lstStyle/>
          <a:p>
            <a:fld id="{1DFD5587-7577-41D4-90F2-B824B19906F8}" type="slidenum">
              <a:rPr lang="en-GB" smtClean="0"/>
              <a:pPr/>
              <a:t>5</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FD5587-7577-41D4-90F2-B824B19906F8}" type="slidenum">
              <a:rPr lang="en-GB" smtClean="0"/>
              <a:pPr/>
              <a:t>29</a:t>
            </a:fld>
            <a:endParaRPr lang="en-GB"/>
          </a:p>
        </p:txBody>
      </p:sp>
    </p:spTree>
    <p:extLst>
      <p:ext uri="{BB962C8B-B14F-4D97-AF65-F5344CB8AC3E}">
        <p14:creationId xmlns:p14="http://schemas.microsoft.com/office/powerpoint/2010/main" xmlns="" val="2589440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FD5587-7577-41D4-90F2-B824B19906F8}" type="slidenum">
              <a:rPr lang="en-GB" smtClean="0"/>
              <a:pPr/>
              <a:t>30</a:t>
            </a:fld>
            <a:endParaRPr lang="en-GB"/>
          </a:p>
        </p:txBody>
      </p:sp>
    </p:spTree>
    <p:extLst>
      <p:ext uri="{BB962C8B-B14F-4D97-AF65-F5344CB8AC3E}">
        <p14:creationId xmlns:p14="http://schemas.microsoft.com/office/powerpoint/2010/main" xmlns="" val="2589440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dirty="0"/>
          </a:p>
        </p:txBody>
      </p:sp>
      <p:sp>
        <p:nvSpPr>
          <p:cNvPr id="4" name="Slide Number Placeholder 3"/>
          <p:cNvSpPr>
            <a:spLocks noGrp="1"/>
          </p:cNvSpPr>
          <p:nvPr>
            <p:ph type="sldNum" sz="quarter" idx="10"/>
          </p:nvPr>
        </p:nvSpPr>
        <p:spPr/>
        <p:txBody>
          <a:bodyPr/>
          <a:lstStyle/>
          <a:p>
            <a:fld id="{1DFD5587-7577-41D4-90F2-B824B19906F8}" type="slidenum">
              <a:rPr lang="en-GB" smtClean="0"/>
              <a:pPr/>
              <a:t>43</a:t>
            </a:fld>
            <a:endParaRPr lang="en-GB"/>
          </a:p>
        </p:txBody>
      </p:sp>
    </p:spTree>
    <p:extLst>
      <p:ext uri="{BB962C8B-B14F-4D97-AF65-F5344CB8AC3E}">
        <p14:creationId xmlns:p14="http://schemas.microsoft.com/office/powerpoint/2010/main" xmlns="" val="336206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DFD5587-7577-41D4-90F2-B824B19906F8}" type="slidenum">
              <a:rPr lang="en-GB" smtClean="0"/>
              <a:pPr/>
              <a:t>53</a:t>
            </a:fld>
            <a:endParaRPr lang="en-GB"/>
          </a:p>
        </p:txBody>
      </p:sp>
    </p:spTree>
    <p:extLst>
      <p:ext uri="{BB962C8B-B14F-4D97-AF65-F5344CB8AC3E}">
        <p14:creationId xmlns:p14="http://schemas.microsoft.com/office/powerpoint/2010/main" xmlns="" val="2166209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ZW"/>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W"/>
          </a:p>
        </p:txBody>
      </p:sp>
      <p:sp>
        <p:nvSpPr>
          <p:cNvPr id="4" name="Date Placeholder 3"/>
          <p:cNvSpPr>
            <a:spLocks noGrp="1"/>
          </p:cNvSpPr>
          <p:nvPr>
            <p:ph type="dt" sz="half" idx="10"/>
          </p:nvPr>
        </p:nvSpPr>
        <p:spPr/>
        <p:txBody>
          <a:bodyPr/>
          <a:lstStyle/>
          <a:p>
            <a:fld id="{BDB4485F-ED24-47DB-AFF9-387090B6200D}" type="datetimeFigureOut">
              <a:rPr lang="en-ZW" smtClean="0"/>
              <a:pPr/>
              <a:t>7/11/2024</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pPr/>
              <a:t>‹#›</a:t>
            </a:fld>
            <a:endParaRPr lang="en-ZW"/>
          </a:p>
        </p:txBody>
      </p:sp>
    </p:spTree>
    <p:extLst>
      <p:ext uri="{BB962C8B-B14F-4D97-AF65-F5344CB8AC3E}">
        <p14:creationId xmlns:p14="http://schemas.microsoft.com/office/powerpoint/2010/main" xmlns="" val="3970745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10"/>
          </p:nvPr>
        </p:nvSpPr>
        <p:spPr/>
        <p:txBody>
          <a:bodyPr/>
          <a:lstStyle/>
          <a:p>
            <a:fld id="{BDB4485F-ED24-47DB-AFF9-387090B6200D}" type="datetimeFigureOut">
              <a:rPr lang="en-ZW" smtClean="0"/>
              <a:pPr/>
              <a:t>7/11/2024</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pPr/>
              <a:t>‹#›</a:t>
            </a:fld>
            <a:endParaRPr lang="en-ZW"/>
          </a:p>
        </p:txBody>
      </p:sp>
    </p:spTree>
    <p:extLst>
      <p:ext uri="{BB962C8B-B14F-4D97-AF65-F5344CB8AC3E}">
        <p14:creationId xmlns:p14="http://schemas.microsoft.com/office/powerpoint/2010/main" xmlns="" val="680162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ZW"/>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10"/>
          </p:nvPr>
        </p:nvSpPr>
        <p:spPr/>
        <p:txBody>
          <a:bodyPr/>
          <a:lstStyle/>
          <a:p>
            <a:fld id="{BDB4485F-ED24-47DB-AFF9-387090B6200D}" type="datetimeFigureOut">
              <a:rPr lang="en-ZW" smtClean="0"/>
              <a:pPr/>
              <a:t>7/11/2024</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pPr/>
              <a:t>‹#›</a:t>
            </a:fld>
            <a:endParaRPr lang="en-ZW"/>
          </a:p>
        </p:txBody>
      </p:sp>
    </p:spTree>
    <p:extLst>
      <p:ext uri="{BB962C8B-B14F-4D97-AF65-F5344CB8AC3E}">
        <p14:creationId xmlns:p14="http://schemas.microsoft.com/office/powerpoint/2010/main" xmlns="" val="2409124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10"/>
          </p:nvPr>
        </p:nvSpPr>
        <p:spPr/>
        <p:txBody>
          <a:bodyPr/>
          <a:lstStyle/>
          <a:p>
            <a:fld id="{BDB4485F-ED24-47DB-AFF9-387090B6200D}" type="datetimeFigureOut">
              <a:rPr lang="en-ZW" smtClean="0"/>
              <a:pPr/>
              <a:t>7/11/2024</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pPr/>
              <a:t>‹#›</a:t>
            </a:fld>
            <a:endParaRPr lang="en-ZW"/>
          </a:p>
        </p:txBody>
      </p:sp>
    </p:spTree>
    <p:extLst>
      <p:ext uri="{BB962C8B-B14F-4D97-AF65-F5344CB8AC3E}">
        <p14:creationId xmlns:p14="http://schemas.microsoft.com/office/powerpoint/2010/main" xmlns="" val="2280989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ZW"/>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B4485F-ED24-47DB-AFF9-387090B6200D}" type="datetimeFigureOut">
              <a:rPr lang="en-ZW" smtClean="0"/>
              <a:pPr/>
              <a:t>7/11/2024</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pPr/>
              <a:t>‹#›</a:t>
            </a:fld>
            <a:endParaRPr lang="en-ZW"/>
          </a:p>
        </p:txBody>
      </p:sp>
    </p:spTree>
    <p:extLst>
      <p:ext uri="{BB962C8B-B14F-4D97-AF65-F5344CB8AC3E}">
        <p14:creationId xmlns:p14="http://schemas.microsoft.com/office/powerpoint/2010/main" xmlns="" val="3928762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5" name="Date Placeholder 4"/>
          <p:cNvSpPr>
            <a:spLocks noGrp="1"/>
          </p:cNvSpPr>
          <p:nvPr>
            <p:ph type="dt" sz="half" idx="10"/>
          </p:nvPr>
        </p:nvSpPr>
        <p:spPr/>
        <p:txBody>
          <a:bodyPr/>
          <a:lstStyle/>
          <a:p>
            <a:fld id="{BDB4485F-ED24-47DB-AFF9-387090B6200D}" type="datetimeFigureOut">
              <a:rPr lang="en-ZW" smtClean="0"/>
              <a:pPr/>
              <a:t>7/11/2024</a:t>
            </a:fld>
            <a:endParaRPr lang="en-ZW"/>
          </a:p>
        </p:txBody>
      </p:sp>
      <p:sp>
        <p:nvSpPr>
          <p:cNvPr id="6" name="Footer Placeholder 5"/>
          <p:cNvSpPr>
            <a:spLocks noGrp="1"/>
          </p:cNvSpPr>
          <p:nvPr>
            <p:ph type="ftr" sz="quarter" idx="11"/>
          </p:nvPr>
        </p:nvSpPr>
        <p:spPr/>
        <p:txBody>
          <a:bodyPr/>
          <a:lstStyle/>
          <a:p>
            <a:endParaRPr lang="en-ZW"/>
          </a:p>
        </p:txBody>
      </p:sp>
      <p:sp>
        <p:nvSpPr>
          <p:cNvPr id="7" name="Slide Number Placeholder 6"/>
          <p:cNvSpPr>
            <a:spLocks noGrp="1"/>
          </p:cNvSpPr>
          <p:nvPr>
            <p:ph type="sldNum" sz="quarter" idx="12"/>
          </p:nvPr>
        </p:nvSpPr>
        <p:spPr/>
        <p:txBody>
          <a:bodyPr/>
          <a:lstStyle/>
          <a:p>
            <a:fld id="{6A8A6CC1-C62E-4793-9BAB-70F633D6ED53}" type="slidenum">
              <a:rPr lang="en-ZW" smtClean="0"/>
              <a:pPr/>
              <a:t>‹#›</a:t>
            </a:fld>
            <a:endParaRPr lang="en-ZW"/>
          </a:p>
        </p:txBody>
      </p:sp>
    </p:spTree>
    <p:extLst>
      <p:ext uri="{BB962C8B-B14F-4D97-AF65-F5344CB8AC3E}">
        <p14:creationId xmlns:p14="http://schemas.microsoft.com/office/powerpoint/2010/main" xmlns="" val="584428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W"/>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7" name="Date Placeholder 6"/>
          <p:cNvSpPr>
            <a:spLocks noGrp="1"/>
          </p:cNvSpPr>
          <p:nvPr>
            <p:ph type="dt" sz="half" idx="10"/>
          </p:nvPr>
        </p:nvSpPr>
        <p:spPr/>
        <p:txBody>
          <a:bodyPr/>
          <a:lstStyle/>
          <a:p>
            <a:fld id="{BDB4485F-ED24-47DB-AFF9-387090B6200D}" type="datetimeFigureOut">
              <a:rPr lang="en-ZW" smtClean="0"/>
              <a:pPr/>
              <a:t>7/11/2024</a:t>
            </a:fld>
            <a:endParaRPr lang="en-ZW"/>
          </a:p>
        </p:txBody>
      </p:sp>
      <p:sp>
        <p:nvSpPr>
          <p:cNvPr id="8" name="Footer Placeholder 7"/>
          <p:cNvSpPr>
            <a:spLocks noGrp="1"/>
          </p:cNvSpPr>
          <p:nvPr>
            <p:ph type="ftr" sz="quarter" idx="11"/>
          </p:nvPr>
        </p:nvSpPr>
        <p:spPr/>
        <p:txBody>
          <a:bodyPr/>
          <a:lstStyle/>
          <a:p>
            <a:endParaRPr lang="en-ZW"/>
          </a:p>
        </p:txBody>
      </p:sp>
      <p:sp>
        <p:nvSpPr>
          <p:cNvPr id="9" name="Slide Number Placeholder 8"/>
          <p:cNvSpPr>
            <a:spLocks noGrp="1"/>
          </p:cNvSpPr>
          <p:nvPr>
            <p:ph type="sldNum" sz="quarter" idx="12"/>
          </p:nvPr>
        </p:nvSpPr>
        <p:spPr/>
        <p:txBody>
          <a:bodyPr/>
          <a:lstStyle/>
          <a:p>
            <a:fld id="{6A8A6CC1-C62E-4793-9BAB-70F633D6ED53}" type="slidenum">
              <a:rPr lang="en-ZW" smtClean="0"/>
              <a:pPr/>
              <a:t>‹#›</a:t>
            </a:fld>
            <a:endParaRPr lang="en-ZW"/>
          </a:p>
        </p:txBody>
      </p:sp>
    </p:spTree>
    <p:extLst>
      <p:ext uri="{BB962C8B-B14F-4D97-AF65-F5344CB8AC3E}">
        <p14:creationId xmlns:p14="http://schemas.microsoft.com/office/powerpoint/2010/main" xmlns="" val="3566615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Date Placeholder 2"/>
          <p:cNvSpPr>
            <a:spLocks noGrp="1"/>
          </p:cNvSpPr>
          <p:nvPr>
            <p:ph type="dt" sz="half" idx="10"/>
          </p:nvPr>
        </p:nvSpPr>
        <p:spPr/>
        <p:txBody>
          <a:bodyPr/>
          <a:lstStyle/>
          <a:p>
            <a:fld id="{BDB4485F-ED24-47DB-AFF9-387090B6200D}" type="datetimeFigureOut">
              <a:rPr lang="en-ZW" smtClean="0"/>
              <a:pPr/>
              <a:t>7/11/2024</a:t>
            </a:fld>
            <a:endParaRPr lang="en-ZW"/>
          </a:p>
        </p:txBody>
      </p:sp>
      <p:sp>
        <p:nvSpPr>
          <p:cNvPr id="4" name="Footer Placeholder 3"/>
          <p:cNvSpPr>
            <a:spLocks noGrp="1"/>
          </p:cNvSpPr>
          <p:nvPr>
            <p:ph type="ftr" sz="quarter" idx="11"/>
          </p:nvPr>
        </p:nvSpPr>
        <p:spPr/>
        <p:txBody>
          <a:bodyPr/>
          <a:lstStyle/>
          <a:p>
            <a:endParaRPr lang="en-ZW"/>
          </a:p>
        </p:txBody>
      </p:sp>
      <p:sp>
        <p:nvSpPr>
          <p:cNvPr id="5" name="Slide Number Placeholder 4"/>
          <p:cNvSpPr>
            <a:spLocks noGrp="1"/>
          </p:cNvSpPr>
          <p:nvPr>
            <p:ph type="sldNum" sz="quarter" idx="12"/>
          </p:nvPr>
        </p:nvSpPr>
        <p:spPr/>
        <p:txBody>
          <a:bodyPr/>
          <a:lstStyle/>
          <a:p>
            <a:fld id="{6A8A6CC1-C62E-4793-9BAB-70F633D6ED53}" type="slidenum">
              <a:rPr lang="en-ZW" smtClean="0"/>
              <a:pPr/>
              <a:t>‹#›</a:t>
            </a:fld>
            <a:endParaRPr lang="en-ZW"/>
          </a:p>
        </p:txBody>
      </p:sp>
    </p:spTree>
    <p:extLst>
      <p:ext uri="{BB962C8B-B14F-4D97-AF65-F5344CB8AC3E}">
        <p14:creationId xmlns:p14="http://schemas.microsoft.com/office/powerpoint/2010/main" xmlns="" val="1828457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4485F-ED24-47DB-AFF9-387090B6200D}" type="datetimeFigureOut">
              <a:rPr lang="en-ZW" smtClean="0"/>
              <a:pPr/>
              <a:t>7/11/2024</a:t>
            </a:fld>
            <a:endParaRPr lang="en-ZW"/>
          </a:p>
        </p:txBody>
      </p:sp>
      <p:sp>
        <p:nvSpPr>
          <p:cNvPr id="3" name="Footer Placeholder 2"/>
          <p:cNvSpPr>
            <a:spLocks noGrp="1"/>
          </p:cNvSpPr>
          <p:nvPr>
            <p:ph type="ftr" sz="quarter" idx="11"/>
          </p:nvPr>
        </p:nvSpPr>
        <p:spPr/>
        <p:txBody>
          <a:bodyPr/>
          <a:lstStyle/>
          <a:p>
            <a:endParaRPr lang="en-ZW"/>
          </a:p>
        </p:txBody>
      </p:sp>
      <p:sp>
        <p:nvSpPr>
          <p:cNvPr id="4" name="Slide Number Placeholder 3"/>
          <p:cNvSpPr>
            <a:spLocks noGrp="1"/>
          </p:cNvSpPr>
          <p:nvPr>
            <p:ph type="sldNum" sz="quarter" idx="12"/>
          </p:nvPr>
        </p:nvSpPr>
        <p:spPr/>
        <p:txBody>
          <a:bodyPr/>
          <a:lstStyle/>
          <a:p>
            <a:fld id="{6A8A6CC1-C62E-4793-9BAB-70F633D6ED53}" type="slidenum">
              <a:rPr lang="en-ZW" smtClean="0"/>
              <a:pPr/>
              <a:t>‹#›</a:t>
            </a:fld>
            <a:endParaRPr lang="en-ZW"/>
          </a:p>
        </p:txBody>
      </p:sp>
    </p:spTree>
    <p:extLst>
      <p:ext uri="{BB962C8B-B14F-4D97-AF65-F5344CB8AC3E}">
        <p14:creationId xmlns:p14="http://schemas.microsoft.com/office/powerpoint/2010/main" xmlns="" val="532978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ZW"/>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4485F-ED24-47DB-AFF9-387090B6200D}" type="datetimeFigureOut">
              <a:rPr lang="en-ZW" smtClean="0"/>
              <a:pPr/>
              <a:t>7/11/2024</a:t>
            </a:fld>
            <a:endParaRPr lang="en-ZW"/>
          </a:p>
        </p:txBody>
      </p:sp>
      <p:sp>
        <p:nvSpPr>
          <p:cNvPr id="6" name="Footer Placeholder 5"/>
          <p:cNvSpPr>
            <a:spLocks noGrp="1"/>
          </p:cNvSpPr>
          <p:nvPr>
            <p:ph type="ftr" sz="quarter" idx="11"/>
          </p:nvPr>
        </p:nvSpPr>
        <p:spPr/>
        <p:txBody>
          <a:bodyPr/>
          <a:lstStyle/>
          <a:p>
            <a:endParaRPr lang="en-ZW"/>
          </a:p>
        </p:txBody>
      </p:sp>
      <p:sp>
        <p:nvSpPr>
          <p:cNvPr id="7" name="Slide Number Placeholder 6"/>
          <p:cNvSpPr>
            <a:spLocks noGrp="1"/>
          </p:cNvSpPr>
          <p:nvPr>
            <p:ph type="sldNum" sz="quarter" idx="12"/>
          </p:nvPr>
        </p:nvSpPr>
        <p:spPr/>
        <p:txBody>
          <a:bodyPr/>
          <a:lstStyle/>
          <a:p>
            <a:fld id="{6A8A6CC1-C62E-4793-9BAB-70F633D6ED53}" type="slidenum">
              <a:rPr lang="en-ZW" smtClean="0"/>
              <a:pPr/>
              <a:t>‹#›</a:t>
            </a:fld>
            <a:endParaRPr lang="en-ZW"/>
          </a:p>
        </p:txBody>
      </p:sp>
    </p:spTree>
    <p:extLst>
      <p:ext uri="{BB962C8B-B14F-4D97-AF65-F5344CB8AC3E}">
        <p14:creationId xmlns:p14="http://schemas.microsoft.com/office/powerpoint/2010/main" xmlns="" val="2120731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ZW"/>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W"/>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4485F-ED24-47DB-AFF9-387090B6200D}" type="datetimeFigureOut">
              <a:rPr lang="en-ZW" smtClean="0"/>
              <a:pPr/>
              <a:t>7/11/2024</a:t>
            </a:fld>
            <a:endParaRPr lang="en-ZW"/>
          </a:p>
        </p:txBody>
      </p:sp>
      <p:sp>
        <p:nvSpPr>
          <p:cNvPr id="6" name="Footer Placeholder 5"/>
          <p:cNvSpPr>
            <a:spLocks noGrp="1"/>
          </p:cNvSpPr>
          <p:nvPr>
            <p:ph type="ftr" sz="quarter" idx="11"/>
          </p:nvPr>
        </p:nvSpPr>
        <p:spPr/>
        <p:txBody>
          <a:bodyPr/>
          <a:lstStyle/>
          <a:p>
            <a:endParaRPr lang="en-ZW"/>
          </a:p>
        </p:txBody>
      </p:sp>
      <p:sp>
        <p:nvSpPr>
          <p:cNvPr id="7" name="Slide Number Placeholder 6"/>
          <p:cNvSpPr>
            <a:spLocks noGrp="1"/>
          </p:cNvSpPr>
          <p:nvPr>
            <p:ph type="sldNum" sz="quarter" idx="12"/>
          </p:nvPr>
        </p:nvSpPr>
        <p:spPr/>
        <p:txBody>
          <a:bodyPr/>
          <a:lstStyle/>
          <a:p>
            <a:fld id="{6A8A6CC1-C62E-4793-9BAB-70F633D6ED53}" type="slidenum">
              <a:rPr lang="en-ZW" smtClean="0"/>
              <a:pPr/>
              <a:t>‹#›</a:t>
            </a:fld>
            <a:endParaRPr lang="en-ZW"/>
          </a:p>
        </p:txBody>
      </p:sp>
    </p:spTree>
    <p:extLst>
      <p:ext uri="{BB962C8B-B14F-4D97-AF65-F5344CB8AC3E}">
        <p14:creationId xmlns:p14="http://schemas.microsoft.com/office/powerpoint/2010/main" xmlns="" val="2051226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ZW"/>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B4485F-ED24-47DB-AFF9-387090B6200D}" type="datetimeFigureOut">
              <a:rPr lang="en-ZW" smtClean="0"/>
              <a:pPr/>
              <a:t>7/11/2024</a:t>
            </a:fld>
            <a:endParaRPr lang="en-ZW"/>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W"/>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8A6CC1-C62E-4793-9BAB-70F633D6ED53}" type="slidenum">
              <a:rPr lang="en-ZW" smtClean="0"/>
              <a:pPr/>
              <a:t>‹#›</a:t>
            </a:fld>
            <a:endParaRPr lang="en-ZW"/>
          </a:p>
        </p:txBody>
      </p:sp>
    </p:spTree>
    <p:extLst>
      <p:ext uri="{BB962C8B-B14F-4D97-AF65-F5344CB8AC3E}">
        <p14:creationId xmlns:p14="http://schemas.microsoft.com/office/powerpoint/2010/main" xmlns="" val="3146491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video" Target="file:///C:\Users\A.%20MANYEMWE\Desktop\2024%20WORKPLAN\COE%20EVIDENCE%20FILE%202024\IDG%202024%20BILLBOARD.mp4"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3.xml"/><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4.xml"/><Relationship Id="rId7" Type="http://schemas.microsoft.com/office/2007/relationships/diagramDrawing" Target="../diagrams/drawing2.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jpeg"/><Relationship Id="rId17" Type="http://schemas.openxmlformats.org/officeDocument/2006/relationships/image" Target="../media/image86.jpeg"/><Relationship Id="rId2" Type="http://schemas.openxmlformats.org/officeDocument/2006/relationships/image" Target="../media/image71.png"/><Relationship Id="rId16"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75.jpeg"/><Relationship Id="rId11" Type="http://schemas.openxmlformats.org/officeDocument/2006/relationships/image" Target="../media/image80.jpeg"/><Relationship Id="rId5" Type="http://schemas.openxmlformats.org/officeDocument/2006/relationships/image" Target="../media/image74.png"/><Relationship Id="rId15" Type="http://schemas.openxmlformats.org/officeDocument/2006/relationships/image" Target="../media/image84.png"/><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png"/><Relationship Id="rId14" Type="http://schemas.openxmlformats.org/officeDocument/2006/relationships/image" Target="../media/image8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62000" y="2542770"/>
            <a:ext cx="8153400" cy="3662541"/>
          </a:xfrm>
          <a:prstGeom prst="rect">
            <a:avLst/>
          </a:prstGeom>
          <a:noFill/>
        </p:spPr>
        <p:txBody>
          <a:bodyPr wrap="square" rtlCol="0">
            <a:spAutoFit/>
          </a:bodyPr>
          <a:lstStyle/>
          <a:p>
            <a:pPr algn="ctr"/>
            <a:r>
              <a:rPr lang="en-GB" sz="2400" b="1" dirty="0">
                <a:latin typeface="Tahoma" panose="020B0604030504040204" pitchFamily="34" charset="0"/>
                <a:ea typeface="Times New Roman" panose="02020603050405020304" pitchFamily="18" charset="0"/>
              </a:rPr>
              <a:t>SADC PROTOCOL@WORK SUMMITS AND AWARDS </a:t>
            </a:r>
            <a:endParaRPr lang="en-ZW" sz="2400" b="1" dirty="0"/>
          </a:p>
          <a:p>
            <a:pPr algn="ctr"/>
            <a:r>
              <a:rPr lang="en-ZW" sz="3600" b="1" dirty="0"/>
              <a:t> </a:t>
            </a:r>
            <a:r>
              <a:rPr lang="en-ZW" sz="3600" b="1" dirty="0" smtClean="0"/>
              <a:t>2024</a:t>
            </a:r>
          </a:p>
          <a:p>
            <a:r>
              <a:rPr lang="en-US" sz="3200" b="1" dirty="0" smtClean="0"/>
              <a:t>INSTITUTIONAL COE</a:t>
            </a:r>
          </a:p>
          <a:p>
            <a:pPr algn="ctr"/>
            <a:r>
              <a:rPr lang="en-ZW" sz="2000" b="1" dirty="0" smtClean="0"/>
              <a:t>	              </a:t>
            </a:r>
          </a:p>
          <a:p>
            <a:pPr lvl="0"/>
            <a:r>
              <a:rPr lang="en-US" sz="2000" b="1" dirty="0">
                <a:solidFill>
                  <a:prstClr val="black"/>
                </a:solidFill>
              </a:rPr>
              <a:t>COUNTRY: ZIMBABWE </a:t>
            </a:r>
            <a:r>
              <a:rPr lang="en-US" sz="2000" b="1" dirty="0" smtClean="0">
                <a:solidFill>
                  <a:prstClr val="black"/>
                </a:solidFill>
              </a:rPr>
              <a:t>			</a:t>
            </a:r>
            <a:endParaRPr lang="en-US" sz="2000" b="1" dirty="0">
              <a:solidFill>
                <a:prstClr val="black"/>
              </a:solidFill>
            </a:endParaRPr>
          </a:p>
          <a:p>
            <a:pPr lvl="0"/>
            <a:r>
              <a:rPr lang="en-US" sz="2000" b="1" dirty="0">
                <a:solidFill>
                  <a:prstClr val="black"/>
                </a:solidFill>
              </a:rPr>
              <a:t>ORGANISATION: CITY OF BULAWAYO </a:t>
            </a:r>
          </a:p>
          <a:p>
            <a:pPr lvl="0"/>
            <a:r>
              <a:rPr lang="en-US" sz="2000" b="1" dirty="0">
                <a:solidFill>
                  <a:prstClr val="black"/>
                </a:solidFill>
              </a:rPr>
              <a:t>DATE: </a:t>
            </a:r>
            <a:r>
              <a:rPr lang="en-US" sz="2000" b="1" dirty="0" smtClean="0">
                <a:solidFill>
                  <a:prstClr val="black"/>
                </a:solidFill>
              </a:rPr>
              <a:t>11-11-2024 			</a:t>
            </a:r>
            <a:endParaRPr lang="en-US" sz="2000" b="1" dirty="0">
              <a:solidFill>
                <a:prstClr val="black"/>
              </a:solidFill>
            </a:endParaRPr>
          </a:p>
          <a:p>
            <a:pPr lvl="0"/>
            <a:r>
              <a:rPr lang="en-US" sz="2000" b="1" dirty="0">
                <a:solidFill>
                  <a:prstClr val="black"/>
                </a:solidFill>
              </a:rPr>
              <a:t>PRESENTER: AUDREY MANYEMWE</a:t>
            </a:r>
          </a:p>
          <a:p>
            <a:pPr lvl="0"/>
            <a:r>
              <a:rPr lang="en-US" sz="2000" b="1" dirty="0">
                <a:solidFill>
                  <a:prstClr val="black"/>
                </a:solidFill>
              </a:rPr>
              <a:t>GENDER FOCAL PERSON	</a:t>
            </a:r>
            <a:endParaRPr lang="en-ZW" sz="2000" b="1" dirty="0"/>
          </a:p>
          <a:p>
            <a:pPr algn="ctr"/>
            <a:endParaRPr lang="en-ZA" sz="2000" dirty="0">
              <a:solidFill>
                <a:srgbClr val="FF0000"/>
              </a:solidFill>
            </a:endParaRPr>
          </a:p>
        </p:txBody>
      </p:sp>
      <p:sp>
        <p:nvSpPr>
          <p:cNvPr id="9" name="TextBox 8"/>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grpSp>
        <p:nvGrpSpPr>
          <p:cNvPr id="7" name="Group 6"/>
          <p:cNvGrpSpPr/>
          <p:nvPr/>
        </p:nvGrpSpPr>
        <p:grpSpPr>
          <a:xfrm>
            <a:off x="0" y="609600"/>
            <a:ext cx="9144000" cy="1371600"/>
            <a:chOff x="543012" y="237175"/>
            <a:chExt cx="11206620" cy="1314506"/>
          </a:xfrm>
        </p:grpSpPr>
        <p:pic>
          <p:nvPicPr>
            <p:cNvPr id="11" name="Picture 10"/>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049638" y="638675"/>
              <a:ext cx="3237986" cy="778756"/>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43012" y="237175"/>
              <a:ext cx="1506626" cy="1314506"/>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969018" y="679918"/>
              <a:ext cx="2780614" cy="807702"/>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470412" y="708948"/>
              <a:ext cx="3315817" cy="623788"/>
            </a:xfrm>
            <a:prstGeom prst="rect">
              <a:avLst/>
            </a:prstGeom>
          </p:spPr>
        </p:pic>
      </p:grpSp>
      <p:pic>
        <p:nvPicPr>
          <p:cNvPr id="2" name="Picture 1"/>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0" y="5857004"/>
            <a:ext cx="1008000" cy="1008000"/>
          </a:xfrm>
          <a:prstGeom prst="rect">
            <a:avLst/>
          </a:prstGeom>
        </p:spPr>
      </p:pic>
      <p:pic>
        <p:nvPicPr>
          <p:cNvPr id="15" name="Picture 14"/>
          <p:cNvPicPr/>
          <p:nvPr/>
        </p:nvPicPr>
        <p:blipFill>
          <a:blip r:embed="rId8"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tretch>
            <a:fillRect/>
          </a:stretch>
        </p:blipFill>
        <p:spPr>
          <a:xfrm>
            <a:off x="4857752" y="3429000"/>
            <a:ext cx="4176000" cy="2376000"/>
          </a:xfrm>
          <a:prstGeom prst="rect">
            <a:avLst/>
          </a:prstGeom>
        </p:spPr>
      </p:pic>
      <p:sp>
        <p:nvSpPr>
          <p:cNvPr id="16" name="TextBox 15"/>
          <p:cNvSpPr txBox="1"/>
          <p:nvPr/>
        </p:nvSpPr>
        <p:spPr>
          <a:xfrm>
            <a:off x="4929190" y="5786454"/>
            <a:ext cx="3929090" cy="738664"/>
          </a:xfrm>
          <a:prstGeom prst="rect">
            <a:avLst/>
          </a:prstGeom>
          <a:noFill/>
        </p:spPr>
        <p:txBody>
          <a:bodyPr wrap="square" rtlCol="0">
            <a:spAutoFit/>
          </a:bodyPr>
          <a:lstStyle/>
          <a:p>
            <a:r>
              <a:rPr lang="en-ZW" sz="1400" dirty="0" smtClean="0"/>
              <a:t>Mrs A Manyemwe presenting on the importance of mental health at the Councillors Mental Health Dialogue in June 2024</a:t>
            </a:r>
            <a:endParaRPr lang="en-ZW" sz="1400" dirty="0"/>
          </a:p>
        </p:txBody>
      </p:sp>
    </p:spTree>
    <p:extLst>
      <p:ext uri="{BB962C8B-B14F-4D97-AF65-F5344CB8AC3E}">
        <p14:creationId xmlns:p14="http://schemas.microsoft.com/office/powerpoint/2010/main" xmlns="" val="983321093"/>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457200" marR="191135" lvl="1">
              <a:lnSpc>
                <a:spcPct val="115000"/>
              </a:lnSpc>
              <a:spcAft>
                <a:spcPts val="0"/>
              </a:spcAft>
            </a:pPr>
            <a:r>
              <a:rPr lang="en-ZW" b="1" dirty="0"/>
              <a:t/>
            </a:r>
            <a:br>
              <a:rPr lang="en-ZW" b="1" dirty="0"/>
            </a:br>
            <a:r>
              <a:rPr lang="en-ZA" sz="3100" b="1" dirty="0" smtClean="0">
                <a:solidFill>
                  <a:srgbClr val="000000"/>
                </a:solidFill>
                <a:latin typeface="Tahoma" panose="020B0604030504040204" pitchFamily="34" charset="0"/>
                <a:cs typeface="Times New Roman" panose="02020603050405020304" pitchFamily="18" charset="0"/>
              </a:rPr>
              <a:t>iii. </a:t>
            </a:r>
            <a:r>
              <a:rPr lang="en-ZA" sz="3100" b="1" dirty="0" smtClean="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ZA" sz="3100" b="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HUB AND SPOKE</a:t>
            </a:r>
            <a:r>
              <a:rPr lang="en-ZA" dirty="0">
                <a:effectLst/>
                <a:latin typeface="Calibri" panose="020F0502020204030204" pitchFamily="34" charset="0"/>
                <a:ea typeface="Calibri" panose="020F0502020204030204" pitchFamily="34" charset="0"/>
                <a:cs typeface="Times New Roman" panose="02020603050405020304" pitchFamily="18" charset="0"/>
              </a:rPr>
              <a:t/>
            </a:r>
            <a:br>
              <a:rPr lang="en-ZA" dirty="0">
                <a:effectLst/>
                <a:latin typeface="Calibri" panose="020F0502020204030204" pitchFamily="34" charset="0"/>
                <a:ea typeface="Calibri" panose="020F0502020204030204" pitchFamily="34" charset="0"/>
                <a:cs typeface="Times New Roman" panose="02020603050405020304" pitchFamily="18" charset="0"/>
              </a:rPr>
            </a:br>
            <a:r>
              <a:rPr lang="en-ZW" b="1" dirty="0"/>
              <a:t/>
            </a:r>
            <a:br>
              <a:rPr lang="en-ZW" b="1" dirty="0"/>
            </a:br>
            <a:endParaRPr lang="en-ZW" b="1" dirty="0"/>
          </a:p>
        </p:txBody>
      </p:sp>
      <p:sp>
        <p:nvSpPr>
          <p:cNvPr id="3" name="Content Placeholder 2"/>
          <p:cNvSpPr>
            <a:spLocks noGrp="1"/>
          </p:cNvSpPr>
          <p:nvPr>
            <p:ph sz="half" idx="1"/>
          </p:nvPr>
        </p:nvSpPr>
        <p:spPr>
          <a:ln>
            <a:solidFill>
              <a:schemeClr val="tx1"/>
            </a:solidFill>
          </a:ln>
        </p:spPr>
        <p:txBody>
          <a:bodyPr>
            <a:noAutofit/>
          </a:bodyPr>
          <a:lstStyle/>
          <a:p>
            <a:pPr lvl="0" algn="just">
              <a:buNone/>
            </a:pPr>
            <a:endParaRPr lang="en-US" sz="2200" dirty="0">
              <a:solidFill>
                <a:prstClr val="black"/>
              </a:solidFill>
              <a:latin typeface="Times New Roman" panose="02020603050405020304" pitchFamily="18" charset="0"/>
              <a:cs typeface="Times New Roman" panose="02020603050405020304" pitchFamily="18" charset="0"/>
            </a:endParaRPr>
          </a:p>
          <a:p>
            <a:pPr lvl="0" algn="just">
              <a:buFont typeface="Wingdings" panose="05000000000000000000" pitchFamily="2" charset="2"/>
              <a:buChar char="Ø"/>
            </a:pPr>
            <a:r>
              <a:rPr lang="en-GB" altLang="en-US" sz="2200" dirty="0">
                <a:solidFill>
                  <a:prstClr val="black"/>
                </a:solidFill>
                <a:latin typeface="Times New Roman" panose="02020603050405020304" pitchFamily="18" charset="0"/>
                <a:cs typeface="Times New Roman" panose="02020603050405020304" pitchFamily="18" charset="0"/>
              </a:rPr>
              <a:t>The City of Bulawayo is a hub council which mentors Victoria Falls, </a:t>
            </a:r>
            <a:r>
              <a:rPr lang="en-GB" altLang="en-US" sz="2200" dirty="0" err="1">
                <a:solidFill>
                  <a:prstClr val="black"/>
                </a:solidFill>
                <a:latin typeface="Times New Roman" panose="02020603050405020304" pitchFamily="18" charset="0"/>
                <a:cs typeface="Times New Roman" panose="02020603050405020304" pitchFamily="18" charset="0"/>
              </a:rPr>
              <a:t>Lupane</a:t>
            </a:r>
            <a:r>
              <a:rPr lang="en-GB" altLang="en-US" sz="2200" dirty="0">
                <a:solidFill>
                  <a:prstClr val="black"/>
                </a:solidFill>
                <a:latin typeface="Times New Roman" panose="02020603050405020304" pitchFamily="18" charset="0"/>
                <a:cs typeface="Times New Roman" panose="02020603050405020304" pitchFamily="18" charset="0"/>
              </a:rPr>
              <a:t> Local Board and Hwange Local </a:t>
            </a:r>
            <a:r>
              <a:rPr lang="en-GB" altLang="en-US" sz="2200" dirty="0" smtClean="0">
                <a:solidFill>
                  <a:prstClr val="black"/>
                </a:solidFill>
                <a:latin typeface="Times New Roman" panose="02020603050405020304" pitchFamily="18" charset="0"/>
                <a:cs typeface="Times New Roman" panose="02020603050405020304" pitchFamily="18" charset="0"/>
              </a:rPr>
              <a:t>Board and other local authorities outside its Hub</a:t>
            </a:r>
            <a:endParaRPr lang="en-US" sz="2200" dirty="0">
              <a:solidFill>
                <a:prstClr val="black"/>
              </a:solidFill>
              <a:latin typeface="Times New Roman" panose="02020603050405020304" pitchFamily="18" charset="0"/>
              <a:cs typeface="Times New Roman" panose="02020603050405020304" pitchFamily="18" charset="0"/>
            </a:endParaRPr>
          </a:p>
          <a:p>
            <a:pPr lvl="0" algn="just">
              <a:buFont typeface="Wingdings" panose="05000000000000000000" pitchFamily="2" charset="2"/>
              <a:buChar char="Ø"/>
            </a:pPr>
            <a:r>
              <a:rPr lang="en-GB" altLang="en-US" sz="2200" dirty="0">
                <a:solidFill>
                  <a:prstClr val="black"/>
                </a:solidFill>
                <a:latin typeface="Times New Roman" panose="02020603050405020304" pitchFamily="18" charset="0"/>
                <a:cs typeface="Times New Roman" panose="02020603050405020304" pitchFamily="18" charset="0"/>
              </a:rPr>
              <a:t>The</a:t>
            </a:r>
            <a:r>
              <a:rPr lang="en-US" sz="2200" dirty="0">
                <a:solidFill>
                  <a:prstClr val="black"/>
                </a:solidFill>
                <a:latin typeface="Times New Roman" panose="02020603050405020304" pitchFamily="18" charset="0"/>
                <a:cs typeface="Times New Roman" panose="02020603050405020304" pitchFamily="18" charset="0"/>
              </a:rPr>
              <a:t> hub and spoke activities </a:t>
            </a:r>
            <a:r>
              <a:rPr lang="en-GB" altLang="en-US" sz="2200" dirty="0">
                <a:solidFill>
                  <a:prstClr val="black"/>
                </a:solidFill>
                <a:latin typeface="Times New Roman" panose="02020603050405020304" pitchFamily="18" charset="0"/>
                <a:cs typeface="Times New Roman" panose="02020603050405020304" pitchFamily="18" charset="0"/>
              </a:rPr>
              <a:t>are </a:t>
            </a:r>
            <a:r>
              <a:rPr lang="en-US" sz="2200" dirty="0">
                <a:solidFill>
                  <a:prstClr val="black"/>
                </a:solidFill>
                <a:latin typeface="Times New Roman" panose="02020603050405020304" pitchFamily="18" charset="0"/>
                <a:cs typeface="Times New Roman" panose="02020603050405020304" pitchFamily="18" charset="0"/>
              </a:rPr>
              <a:t>conducted</a:t>
            </a:r>
            <a:r>
              <a:rPr lang="en-GB" altLang="en-US" sz="2200" dirty="0">
                <a:solidFill>
                  <a:prstClr val="black"/>
                </a:solidFill>
                <a:latin typeface="Times New Roman" panose="02020603050405020304" pitchFamily="18" charset="0"/>
                <a:cs typeface="Times New Roman" panose="02020603050405020304" pitchFamily="18" charset="0"/>
              </a:rPr>
              <a:t> twice a year</a:t>
            </a:r>
            <a:r>
              <a:rPr lang="en-US" sz="2200" dirty="0">
                <a:solidFill>
                  <a:prstClr val="black"/>
                </a:solidFill>
                <a:latin typeface="Times New Roman" panose="02020603050405020304" pitchFamily="18" charset="0"/>
                <a:cs typeface="Times New Roman" panose="02020603050405020304" pitchFamily="18" charset="0"/>
              </a:rPr>
              <a:t> by the council</a:t>
            </a:r>
            <a:r>
              <a:rPr lang="en-GB" altLang="en-US" sz="2200" dirty="0">
                <a:solidFill>
                  <a:prstClr val="black"/>
                </a:solidFill>
                <a:latin typeface="Times New Roman" panose="02020603050405020304" pitchFamily="18" charset="0"/>
                <a:cs typeface="Times New Roman" panose="02020603050405020304" pitchFamily="18" charset="0"/>
              </a:rPr>
              <a:t> though exchange visit </a:t>
            </a:r>
            <a:r>
              <a:rPr lang="en-GB" altLang="en-US" sz="2200" dirty="0">
                <a:solidFill>
                  <a:srgbClr val="FF0000"/>
                </a:solidFill>
                <a:latin typeface="Times New Roman" panose="02020603050405020304" pitchFamily="18" charset="0"/>
                <a:cs typeface="Times New Roman" panose="02020603050405020304" pitchFamily="18" charset="0"/>
              </a:rPr>
              <a:t> </a:t>
            </a:r>
            <a:endParaRPr lang="en-US" sz="2200" dirty="0">
              <a:solidFill>
                <a:srgbClr val="FF0000"/>
              </a:solidFill>
              <a:latin typeface="Times New Roman" panose="02020603050405020304" pitchFamily="18" charset="0"/>
              <a:cs typeface="Times New Roman" panose="02020603050405020304" pitchFamily="18" charset="0"/>
            </a:endParaRPr>
          </a:p>
          <a:p>
            <a:endParaRPr lang="en-US" sz="2400" dirty="0">
              <a:solidFill>
                <a:srgbClr val="FF0000"/>
              </a:solidFill>
            </a:endParaRPr>
          </a:p>
        </p:txBody>
      </p:sp>
      <p:sp>
        <p:nvSpPr>
          <p:cNvPr id="8" name="TextBox 7"/>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pic>
        <p:nvPicPr>
          <p:cNvPr id="10" name="Content Placeholder 9" descr="20231026_110029.jpg"/>
          <p:cNvPicPr>
            <a:picLocks noGrp="1" noChangeAspect="1"/>
          </p:cNvPicPr>
          <p:nvPr>
            <p:ph sz="half" idx="2"/>
          </p:nvPr>
        </p:nvPicPr>
        <p:blipFill>
          <a:blip r:embed="rId2" cstate="print"/>
          <a:stretch>
            <a:fillRect/>
          </a:stretch>
        </p:blipFill>
        <p:spPr>
          <a:xfrm>
            <a:off x="4500562" y="1571612"/>
            <a:ext cx="4643438" cy="2838380"/>
          </a:xfrm>
        </p:spPr>
      </p:pic>
      <p:sp>
        <p:nvSpPr>
          <p:cNvPr id="11" name="TextBox 10"/>
          <p:cNvSpPr txBox="1"/>
          <p:nvPr/>
        </p:nvSpPr>
        <p:spPr>
          <a:xfrm>
            <a:off x="4572000" y="4714884"/>
            <a:ext cx="4429156" cy="1200329"/>
          </a:xfrm>
          <a:prstGeom prst="rect">
            <a:avLst/>
          </a:prstGeom>
          <a:noFill/>
        </p:spPr>
        <p:txBody>
          <a:bodyPr wrap="square" rtlCol="0">
            <a:spAutoFit/>
          </a:bodyPr>
          <a:lstStyle/>
          <a:p>
            <a:r>
              <a:rPr lang="en-US" dirty="0" smtClean="0"/>
              <a:t>Victoria Falls Council, </a:t>
            </a:r>
            <a:r>
              <a:rPr lang="en-US" dirty="0" err="1" smtClean="0"/>
              <a:t>Lupane</a:t>
            </a:r>
            <a:r>
              <a:rPr lang="en-US" dirty="0" smtClean="0"/>
              <a:t> Local Board and </a:t>
            </a:r>
            <a:r>
              <a:rPr lang="en-US" dirty="0" err="1" smtClean="0"/>
              <a:t>Hwange</a:t>
            </a:r>
            <a:r>
              <a:rPr lang="en-US" dirty="0" smtClean="0"/>
              <a:t> Local Board on  a Look and Learn Visit on the 26</a:t>
            </a:r>
            <a:r>
              <a:rPr lang="en-US" baseline="30000" dirty="0" smtClean="0"/>
              <a:t>th</a:t>
            </a:r>
            <a:r>
              <a:rPr lang="en-US" dirty="0" smtClean="0"/>
              <a:t> of October 2023 at </a:t>
            </a:r>
            <a:r>
              <a:rPr lang="en-US" dirty="0" err="1" smtClean="0"/>
              <a:t>TowerBlock</a:t>
            </a:r>
            <a:endParaRPr lang="en-ZW" dirty="0"/>
          </a:p>
        </p:txBody>
      </p:sp>
    </p:spTree>
    <p:extLst>
      <p:ext uri="{BB962C8B-B14F-4D97-AF65-F5344CB8AC3E}">
        <p14:creationId xmlns:p14="http://schemas.microsoft.com/office/powerpoint/2010/main" xmlns="" val="2526317536"/>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2800" b="1" dirty="0" smtClean="0">
                <a:solidFill>
                  <a:srgbClr val="000000"/>
                </a:solidFill>
                <a:latin typeface="Tahoma" panose="020B0604030504040204" pitchFamily="34" charset="0"/>
                <a:ea typeface="Times New Roman" panose="02020603050405020304" pitchFamily="18" charset="0"/>
                <a:cs typeface="Times New Roman" panose="02020603050405020304" pitchFamily="18" charset="0"/>
              </a:rPr>
              <a:t>iii. HUB </a:t>
            </a:r>
            <a:r>
              <a:rPr lang="en-ZA" sz="2800" b="1" dirty="0">
                <a:solidFill>
                  <a:srgbClr val="000000"/>
                </a:solidFill>
                <a:latin typeface="Tahoma" panose="020B0604030504040204" pitchFamily="34" charset="0"/>
                <a:ea typeface="Times New Roman" panose="02020603050405020304" pitchFamily="18" charset="0"/>
                <a:cs typeface="Times New Roman" panose="02020603050405020304" pitchFamily="18" charset="0"/>
              </a:rPr>
              <a:t>AND SPOKE</a:t>
            </a:r>
            <a:endParaRPr lang="en-ZW"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457200" y="1905000"/>
            <a:ext cx="4074598" cy="2819400"/>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4648200" y="1905000"/>
            <a:ext cx="4038600" cy="2819400"/>
          </a:xfrm>
        </p:spPr>
      </p:pic>
      <p:sp>
        <p:nvSpPr>
          <p:cNvPr id="6" name="Rounded Rectangle 5"/>
          <p:cNvSpPr/>
          <p:nvPr/>
        </p:nvSpPr>
        <p:spPr>
          <a:xfrm>
            <a:off x="457200" y="4953000"/>
            <a:ext cx="3962400" cy="12192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ZW" dirty="0" smtClean="0"/>
              <a:t>City of Bulawayo Finance Manager Mr Isaac </a:t>
            </a:r>
            <a:r>
              <a:rPr lang="en-ZW" dirty="0" err="1" smtClean="0"/>
              <a:t>Matare</a:t>
            </a:r>
            <a:r>
              <a:rPr lang="en-ZW" dirty="0" smtClean="0"/>
              <a:t> explaining the Gender Responsive Budget Template to </a:t>
            </a:r>
            <a:r>
              <a:rPr lang="en-ZW" dirty="0" err="1" smtClean="0"/>
              <a:t>Gwanda</a:t>
            </a:r>
            <a:r>
              <a:rPr lang="en-ZW" dirty="0" smtClean="0"/>
              <a:t> RDC Gender Committee on the 14</a:t>
            </a:r>
            <a:r>
              <a:rPr lang="en-ZW" baseline="30000" dirty="0" smtClean="0"/>
              <a:t>th</a:t>
            </a:r>
            <a:r>
              <a:rPr lang="en-ZW" dirty="0" smtClean="0"/>
              <a:t> of June 2023 at </a:t>
            </a:r>
            <a:r>
              <a:rPr lang="en-ZW" dirty="0" err="1" smtClean="0"/>
              <a:t>TowerBlock</a:t>
            </a:r>
            <a:endParaRPr lang="en-ZW" dirty="0"/>
          </a:p>
        </p:txBody>
      </p:sp>
      <p:sp>
        <p:nvSpPr>
          <p:cNvPr id="8" name="Rounded Rectangle 7"/>
          <p:cNvSpPr/>
          <p:nvPr/>
        </p:nvSpPr>
        <p:spPr>
          <a:xfrm>
            <a:off x="4800600" y="4953000"/>
            <a:ext cx="3886200" cy="12192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ZW" dirty="0" smtClean="0"/>
              <a:t>Representatives from </a:t>
            </a:r>
            <a:r>
              <a:rPr lang="en-ZW" dirty="0" err="1" smtClean="0"/>
              <a:t>Quelimane</a:t>
            </a:r>
            <a:r>
              <a:rPr lang="en-ZW" dirty="0" smtClean="0"/>
              <a:t> Municipality, Mozambique who were on a look and learn visit receiving gifts from the Chamber Secretary Mrs Zhou in May 2024</a:t>
            </a:r>
            <a:endParaRPr lang="en-ZW" dirty="0"/>
          </a:p>
        </p:txBody>
      </p:sp>
      <p:sp>
        <p:nvSpPr>
          <p:cNvPr id="10" name="TextBox 9"/>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spTree>
    <p:extLst>
      <p:ext uri="{BB962C8B-B14F-4D97-AF65-F5344CB8AC3E}">
        <p14:creationId xmlns:p14="http://schemas.microsoft.com/office/powerpoint/2010/main" xmlns="" val="7479380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a:t>II. GOVERNANCE  </a:t>
            </a:r>
            <a:endParaRPr lang="en-ZA" dirty="0"/>
          </a:p>
        </p:txBody>
      </p:sp>
      <p:sp>
        <p:nvSpPr>
          <p:cNvPr id="5" name="Text Placeholder 4"/>
          <p:cNvSpPr>
            <a:spLocks noGrp="1"/>
          </p:cNvSpPr>
          <p:nvPr>
            <p:ph type="body" idx="1"/>
          </p:nvPr>
        </p:nvSpPr>
        <p:spPr/>
        <p:txBody>
          <a:bodyPr/>
          <a:lstStyle/>
          <a:p>
            <a:r>
              <a:rPr lang="en-ZA" dirty="0" smtClean="0"/>
              <a:t>Proportion</a:t>
            </a:r>
            <a:endParaRPr lang="en-ZA" dirty="0"/>
          </a:p>
        </p:txBody>
      </p:sp>
      <p:sp>
        <p:nvSpPr>
          <p:cNvPr id="7" name="Content Placeholder 6"/>
          <p:cNvSpPr>
            <a:spLocks noGrp="1"/>
          </p:cNvSpPr>
          <p:nvPr>
            <p:ph sz="half" idx="2"/>
          </p:nvPr>
        </p:nvSpPr>
        <p:spPr>
          <a:ln>
            <a:solidFill>
              <a:schemeClr val="tx1"/>
            </a:solidFill>
          </a:ln>
        </p:spPr>
        <p:txBody>
          <a:bodyPr>
            <a:normAutofit fontScale="85000" lnSpcReduction="20000"/>
          </a:bodyPr>
          <a:lstStyle/>
          <a:p>
            <a:endParaRPr lang="en-US" dirty="0" smtClean="0"/>
          </a:p>
          <a:p>
            <a:pPr>
              <a:buFont typeface="Wingdings" panose="05000000000000000000" pitchFamily="2" charset="2"/>
              <a:buChar char="Ø"/>
            </a:pPr>
            <a:r>
              <a:rPr lang="en-US" dirty="0" smtClean="0"/>
              <a:t>There are 17 female Councilors, with a total proportion of 45%.</a:t>
            </a:r>
          </a:p>
          <a:p>
            <a:pPr>
              <a:buFont typeface="Wingdings" panose="05000000000000000000" pitchFamily="2" charset="2"/>
              <a:buChar char="Ø"/>
            </a:pPr>
            <a:r>
              <a:rPr lang="en-US" dirty="0" smtClean="0"/>
              <a:t>8 are elected/ first past the post and 9 are proportional representation</a:t>
            </a:r>
          </a:p>
          <a:p>
            <a:pPr>
              <a:buFont typeface="Wingdings" panose="05000000000000000000" pitchFamily="2" charset="2"/>
              <a:buChar char="Ø"/>
            </a:pPr>
            <a:r>
              <a:rPr lang="en-US" dirty="0" smtClean="0"/>
              <a:t>Council has 8 committees and 2 which are </a:t>
            </a:r>
            <a:r>
              <a:rPr lang="en-ZA" dirty="0" smtClean="0"/>
              <a:t>Health, Housing and Education Committee and the</a:t>
            </a:r>
            <a:r>
              <a:rPr lang="en-US" dirty="0" smtClean="0"/>
              <a:t> Future Water Supplies are </a:t>
            </a:r>
            <a:r>
              <a:rPr lang="en-ZA" dirty="0" smtClean="0"/>
              <a:t> </a:t>
            </a:r>
            <a:r>
              <a:rPr lang="en-US" dirty="0" smtClean="0"/>
              <a:t>  chaired by women.</a:t>
            </a:r>
          </a:p>
          <a:p>
            <a:pPr>
              <a:buFont typeface="Wingdings" panose="05000000000000000000" pitchFamily="2" charset="2"/>
              <a:buChar char="Ø"/>
            </a:pPr>
            <a:r>
              <a:rPr lang="en-US" dirty="0" smtClean="0"/>
              <a:t>At the moment Council does not have committees chaired by persons with disabilities</a:t>
            </a:r>
            <a:endParaRPr lang="en-US" dirty="0"/>
          </a:p>
        </p:txBody>
      </p:sp>
      <p:pic>
        <p:nvPicPr>
          <p:cNvPr id="3" name="Content Placeholder 2"/>
          <p:cNvPicPr>
            <a:picLocks noGrp="1" noChangeAspect="1"/>
          </p:cNvPicPr>
          <p:nvPr>
            <p:ph sz="quarter" idx="4"/>
          </p:nvPr>
        </p:nvPicPr>
        <p:blipFill>
          <a:blip r:embed="rId2" cstate="print">
            <a:extLst>
              <a:ext uri="{28A0092B-C50C-407E-A947-70E740481C1C}">
                <a14:useLocalDpi xmlns:a14="http://schemas.microsoft.com/office/drawing/2010/main" xmlns="" val="0"/>
              </a:ext>
            </a:extLst>
          </a:blip>
          <a:stretch>
            <a:fillRect/>
          </a:stretch>
        </p:blipFill>
        <p:spPr>
          <a:xfrm>
            <a:off x="4667250" y="2133600"/>
            <a:ext cx="4041775" cy="2895600"/>
          </a:xfrm>
          <a:ln>
            <a:solidFill>
              <a:schemeClr val="tx1"/>
            </a:solidFill>
          </a:ln>
        </p:spPr>
      </p:pic>
      <p:sp>
        <p:nvSpPr>
          <p:cNvPr id="4" name="Rounded Rectangle 3"/>
          <p:cNvSpPr/>
          <p:nvPr/>
        </p:nvSpPr>
        <p:spPr>
          <a:xfrm>
            <a:off x="4667250" y="5105400"/>
            <a:ext cx="4095750" cy="990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ZW" dirty="0" smtClean="0"/>
              <a:t>City of Bulawayo female Councillors during the European Union Monitoring Visit</a:t>
            </a:r>
            <a:endParaRPr lang="en-ZW" dirty="0"/>
          </a:p>
        </p:txBody>
      </p:sp>
      <p:sp>
        <p:nvSpPr>
          <p:cNvPr id="9" name="TextBox 8"/>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spTree>
    <p:extLst>
      <p:ext uri="{BB962C8B-B14F-4D97-AF65-F5344CB8AC3E}">
        <p14:creationId xmlns:p14="http://schemas.microsoft.com/office/powerpoint/2010/main" xmlns="" val="2158104489"/>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a:t>II. GOVERNANCE  </a:t>
            </a:r>
            <a:endParaRPr lang="en-ZA" dirty="0"/>
          </a:p>
        </p:txBody>
      </p:sp>
      <p:pic>
        <p:nvPicPr>
          <p:cNvPr id="13" name="Content Placeholder 12" descr="20231106_164345.jpg"/>
          <p:cNvPicPr>
            <a:picLocks noGrp="1" noChangeAspect="1"/>
          </p:cNvPicPr>
          <p:nvPr>
            <p:ph sz="half" idx="2"/>
          </p:nvPr>
        </p:nvPicPr>
        <p:blipFill>
          <a:blip r:embed="rId2" cstate="print"/>
          <a:stretch>
            <a:fillRect/>
          </a:stretch>
        </p:blipFill>
        <p:spPr>
          <a:xfrm>
            <a:off x="500034" y="1643050"/>
            <a:ext cx="4040188" cy="2857520"/>
          </a:xfrm>
          <a:ln>
            <a:solidFill>
              <a:schemeClr val="tx1"/>
            </a:solidFill>
          </a:ln>
        </p:spPr>
      </p:pic>
      <p:pic>
        <p:nvPicPr>
          <p:cNvPr id="15" name="Content Placeholder 14" descr="IMG-20241105-WA0012.jpg"/>
          <p:cNvPicPr>
            <a:picLocks noGrp="1" noChangeAspect="1"/>
          </p:cNvPicPr>
          <p:nvPr>
            <p:ph sz="quarter" idx="4"/>
          </p:nvPr>
        </p:nvPicPr>
        <p:blipFill>
          <a:blip r:embed="rId3"/>
          <a:stretch>
            <a:fillRect/>
          </a:stretch>
        </p:blipFill>
        <p:spPr>
          <a:xfrm>
            <a:off x="4714876" y="1928802"/>
            <a:ext cx="4041775" cy="3031331"/>
          </a:xfrm>
        </p:spPr>
      </p:pic>
      <p:sp>
        <p:nvSpPr>
          <p:cNvPr id="14" name="TextBox 13"/>
          <p:cNvSpPr txBox="1"/>
          <p:nvPr/>
        </p:nvSpPr>
        <p:spPr>
          <a:xfrm>
            <a:off x="428596" y="4572008"/>
            <a:ext cx="3786214" cy="1754326"/>
          </a:xfrm>
          <a:prstGeom prst="rect">
            <a:avLst/>
          </a:prstGeom>
          <a:noFill/>
        </p:spPr>
        <p:txBody>
          <a:bodyPr wrap="square" rtlCol="0">
            <a:spAutoFit/>
          </a:bodyPr>
          <a:lstStyle/>
          <a:p>
            <a:r>
              <a:rPr lang="en-US" dirty="0" err="1" smtClean="0"/>
              <a:t>Cllr</a:t>
            </a:r>
            <a:r>
              <a:rPr lang="en-US" dirty="0" smtClean="0"/>
              <a:t> </a:t>
            </a:r>
            <a:r>
              <a:rPr lang="en-US" dirty="0" err="1" smtClean="0"/>
              <a:t>Ntombizodwa</a:t>
            </a:r>
            <a:r>
              <a:rPr lang="en-US" dirty="0" smtClean="0"/>
              <a:t> </a:t>
            </a:r>
            <a:r>
              <a:rPr lang="en-US" dirty="0" err="1" smtClean="0"/>
              <a:t>Khumalo</a:t>
            </a:r>
            <a:r>
              <a:rPr lang="en-US" dirty="0" smtClean="0"/>
              <a:t> ,the Chairperson for the </a:t>
            </a:r>
            <a:r>
              <a:rPr lang="en-ZA" dirty="0" smtClean="0"/>
              <a:t>Health, Housing and Education Committee as the Acting Mayor during the Embassy of Sweden Field Visit at Bulawayo Home Industries</a:t>
            </a:r>
            <a:endParaRPr lang="en-ZW" dirty="0"/>
          </a:p>
        </p:txBody>
      </p:sp>
      <p:sp>
        <p:nvSpPr>
          <p:cNvPr id="16" name="TextBox 15"/>
          <p:cNvSpPr txBox="1"/>
          <p:nvPr/>
        </p:nvSpPr>
        <p:spPr>
          <a:xfrm>
            <a:off x="4786314" y="5000636"/>
            <a:ext cx="3857652" cy="1200329"/>
          </a:xfrm>
          <a:prstGeom prst="rect">
            <a:avLst/>
          </a:prstGeom>
          <a:noFill/>
        </p:spPr>
        <p:txBody>
          <a:bodyPr wrap="square" rtlCol="0">
            <a:spAutoFit/>
          </a:bodyPr>
          <a:lstStyle/>
          <a:p>
            <a:r>
              <a:rPr lang="en-US" dirty="0" err="1" smtClean="0"/>
              <a:t>Cllr</a:t>
            </a:r>
            <a:r>
              <a:rPr lang="en-US" dirty="0" smtClean="0"/>
              <a:t> </a:t>
            </a:r>
            <a:r>
              <a:rPr lang="en-US" dirty="0" err="1" smtClean="0"/>
              <a:t>Khalazani</a:t>
            </a:r>
            <a:r>
              <a:rPr lang="en-US" dirty="0" smtClean="0"/>
              <a:t> </a:t>
            </a:r>
            <a:r>
              <a:rPr lang="en-US" dirty="0" err="1" smtClean="0"/>
              <a:t>Ndlovu</a:t>
            </a:r>
            <a:r>
              <a:rPr lang="en-US" dirty="0" smtClean="0"/>
              <a:t>, Chairperson of the Future Water Supplies on a tour to </a:t>
            </a:r>
            <a:r>
              <a:rPr lang="en-US" dirty="0" err="1" smtClean="0"/>
              <a:t>Insiza</a:t>
            </a:r>
            <a:r>
              <a:rPr lang="en-US" dirty="0" smtClean="0"/>
              <a:t> and </a:t>
            </a:r>
            <a:r>
              <a:rPr lang="en-US" dirty="0" err="1" smtClean="0"/>
              <a:t>Mtshabezi</a:t>
            </a:r>
            <a:r>
              <a:rPr lang="en-US" dirty="0" smtClean="0"/>
              <a:t> dams with the Minister of Waste</a:t>
            </a:r>
            <a:endParaRPr lang="en-ZW" dirty="0"/>
          </a:p>
        </p:txBody>
      </p:sp>
      <p:sp>
        <p:nvSpPr>
          <p:cNvPr id="8" name="TextBox 7"/>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spTree>
    <p:extLst>
      <p:ext uri="{BB962C8B-B14F-4D97-AF65-F5344CB8AC3E}">
        <p14:creationId xmlns:p14="http://schemas.microsoft.com/office/powerpoint/2010/main" xmlns="" val="2158104489"/>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ZA" b="1" dirty="0">
                <a:solidFill>
                  <a:prstClr val="black"/>
                </a:solidFill>
              </a:rPr>
              <a:t>II. GOVERNANCE </a:t>
            </a:r>
            <a:endParaRPr lang="en-ZW" dirty="0"/>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446536" y="1143000"/>
            <a:ext cx="6034617" cy="4525963"/>
          </a:xfrm>
        </p:spPr>
      </p:pic>
      <p:sp>
        <p:nvSpPr>
          <p:cNvPr id="11" name="Rounded Rectangle 10"/>
          <p:cNvSpPr/>
          <p:nvPr/>
        </p:nvSpPr>
        <p:spPr>
          <a:xfrm>
            <a:off x="240890" y="5638800"/>
            <a:ext cx="8445910" cy="7599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W" dirty="0" smtClean="0"/>
              <a:t>Junior Mayoress, </a:t>
            </a:r>
            <a:r>
              <a:rPr lang="en-ZW" dirty="0" err="1" smtClean="0"/>
              <a:t>Lindokuhle</a:t>
            </a:r>
            <a:r>
              <a:rPr lang="en-ZW" dirty="0" smtClean="0"/>
              <a:t> </a:t>
            </a:r>
            <a:r>
              <a:rPr lang="en-ZW" dirty="0" err="1" smtClean="0"/>
              <a:t>Velaphi</a:t>
            </a:r>
            <a:r>
              <a:rPr lang="en-ZW" dirty="0" smtClean="0"/>
              <a:t> with Cllr Mercy </a:t>
            </a:r>
            <a:r>
              <a:rPr lang="en-ZW" dirty="0" err="1" smtClean="0"/>
              <a:t>Furanayi</a:t>
            </a:r>
            <a:r>
              <a:rPr lang="en-ZW" dirty="0" smtClean="0"/>
              <a:t>, Cllr </a:t>
            </a:r>
            <a:r>
              <a:rPr lang="en-ZW" dirty="0" err="1" smtClean="0"/>
              <a:t>Skhululekile</a:t>
            </a:r>
            <a:r>
              <a:rPr lang="en-ZW" dirty="0" smtClean="0"/>
              <a:t> Moyo and Cllr </a:t>
            </a:r>
            <a:r>
              <a:rPr lang="en-ZW" dirty="0" err="1" smtClean="0"/>
              <a:t>Ntombizodwa</a:t>
            </a:r>
            <a:r>
              <a:rPr lang="en-ZW" dirty="0" smtClean="0"/>
              <a:t> Khumalo at the </a:t>
            </a:r>
            <a:r>
              <a:rPr lang="en-ZW" dirty="0"/>
              <a:t>I</a:t>
            </a:r>
            <a:r>
              <a:rPr lang="en-ZW" dirty="0" smtClean="0"/>
              <a:t>nternational Day of the Girl Child on the 18</a:t>
            </a:r>
            <a:r>
              <a:rPr lang="en-ZW" baseline="30000" dirty="0" smtClean="0"/>
              <a:t>th</a:t>
            </a:r>
            <a:r>
              <a:rPr lang="en-ZW" dirty="0" smtClean="0"/>
              <a:t> of October 2024 at the Small City Hall</a:t>
            </a:r>
            <a:endParaRPr lang="en-ZW" dirty="0"/>
          </a:p>
        </p:txBody>
      </p:sp>
      <p:sp>
        <p:nvSpPr>
          <p:cNvPr id="6" name="TextBox 5"/>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spTree>
    <p:extLst>
      <p:ext uri="{BB962C8B-B14F-4D97-AF65-F5344CB8AC3E}">
        <p14:creationId xmlns:p14="http://schemas.microsoft.com/office/powerpoint/2010/main" xmlns="" val="28941042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939784"/>
          </a:xfrm>
        </p:spPr>
        <p:txBody>
          <a:bodyPr/>
          <a:lstStyle/>
          <a:p>
            <a:r>
              <a:rPr lang="en-ZA" b="1" dirty="0">
                <a:solidFill>
                  <a:prstClr val="black"/>
                </a:solidFill>
              </a:rPr>
              <a:t>II. GOVERNANCE </a:t>
            </a:r>
            <a:endParaRPr lang="en-ZW" dirty="0"/>
          </a:p>
        </p:txBody>
      </p:sp>
      <p:pic>
        <p:nvPicPr>
          <p:cNvPr id="14" name="Content Placeholder 13" descr="IMG-20241105-WA0022.jpg"/>
          <p:cNvPicPr>
            <a:picLocks noGrp="1" noChangeAspect="1"/>
          </p:cNvPicPr>
          <p:nvPr>
            <p:ph sz="half" idx="1"/>
          </p:nvPr>
        </p:nvPicPr>
        <p:blipFill>
          <a:blip r:embed="rId2"/>
          <a:stretch>
            <a:fillRect/>
          </a:stretch>
        </p:blipFill>
        <p:spPr>
          <a:xfrm>
            <a:off x="772978" y="1600200"/>
            <a:ext cx="3407044" cy="4525963"/>
          </a:xfrm>
        </p:spPr>
      </p:pic>
      <p:pic>
        <p:nvPicPr>
          <p:cNvPr id="15" name="Content Placeholder 14" descr="IMG-20241105-WA0024.jpg"/>
          <p:cNvPicPr>
            <a:picLocks noGrp="1" noChangeAspect="1"/>
          </p:cNvPicPr>
          <p:nvPr>
            <p:ph sz="half" idx="2"/>
          </p:nvPr>
        </p:nvPicPr>
        <p:blipFill>
          <a:blip r:embed="rId3"/>
          <a:stretch>
            <a:fillRect/>
          </a:stretch>
        </p:blipFill>
        <p:spPr>
          <a:xfrm>
            <a:off x="4500562" y="1571612"/>
            <a:ext cx="4500594" cy="2692400"/>
          </a:xfrm>
        </p:spPr>
      </p:pic>
      <p:sp>
        <p:nvSpPr>
          <p:cNvPr id="6" name="TextBox 5"/>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sp>
        <p:nvSpPr>
          <p:cNvPr id="13" name="TextBox 12"/>
          <p:cNvSpPr txBox="1"/>
          <p:nvPr/>
        </p:nvSpPr>
        <p:spPr>
          <a:xfrm>
            <a:off x="642910" y="1071546"/>
            <a:ext cx="7572428" cy="523220"/>
          </a:xfrm>
          <a:prstGeom prst="rect">
            <a:avLst/>
          </a:prstGeom>
          <a:noFill/>
        </p:spPr>
        <p:txBody>
          <a:bodyPr wrap="square" rtlCol="0">
            <a:spAutoFit/>
          </a:bodyPr>
          <a:lstStyle/>
          <a:p>
            <a:r>
              <a:rPr lang="en-US" sz="2800" b="1" i="1" dirty="0" smtClean="0"/>
              <a:t>Council Youth Councilors in action!!</a:t>
            </a:r>
            <a:endParaRPr lang="en-ZW" sz="2800" b="1" i="1" dirty="0"/>
          </a:p>
        </p:txBody>
      </p:sp>
      <p:pic>
        <p:nvPicPr>
          <p:cNvPr id="16" name="Picture 15" descr="IMG-20241105-WA0023.jpg"/>
          <p:cNvPicPr>
            <a:picLocks noChangeAspect="1"/>
          </p:cNvPicPr>
          <p:nvPr/>
        </p:nvPicPr>
        <p:blipFill>
          <a:blip r:embed="rId4"/>
          <a:srcRect t="33674"/>
          <a:stretch>
            <a:fillRect/>
          </a:stretch>
        </p:blipFill>
        <p:spPr>
          <a:xfrm>
            <a:off x="4286248" y="4286256"/>
            <a:ext cx="4857752" cy="2232000"/>
          </a:xfrm>
          <a:prstGeom prst="rect">
            <a:avLst/>
          </a:prstGeom>
        </p:spPr>
      </p:pic>
      <p:sp>
        <p:nvSpPr>
          <p:cNvPr id="17" name="TextBox 16"/>
          <p:cNvSpPr txBox="1"/>
          <p:nvPr/>
        </p:nvSpPr>
        <p:spPr>
          <a:xfrm>
            <a:off x="4714876" y="1571612"/>
            <a:ext cx="3714776" cy="707886"/>
          </a:xfrm>
          <a:prstGeom prst="rect">
            <a:avLst/>
          </a:prstGeom>
          <a:noFill/>
        </p:spPr>
        <p:txBody>
          <a:bodyPr wrap="square" rtlCol="0">
            <a:spAutoFit/>
          </a:bodyPr>
          <a:lstStyle/>
          <a:p>
            <a:r>
              <a:rPr lang="en-US" sz="2000" dirty="0" err="1" smtClean="0">
                <a:solidFill>
                  <a:schemeClr val="bg1"/>
                </a:solidFill>
              </a:rPr>
              <a:t>Cllr</a:t>
            </a:r>
            <a:r>
              <a:rPr lang="en-US" sz="2000" dirty="0" smtClean="0">
                <a:solidFill>
                  <a:schemeClr val="bg1"/>
                </a:solidFill>
              </a:rPr>
              <a:t> </a:t>
            </a:r>
            <a:r>
              <a:rPr lang="en-US" sz="2000" dirty="0" err="1" smtClean="0">
                <a:solidFill>
                  <a:schemeClr val="bg1"/>
                </a:solidFill>
              </a:rPr>
              <a:t>Mellisa</a:t>
            </a:r>
            <a:r>
              <a:rPr lang="en-US" sz="2000" dirty="0" smtClean="0">
                <a:solidFill>
                  <a:schemeClr val="bg1"/>
                </a:solidFill>
              </a:rPr>
              <a:t> at the Mental Health Workshop</a:t>
            </a:r>
            <a:endParaRPr lang="en-ZW" sz="2000" dirty="0">
              <a:solidFill>
                <a:schemeClr val="bg1"/>
              </a:solidFill>
            </a:endParaRPr>
          </a:p>
        </p:txBody>
      </p:sp>
      <p:sp>
        <p:nvSpPr>
          <p:cNvPr id="18" name="TextBox 17"/>
          <p:cNvSpPr txBox="1"/>
          <p:nvPr/>
        </p:nvSpPr>
        <p:spPr>
          <a:xfrm>
            <a:off x="4357686" y="5929330"/>
            <a:ext cx="4429156" cy="646331"/>
          </a:xfrm>
          <a:prstGeom prst="rect">
            <a:avLst/>
          </a:prstGeom>
          <a:noFill/>
        </p:spPr>
        <p:txBody>
          <a:bodyPr wrap="square" rtlCol="0">
            <a:spAutoFit/>
          </a:bodyPr>
          <a:lstStyle/>
          <a:p>
            <a:r>
              <a:rPr lang="en-US" dirty="0" err="1" smtClean="0">
                <a:solidFill>
                  <a:schemeClr val="bg1"/>
                </a:solidFill>
              </a:rPr>
              <a:t>Cllr</a:t>
            </a:r>
            <a:r>
              <a:rPr lang="en-US" dirty="0" smtClean="0">
                <a:solidFill>
                  <a:schemeClr val="bg1"/>
                </a:solidFill>
              </a:rPr>
              <a:t>  Ashton Mhlanga during one of the budget meetings in his ward</a:t>
            </a:r>
            <a:endParaRPr lang="en-ZW" dirty="0">
              <a:solidFill>
                <a:schemeClr val="bg1"/>
              </a:solidFill>
            </a:endParaRPr>
          </a:p>
        </p:txBody>
      </p:sp>
    </p:spTree>
    <p:extLst>
      <p:ext uri="{BB962C8B-B14F-4D97-AF65-F5344CB8AC3E}">
        <p14:creationId xmlns:p14="http://schemas.microsoft.com/office/powerpoint/2010/main" xmlns="" val="28941042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smtClean="0">
                <a:solidFill>
                  <a:prstClr val="black"/>
                </a:solidFill>
              </a:rPr>
              <a:t>II. GOVERNANCE </a:t>
            </a:r>
            <a:endParaRPr lang="en-ZW" dirty="0"/>
          </a:p>
        </p:txBody>
      </p:sp>
      <p:sp>
        <p:nvSpPr>
          <p:cNvPr id="6" name="Text Placeholder 5"/>
          <p:cNvSpPr>
            <a:spLocks noGrp="1"/>
          </p:cNvSpPr>
          <p:nvPr>
            <p:ph type="body" idx="1"/>
          </p:nvPr>
        </p:nvSpPr>
        <p:spPr/>
        <p:txBody>
          <a:bodyPr/>
          <a:lstStyle/>
          <a:p>
            <a:r>
              <a:rPr lang="en-ZW" dirty="0" smtClean="0"/>
              <a:t>PROPORTION</a:t>
            </a:r>
            <a:endParaRPr lang="en-ZW" dirty="0"/>
          </a:p>
        </p:txBody>
      </p:sp>
      <p:sp>
        <p:nvSpPr>
          <p:cNvPr id="7" name="Content Placeholder 6"/>
          <p:cNvSpPr>
            <a:spLocks noGrp="1"/>
          </p:cNvSpPr>
          <p:nvPr>
            <p:ph sz="half" idx="2"/>
          </p:nvPr>
        </p:nvSpPr>
        <p:spPr/>
        <p:txBody>
          <a:bodyPr/>
          <a:lstStyle/>
          <a:p>
            <a:r>
              <a:rPr lang="en-ZW" dirty="0" smtClean="0"/>
              <a:t>Council has 4 females (17%) out of 23 in decision making positions</a:t>
            </a:r>
          </a:p>
          <a:p>
            <a:r>
              <a:rPr lang="en-ZW" dirty="0" smtClean="0"/>
              <a:t>These include 1 Head of Department, the Chamber Secretary and 3 Assistant Directors</a:t>
            </a:r>
            <a:endParaRPr lang="en-ZW" dirty="0"/>
          </a:p>
        </p:txBody>
      </p:sp>
      <p:pic>
        <p:nvPicPr>
          <p:cNvPr id="10" name="Content Placeholder 9" descr="463482530_1008350154662522_6966558169795252143_n.jpg"/>
          <p:cNvPicPr>
            <a:picLocks noGrp="1" noChangeAspect="1"/>
          </p:cNvPicPr>
          <p:nvPr>
            <p:ph sz="quarter" idx="4"/>
          </p:nvPr>
        </p:nvPicPr>
        <p:blipFill>
          <a:blip r:embed="rId2"/>
          <a:stretch>
            <a:fillRect/>
          </a:stretch>
        </p:blipFill>
        <p:spPr>
          <a:xfrm>
            <a:off x="4643438" y="2143116"/>
            <a:ext cx="4041775" cy="2694517"/>
          </a:xfrm>
        </p:spPr>
      </p:pic>
      <p:sp>
        <p:nvSpPr>
          <p:cNvPr id="5" name="TextBox 4"/>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sp>
        <p:nvSpPr>
          <p:cNvPr id="11" name="TextBox 10"/>
          <p:cNvSpPr txBox="1"/>
          <p:nvPr/>
        </p:nvSpPr>
        <p:spPr>
          <a:xfrm>
            <a:off x="4714876" y="5143512"/>
            <a:ext cx="3857652" cy="923330"/>
          </a:xfrm>
          <a:prstGeom prst="rect">
            <a:avLst/>
          </a:prstGeom>
          <a:noFill/>
        </p:spPr>
        <p:txBody>
          <a:bodyPr wrap="square" rtlCol="0">
            <a:spAutoFit/>
          </a:bodyPr>
          <a:lstStyle/>
          <a:p>
            <a:r>
              <a:rPr lang="en-ZW" dirty="0" smtClean="0"/>
              <a:t>Mrs Zhou, the Chamber Secretary addressing Acumen Group on the water crisis in the City</a:t>
            </a:r>
            <a:endParaRPr lang="en-ZW"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ZA" b="1" dirty="0">
                <a:solidFill>
                  <a:prstClr val="black"/>
                </a:solidFill>
              </a:rPr>
              <a:t>II. GOVERNANCE </a:t>
            </a:r>
            <a:endParaRPr lang="en-ZW" dirty="0"/>
          </a:p>
        </p:txBody>
      </p:sp>
      <p:sp>
        <p:nvSpPr>
          <p:cNvPr id="10" name="Content Placeholder 9"/>
          <p:cNvSpPr>
            <a:spLocks noGrp="1"/>
          </p:cNvSpPr>
          <p:nvPr>
            <p:ph sz="half" idx="1"/>
          </p:nvPr>
        </p:nvSpPr>
        <p:spPr>
          <a:xfrm>
            <a:off x="214282" y="2000240"/>
            <a:ext cx="4038600" cy="4525963"/>
          </a:xfrm>
        </p:spPr>
        <p:txBody>
          <a:bodyPr/>
          <a:lstStyle/>
          <a:p>
            <a:pPr>
              <a:buFont typeface="Wingdings" pitchFamily="2" charset="2"/>
              <a:buChar char="Ø"/>
            </a:pPr>
            <a:r>
              <a:rPr lang="en-ZW" dirty="0" smtClean="0"/>
              <a:t>Council has a Junior Council comprising of 60% females and 40% males.</a:t>
            </a:r>
          </a:p>
          <a:p>
            <a:pPr>
              <a:buFont typeface="Wingdings" pitchFamily="2" charset="2"/>
              <a:buChar char="Ø"/>
            </a:pPr>
            <a:r>
              <a:rPr lang="en-ZW" dirty="0" smtClean="0"/>
              <a:t>The Junior Council is headed by the Junior Mayor and Junior Mayoress.</a:t>
            </a:r>
          </a:p>
          <a:p>
            <a:endParaRPr lang="en-ZW" dirty="0"/>
          </a:p>
        </p:txBody>
      </p:sp>
      <p:pic>
        <p:nvPicPr>
          <p:cNvPr id="8" name="Content Placeholder 7" descr="Junior Cllrs.jpg"/>
          <p:cNvPicPr>
            <a:picLocks noGrp="1" noChangeAspect="1"/>
          </p:cNvPicPr>
          <p:nvPr>
            <p:ph sz="half" idx="2"/>
          </p:nvPr>
        </p:nvPicPr>
        <p:blipFill>
          <a:blip r:embed="rId2" cstate="print"/>
          <a:stretch>
            <a:fillRect/>
          </a:stretch>
        </p:blipFill>
        <p:spPr>
          <a:xfrm>
            <a:off x="4071934" y="1643050"/>
            <a:ext cx="5025145" cy="3348000"/>
          </a:xfrm>
        </p:spPr>
      </p:pic>
      <p:sp>
        <p:nvSpPr>
          <p:cNvPr id="6" name="TextBox 5"/>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sp>
        <p:nvSpPr>
          <p:cNvPr id="9" name="Rounded Rectangle 8"/>
          <p:cNvSpPr/>
          <p:nvPr/>
        </p:nvSpPr>
        <p:spPr>
          <a:xfrm>
            <a:off x="4071934" y="5143512"/>
            <a:ext cx="4929222" cy="7858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City of Bulawayo Junior Councilors at Criterion Water Treatment Plant</a:t>
            </a:r>
            <a:endParaRPr lang="en-ZW" dirty="0"/>
          </a:p>
        </p:txBody>
      </p:sp>
      <p:sp>
        <p:nvSpPr>
          <p:cNvPr id="11" name="TextBox 10"/>
          <p:cNvSpPr txBox="1"/>
          <p:nvPr/>
        </p:nvSpPr>
        <p:spPr>
          <a:xfrm>
            <a:off x="571472" y="1500174"/>
            <a:ext cx="2357454" cy="461665"/>
          </a:xfrm>
          <a:prstGeom prst="rect">
            <a:avLst/>
          </a:prstGeom>
          <a:noFill/>
        </p:spPr>
        <p:txBody>
          <a:bodyPr wrap="square" rtlCol="0">
            <a:spAutoFit/>
          </a:bodyPr>
          <a:lstStyle/>
          <a:p>
            <a:r>
              <a:rPr lang="en-ZW" sz="2400" b="1" dirty="0" smtClean="0"/>
              <a:t>PROPORTION</a:t>
            </a:r>
            <a:endParaRPr lang="en-ZW" sz="2400" b="1" dirty="0"/>
          </a:p>
        </p:txBody>
      </p:sp>
    </p:spTree>
    <p:extLst>
      <p:ext uri="{BB962C8B-B14F-4D97-AF65-F5344CB8AC3E}">
        <p14:creationId xmlns:p14="http://schemas.microsoft.com/office/powerpoint/2010/main" xmlns="" val="28941042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a:solidFill>
                  <a:prstClr val="black"/>
                </a:solidFill>
              </a:rPr>
              <a:t>II. GOVERNANCE </a:t>
            </a:r>
            <a:endParaRPr lang="en-ZW" dirty="0"/>
          </a:p>
        </p:txBody>
      </p:sp>
      <p:sp>
        <p:nvSpPr>
          <p:cNvPr id="3" name="Text Placeholder 2"/>
          <p:cNvSpPr>
            <a:spLocks noGrp="1"/>
          </p:cNvSpPr>
          <p:nvPr>
            <p:ph type="body" idx="1"/>
          </p:nvPr>
        </p:nvSpPr>
        <p:spPr/>
        <p:txBody>
          <a:bodyPr/>
          <a:lstStyle/>
          <a:p>
            <a:r>
              <a:rPr lang="en-US" dirty="0" smtClean="0"/>
              <a:t>Public Consultations</a:t>
            </a:r>
            <a:endParaRPr lang="en-ZW" dirty="0"/>
          </a:p>
        </p:txBody>
      </p:sp>
      <p:sp>
        <p:nvSpPr>
          <p:cNvPr id="4" name="Content Placeholder 3"/>
          <p:cNvSpPr>
            <a:spLocks noGrp="1"/>
          </p:cNvSpPr>
          <p:nvPr>
            <p:ph sz="half" idx="2"/>
          </p:nvPr>
        </p:nvSpPr>
        <p:spPr/>
        <p:txBody>
          <a:bodyPr>
            <a:normAutofit fontScale="92500"/>
          </a:bodyPr>
          <a:lstStyle/>
          <a:p>
            <a:pPr>
              <a:buFont typeface="Wingdings" panose="05000000000000000000" pitchFamily="2" charset="2"/>
              <a:buChar char="Ø"/>
            </a:pPr>
            <a:r>
              <a:rPr lang="en-ZA" dirty="0" smtClean="0">
                <a:solidFill>
                  <a:prstClr val="black"/>
                </a:solidFill>
                <a:cs typeface="Times New Roman" panose="02020603050405020304" pitchFamily="18" charset="0"/>
              </a:rPr>
              <a:t>Women, youths, persons with disabilities </a:t>
            </a:r>
            <a:r>
              <a:rPr lang="en-ZA" dirty="0">
                <a:solidFill>
                  <a:prstClr val="black"/>
                </a:solidFill>
                <a:cs typeface="Times New Roman" panose="02020603050405020304" pitchFamily="18" charset="0"/>
              </a:rPr>
              <a:t>take part </a:t>
            </a:r>
            <a:r>
              <a:rPr lang="en-ZA" dirty="0" smtClean="0">
                <a:solidFill>
                  <a:prstClr val="black"/>
                </a:solidFill>
                <a:cs typeface="Times New Roman" panose="02020603050405020304" pitchFamily="18" charset="0"/>
              </a:rPr>
              <a:t>in council consultations</a:t>
            </a:r>
          </a:p>
          <a:p>
            <a:pPr>
              <a:buFont typeface="Wingdings" panose="05000000000000000000" pitchFamily="2" charset="2"/>
              <a:buChar char="Ø"/>
            </a:pPr>
            <a:r>
              <a:rPr lang="en-ZA" dirty="0" err="1" smtClean="0">
                <a:solidFill>
                  <a:prstClr val="black"/>
                </a:solidFill>
                <a:cs typeface="Times New Roman" panose="02020603050405020304" pitchFamily="18" charset="0"/>
              </a:rPr>
              <a:t>Eg</a:t>
            </a:r>
            <a:r>
              <a:rPr lang="en-ZA" dirty="0" smtClean="0">
                <a:solidFill>
                  <a:prstClr val="black"/>
                </a:solidFill>
                <a:cs typeface="Times New Roman" panose="02020603050405020304" pitchFamily="18" charset="0"/>
              </a:rPr>
              <a:t>. Council budget meetings, Youth Led High Tea Dialogue, Gender Based Violence Assessment with World Bank.</a:t>
            </a:r>
          </a:p>
          <a:p>
            <a:pPr>
              <a:buFont typeface="Wingdings" panose="05000000000000000000" pitchFamily="2" charset="2"/>
              <a:buChar char="Ø"/>
            </a:pPr>
            <a:r>
              <a:rPr lang="en-ZA" dirty="0" err="1" smtClean="0">
                <a:solidFill>
                  <a:prstClr val="black"/>
                </a:solidFill>
                <a:cs typeface="Times New Roman" panose="02020603050405020304" pitchFamily="18" charset="0"/>
              </a:rPr>
              <a:t>Eg</a:t>
            </a:r>
            <a:r>
              <a:rPr lang="en-ZA" dirty="0" smtClean="0">
                <a:solidFill>
                  <a:prstClr val="black"/>
                </a:solidFill>
                <a:cs typeface="Times New Roman" panose="02020603050405020304" pitchFamily="18" charset="0"/>
              </a:rPr>
              <a:t> the GBV Assessment had a representation of 74% women, 26% men with 5% PWDs</a:t>
            </a:r>
            <a:endParaRPr lang="en-ZW" dirty="0"/>
          </a:p>
        </p:txBody>
      </p:sp>
      <p:sp>
        <p:nvSpPr>
          <p:cNvPr id="5" name="Text Placeholder 4"/>
          <p:cNvSpPr>
            <a:spLocks noGrp="1"/>
          </p:cNvSpPr>
          <p:nvPr>
            <p:ph type="body" sz="quarter" idx="3"/>
          </p:nvPr>
        </p:nvSpPr>
        <p:spPr/>
        <p:txBody>
          <a:bodyPr/>
          <a:lstStyle/>
          <a:p>
            <a:r>
              <a:rPr lang="en-ZW" dirty="0" smtClean="0"/>
              <a:t>Evidence</a:t>
            </a:r>
            <a:endParaRPr lang="en-ZW" dirty="0"/>
          </a:p>
        </p:txBody>
      </p:sp>
      <p:pic>
        <p:nvPicPr>
          <p:cNvPr id="7" name="Content Placeholder 6"/>
          <p:cNvPicPr>
            <a:picLocks noGrp="1" noChangeAspect="1"/>
          </p:cNvPicPr>
          <p:nvPr>
            <p:ph sz="quarter" idx="4"/>
          </p:nvPr>
        </p:nvPicPr>
        <p:blipFill>
          <a:blip r:embed="rId2" cstate="print">
            <a:extLst>
              <a:ext uri="{28A0092B-C50C-407E-A947-70E740481C1C}">
                <a14:useLocalDpi xmlns:a14="http://schemas.microsoft.com/office/drawing/2010/main" xmlns="" val="0"/>
              </a:ext>
            </a:extLst>
          </a:blip>
          <a:stretch>
            <a:fillRect/>
          </a:stretch>
        </p:blipFill>
        <p:spPr>
          <a:xfrm>
            <a:off x="4648200" y="2209800"/>
            <a:ext cx="4041775" cy="3031331"/>
          </a:xfrm>
        </p:spPr>
      </p:pic>
      <p:sp>
        <p:nvSpPr>
          <p:cNvPr id="8" name="Rounded Rectangle 7"/>
          <p:cNvSpPr/>
          <p:nvPr/>
        </p:nvSpPr>
        <p:spPr>
          <a:xfrm>
            <a:off x="4650658" y="5257800"/>
            <a:ext cx="403860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W" dirty="0" smtClean="0"/>
              <a:t>Women, youths and PWDs participating at the World Bank GBV Assessment consultation dialogue on the 3</a:t>
            </a:r>
            <a:r>
              <a:rPr lang="en-ZW" baseline="30000" dirty="0" smtClean="0"/>
              <a:t>rd</a:t>
            </a:r>
            <a:r>
              <a:rPr lang="en-ZW" dirty="0" smtClean="0"/>
              <a:t> of April 2023.</a:t>
            </a:r>
            <a:endParaRPr lang="en-ZW" dirty="0"/>
          </a:p>
        </p:txBody>
      </p:sp>
      <p:sp>
        <p:nvSpPr>
          <p:cNvPr id="10" name="TextBox 9"/>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spTree>
    <p:extLst>
      <p:ext uri="{BB962C8B-B14F-4D97-AF65-F5344CB8AC3E}">
        <p14:creationId xmlns:p14="http://schemas.microsoft.com/office/powerpoint/2010/main" xmlns="" val="17360962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a:solidFill>
                  <a:prstClr val="black"/>
                </a:solidFill>
              </a:rPr>
              <a:t>II. GOVERNANCE </a:t>
            </a:r>
            <a:endParaRPr lang="en-ZW"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142976" y="1071546"/>
            <a:ext cx="6788945" cy="4525963"/>
          </a:xfrm>
        </p:spPr>
      </p:pic>
      <p:sp>
        <p:nvSpPr>
          <p:cNvPr id="10" name="Rounded Rectangle 9"/>
          <p:cNvSpPr/>
          <p:nvPr/>
        </p:nvSpPr>
        <p:spPr>
          <a:xfrm>
            <a:off x="642910" y="5214950"/>
            <a:ext cx="7758138" cy="1143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ZW" dirty="0" smtClean="0"/>
              <a:t>Women, men, youths following proceedings during the Budget Consultation for the year 2025 at the Large City Hall</a:t>
            </a:r>
            <a:endParaRPr lang="en-ZW" dirty="0"/>
          </a:p>
        </p:txBody>
      </p:sp>
      <p:sp>
        <p:nvSpPr>
          <p:cNvPr id="12" name="TextBox 11"/>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spTree>
    <p:extLst>
      <p:ext uri="{BB962C8B-B14F-4D97-AF65-F5344CB8AC3E}">
        <p14:creationId xmlns:p14="http://schemas.microsoft.com/office/powerpoint/2010/main" xmlns="" val="36022731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762000"/>
          </a:xfrm>
        </p:spPr>
        <p:txBody>
          <a:bodyPr>
            <a:normAutofit/>
          </a:bodyPr>
          <a:lstStyle/>
          <a:p>
            <a:r>
              <a:rPr lang="en-ZW" b="1" dirty="0"/>
              <a:t>OVERVIEW </a:t>
            </a:r>
          </a:p>
        </p:txBody>
      </p:sp>
      <p:sp>
        <p:nvSpPr>
          <p:cNvPr id="5" name="Content Placeholder 4"/>
          <p:cNvSpPr>
            <a:spLocks noGrp="1"/>
          </p:cNvSpPr>
          <p:nvPr>
            <p:ph idx="1"/>
          </p:nvPr>
        </p:nvSpPr>
        <p:spPr>
          <a:xfrm>
            <a:off x="685800" y="959431"/>
            <a:ext cx="8229600" cy="5211763"/>
          </a:xfrm>
        </p:spPr>
        <p:txBody>
          <a:bodyPr>
            <a:normAutofit/>
          </a:bodyPr>
          <a:lstStyle/>
          <a:p>
            <a:pPr marL="0" indent="0">
              <a:buNone/>
            </a:pPr>
            <a:endParaRPr lang="en-ZA" sz="2800"/>
          </a:p>
          <a:p>
            <a:endParaRPr lang="en-GB" sz="2800"/>
          </a:p>
          <a:p>
            <a:endParaRPr lang="en-GB" sz="2800"/>
          </a:p>
          <a:p>
            <a:endParaRPr lang="en-ZW" sz="2600" dirty="0"/>
          </a:p>
        </p:txBody>
      </p:sp>
      <p:graphicFrame>
        <p:nvGraphicFramePr>
          <p:cNvPr id="2" name="Table 1"/>
          <p:cNvGraphicFramePr>
            <a:graphicFrameLocks noGrp="1"/>
          </p:cNvGraphicFramePr>
          <p:nvPr>
            <p:extLst>
              <p:ext uri="{D42A27DB-BD31-4B8C-83A1-F6EECF244321}">
                <p14:modId xmlns:p14="http://schemas.microsoft.com/office/powerpoint/2010/main" xmlns="" val="2191003474"/>
              </p:ext>
            </p:extLst>
          </p:nvPr>
        </p:nvGraphicFramePr>
        <p:xfrm>
          <a:off x="457200" y="914400"/>
          <a:ext cx="7924800" cy="5409430"/>
        </p:xfrm>
        <a:graphic>
          <a:graphicData uri="http://schemas.openxmlformats.org/drawingml/2006/table">
            <a:tbl>
              <a:tblPr firstRow="1" firstCol="1" bandRow="1">
                <a:tableStyleId>{5C22544A-7EE6-4342-B048-85BDC9FD1C3A}</a:tableStyleId>
              </a:tblPr>
              <a:tblGrid>
                <a:gridCol w="2600065">
                  <a:extLst>
                    <a:ext uri="{9D8B030D-6E8A-4147-A177-3AD203B41FA5}">
                      <a16:colId xmlns:a16="http://schemas.microsoft.com/office/drawing/2014/main" xmlns="" val="20000"/>
                    </a:ext>
                  </a:extLst>
                </a:gridCol>
                <a:gridCol w="1245207">
                  <a:extLst>
                    <a:ext uri="{9D8B030D-6E8A-4147-A177-3AD203B41FA5}">
                      <a16:colId xmlns:a16="http://schemas.microsoft.com/office/drawing/2014/main" xmlns="" val="20001"/>
                    </a:ext>
                  </a:extLst>
                </a:gridCol>
                <a:gridCol w="1246038">
                  <a:extLst>
                    <a:ext uri="{9D8B030D-6E8A-4147-A177-3AD203B41FA5}">
                      <a16:colId xmlns:a16="http://schemas.microsoft.com/office/drawing/2014/main" xmlns="" val="20002"/>
                    </a:ext>
                  </a:extLst>
                </a:gridCol>
                <a:gridCol w="1245207">
                  <a:extLst>
                    <a:ext uri="{9D8B030D-6E8A-4147-A177-3AD203B41FA5}">
                      <a16:colId xmlns:a16="http://schemas.microsoft.com/office/drawing/2014/main" xmlns="" val="20003"/>
                    </a:ext>
                  </a:extLst>
                </a:gridCol>
                <a:gridCol w="1588283">
                  <a:extLst>
                    <a:ext uri="{9D8B030D-6E8A-4147-A177-3AD203B41FA5}">
                      <a16:colId xmlns:a16="http://schemas.microsoft.com/office/drawing/2014/main" xmlns="" val="20004"/>
                    </a:ext>
                  </a:extLst>
                </a:gridCol>
              </a:tblGrid>
              <a:tr h="335666">
                <a:tc>
                  <a:txBody>
                    <a:bodyPr/>
                    <a:lstStyle/>
                    <a:p>
                      <a:pPr>
                        <a:lnSpc>
                          <a:spcPct val="115000"/>
                        </a:lnSpc>
                        <a:spcAft>
                          <a:spcPts val="0"/>
                        </a:spcAft>
                      </a:pPr>
                      <a:r>
                        <a:rPr lang="en-ZA" sz="1400" dirty="0">
                          <a:effectLst/>
                          <a:latin typeface="Tahoma" panose="020B0604030504040204" pitchFamily="34" charset="0"/>
                          <a:ea typeface="Tahoma" panose="020B0604030504040204" pitchFamily="34" charset="0"/>
                          <a:cs typeface="Tahoma" panose="020B0604030504040204" pitchFamily="34" charset="0"/>
                        </a:rPr>
                        <a:t>COUNTRY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nSpc>
                          <a:spcPct val="115000"/>
                        </a:lnSpc>
                        <a:spcAft>
                          <a:spcPts val="0"/>
                        </a:spcAft>
                      </a:pPr>
                      <a:r>
                        <a:rPr lang="en-ZA" sz="1400" dirty="0">
                          <a:effectLst/>
                          <a:latin typeface="Times New Roman" panose="02020603050405020304" pitchFamily="18" charset="0"/>
                          <a:cs typeface="Times New Roman" panose="02020603050405020304" pitchFamily="18" charset="0"/>
                        </a:rPr>
                        <a:t> </a:t>
                      </a:r>
                      <a:r>
                        <a:rPr lang="en-ZA" sz="1800" dirty="0" smtClean="0">
                          <a:effectLst/>
                          <a:latin typeface="Times New Roman" panose="02020603050405020304" pitchFamily="18" charset="0"/>
                          <a:cs typeface="Times New Roman" panose="02020603050405020304" pitchFamily="18" charset="0"/>
                        </a:rPr>
                        <a:t>ZIMBABWE</a:t>
                      </a:r>
                      <a:endParaRPr lang="en-ZA" sz="18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0"/>
                  </a:ext>
                </a:extLst>
              </a:tr>
              <a:tr h="335666">
                <a:tc>
                  <a:txBody>
                    <a:bodyPr/>
                    <a:lstStyle/>
                    <a:p>
                      <a:pPr>
                        <a:lnSpc>
                          <a:spcPct val="115000"/>
                        </a:lnSpc>
                        <a:spcAft>
                          <a:spcPts val="0"/>
                        </a:spcAft>
                      </a:pPr>
                      <a:r>
                        <a:rPr lang="en-ZA" sz="1400" dirty="0">
                          <a:effectLst/>
                          <a:latin typeface="Tahoma" panose="020B0604030504040204" pitchFamily="34" charset="0"/>
                          <a:ea typeface="Tahoma" panose="020B0604030504040204" pitchFamily="34" charset="0"/>
                          <a:cs typeface="Tahoma" panose="020B0604030504040204" pitchFamily="34" charset="0"/>
                        </a:rPr>
                        <a:t>COUNCIL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nSpc>
                          <a:spcPct val="115000"/>
                        </a:lnSpc>
                        <a:spcAft>
                          <a:spcPts val="0"/>
                        </a:spcAft>
                      </a:pPr>
                      <a:r>
                        <a:rPr lang="en-ZA" sz="1100" b="1" dirty="0">
                          <a:effectLst/>
                        </a:rPr>
                        <a:t> </a:t>
                      </a:r>
                      <a:r>
                        <a:rPr lang="en-ZA" sz="1800" b="1" dirty="0" smtClean="0">
                          <a:effectLst/>
                          <a:latin typeface="Times New Roman" panose="02020603050405020304" pitchFamily="18" charset="0"/>
                          <a:cs typeface="Times New Roman" panose="02020603050405020304" pitchFamily="18" charset="0"/>
                        </a:rPr>
                        <a:t>CITY OF BULAWAYO</a:t>
                      </a:r>
                      <a:endParaRPr lang="en-ZA" sz="1100" b="1"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1"/>
                  </a:ext>
                </a:extLst>
              </a:tr>
              <a:tr h="335666">
                <a:tc>
                  <a:txBody>
                    <a:bodyPr/>
                    <a:lstStyle/>
                    <a:p>
                      <a:pPr>
                        <a:lnSpc>
                          <a:spcPct val="115000"/>
                        </a:lnSpc>
                        <a:spcAft>
                          <a:spcPts val="0"/>
                        </a:spcAft>
                      </a:pPr>
                      <a:r>
                        <a:rPr lang="en-ZA" sz="1400" dirty="0">
                          <a:effectLst/>
                          <a:latin typeface="Tahoma" panose="020B0604030504040204" pitchFamily="34" charset="0"/>
                          <a:ea typeface="Tahoma" panose="020B0604030504040204" pitchFamily="34" charset="0"/>
                          <a:cs typeface="Tahoma" panose="020B0604030504040204" pitchFamily="34" charset="0"/>
                        </a:rPr>
                        <a:t>GENDER CHAMPION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nSpc>
                          <a:spcPct val="115000"/>
                        </a:lnSpc>
                        <a:spcAft>
                          <a:spcPts val="0"/>
                        </a:spcAft>
                      </a:pPr>
                      <a:r>
                        <a:rPr lang="en-ZA" sz="1200" b="1" dirty="0">
                          <a:effectLst/>
                        </a:rPr>
                        <a:t> </a:t>
                      </a:r>
                      <a:r>
                        <a:rPr lang="en-ZA" sz="1400" b="1" dirty="0" smtClean="0">
                          <a:effectLst/>
                          <a:latin typeface="Times New Roman" panose="02020603050405020304" pitchFamily="18" charset="0"/>
                          <a:cs typeface="Times New Roman" panose="02020603050405020304" pitchFamily="18" charset="0"/>
                        </a:rPr>
                        <a:t>HIS WORSHIP THE MAYOR SENATOR DAVID COLTART AND COUNCILLORS</a:t>
                      </a:r>
                      <a:endParaRPr lang="en-ZA" sz="1200" b="1" dirty="0">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2"/>
                  </a:ext>
                </a:extLst>
              </a:tr>
              <a:tr h="335666">
                <a:tc>
                  <a:txBody>
                    <a:bodyPr/>
                    <a:lstStyle/>
                    <a:p>
                      <a:pPr>
                        <a:lnSpc>
                          <a:spcPct val="115000"/>
                        </a:lnSpc>
                        <a:spcAft>
                          <a:spcPts val="0"/>
                        </a:spcAft>
                      </a:pPr>
                      <a:r>
                        <a:rPr lang="en-ZA" sz="1400" dirty="0">
                          <a:effectLst/>
                          <a:latin typeface="Tahoma" panose="020B0604030504040204" pitchFamily="34" charset="0"/>
                          <a:ea typeface="Tahoma" panose="020B0604030504040204" pitchFamily="34" charset="0"/>
                          <a:cs typeface="Tahoma" panose="020B0604030504040204" pitchFamily="34" charset="0"/>
                        </a:rPr>
                        <a:t>GENDER FOCAL PERSON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nSpc>
                          <a:spcPct val="115000"/>
                        </a:lnSpc>
                        <a:spcAft>
                          <a:spcPts val="0"/>
                        </a:spcAft>
                      </a:pPr>
                      <a:r>
                        <a:rPr lang="en-ZA" sz="1100" dirty="0">
                          <a:effectLst/>
                        </a:rPr>
                        <a:t> </a:t>
                      </a:r>
                      <a:r>
                        <a:rPr lang="en-ZA" sz="1600" dirty="0" smtClean="0">
                          <a:effectLst/>
                          <a:latin typeface="Times New Roman" panose="02020603050405020304" pitchFamily="18" charset="0"/>
                          <a:cs typeface="Times New Roman" panose="02020603050405020304" pitchFamily="18" charset="0"/>
                        </a:rPr>
                        <a:t>AUDREY MANYEMWE</a:t>
                      </a:r>
                      <a:endParaRPr lang="en-ZA" sz="11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3"/>
                  </a:ext>
                </a:extLst>
              </a:tr>
              <a:tr h="671332">
                <a:tc gridSpan="5">
                  <a:txBody>
                    <a:bodyPr/>
                    <a:lstStyle/>
                    <a:p>
                      <a:pPr>
                        <a:lnSpc>
                          <a:spcPct val="115000"/>
                        </a:lnSpc>
                        <a:spcAft>
                          <a:spcPts val="0"/>
                        </a:spcAft>
                      </a:pPr>
                      <a:r>
                        <a:rPr lang="en-ZA" sz="1100" dirty="0">
                          <a:effectLst/>
                        </a:rPr>
                        <a:t> </a:t>
                      </a:r>
                      <a:endParaRPr lang="en-ZA" sz="1100" dirty="0">
                        <a:effectLst/>
                        <a:latin typeface="Calibri"/>
                        <a:ea typeface="Times New Roman"/>
                        <a:cs typeface="Times New Roman"/>
                      </a:endParaRPr>
                    </a:p>
                    <a:p>
                      <a:pPr>
                        <a:lnSpc>
                          <a:spcPct val="115000"/>
                        </a:lnSpc>
                        <a:spcAft>
                          <a:spcPts val="0"/>
                        </a:spcAft>
                      </a:pPr>
                      <a:r>
                        <a:rPr lang="en-ZA" sz="1100" dirty="0">
                          <a:effectLst/>
                        </a:rPr>
                        <a:t> </a:t>
                      </a:r>
                      <a:r>
                        <a:rPr lang="en-ZA" sz="1800" dirty="0" smtClean="0">
                          <a:effectLst/>
                        </a:rPr>
                        <a:t>IS THE COUNCIL A HUB OR SPOKE COUNCIL? </a:t>
                      </a:r>
                      <a:endParaRPr lang="en-ZA" sz="1800" dirty="0">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nSpc>
                          <a:spcPct val="115000"/>
                        </a:lnSpc>
                        <a:spcAft>
                          <a:spcPts val="0"/>
                        </a:spcAft>
                      </a:pPr>
                      <a:endParaRPr lang="en-ZA" sz="1100" dirty="0">
                        <a:effectLst/>
                        <a:latin typeface="Calibri"/>
                        <a:ea typeface="Times New Roman"/>
                        <a:cs typeface="Times New Roman"/>
                      </a:endParaRPr>
                    </a:p>
                  </a:txBody>
                  <a:tcPr marL="68580" marR="68580" marT="0" marB="0"/>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4"/>
                  </a:ext>
                </a:extLst>
              </a:tr>
              <a:tr h="329878">
                <a:tc>
                  <a:txBody>
                    <a:bodyPr/>
                    <a:lstStyle/>
                    <a:p>
                      <a:pPr>
                        <a:lnSpc>
                          <a:spcPct val="115000"/>
                        </a:lnSpc>
                        <a:spcAft>
                          <a:spcPts val="0"/>
                        </a:spcAft>
                      </a:pPr>
                      <a:r>
                        <a:rPr lang="en-ZA" sz="1400" dirty="0">
                          <a:effectLst/>
                          <a:latin typeface="Tahoma" panose="020B0604030504040204" pitchFamily="34" charset="0"/>
                          <a:ea typeface="Tahoma" panose="020B0604030504040204" pitchFamily="34" charset="0"/>
                          <a:cs typeface="Tahoma" panose="020B0604030504040204" pitchFamily="34" charset="0"/>
                        </a:rPr>
                        <a:t>Latest score (year)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nSpc>
                          <a:spcPct val="115000"/>
                        </a:lnSpc>
                        <a:spcAft>
                          <a:spcPts val="0"/>
                        </a:spcAft>
                      </a:pPr>
                      <a:r>
                        <a:rPr lang="en-ZA" sz="1800" dirty="0">
                          <a:effectLst/>
                        </a:rPr>
                        <a:t> </a:t>
                      </a:r>
                      <a:r>
                        <a:rPr lang="en-ZA" sz="1800" dirty="0" smtClean="0">
                          <a:effectLst/>
                        </a:rPr>
                        <a:t>88</a:t>
                      </a:r>
                      <a:endParaRPr lang="en-ZA" sz="1800" dirty="0">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5"/>
                  </a:ext>
                </a:extLst>
              </a:tr>
              <a:tr h="671332">
                <a:tc gridSpan="5">
                  <a:txBody>
                    <a:bodyPr/>
                    <a:lstStyle/>
                    <a:p>
                      <a:pPr>
                        <a:lnSpc>
                          <a:spcPct val="115000"/>
                        </a:lnSpc>
                        <a:spcAft>
                          <a:spcPts val="0"/>
                        </a:spcAft>
                      </a:pPr>
                      <a:r>
                        <a:rPr lang="en-ZA" sz="1100" dirty="0">
                          <a:effectLst/>
                        </a:rPr>
                        <a:t> </a:t>
                      </a:r>
                      <a:endParaRPr lang="en-ZA" sz="1100" dirty="0">
                        <a:effectLst/>
                        <a:latin typeface="Calibri"/>
                        <a:ea typeface="Times New Roman"/>
                        <a:cs typeface="Times New Roman"/>
                      </a:endParaRPr>
                    </a:p>
                    <a:p>
                      <a:pPr>
                        <a:lnSpc>
                          <a:spcPct val="115000"/>
                        </a:lnSpc>
                        <a:spcAft>
                          <a:spcPts val="0"/>
                        </a:spcAft>
                      </a:pPr>
                      <a:r>
                        <a:rPr lang="en-ZA" sz="1100" dirty="0">
                          <a:effectLst/>
                        </a:rPr>
                        <a:t> </a:t>
                      </a:r>
                      <a:endParaRPr lang="en-ZA" sz="1100" dirty="0">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nSpc>
                          <a:spcPct val="115000"/>
                        </a:lnSpc>
                        <a:spcAft>
                          <a:spcPts val="0"/>
                        </a:spcAft>
                      </a:pPr>
                      <a:endParaRPr lang="en-ZA" sz="1100" dirty="0">
                        <a:effectLst/>
                        <a:latin typeface="Calibri"/>
                        <a:ea typeface="Times New Roman"/>
                        <a:cs typeface="Times New Roman"/>
                      </a:endParaRPr>
                    </a:p>
                  </a:txBody>
                  <a:tcPr marL="68580" marR="68580" marT="0" marB="0"/>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6"/>
                  </a:ext>
                </a:extLst>
              </a:tr>
              <a:tr h="335666">
                <a:tc>
                  <a:txBody>
                    <a:bodyPr/>
                    <a:lstStyle/>
                    <a:p>
                      <a:pPr>
                        <a:lnSpc>
                          <a:spcPct val="115000"/>
                        </a:lnSpc>
                        <a:spcAft>
                          <a:spcPts val="0"/>
                        </a:spcAft>
                      </a:pPr>
                      <a:r>
                        <a:rPr lang="en-ZA" sz="14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100" dirty="0">
                          <a:effectLst/>
                        </a:rPr>
                        <a:t>Women </a:t>
                      </a:r>
                      <a:endParaRPr lang="en-ZA" sz="1100" dirty="0">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100">
                          <a:effectLst/>
                        </a:rPr>
                        <a:t>Men </a:t>
                      </a:r>
                      <a:endParaRPr lang="en-ZA" sz="1100">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100">
                          <a:effectLst/>
                        </a:rPr>
                        <a:t>Total </a:t>
                      </a:r>
                      <a:endParaRPr lang="en-ZA" sz="1100">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100">
                          <a:effectLst/>
                        </a:rPr>
                        <a:t>% Women </a:t>
                      </a:r>
                      <a:endParaRPr lang="en-ZA" sz="1100">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r h="335666">
                <a:tc>
                  <a:txBody>
                    <a:bodyPr/>
                    <a:lstStyle/>
                    <a:p>
                      <a:pPr>
                        <a:lnSpc>
                          <a:spcPct val="115000"/>
                        </a:lnSpc>
                        <a:spcAft>
                          <a:spcPts val="0"/>
                        </a:spcAft>
                      </a:pPr>
                      <a:r>
                        <a:rPr lang="en-ZA" sz="1400" dirty="0">
                          <a:effectLst/>
                          <a:latin typeface="Tahoma" panose="020B0604030504040204" pitchFamily="34" charset="0"/>
                          <a:ea typeface="Tahoma" panose="020B0604030504040204" pitchFamily="34" charset="0"/>
                          <a:cs typeface="Tahoma" panose="020B0604030504040204" pitchFamily="34" charset="0"/>
                        </a:rPr>
                        <a:t>Council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800" dirty="0">
                          <a:effectLst/>
                          <a:latin typeface="Times New Roman" panose="02020603050405020304" pitchFamily="18" charset="0"/>
                          <a:cs typeface="Times New Roman" panose="02020603050405020304" pitchFamily="18" charset="0"/>
                        </a:rPr>
                        <a:t> </a:t>
                      </a:r>
                      <a:r>
                        <a:rPr lang="en-ZA" sz="1800" dirty="0" smtClean="0">
                          <a:effectLst/>
                          <a:latin typeface="Times New Roman" panose="02020603050405020304" pitchFamily="18" charset="0"/>
                          <a:cs typeface="Times New Roman" panose="02020603050405020304" pitchFamily="18" charset="0"/>
                        </a:rPr>
                        <a:t>17</a:t>
                      </a:r>
                      <a:endParaRPr lang="en-ZA" sz="18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800" dirty="0">
                          <a:effectLst/>
                          <a:latin typeface="Times New Roman" panose="02020603050405020304" pitchFamily="18" charset="0"/>
                          <a:cs typeface="Times New Roman" panose="02020603050405020304" pitchFamily="18" charset="0"/>
                        </a:rPr>
                        <a:t> </a:t>
                      </a:r>
                      <a:r>
                        <a:rPr lang="en-ZA" sz="1800" dirty="0" smtClean="0">
                          <a:effectLst/>
                          <a:latin typeface="Times New Roman" panose="02020603050405020304" pitchFamily="18" charset="0"/>
                          <a:cs typeface="Times New Roman" panose="02020603050405020304" pitchFamily="18" charset="0"/>
                        </a:rPr>
                        <a:t>21</a:t>
                      </a:r>
                      <a:endParaRPr lang="en-ZA" sz="18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800" dirty="0">
                          <a:effectLst/>
                          <a:latin typeface="Times New Roman" panose="02020603050405020304" pitchFamily="18" charset="0"/>
                          <a:cs typeface="Times New Roman" panose="02020603050405020304" pitchFamily="18" charset="0"/>
                        </a:rPr>
                        <a:t> </a:t>
                      </a:r>
                      <a:r>
                        <a:rPr lang="en-ZA" sz="1800" dirty="0" smtClean="0">
                          <a:effectLst/>
                          <a:latin typeface="Times New Roman" panose="02020603050405020304" pitchFamily="18" charset="0"/>
                          <a:cs typeface="Times New Roman" panose="02020603050405020304" pitchFamily="18" charset="0"/>
                        </a:rPr>
                        <a:t>38</a:t>
                      </a:r>
                      <a:endParaRPr lang="en-ZA" sz="18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800" dirty="0">
                          <a:effectLst/>
                          <a:latin typeface="Times New Roman" panose="02020603050405020304" pitchFamily="18" charset="0"/>
                          <a:cs typeface="Times New Roman" panose="02020603050405020304" pitchFamily="18" charset="0"/>
                        </a:rPr>
                        <a:t> </a:t>
                      </a:r>
                      <a:r>
                        <a:rPr lang="en-ZA" sz="1800" dirty="0" smtClean="0">
                          <a:effectLst/>
                          <a:latin typeface="Times New Roman" panose="02020603050405020304" pitchFamily="18" charset="0"/>
                          <a:cs typeface="Times New Roman" panose="02020603050405020304" pitchFamily="18" charset="0"/>
                        </a:rPr>
                        <a:t>45</a:t>
                      </a:r>
                      <a:endParaRPr lang="en-ZA" sz="18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8"/>
                  </a:ext>
                </a:extLst>
              </a:tr>
              <a:tr h="335666">
                <a:tc>
                  <a:txBody>
                    <a:bodyPr/>
                    <a:lstStyle/>
                    <a:p>
                      <a:pPr>
                        <a:lnSpc>
                          <a:spcPct val="115000"/>
                        </a:lnSpc>
                        <a:spcAft>
                          <a:spcPts val="0"/>
                        </a:spcAft>
                      </a:pPr>
                      <a:r>
                        <a:rPr lang="en-ZA" sz="1400" dirty="0">
                          <a:effectLst/>
                          <a:latin typeface="Tahoma" panose="020B0604030504040204" pitchFamily="34" charset="0"/>
                          <a:ea typeface="Tahoma" panose="020B0604030504040204" pitchFamily="34" charset="0"/>
                          <a:cs typeface="Tahoma" panose="020B0604030504040204" pitchFamily="34" charset="0"/>
                        </a:rPr>
                        <a:t>Management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800" dirty="0">
                          <a:effectLst/>
                          <a:latin typeface="Times New Roman" panose="02020603050405020304" pitchFamily="18" charset="0"/>
                          <a:cs typeface="Times New Roman" panose="02020603050405020304" pitchFamily="18" charset="0"/>
                        </a:rPr>
                        <a:t> </a:t>
                      </a:r>
                      <a:r>
                        <a:rPr lang="en-ZA" sz="1800" dirty="0" smtClean="0">
                          <a:effectLst/>
                          <a:latin typeface="Times New Roman" panose="02020603050405020304" pitchFamily="18" charset="0"/>
                          <a:cs typeface="Times New Roman" panose="02020603050405020304" pitchFamily="18" charset="0"/>
                        </a:rPr>
                        <a:t>4</a:t>
                      </a:r>
                      <a:endParaRPr lang="en-ZA" sz="18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800" dirty="0">
                          <a:effectLst/>
                          <a:latin typeface="Times New Roman" panose="02020603050405020304" pitchFamily="18" charset="0"/>
                          <a:cs typeface="Times New Roman" panose="02020603050405020304" pitchFamily="18" charset="0"/>
                        </a:rPr>
                        <a:t> </a:t>
                      </a:r>
                      <a:r>
                        <a:rPr lang="en-ZA" sz="1800" dirty="0" smtClean="0">
                          <a:effectLst/>
                          <a:latin typeface="Times New Roman" panose="02020603050405020304" pitchFamily="18" charset="0"/>
                          <a:cs typeface="Times New Roman" panose="02020603050405020304" pitchFamily="18" charset="0"/>
                        </a:rPr>
                        <a:t>19</a:t>
                      </a:r>
                      <a:endParaRPr lang="en-ZA" sz="18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800" dirty="0">
                          <a:effectLst/>
                          <a:latin typeface="Times New Roman" panose="02020603050405020304" pitchFamily="18" charset="0"/>
                          <a:cs typeface="Times New Roman" panose="02020603050405020304" pitchFamily="18" charset="0"/>
                        </a:rPr>
                        <a:t> </a:t>
                      </a:r>
                      <a:r>
                        <a:rPr lang="en-ZA" sz="1800" dirty="0" smtClean="0">
                          <a:effectLst/>
                          <a:latin typeface="Times New Roman" panose="02020603050405020304" pitchFamily="18" charset="0"/>
                          <a:cs typeface="Times New Roman" panose="02020603050405020304" pitchFamily="18" charset="0"/>
                        </a:rPr>
                        <a:t>23</a:t>
                      </a:r>
                      <a:endParaRPr lang="en-ZA" sz="18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800" dirty="0">
                          <a:effectLst/>
                          <a:latin typeface="Times New Roman" panose="02020603050405020304" pitchFamily="18" charset="0"/>
                          <a:cs typeface="Times New Roman" panose="02020603050405020304" pitchFamily="18" charset="0"/>
                        </a:rPr>
                        <a:t> </a:t>
                      </a:r>
                      <a:r>
                        <a:rPr lang="en-ZA" sz="1800" dirty="0" smtClean="0">
                          <a:effectLst/>
                          <a:latin typeface="Times New Roman" panose="02020603050405020304" pitchFamily="18" charset="0"/>
                          <a:cs typeface="Times New Roman" panose="02020603050405020304" pitchFamily="18" charset="0"/>
                        </a:rPr>
                        <a:t>17</a:t>
                      </a:r>
                      <a:endParaRPr lang="en-ZA" sz="18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9"/>
                  </a:ext>
                </a:extLst>
              </a:tr>
              <a:tr h="335666">
                <a:tc>
                  <a:txBody>
                    <a:bodyPr/>
                    <a:lstStyle/>
                    <a:p>
                      <a:pPr>
                        <a:lnSpc>
                          <a:spcPct val="115000"/>
                        </a:lnSpc>
                        <a:spcAft>
                          <a:spcPts val="0"/>
                        </a:spcAft>
                      </a:pPr>
                      <a:r>
                        <a:rPr lang="en-ZA" sz="1400" dirty="0">
                          <a:effectLst/>
                          <a:latin typeface="Tahoma" panose="020B0604030504040204" pitchFamily="34" charset="0"/>
                          <a:ea typeface="Tahoma" panose="020B0604030504040204" pitchFamily="34" charset="0"/>
                          <a:cs typeface="Tahoma" panose="020B0604030504040204" pitchFamily="34" charset="0"/>
                        </a:rPr>
                        <a:t>Council staff overall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800" dirty="0">
                          <a:effectLst/>
                          <a:latin typeface="Times New Roman" panose="02020603050405020304" pitchFamily="18" charset="0"/>
                          <a:cs typeface="Times New Roman" panose="02020603050405020304" pitchFamily="18" charset="0"/>
                        </a:rPr>
                        <a:t> </a:t>
                      </a:r>
                      <a:r>
                        <a:rPr lang="en-ZA" sz="1800" dirty="0" smtClean="0">
                          <a:effectLst/>
                          <a:latin typeface="Times New Roman" panose="02020603050405020304" pitchFamily="18" charset="0"/>
                          <a:cs typeface="Times New Roman" panose="02020603050405020304" pitchFamily="18" charset="0"/>
                        </a:rPr>
                        <a:t>1198</a:t>
                      </a:r>
                      <a:endParaRPr lang="en-ZA" sz="18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800" dirty="0">
                          <a:effectLst/>
                          <a:latin typeface="Times New Roman" panose="02020603050405020304" pitchFamily="18" charset="0"/>
                          <a:cs typeface="Times New Roman" panose="02020603050405020304" pitchFamily="18" charset="0"/>
                        </a:rPr>
                        <a:t> </a:t>
                      </a:r>
                      <a:r>
                        <a:rPr lang="en-ZA" sz="1800" dirty="0" smtClean="0">
                          <a:effectLst/>
                          <a:latin typeface="Times New Roman" panose="02020603050405020304" pitchFamily="18" charset="0"/>
                          <a:cs typeface="Times New Roman" panose="02020603050405020304" pitchFamily="18" charset="0"/>
                        </a:rPr>
                        <a:t>2410</a:t>
                      </a:r>
                      <a:endParaRPr lang="en-ZA" sz="18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800" dirty="0">
                          <a:effectLst/>
                          <a:latin typeface="Times New Roman" panose="02020603050405020304" pitchFamily="18" charset="0"/>
                          <a:cs typeface="Times New Roman" panose="02020603050405020304" pitchFamily="18" charset="0"/>
                        </a:rPr>
                        <a:t> </a:t>
                      </a:r>
                      <a:r>
                        <a:rPr lang="en-ZA" sz="1800" dirty="0" smtClean="0">
                          <a:effectLst/>
                          <a:latin typeface="Times New Roman" panose="02020603050405020304" pitchFamily="18" charset="0"/>
                          <a:cs typeface="Times New Roman" panose="02020603050405020304" pitchFamily="18" charset="0"/>
                        </a:rPr>
                        <a:t>3608</a:t>
                      </a:r>
                      <a:endParaRPr lang="en-ZA" sz="18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800" dirty="0">
                          <a:effectLst/>
                          <a:latin typeface="Times New Roman" panose="02020603050405020304" pitchFamily="18" charset="0"/>
                          <a:cs typeface="Times New Roman" panose="02020603050405020304" pitchFamily="18" charset="0"/>
                        </a:rPr>
                        <a:t> </a:t>
                      </a:r>
                      <a:r>
                        <a:rPr lang="en-ZA" sz="1800" dirty="0" smtClean="0">
                          <a:effectLst/>
                          <a:latin typeface="Times New Roman" panose="02020603050405020304" pitchFamily="18" charset="0"/>
                          <a:cs typeface="Times New Roman" panose="02020603050405020304" pitchFamily="18" charset="0"/>
                        </a:rPr>
                        <a:t>33</a:t>
                      </a:r>
                      <a:endParaRPr lang="en-ZA" sz="18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0"/>
                  </a:ext>
                </a:extLst>
              </a:tr>
              <a:tr h="335666">
                <a:tc>
                  <a:txBody>
                    <a:bodyPr/>
                    <a:lstStyle/>
                    <a:p>
                      <a:pPr>
                        <a:lnSpc>
                          <a:spcPct val="115000"/>
                        </a:lnSpc>
                        <a:spcAft>
                          <a:spcPts val="0"/>
                        </a:spcAft>
                      </a:pPr>
                      <a:r>
                        <a:rPr lang="en-ZA" sz="1400" dirty="0">
                          <a:effectLst/>
                          <a:latin typeface="Tahoma" panose="020B0604030504040204" pitchFamily="34" charset="0"/>
                          <a:ea typeface="Tahoma" panose="020B0604030504040204" pitchFamily="34" charset="0"/>
                          <a:cs typeface="Tahoma" panose="020B0604030504040204" pitchFamily="34" charset="0"/>
                        </a:rPr>
                        <a:t>Population served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nSpc>
                          <a:spcPct val="115000"/>
                        </a:lnSpc>
                        <a:spcAft>
                          <a:spcPts val="0"/>
                        </a:spcAft>
                      </a:pPr>
                      <a:r>
                        <a:rPr lang="en-ZA" sz="1100" dirty="0">
                          <a:effectLst/>
                        </a:rPr>
                        <a:t> </a:t>
                      </a:r>
                      <a:r>
                        <a:rPr lang="en-ZA" sz="1600" dirty="0" smtClean="0">
                          <a:effectLst/>
                          <a:latin typeface="Times New Roman" panose="02020603050405020304" pitchFamily="18" charset="0"/>
                          <a:cs typeface="Times New Roman" panose="02020603050405020304" pitchFamily="18" charset="0"/>
                        </a:rPr>
                        <a:t>POPULATION CENSUS 2022: 665,952, COMPRISING</a:t>
                      </a:r>
                      <a:r>
                        <a:rPr lang="en-ZA" sz="1600" baseline="0" dirty="0" smtClean="0">
                          <a:effectLst/>
                          <a:latin typeface="Times New Roman" panose="02020603050405020304" pitchFamily="18" charset="0"/>
                          <a:cs typeface="Times New Roman" panose="02020603050405020304" pitchFamily="18" charset="0"/>
                        </a:rPr>
                        <a:t> OF 54% FEMALES AND 46% MALES</a:t>
                      </a:r>
                      <a:endParaRPr lang="en-ZA" sz="11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11"/>
                  </a:ext>
                </a:extLst>
              </a:tr>
              <a:tr h="335666">
                <a:tc>
                  <a:txBody>
                    <a:bodyPr/>
                    <a:lstStyle/>
                    <a:p>
                      <a:pPr>
                        <a:lnSpc>
                          <a:spcPct val="115000"/>
                        </a:lnSpc>
                        <a:spcAft>
                          <a:spcPts val="0"/>
                        </a:spcAft>
                      </a:pPr>
                      <a:r>
                        <a:rPr lang="en-ZA" sz="1400" dirty="0">
                          <a:effectLst/>
                          <a:latin typeface="Tahoma" panose="020B0604030504040204" pitchFamily="34" charset="0"/>
                          <a:ea typeface="Tahoma" panose="020B0604030504040204" pitchFamily="34" charset="0"/>
                          <a:cs typeface="Tahoma" panose="020B0604030504040204" pitchFamily="34" charset="0"/>
                        </a:rPr>
                        <a:t>Key characteristics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nSpc>
                          <a:spcPct val="115000"/>
                        </a:lnSpc>
                        <a:spcAft>
                          <a:spcPts val="0"/>
                        </a:spcAft>
                      </a:pPr>
                      <a:r>
                        <a:rPr lang="en-ZA" sz="1100" dirty="0">
                          <a:effectLst/>
                        </a:rPr>
                        <a:t> </a:t>
                      </a:r>
                      <a:endParaRPr lang="en-ZA" sz="1100" dirty="0">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12"/>
                  </a:ext>
                </a:extLst>
              </a:tr>
            </a:tbl>
          </a:graphicData>
        </a:graphic>
      </p:graphicFrame>
      <p:sp>
        <p:nvSpPr>
          <p:cNvPr id="7" name="TextBox 6"/>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spTree>
    <p:extLst>
      <p:ext uri="{BB962C8B-B14F-4D97-AF65-F5344CB8AC3E}">
        <p14:creationId xmlns:p14="http://schemas.microsoft.com/office/powerpoint/2010/main" xmlns="" val="154590272"/>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spcBef>
                <a:spcPct val="20000"/>
              </a:spcBef>
            </a:pPr>
            <a:r>
              <a:rPr lang="en-ZA" sz="3200" b="1" dirty="0">
                <a:solidFill>
                  <a:prstClr val="black"/>
                </a:solidFill>
                <a:ea typeface="+mn-ea"/>
                <a:cs typeface="+mn-cs"/>
              </a:rPr>
              <a:t>III. WORK PLACE POLICY AND PRACTICE </a:t>
            </a:r>
            <a:endParaRPr lang="en-ZW" sz="3200" dirty="0">
              <a:solidFill>
                <a:prstClr val="black"/>
              </a:solidFill>
              <a:ea typeface="+mn-ea"/>
              <a:cs typeface="+mn-cs"/>
            </a:endParaRPr>
          </a:p>
        </p:txBody>
      </p:sp>
      <p:sp>
        <p:nvSpPr>
          <p:cNvPr id="3" name="Content Placeholder 2"/>
          <p:cNvSpPr>
            <a:spLocks noGrp="1"/>
          </p:cNvSpPr>
          <p:nvPr>
            <p:ph sz="half" idx="1"/>
          </p:nvPr>
        </p:nvSpPr>
        <p:spPr>
          <a:ln>
            <a:solidFill>
              <a:schemeClr val="tx1"/>
            </a:solidFill>
          </a:ln>
        </p:spPr>
        <p:txBody>
          <a:bodyPr>
            <a:normAutofit/>
          </a:bodyPr>
          <a:lstStyle/>
          <a:p>
            <a:pPr>
              <a:buFont typeface="Wingdings" panose="05000000000000000000" pitchFamily="2" charset="2"/>
              <a:buChar char="Ø"/>
            </a:pPr>
            <a:endParaRPr lang="en-ZW" sz="1800" dirty="0">
              <a:solidFill>
                <a:srgbClr val="FF0000"/>
              </a:solidFill>
            </a:endParaRPr>
          </a:p>
          <a:p>
            <a:pPr>
              <a:buFont typeface="Wingdings" panose="05000000000000000000" pitchFamily="2" charset="2"/>
              <a:buChar char="Ø"/>
            </a:pPr>
            <a:r>
              <a:rPr lang="en-ZW" sz="2400" dirty="0" smtClean="0"/>
              <a:t>32% of Council’s workforce constitutes of women</a:t>
            </a:r>
          </a:p>
          <a:p>
            <a:pPr>
              <a:buFont typeface="Wingdings" panose="05000000000000000000" pitchFamily="2" charset="2"/>
              <a:buChar char="Ø"/>
            </a:pPr>
            <a:r>
              <a:rPr lang="en-ZW" sz="2400" dirty="0" smtClean="0"/>
              <a:t>Council has a total of 3608 employees, and 19% are youths and 0.1% are PWDs</a:t>
            </a:r>
          </a:p>
          <a:p>
            <a:pPr>
              <a:buFont typeface="Wingdings" panose="05000000000000000000" pitchFamily="2" charset="2"/>
              <a:buChar char="Ø"/>
            </a:pPr>
            <a:r>
              <a:rPr lang="en-ZW" sz="2400" dirty="0" smtClean="0"/>
              <a:t>4 (17%) women out of a total of 24 are in positions of decision making</a:t>
            </a:r>
          </a:p>
          <a:p>
            <a:pPr>
              <a:buNone/>
            </a:pPr>
            <a:endParaRPr lang="en-ZW" sz="2400" dirty="0" smtClean="0"/>
          </a:p>
        </p:txBody>
      </p:sp>
      <p:sp>
        <p:nvSpPr>
          <p:cNvPr id="8" name="Content Placeholder 7"/>
          <p:cNvSpPr>
            <a:spLocks noGrp="1"/>
          </p:cNvSpPr>
          <p:nvPr>
            <p:ph sz="half" idx="2"/>
          </p:nvPr>
        </p:nvSpPr>
        <p:spPr>
          <a:ln>
            <a:solidFill>
              <a:schemeClr val="tx1"/>
            </a:solidFill>
          </a:ln>
        </p:spPr>
        <p:txBody>
          <a:bodyPr>
            <a:normAutofit/>
          </a:bodyPr>
          <a:lstStyle/>
          <a:p>
            <a:pPr marL="0" indent="0">
              <a:buNone/>
            </a:pPr>
            <a:r>
              <a:rPr lang="en-ZA" sz="2400" dirty="0" smtClean="0">
                <a:solidFill>
                  <a:srgbClr val="FF0000"/>
                </a:solidFill>
              </a:rPr>
              <a:t>.</a:t>
            </a:r>
            <a:endParaRPr lang="en-ZA" sz="2400" dirty="0">
              <a:solidFill>
                <a:srgbClr val="FF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495800" y="1600200"/>
            <a:ext cx="4495800" cy="2667000"/>
          </a:xfrm>
          <a:prstGeom prst="rect">
            <a:avLst/>
          </a:prstGeom>
        </p:spPr>
      </p:pic>
      <p:sp>
        <p:nvSpPr>
          <p:cNvPr id="9" name="Rounded Rectangle 8"/>
          <p:cNvSpPr/>
          <p:nvPr/>
        </p:nvSpPr>
        <p:spPr>
          <a:xfrm>
            <a:off x="4495800" y="4495800"/>
            <a:ext cx="4495800" cy="15981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W" sz="1600" dirty="0" smtClean="0"/>
              <a:t>Town Planning female Senior Administration Officer </a:t>
            </a:r>
            <a:r>
              <a:rPr lang="en-ZW" sz="1600" dirty="0" err="1" smtClean="0"/>
              <a:t>Moddie</a:t>
            </a:r>
            <a:r>
              <a:rPr lang="en-ZW" sz="1600" dirty="0" smtClean="0"/>
              <a:t> Ndlovu presenting on Inclusive Leadership during the International Women’s Day Commemoration on the 8</a:t>
            </a:r>
            <a:r>
              <a:rPr lang="en-ZW" sz="1600" baseline="30000" dirty="0" smtClean="0"/>
              <a:t>th</a:t>
            </a:r>
            <a:r>
              <a:rPr lang="en-ZW" sz="1600" dirty="0" smtClean="0"/>
              <a:t> of March 2024 at </a:t>
            </a:r>
            <a:r>
              <a:rPr lang="en-ZW" sz="1600" dirty="0" err="1" smtClean="0"/>
              <a:t>TowerBlock</a:t>
            </a:r>
            <a:r>
              <a:rPr lang="en-ZW" sz="1600" dirty="0" smtClean="0"/>
              <a:t>. She is one of the 2 female Senior Administration Officers in Council</a:t>
            </a:r>
            <a:endParaRPr lang="en-ZW" sz="1600" dirty="0"/>
          </a:p>
        </p:txBody>
      </p:sp>
      <p:sp>
        <p:nvSpPr>
          <p:cNvPr id="10" name="TextBox 9"/>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spTree>
    <p:extLst>
      <p:ext uri="{BB962C8B-B14F-4D97-AF65-F5344CB8AC3E}">
        <p14:creationId xmlns:p14="http://schemas.microsoft.com/office/powerpoint/2010/main" xmlns="" val="202242207"/>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200" b="1" dirty="0">
                <a:solidFill>
                  <a:prstClr val="black"/>
                </a:solidFill>
              </a:rPr>
              <a:t>III. WORK PLACE POLICY AND PRACTICE </a:t>
            </a:r>
            <a:endParaRPr lang="en-ZW" dirty="0"/>
          </a:p>
        </p:txBody>
      </p:sp>
      <p:sp>
        <p:nvSpPr>
          <p:cNvPr id="3" name="Content Placeholder 2"/>
          <p:cNvSpPr>
            <a:spLocks noGrp="1"/>
          </p:cNvSpPr>
          <p:nvPr>
            <p:ph sz="half" idx="1"/>
          </p:nvPr>
        </p:nvSpPr>
        <p:spPr/>
        <p:txBody>
          <a:bodyPr>
            <a:normAutofit/>
          </a:bodyPr>
          <a:lstStyle/>
          <a:p>
            <a:pPr>
              <a:buFont typeface="Wingdings" panose="05000000000000000000" pitchFamily="2" charset="2"/>
              <a:buChar char="Ø"/>
            </a:pPr>
            <a:r>
              <a:rPr lang="en-ZW" sz="2000" dirty="0" smtClean="0"/>
              <a:t>Council has 6 female doctors out of 10, 1 female Principal Engineer and also Assistant Director for  Water and Sanitation Department, the Chamber Secretary is a woman  and 7 other female engineers and technicians</a:t>
            </a:r>
          </a:p>
          <a:p>
            <a:pPr>
              <a:buFont typeface="Wingdings" panose="05000000000000000000" pitchFamily="2" charset="2"/>
              <a:buChar char="Ø"/>
            </a:pPr>
            <a:r>
              <a:rPr lang="en-US" sz="2000" dirty="0" smtClean="0"/>
              <a:t>A total of 219 females are in middle management positions</a:t>
            </a:r>
            <a:r>
              <a:rPr lang="en-ZW" sz="2000" dirty="0" smtClean="0"/>
              <a:t> </a:t>
            </a:r>
          </a:p>
          <a:p>
            <a:pPr>
              <a:buNone/>
            </a:pPr>
            <a:endParaRPr lang="en-ZW" sz="2200" dirty="0" smtClean="0"/>
          </a:p>
        </p:txBody>
      </p:sp>
      <p:sp>
        <p:nvSpPr>
          <p:cNvPr id="11" name="Rounded Rectangle 10"/>
          <p:cNvSpPr/>
          <p:nvPr/>
        </p:nvSpPr>
        <p:spPr>
          <a:xfrm>
            <a:off x="4572000" y="4643446"/>
            <a:ext cx="4102685" cy="121718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lgn="ctr">
              <a:defRPr/>
            </a:pPr>
            <a:r>
              <a:rPr lang="en-GB" sz="1600" dirty="0" smtClean="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BCC Principal Civil Engineer  </a:t>
            </a:r>
            <a:r>
              <a:rPr lang="en-GB" sz="1600" dirty="0" err="1" smtClean="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Kwanele</a:t>
            </a:r>
            <a:r>
              <a:rPr lang="en-GB" sz="1600" dirty="0" smtClean="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Sibanda</a:t>
            </a:r>
            <a:r>
              <a:rPr lang="en-GB" sz="1600" dirty="0" smtClean="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rPr>
              <a:t>/ Civil Engineer Sandi Sibanda</a:t>
            </a:r>
            <a:endParaRPr lang="en-ZA" sz="16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a:p>
            <a:pPr algn="ctr"/>
            <a:endParaRPr lang="en-ZW" dirty="0"/>
          </a:p>
        </p:txBody>
      </p:sp>
      <p:sp>
        <p:nvSpPr>
          <p:cNvPr id="8" name="TextBox 7"/>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pic>
        <p:nvPicPr>
          <p:cNvPr id="13" name="Content Placeholder 12" descr="IMG-20241105-WA0010.jpg"/>
          <p:cNvPicPr>
            <a:picLocks noGrp="1" noChangeAspect="1"/>
          </p:cNvPicPr>
          <p:nvPr>
            <p:ph sz="half" idx="2"/>
          </p:nvPr>
        </p:nvPicPr>
        <p:blipFill>
          <a:blip r:embed="rId2"/>
          <a:srcRect l="21109" t="11831" r="15212" b="16869"/>
          <a:stretch>
            <a:fillRect/>
          </a:stretch>
        </p:blipFill>
        <p:spPr>
          <a:xfrm>
            <a:off x="4500562" y="1571612"/>
            <a:ext cx="2286016" cy="2786082"/>
          </a:xfrm>
        </p:spPr>
      </p:pic>
      <p:pic>
        <p:nvPicPr>
          <p:cNvPr id="14" name="Picture 13" descr="FB_IMG_1730803238579.jpg"/>
          <p:cNvPicPr>
            <a:picLocks noChangeAspect="1"/>
          </p:cNvPicPr>
          <p:nvPr/>
        </p:nvPicPr>
        <p:blipFill>
          <a:blip r:embed="rId3"/>
          <a:srcRect l="34375" t="4110" r="38542" b="41656"/>
          <a:stretch>
            <a:fillRect/>
          </a:stretch>
        </p:blipFill>
        <p:spPr>
          <a:xfrm>
            <a:off x="6786578" y="1571612"/>
            <a:ext cx="2143140" cy="2786082"/>
          </a:xfrm>
          <a:prstGeom prst="rect">
            <a:avLst/>
          </a:prstGeom>
        </p:spPr>
      </p:pic>
    </p:spTree>
    <p:extLst>
      <p:ext uri="{BB962C8B-B14F-4D97-AF65-F5344CB8AC3E}">
        <p14:creationId xmlns:p14="http://schemas.microsoft.com/office/powerpoint/2010/main" xmlns="" val="30856004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200" b="1" dirty="0">
                <a:solidFill>
                  <a:prstClr val="black"/>
                </a:solidFill>
              </a:rPr>
              <a:t>III. WORK PLACE POLICY AND PRACTICE </a:t>
            </a:r>
            <a:endParaRPr lang="en-ZW" dirty="0"/>
          </a:p>
        </p:txBody>
      </p:sp>
      <p:sp>
        <p:nvSpPr>
          <p:cNvPr id="3" name="Content Placeholder 2"/>
          <p:cNvSpPr>
            <a:spLocks noGrp="1"/>
          </p:cNvSpPr>
          <p:nvPr>
            <p:ph sz="half" idx="1"/>
          </p:nvPr>
        </p:nvSpPr>
        <p:spPr/>
        <p:txBody>
          <a:bodyPr>
            <a:normAutofit/>
          </a:bodyPr>
          <a:lstStyle/>
          <a:p>
            <a:pPr>
              <a:buFont typeface="Wingdings" panose="05000000000000000000" pitchFamily="2" charset="2"/>
              <a:buChar char="Ø"/>
            </a:pPr>
            <a:r>
              <a:rPr lang="en-ZW" sz="2200" dirty="0"/>
              <a:t>Council has </a:t>
            </a:r>
            <a:r>
              <a:rPr lang="en-ZW" sz="2200" dirty="0" smtClean="0"/>
              <a:t>a Sexual </a:t>
            </a:r>
            <a:r>
              <a:rPr lang="en-ZW" sz="2200" dirty="0"/>
              <a:t>Harassment Policy </a:t>
            </a:r>
            <a:r>
              <a:rPr lang="en-ZW" sz="2200" dirty="0" smtClean="0"/>
              <a:t>which </a:t>
            </a:r>
            <a:r>
              <a:rPr lang="en-ZW" sz="2200" dirty="0"/>
              <a:t>provide guidelines on how to deal with cases of sexual harassment.</a:t>
            </a:r>
          </a:p>
          <a:p>
            <a:pPr>
              <a:buFont typeface="Wingdings" panose="05000000000000000000" pitchFamily="2" charset="2"/>
              <a:buChar char="Ø"/>
            </a:pPr>
            <a:r>
              <a:rPr lang="en-ZW" sz="2200" dirty="0"/>
              <a:t>Council provides breastfeeding hour for breastfeeding mothers until the child is 6 </a:t>
            </a:r>
            <a:r>
              <a:rPr lang="en-ZW" sz="2200" dirty="0" smtClean="0"/>
              <a:t>months.</a:t>
            </a:r>
          </a:p>
        </p:txBody>
      </p:sp>
      <p:sp>
        <p:nvSpPr>
          <p:cNvPr id="8" name="TextBox 7"/>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pic>
        <p:nvPicPr>
          <p:cNvPr id="17" name="Content Placeholder 16" descr="20241106_080930.jpg"/>
          <p:cNvPicPr>
            <a:picLocks noGrp="1" noChangeAspect="1"/>
          </p:cNvPicPr>
          <p:nvPr>
            <p:ph sz="half" idx="2"/>
          </p:nvPr>
        </p:nvPicPr>
        <p:blipFill>
          <a:blip r:embed="rId2" cstate="print"/>
          <a:stretch>
            <a:fillRect/>
          </a:stretch>
        </p:blipFill>
        <p:spPr>
          <a:xfrm>
            <a:off x="5163635" y="1600200"/>
            <a:ext cx="3007730" cy="4525963"/>
          </a:xfrm>
        </p:spPr>
      </p:pic>
    </p:spTree>
    <p:extLst>
      <p:ext uri="{BB962C8B-B14F-4D97-AF65-F5344CB8AC3E}">
        <p14:creationId xmlns:p14="http://schemas.microsoft.com/office/powerpoint/2010/main" xmlns="" val="30856004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3600" b="1" dirty="0">
                <a:solidFill>
                  <a:prstClr val="black"/>
                </a:solidFill>
                <a:ea typeface="+mn-ea"/>
                <a:cs typeface="+mn-cs"/>
              </a:rPr>
              <a:t>IV. LOCAL ECONOMIC DEVELOPMENT</a:t>
            </a:r>
            <a:endParaRPr lang="en-ZA" sz="3600" dirty="0"/>
          </a:p>
        </p:txBody>
      </p:sp>
      <p:sp>
        <p:nvSpPr>
          <p:cNvPr id="3" name="Content Placeholder 2"/>
          <p:cNvSpPr>
            <a:spLocks noGrp="1"/>
          </p:cNvSpPr>
          <p:nvPr>
            <p:ph sz="half" idx="1"/>
          </p:nvPr>
        </p:nvSpPr>
        <p:spPr>
          <a:xfrm>
            <a:off x="457200" y="1417637"/>
            <a:ext cx="4495800" cy="4797445"/>
          </a:xfrm>
          <a:ln>
            <a:solidFill>
              <a:schemeClr val="tx1"/>
            </a:solidFill>
          </a:ln>
        </p:spPr>
        <p:txBody>
          <a:bodyPr>
            <a:noAutofit/>
          </a:bodyPr>
          <a:lstStyle/>
          <a:p>
            <a:pPr marR="191135" lvl="0">
              <a:lnSpc>
                <a:spcPct val="115000"/>
              </a:lnSpc>
              <a:buFont typeface="Wingdings" panose="05000000000000000000" pitchFamily="2" charset="2"/>
              <a:buChar char="Ø"/>
            </a:pPr>
            <a:r>
              <a:rPr lang="en-ZA" sz="2000" dirty="0" smtClean="0">
                <a:solidFill>
                  <a:srgbClr val="000000"/>
                </a:solidFill>
                <a:ea typeface="Times New Roman" panose="02020603050405020304" pitchFamily="18" charset="0"/>
                <a:cs typeface="Times New Roman" panose="02020603050405020304" pitchFamily="18" charset="0"/>
              </a:rPr>
              <a:t>Council has the Local Economic Action Plan</a:t>
            </a:r>
          </a:p>
          <a:p>
            <a:pPr marR="191135" lvl="0">
              <a:lnSpc>
                <a:spcPct val="115000"/>
              </a:lnSpc>
              <a:buFont typeface="Wingdings" panose="05000000000000000000" pitchFamily="2" charset="2"/>
              <a:buChar char="Ø"/>
            </a:pPr>
            <a:r>
              <a:rPr lang="en-ZA" sz="2000" dirty="0" smtClean="0">
                <a:solidFill>
                  <a:srgbClr val="000000"/>
                </a:solidFill>
                <a:ea typeface="Times New Roman" panose="02020603050405020304" pitchFamily="18" charset="0"/>
                <a:cs typeface="Times New Roman" panose="02020603050405020304" pitchFamily="18" charset="0"/>
              </a:rPr>
              <a:t>Council </a:t>
            </a:r>
            <a:r>
              <a:rPr lang="en-ZA" sz="2000" dirty="0">
                <a:solidFill>
                  <a:srgbClr val="000000"/>
                </a:solidFill>
                <a:ea typeface="Times New Roman" panose="02020603050405020304" pitchFamily="18" charset="0"/>
                <a:cs typeface="Times New Roman" panose="02020603050405020304" pitchFamily="18" charset="0"/>
              </a:rPr>
              <a:t>has designed and </a:t>
            </a:r>
            <a:r>
              <a:rPr lang="en-ZA" sz="2000" dirty="0" smtClean="0">
                <a:solidFill>
                  <a:srgbClr val="000000"/>
                </a:solidFill>
                <a:ea typeface="Times New Roman" panose="02020603050405020304" pitchFamily="18" charset="0"/>
                <a:cs typeface="Times New Roman" panose="02020603050405020304" pitchFamily="18" charset="0"/>
              </a:rPr>
              <a:t>allocated 10744 market spaces, 54% were women, 33% men, 12% youths and 1% persons with disability.</a:t>
            </a:r>
          </a:p>
          <a:p>
            <a:pPr marR="191135" lvl="0">
              <a:lnSpc>
                <a:spcPct val="115000"/>
              </a:lnSpc>
              <a:buFont typeface="Wingdings" panose="05000000000000000000" pitchFamily="2" charset="2"/>
              <a:buChar char="Ø"/>
            </a:pPr>
            <a:r>
              <a:rPr lang="en-ZW" sz="2000" dirty="0" smtClean="0">
                <a:solidFill>
                  <a:srgbClr val="000000"/>
                </a:solidFill>
                <a:ea typeface="Times New Roman" panose="02020603050405020304" pitchFamily="18" charset="0"/>
                <a:cs typeface="Times New Roman" panose="02020603050405020304" pitchFamily="18" charset="0"/>
              </a:rPr>
              <a:t>50% Women</a:t>
            </a:r>
            <a:r>
              <a:rPr lang="en-ZW" sz="2000" dirty="0">
                <a:solidFill>
                  <a:srgbClr val="000000"/>
                </a:solidFill>
                <a:ea typeface="Times New Roman" panose="02020603050405020304" pitchFamily="18" charset="0"/>
                <a:cs typeface="Times New Roman" panose="02020603050405020304" pitchFamily="18" charset="0"/>
              </a:rPr>
              <a:t>, </a:t>
            </a:r>
            <a:r>
              <a:rPr lang="en-ZW" sz="2000" dirty="0" smtClean="0">
                <a:solidFill>
                  <a:srgbClr val="000000"/>
                </a:solidFill>
                <a:ea typeface="Times New Roman" panose="02020603050405020304" pitchFamily="18" charset="0"/>
                <a:cs typeface="Times New Roman" panose="02020603050405020304" pitchFamily="18" charset="0"/>
              </a:rPr>
              <a:t>30% men</a:t>
            </a:r>
            <a:r>
              <a:rPr lang="en-ZW" sz="2000" dirty="0">
                <a:solidFill>
                  <a:srgbClr val="000000"/>
                </a:solidFill>
                <a:ea typeface="Times New Roman" panose="02020603050405020304" pitchFamily="18" charset="0"/>
                <a:cs typeface="Times New Roman" panose="02020603050405020304" pitchFamily="18" charset="0"/>
              </a:rPr>
              <a:t>, </a:t>
            </a:r>
            <a:r>
              <a:rPr lang="en-ZW" sz="2000" dirty="0" smtClean="0">
                <a:solidFill>
                  <a:srgbClr val="000000"/>
                </a:solidFill>
                <a:ea typeface="Times New Roman" panose="02020603050405020304" pitchFamily="18" charset="0"/>
                <a:cs typeface="Times New Roman" panose="02020603050405020304" pitchFamily="18" charset="0"/>
              </a:rPr>
              <a:t>20% youths including </a:t>
            </a:r>
            <a:r>
              <a:rPr lang="en-ZW" sz="2000" dirty="0">
                <a:solidFill>
                  <a:srgbClr val="000000"/>
                </a:solidFill>
                <a:ea typeface="Times New Roman" panose="02020603050405020304" pitchFamily="18" charset="0"/>
                <a:cs typeface="Times New Roman" panose="02020603050405020304" pitchFamily="18" charset="0"/>
              </a:rPr>
              <a:t>persons with disabilities were selected to be part of the Gender Inclusive Local Economic </a:t>
            </a:r>
            <a:r>
              <a:rPr lang="en-ZW" sz="2000" dirty="0" smtClean="0">
                <a:solidFill>
                  <a:srgbClr val="000000"/>
                </a:solidFill>
                <a:ea typeface="Times New Roman" panose="02020603050405020304" pitchFamily="18" charset="0"/>
                <a:cs typeface="Times New Roman" panose="02020603050405020304" pitchFamily="18" charset="0"/>
              </a:rPr>
              <a:t>Development programme </a:t>
            </a:r>
            <a:r>
              <a:rPr lang="en-ZW" sz="2000" dirty="0">
                <a:solidFill>
                  <a:srgbClr val="000000"/>
                </a:solidFill>
                <a:ea typeface="Times New Roman" panose="02020603050405020304" pitchFamily="18" charset="0"/>
                <a:cs typeface="Times New Roman" panose="02020603050405020304" pitchFamily="18" charset="0"/>
              </a:rPr>
              <a:t>under the Arts and Craft Value </a:t>
            </a:r>
            <a:r>
              <a:rPr lang="en-ZW" sz="2000" dirty="0" smtClean="0">
                <a:solidFill>
                  <a:srgbClr val="000000"/>
                </a:solidFill>
                <a:ea typeface="Times New Roman" panose="02020603050405020304" pitchFamily="18" charset="0"/>
                <a:cs typeface="Times New Roman" panose="02020603050405020304" pitchFamily="18" charset="0"/>
              </a:rPr>
              <a:t>Chains</a:t>
            </a:r>
          </a:p>
          <a:p>
            <a:pPr marR="191135" lvl="0">
              <a:lnSpc>
                <a:spcPct val="115000"/>
              </a:lnSpc>
              <a:buNone/>
            </a:pPr>
            <a:endParaRPr lang="en-ZA" sz="2000" dirty="0" smtClean="0">
              <a:solidFill>
                <a:srgbClr val="000000"/>
              </a:solidFill>
              <a:ea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5029200" y="1371600"/>
            <a:ext cx="3886200" cy="3276600"/>
          </a:xfrm>
          <a:ln>
            <a:solidFill>
              <a:schemeClr val="tx1"/>
            </a:solidFill>
          </a:ln>
        </p:spPr>
      </p:pic>
      <p:sp>
        <p:nvSpPr>
          <p:cNvPr id="5" name="Rounded Rectangle 4"/>
          <p:cNvSpPr/>
          <p:nvPr/>
        </p:nvSpPr>
        <p:spPr>
          <a:xfrm>
            <a:off x="5029200" y="4953000"/>
            <a:ext cx="388620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W" dirty="0" smtClean="0"/>
              <a:t>Participants during the Gender Links Local Economic Development Phase 3 training held on the 3</a:t>
            </a:r>
            <a:r>
              <a:rPr lang="en-ZW" baseline="30000" dirty="0" smtClean="0"/>
              <a:t>rd</a:t>
            </a:r>
            <a:r>
              <a:rPr lang="en-ZW" dirty="0" smtClean="0"/>
              <a:t>- 4</a:t>
            </a:r>
            <a:r>
              <a:rPr lang="en-ZW" baseline="30000" dirty="0" smtClean="0"/>
              <a:t>th</a:t>
            </a:r>
            <a:r>
              <a:rPr lang="en-ZW" dirty="0" smtClean="0"/>
              <a:t> July 2024</a:t>
            </a:r>
            <a:endParaRPr lang="en-ZW" dirty="0"/>
          </a:p>
        </p:txBody>
      </p:sp>
      <p:sp>
        <p:nvSpPr>
          <p:cNvPr id="7" name="TextBox 6"/>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spTree>
    <p:extLst>
      <p:ext uri="{BB962C8B-B14F-4D97-AF65-F5344CB8AC3E}">
        <p14:creationId xmlns:p14="http://schemas.microsoft.com/office/powerpoint/2010/main" xmlns="" val="1451996036"/>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b="1" dirty="0">
                <a:solidFill>
                  <a:prstClr val="black"/>
                </a:solidFill>
              </a:rPr>
              <a:t>IV. LOCAL ECONOMIC DEVELOPMENT</a:t>
            </a:r>
            <a:endParaRPr lang="en-ZW" dirty="0"/>
          </a:p>
        </p:txBody>
      </p:sp>
      <p:sp>
        <p:nvSpPr>
          <p:cNvPr id="3" name="Content Placeholder 2"/>
          <p:cNvSpPr>
            <a:spLocks noGrp="1"/>
          </p:cNvSpPr>
          <p:nvPr>
            <p:ph sz="half" idx="1"/>
          </p:nvPr>
        </p:nvSpPr>
        <p:spPr/>
        <p:txBody>
          <a:bodyPr>
            <a:normAutofit fontScale="92500"/>
          </a:bodyPr>
          <a:lstStyle/>
          <a:p>
            <a:pPr marL="0" marR="191135" lvl="0" indent="0">
              <a:lnSpc>
                <a:spcPct val="115000"/>
              </a:lnSpc>
              <a:buNone/>
            </a:pPr>
            <a:r>
              <a:rPr lang="en-ZA" sz="1600" dirty="0">
                <a:solidFill>
                  <a:srgbClr val="000000"/>
                </a:solidFill>
                <a:latin typeface="Tahoma" panose="020B0604030504040204" pitchFamily="34" charset="0"/>
                <a:ea typeface="Times New Roman" panose="02020603050405020304" pitchFamily="18" charset="0"/>
                <a:cs typeface="Times New Roman" panose="02020603050405020304" pitchFamily="18" charset="0"/>
              </a:rPr>
              <a:t> </a:t>
            </a:r>
            <a:r>
              <a:rPr lang="en-ZA" sz="2400" dirty="0">
                <a:solidFill>
                  <a:srgbClr val="000000"/>
                </a:solidFill>
                <a:ea typeface="Times New Roman" panose="02020603050405020304" pitchFamily="18" charset="0"/>
                <a:cs typeface="Times New Roman" panose="02020603050405020304" pitchFamily="18" charset="0"/>
              </a:rPr>
              <a:t>Council runs</a:t>
            </a:r>
          </a:p>
          <a:p>
            <a:pPr lvl="0">
              <a:buFont typeface="Wingdings" panose="05000000000000000000" pitchFamily="2" charset="2"/>
              <a:buChar char="Ø"/>
            </a:pPr>
            <a:r>
              <a:rPr lang="en-ZA" sz="2400" dirty="0">
                <a:solidFill>
                  <a:prstClr val="black"/>
                </a:solidFill>
                <a:cs typeface="Times New Roman" panose="02020603050405020304" pitchFamily="18" charset="0"/>
              </a:rPr>
              <a:t>15 Youth </a:t>
            </a:r>
            <a:r>
              <a:rPr lang="en-ZA" sz="2400" dirty="0" smtClean="0">
                <a:solidFill>
                  <a:prstClr val="black"/>
                </a:solidFill>
                <a:cs typeface="Times New Roman" panose="02020603050405020304" pitchFamily="18" charset="0"/>
              </a:rPr>
              <a:t>Centres</a:t>
            </a:r>
            <a:r>
              <a:rPr lang="en-ZW" sz="2400" dirty="0" smtClean="0">
                <a:solidFill>
                  <a:prstClr val="black"/>
                </a:solidFill>
                <a:cs typeface="Times New Roman" panose="02020603050405020304" pitchFamily="18" charset="0"/>
              </a:rPr>
              <a:t>, </a:t>
            </a:r>
            <a:r>
              <a:rPr lang="en-ZA" sz="2400" dirty="0" smtClean="0">
                <a:solidFill>
                  <a:prstClr val="black"/>
                </a:solidFill>
                <a:cs typeface="Times New Roman" panose="02020603050405020304" pitchFamily="18" charset="0"/>
              </a:rPr>
              <a:t>10 </a:t>
            </a:r>
            <a:r>
              <a:rPr lang="en-ZA" sz="2400" dirty="0">
                <a:solidFill>
                  <a:prstClr val="black"/>
                </a:solidFill>
                <a:cs typeface="Times New Roman" panose="02020603050405020304" pitchFamily="18" charset="0"/>
              </a:rPr>
              <a:t>Vocational Training Centres</a:t>
            </a:r>
            <a:r>
              <a:rPr lang="en-ZW" sz="2400" dirty="0">
                <a:solidFill>
                  <a:prstClr val="black"/>
                </a:solidFill>
                <a:cs typeface="Times New Roman" panose="02020603050405020304" pitchFamily="18" charset="0"/>
              </a:rPr>
              <a:t> and </a:t>
            </a:r>
            <a:r>
              <a:rPr lang="en-ZA" sz="2400" dirty="0">
                <a:solidFill>
                  <a:prstClr val="black"/>
                </a:solidFill>
                <a:cs typeface="Times New Roman" panose="02020603050405020304" pitchFamily="18" charset="0"/>
              </a:rPr>
              <a:t>3 Home Craft Centre</a:t>
            </a:r>
          </a:p>
          <a:p>
            <a:pPr lvl="0">
              <a:buFont typeface="Wingdings" panose="05000000000000000000" pitchFamily="2" charset="2"/>
              <a:buChar char="Ø"/>
            </a:pPr>
            <a:r>
              <a:rPr lang="en-US" sz="2400" dirty="0">
                <a:solidFill>
                  <a:prstClr val="black"/>
                </a:solidFill>
                <a:cs typeface="Times New Roman" panose="02020603050405020304" pitchFamily="18" charset="0"/>
              </a:rPr>
              <a:t>Entrepreneurship training (Sunrise Campaign expansion) workshops for women, youths, persons with </a:t>
            </a:r>
            <a:r>
              <a:rPr lang="en-US" sz="2400" dirty="0" smtClean="0">
                <a:solidFill>
                  <a:prstClr val="black"/>
                </a:solidFill>
                <a:cs typeface="Times New Roman" panose="02020603050405020304" pitchFamily="18" charset="0"/>
              </a:rPr>
              <a:t>disabilities</a:t>
            </a:r>
          </a:p>
          <a:p>
            <a:pPr lvl="0">
              <a:buFont typeface="Wingdings" panose="05000000000000000000" pitchFamily="2" charset="2"/>
              <a:buChar char="Ø"/>
            </a:pPr>
            <a:r>
              <a:rPr lang="en-US" sz="2400" dirty="0" smtClean="0">
                <a:solidFill>
                  <a:prstClr val="black"/>
                </a:solidFill>
                <a:cs typeface="Times New Roman" panose="02020603050405020304" pitchFamily="18" charset="0"/>
              </a:rPr>
              <a:t>These </a:t>
            </a:r>
            <a:r>
              <a:rPr lang="en-US" sz="2400" dirty="0" err="1" smtClean="0">
                <a:solidFill>
                  <a:prstClr val="black"/>
                </a:solidFill>
                <a:cs typeface="Times New Roman" panose="02020603050405020304" pitchFamily="18" charset="0"/>
              </a:rPr>
              <a:t>centres</a:t>
            </a:r>
            <a:r>
              <a:rPr lang="en-US" sz="2400" dirty="0" smtClean="0">
                <a:solidFill>
                  <a:prstClr val="black"/>
                </a:solidFill>
                <a:cs typeface="Times New Roman" panose="02020603050405020304" pitchFamily="18" charset="0"/>
              </a:rPr>
              <a:t> have a proportion of 36% (1165) females and 64% (2100)and 1% PWDs</a:t>
            </a:r>
            <a:endParaRPr lang="en-GB" sz="2400" dirty="0">
              <a:solidFill>
                <a:prstClr val="black"/>
              </a:solidFill>
              <a:cs typeface="Times New Roman" panose="02020603050405020304" pitchFamily="18" charset="0"/>
            </a:endParaRPr>
          </a:p>
          <a:p>
            <a:endParaRPr lang="en-ZW"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xmlns="" val="0"/>
              </a:ext>
            </a:extLst>
          </a:blip>
          <a:stretch>
            <a:fillRect/>
          </a:stretch>
        </p:blipFill>
        <p:spPr>
          <a:xfrm>
            <a:off x="4662334" y="1524000"/>
            <a:ext cx="4038600" cy="3209340"/>
          </a:xfrm>
        </p:spPr>
      </p:pic>
      <p:sp>
        <p:nvSpPr>
          <p:cNvPr id="7" name="Rounded Rectangle 6"/>
          <p:cNvSpPr/>
          <p:nvPr/>
        </p:nvSpPr>
        <p:spPr>
          <a:xfrm>
            <a:off x="4667250" y="5105400"/>
            <a:ext cx="4095750" cy="914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ZW" dirty="0" smtClean="0"/>
              <a:t>Hotel and Catering  students at Mzilikazi Centre</a:t>
            </a:r>
            <a:endParaRPr lang="en-ZW" dirty="0"/>
          </a:p>
        </p:txBody>
      </p:sp>
      <p:sp>
        <p:nvSpPr>
          <p:cNvPr id="8" name="TextBox 7"/>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spTree>
    <p:extLst>
      <p:ext uri="{BB962C8B-B14F-4D97-AF65-F5344CB8AC3E}">
        <p14:creationId xmlns:p14="http://schemas.microsoft.com/office/powerpoint/2010/main" xmlns="" val="38087438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b="1" dirty="0">
                <a:solidFill>
                  <a:prstClr val="black"/>
                </a:solidFill>
              </a:rPr>
              <a:t>IV. LOCAL ECONOMIC DEVELOPMENT</a:t>
            </a:r>
            <a:endParaRPr lang="en-ZW" dirty="0"/>
          </a:p>
        </p:txBody>
      </p:sp>
      <p:sp>
        <p:nvSpPr>
          <p:cNvPr id="6" name="Text Placeholder 5"/>
          <p:cNvSpPr>
            <a:spLocks noGrp="1"/>
          </p:cNvSpPr>
          <p:nvPr>
            <p:ph type="body" idx="1"/>
          </p:nvPr>
        </p:nvSpPr>
        <p:spPr/>
        <p:txBody>
          <a:bodyPr>
            <a:normAutofit fontScale="92500" lnSpcReduction="10000"/>
          </a:bodyPr>
          <a:lstStyle/>
          <a:p>
            <a:pPr lvl="0"/>
            <a:r>
              <a:rPr lang="en-ZA" sz="1900" dirty="0" smtClean="0">
                <a:solidFill>
                  <a:srgbClr val="000000"/>
                </a:solidFill>
                <a:ea typeface="Times New Roman" panose="02020603050405020304" pitchFamily="18" charset="0"/>
              </a:rPr>
              <a:t>Council allocates tenders to women-owned businesses:</a:t>
            </a:r>
          </a:p>
          <a:p>
            <a:endParaRPr lang="en-ZW" dirty="0"/>
          </a:p>
        </p:txBody>
      </p:sp>
      <p:sp>
        <p:nvSpPr>
          <p:cNvPr id="3" name="Content Placeholder 2"/>
          <p:cNvSpPr>
            <a:spLocks noGrp="1"/>
          </p:cNvSpPr>
          <p:nvPr>
            <p:ph sz="half" idx="2"/>
          </p:nvPr>
        </p:nvSpPr>
        <p:spPr>
          <a:xfrm>
            <a:off x="457200" y="1785926"/>
            <a:ext cx="4040188" cy="4340237"/>
          </a:xfrm>
        </p:spPr>
        <p:txBody>
          <a:bodyPr>
            <a:normAutofit fontScale="85000" lnSpcReduction="20000"/>
          </a:bodyPr>
          <a:lstStyle/>
          <a:p>
            <a:pPr marL="0" marR="191135" lvl="0" indent="0">
              <a:lnSpc>
                <a:spcPct val="115000"/>
              </a:lnSpc>
              <a:buFont typeface="Wingdings" pitchFamily="2" charset="2"/>
              <a:buChar char="Ø"/>
            </a:pPr>
            <a:r>
              <a:rPr lang="en-ZA" sz="2400" dirty="0" smtClean="0">
                <a:solidFill>
                  <a:srgbClr val="000000"/>
                </a:solidFill>
              </a:rPr>
              <a:t>85 women were awarded tenders for vehicle hire for immunisation vaccines</a:t>
            </a:r>
          </a:p>
          <a:p>
            <a:pPr marL="0" marR="191135" lvl="0" indent="0">
              <a:lnSpc>
                <a:spcPct val="115000"/>
              </a:lnSpc>
              <a:buFont typeface="Wingdings" pitchFamily="2" charset="2"/>
              <a:buChar char="Ø"/>
            </a:pPr>
            <a:r>
              <a:rPr lang="en-ZA" sz="2400" dirty="0" smtClean="0">
                <a:solidFill>
                  <a:srgbClr val="000000"/>
                </a:solidFill>
              </a:rPr>
              <a:t>10 women were awarded tenders for vehicle hires for refuse removal</a:t>
            </a:r>
          </a:p>
          <a:p>
            <a:pPr marL="0" marR="191135" lvl="0" indent="0">
              <a:lnSpc>
                <a:spcPct val="115000"/>
              </a:lnSpc>
              <a:buFont typeface="Wingdings" pitchFamily="2" charset="2"/>
              <a:buChar char="Ø"/>
            </a:pPr>
            <a:r>
              <a:rPr lang="en-ZA" sz="2400" dirty="0" smtClean="0">
                <a:solidFill>
                  <a:srgbClr val="000000"/>
                </a:solidFill>
              </a:rPr>
              <a:t>Women owned businesses such as Trade toppers, </a:t>
            </a:r>
            <a:r>
              <a:rPr lang="en-ZA" sz="2400" dirty="0" err="1" smtClean="0">
                <a:solidFill>
                  <a:srgbClr val="000000"/>
                </a:solidFill>
              </a:rPr>
              <a:t>Privian</a:t>
            </a:r>
            <a:r>
              <a:rPr lang="en-ZA" sz="2400" dirty="0" smtClean="0">
                <a:solidFill>
                  <a:srgbClr val="000000"/>
                </a:solidFill>
              </a:rPr>
              <a:t> International, </a:t>
            </a:r>
            <a:r>
              <a:rPr lang="en-ZA" sz="2400" dirty="0" err="1" smtClean="0">
                <a:solidFill>
                  <a:srgbClr val="000000"/>
                </a:solidFill>
              </a:rPr>
              <a:t>Rascomy</a:t>
            </a:r>
            <a:r>
              <a:rPr lang="en-ZA" sz="2400" dirty="0" smtClean="0">
                <a:solidFill>
                  <a:srgbClr val="000000"/>
                </a:solidFill>
              </a:rPr>
              <a:t> Investments, Sideline Trading, </a:t>
            </a:r>
            <a:r>
              <a:rPr lang="en-ZA" sz="2400" dirty="0" err="1" smtClean="0">
                <a:solidFill>
                  <a:srgbClr val="000000"/>
                </a:solidFill>
              </a:rPr>
              <a:t>Gladevale</a:t>
            </a:r>
            <a:r>
              <a:rPr lang="en-ZA" sz="2400" dirty="0" smtClean="0">
                <a:solidFill>
                  <a:srgbClr val="000000"/>
                </a:solidFill>
              </a:rPr>
              <a:t> Trading, </a:t>
            </a:r>
            <a:r>
              <a:rPr lang="en-ZA" sz="2400" dirty="0" err="1" smtClean="0">
                <a:solidFill>
                  <a:srgbClr val="000000"/>
                </a:solidFill>
              </a:rPr>
              <a:t>Gladevale</a:t>
            </a:r>
            <a:r>
              <a:rPr lang="en-ZA" sz="2400" dirty="0" smtClean="0">
                <a:solidFill>
                  <a:srgbClr val="000000"/>
                </a:solidFill>
              </a:rPr>
              <a:t> enterprises, Linkage trading and Water Tight Engineering were awarded contract</a:t>
            </a:r>
            <a:endParaRPr lang="en-ZW" sz="2400" dirty="0"/>
          </a:p>
        </p:txBody>
      </p:sp>
      <p:pic>
        <p:nvPicPr>
          <p:cNvPr id="10" name="Content Placeholder 9" descr="20241106_165613.jpg"/>
          <p:cNvPicPr>
            <a:picLocks noGrp="1" noChangeAspect="1"/>
          </p:cNvPicPr>
          <p:nvPr>
            <p:ph sz="quarter" idx="4"/>
          </p:nvPr>
        </p:nvPicPr>
        <p:blipFill>
          <a:blip r:embed="rId2" cstate="print"/>
          <a:srcRect b="10769"/>
          <a:stretch>
            <a:fillRect/>
          </a:stretch>
        </p:blipFill>
        <p:spPr>
          <a:xfrm>
            <a:off x="4857752" y="1142985"/>
            <a:ext cx="3420908" cy="4143403"/>
          </a:xfrm>
        </p:spPr>
      </p:pic>
      <p:sp>
        <p:nvSpPr>
          <p:cNvPr id="8" name="TextBox 7"/>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sp>
        <p:nvSpPr>
          <p:cNvPr id="11" name="TextBox 10"/>
          <p:cNvSpPr txBox="1"/>
          <p:nvPr/>
        </p:nvSpPr>
        <p:spPr>
          <a:xfrm>
            <a:off x="5000628" y="5572140"/>
            <a:ext cx="3571900" cy="923330"/>
          </a:xfrm>
          <a:prstGeom prst="rect">
            <a:avLst/>
          </a:prstGeom>
          <a:noFill/>
        </p:spPr>
        <p:txBody>
          <a:bodyPr wrap="square" rtlCol="0">
            <a:spAutoFit/>
          </a:bodyPr>
          <a:lstStyle/>
          <a:p>
            <a:r>
              <a:rPr lang="en-ZW" dirty="0" smtClean="0"/>
              <a:t>A newspaper article showing car </a:t>
            </a:r>
            <a:r>
              <a:rPr lang="en-ZW" dirty="0" err="1" smtClean="0"/>
              <a:t>queing</a:t>
            </a:r>
            <a:r>
              <a:rPr lang="en-ZW" dirty="0" smtClean="0"/>
              <a:t> to register after the vehicle tender had been called out in 2023</a:t>
            </a:r>
            <a:endParaRPr lang="en-ZW" dirty="0"/>
          </a:p>
        </p:txBody>
      </p:sp>
    </p:spTree>
    <p:extLst>
      <p:ext uri="{BB962C8B-B14F-4D97-AF65-F5344CB8AC3E}">
        <p14:creationId xmlns:p14="http://schemas.microsoft.com/office/powerpoint/2010/main" xmlns="" val="38087438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b="1" dirty="0">
                <a:solidFill>
                  <a:prstClr val="black"/>
                </a:solidFill>
              </a:rPr>
              <a:t>IV. LOCAL ECONOMIC DEVELOPMENT</a:t>
            </a:r>
            <a:endParaRPr lang="en-ZW" dirty="0"/>
          </a:p>
        </p:txBody>
      </p:sp>
      <p:sp>
        <p:nvSpPr>
          <p:cNvPr id="8" name="TextBox 7"/>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sp>
        <p:nvSpPr>
          <p:cNvPr id="9" name="Content Placeholder 8"/>
          <p:cNvSpPr>
            <a:spLocks noGrp="1"/>
          </p:cNvSpPr>
          <p:nvPr>
            <p:ph sz="half" idx="2"/>
          </p:nvPr>
        </p:nvSpPr>
        <p:spPr>
          <a:xfrm>
            <a:off x="457200" y="1643050"/>
            <a:ext cx="4040188" cy="4483113"/>
          </a:xfrm>
        </p:spPr>
        <p:txBody>
          <a:bodyPr>
            <a:normAutofit lnSpcReduction="10000"/>
          </a:bodyPr>
          <a:lstStyle/>
          <a:p>
            <a:r>
              <a:rPr lang="en-ZW" dirty="0" smtClean="0"/>
              <a:t>Bulawayo </a:t>
            </a:r>
            <a:r>
              <a:rPr lang="en-ZW" dirty="0" smtClean="0"/>
              <a:t>Cultural </a:t>
            </a:r>
            <a:r>
              <a:rPr lang="en-ZW" dirty="0" smtClean="0"/>
              <a:t>Value Chains </a:t>
            </a:r>
            <a:r>
              <a:rPr lang="en-ZW" dirty="0" smtClean="0"/>
              <a:t>Project was commissioned by Honourable Minister Winston </a:t>
            </a:r>
            <a:r>
              <a:rPr lang="en-ZW" dirty="0" err="1" smtClean="0"/>
              <a:t>Chitando</a:t>
            </a:r>
            <a:r>
              <a:rPr lang="en-ZW" dirty="0" smtClean="0"/>
              <a:t> on </a:t>
            </a:r>
            <a:r>
              <a:rPr lang="en-ZW" dirty="0" smtClean="0"/>
              <a:t>the 9</a:t>
            </a:r>
            <a:r>
              <a:rPr lang="en-ZW" baseline="30000" dirty="0" smtClean="0"/>
              <a:t>th</a:t>
            </a:r>
            <a:r>
              <a:rPr lang="en-ZW" dirty="0" smtClean="0"/>
              <a:t> of February 2024 at the Bulawayo Home Industries (BHI</a:t>
            </a:r>
            <a:r>
              <a:rPr lang="en-ZW" dirty="0" smtClean="0"/>
              <a:t>).</a:t>
            </a:r>
          </a:p>
          <a:p>
            <a:r>
              <a:rPr lang="en-ZW" dirty="0" smtClean="0"/>
              <a:t>Project entrepreneurs also participated at the Gender Links Trade Show that was held in Harare</a:t>
            </a:r>
            <a:endParaRPr lang="en-ZW" dirty="0"/>
          </a:p>
        </p:txBody>
      </p:sp>
      <p:pic>
        <p:nvPicPr>
          <p:cNvPr id="14" name="Content Placeholder 13" descr="IMG-20241107-WA0006.jpg"/>
          <p:cNvPicPr>
            <a:picLocks noGrp="1" noChangeAspect="1"/>
          </p:cNvPicPr>
          <p:nvPr>
            <p:ph sz="quarter" idx="4"/>
          </p:nvPr>
        </p:nvPicPr>
        <p:blipFill>
          <a:blip r:embed="rId2"/>
          <a:srcRect t="15935"/>
          <a:stretch>
            <a:fillRect/>
          </a:stretch>
        </p:blipFill>
        <p:spPr>
          <a:xfrm>
            <a:off x="5286380" y="1428736"/>
            <a:ext cx="2860052" cy="3768733"/>
          </a:xfrm>
        </p:spPr>
      </p:pic>
      <p:sp>
        <p:nvSpPr>
          <p:cNvPr id="15" name="TextBox 14"/>
          <p:cNvSpPr txBox="1"/>
          <p:nvPr/>
        </p:nvSpPr>
        <p:spPr>
          <a:xfrm>
            <a:off x="4786314" y="5214950"/>
            <a:ext cx="3714776" cy="1200329"/>
          </a:xfrm>
          <a:prstGeom prst="rect">
            <a:avLst/>
          </a:prstGeom>
          <a:noFill/>
        </p:spPr>
        <p:txBody>
          <a:bodyPr wrap="square" rtlCol="0">
            <a:spAutoFit/>
          </a:bodyPr>
          <a:lstStyle/>
          <a:p>
            <a:r>
              <a:rPr lang="en-ZW" dirty="0" err="1" smtClean="0"/>
              <a:t>Thenjiwe</a:t>
            </a:r>
            <a:r>
              <a:rPr lang="en-ZW" dirty="0" smtClean="0"/>
              <a:t> </a:t>
            </a:r>
            <a:r>
              <a:rPr lang="en-ZW" dirty="0" err="1" smtClean="0"/>
              <a:t>Ndlovu</a:t>
            </a:r>
            <a:r>
              <a:rPr lang="en-ZW" dirty="0" smtClean="0"/>
              <a:t>, one of the LED entrepreneurs explaining on their products at the Trade Show on the 17</a:t>
            </a:r>
            <a:r>
              <a:rPr lang="en-ZW" baseline="30000" dirty="0" smtClean="0"/>
              <a:t>th</a:t>
            </a:r>
            <a:r>
              <a:rPr lang="en-ZW" dirty="0" smtClean="0"/>
              <a:t> of August 2023</a:t>
            </a:r>
            <a:endParaRPr lang="en-ZW" dirty="0"/>
          </a:p>
        </p:txBody>
      </p:sp>
    </p:spTree>
    <p:extLst>
      <p:ext uri="{BB962C8B-B14F-4D97-AF65-F5344CB8AC3E}">
        <p14:creationId xmlns:p14="http://schemas.microsoft.com/office/powerpoint/2010/main" xmlns="" val="38087438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b="1" dirty="0">
                <a:solidFill>
                  <a:prstClr val="black"/>
                </a:solidFill>
              </a:rPr>
              <a:t>IV. LOCAL ECONOMIC DEVELOPMENT</a:t>
            </a:r>
            <a:endParaRPr lang="en-ZW" dirty="0"/>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xmlns="" val="0"/>
              </a:ext>
            </a:extLst>
          </a:blip>
          <a:stretch>
            <a:fillRect/>
          </a:stretch>
        </p:blipFill>
        <p:spPr>
          <a:xfrm>
            <a:off x="4640211" y="1524000"/>
            <a:ext cx="4038600" cy="3048000"/>
          </a:xfrm>
        </p:spPr>
      </p:pic>
      <p:sp>
        <p:nvSpPr>
          <p:cNvPr id="7" name="Rounded Rectangle 6"/>
          <p:cNvSpPr/>
          <p:nvPr/>
        </p:nvSpPr>
        <p:spPr>
          <a:xfrm>
            <a:off x="342900" y="4762500"/>
            <a:ext cx="4152900" cy="13097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New market stands at </a:t>
            </a:r>
            <a:r>
              <a:rPr lang="en-US" dirty="0" err="1" smtClean="0"/>
              <a:t>Egodini</a:t>
            </a:r>
            <a:endParaRPr lang="en-ZW" dirty="0"/>
          </a:p>
        </p:txBody>
      </p:sp>
      <p:sp>
        <p:nvSpPr>
          <p:cNvPr id="9" name="Rounded Rectangle 8"/>
          <p:cNvSpPr/>
          <p:nvPr/>
        </p:nvSpPr>
        <p:spPr>
          <a:xfrm>
            <a:off x="4667250" y="4762500"/>
            <a:ext cx="4095750" cy="1409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W" dirty="0" smtClean="0"/>
              <a:t>Construction of the Nkulumane safe market and green solutions market in partnership with the Ministry of Local Government and Public Works, Dan Church Aid and UNDP Zimbabwe</a:t>
            </a:r>
            <a:endParaRPr lang="en-ZW" dirty="0"/>
          </a:p>
        </p:txBody>
      </p:sp>
      <p:sp>
        <p:nvSpPr>
          <p:cNvPr id="10" name="TextBox 9"/>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pic>
        <p:nvPicPr>
          <p:cNvPr id="12" name="Content Placeholder 11" descr="20241105_123814.jpg"/>
          <p:cNvPicPr>
            <a:picLocks noGrp="1" noChangeAspect="1"/>
          </p:cNvPicPr>
          <p:nvPr>
            <p:ph sz="half" idx="1"/>
          </p:nvPr>
        </p:nvPicPr>
        <p:blipFill>
          <a:blip r:embed="rId3"/>
          <a:stretch>
            <a:fillRect/>
          </a:stretch>
        </p:blipFill>
        <p:spPr>
          <a:xfrm>
            <a:off x="428596" y="1500174"/>
            <a:ext cx="4038600" cy="3071834"/>
          </a:xfrm>
        </p:spPr>
      </p:pic>
    </p:spTree>
    <p:extLst>
      <p:ext uri="{BB962C8B-B14F-4D97-AF65-F5344CB8AC3E}">
        <p14:creationId xmlns:p14="http://schemas.microsoft.com/office/powerpoint/2010/main" xmlns="" val="33684434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b="1" dirty="0">
                <a:solidFill>
                  <a:prstClr val="black"/>
                </a:solidFill>
              </a:rPr>
              <a:t>IV. LOCAL ECONOMIC DEVELOPMENT</a:t>
            </a:r>
            <a:endParaRPr lang="en-ZW"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412955" y="1371600"/>
            <a:ext cx="4038600" cy="2628904"/>
          </a:xfrm>
        </p:spPr>
      </p:pic>
      <p:sp>
        <p:nvSpPr>
          <p:cNvPr id="10" name="Rounded Rectangle 9"/>
          <p:cNvSpPr/>
          <p:nvPr/>
        </p:nvSpPr>
        <p:spPr>
          <a:xfrm>
            <a:off x="152400" y="4191000"/>
            <a:ext cx="4102510" cy="98858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ZW" dirty="0" smtClean="0"/>
              <a:t> Youths being trained on basketry weaving at Nkulumane Housing Offices</a:t>
            </a:r>
            <a:endParaRPr lang="en-ZW" dirty="0"/>
          </a:p>
        </p:txBody>
      </p:sp>
      <p:sp>
        <p:nvSpPr>
          <p:cNvPr id="13" name="Rounded Rectangle 12"/>
          <p:cNvSpPr/>
          <p:nvPr/>
        </p:nvSpPr>
        <p:spPr>
          <a:xfrm>
            <a:off x="4572000" y="4191000"/>
            <a:ext cx="4114800" cy="98858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Bulawayo women at the Market Fair held earlier in 2024</a:t>
            </a:r>
            <a:endParaRPr lang="en-ZW" dirty="0"/>
          </a:p>
        </p:txBody>
      </p:sp>
      <p:sp>
        <p:nvSpPr>
          <p:cNvPr id="8" name="TextBox 7"/>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pic>
        <p:nvPicPr>
          <p:cNvPr id="11" name="Content Placeholder 10" descr="20241105_123848.jpg"/>
          <p:cNvPicPr>
            <a:picLocks noGrp="1" noChangeAspect="1"/>
          </p:cNvPicPr>
          <p:nvPr>
            <p:ph sz="half" idx="2"/>
          </p:nvPr>
        </p:nvPicPr>
        <p:blipFill>
          <a:blip r:embed="rId3"/>
          <a:stretch>
            <a:fillRect/>
          </a:stretch>
        </p:blipFill>
        <p:spPr>
          <a:xfrm>
            <a:off x="4643438" y="1428736"/>
            <a:ext cx="4038600" cy="2571768"/>
          </a:xfrm>
        </p:spPr>
      </p:pic>
    </p:spTree>
    <p:extLst>
      <p:ext uri="{BB962C8B-B14F-4D97-AF65-F5344CB8AC3E}">
        <p14:creationId xmlns:p14="http://schemas.microsoft.com/office/powerpoint/2010/main" xmlns="" val="2226836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2800" b="1" dirty="0">
                <a:solidFill>
                  <a:prstClr val="black"/>
                </a:solidFill>
                <a:ea typeface="+mn-ea"/>
                <a:cs typeface="+mn-cs"/>
              </a:rPr>
              <a:t>V. INFRASTRUCTURE AND SOCIAL DEVELOPMENT</a:t>
            </a:r>
            <a:endParaRPr lang="en-ZA" dirty="0"/>
          </a:p>
        </p:txBody>
      </p:sp>
      <p:sp>
        <p:nvSpPr>
          <p:cNvPr id="3" name="Content Placeholder 2"/>
          <p:cNvSpPr>
            <a:spLocks noGrp="1"/>
          </p:cNvSpPr>
          <p:nvPr>
            <p:ph sz="half" idx="1"/>
          </p:nvPr>
        </p:nvSpPr>
        <p:spPr>
          <a:xfrm>
            <a:off x="128337" y="1567526"/>
            <a:ext cx="4215063" cy="4452274"/>
          </a:xfrm>
          <a:ln>
            <a:solidFill>
              <a:schemeClr val="tx1"/>
            </a:solidFill>
          </a:ln>
        </p:spPr>
        <p:txBody>
          <a:bodyPr>
            <a:normAutofit/>
          </a:bodyPr>
          <a:lstStyle/>
          <a:p>
            <a:pPr marR="191135" lvl="0">
              <a:lnSpc>
                <a:spcPct val="115000"/>
              </a:lnSpc>
              <a:buFont typeface="Wingdings" panose="05000000000000000000" pitchFamily="2" charset="2"/>
              <a:buChar char="Ø"/>
            </a:pPr>
            <a:r>
              <a:rPr lang="en-ZA" sz="2400" dirty="0" smtClean="0">
                <a:ea typeface="Times New Roman" panose="02020603050405020304" pitchFamily="18" charset="0"/>
                <a:cs typeface="Times New Roman" panose="02020603050405020304" pitchFamily="18" charset="0"/>
              </a:rPr>
              <a:t>Council is responsible for providing housing and commercial land</a:t>
            </a:r>
          </a:p>
          <a:p>
            <a:pPr marR="191135" lvl="0">
              <a:lnSpc>
                <a:spcPct val="115000"/>
              </a:lnSpc>
              <a:buFont typeface="Wingdings" panose="05000000000000000000" pitchFamily="2" charset="2"/>
              <a:buChar char="Ø"/>
            </a:pPr>
            <a:r>
              <a:rPr lang="en-ZA" sz="2400" dirty="0" smtClean="0">
                <a:ea typeface="Times New Roman" panose="02020603050405020304" pitchFamily="18" charset="0"/>
                <a:cs typeface="Times New Roman" panose="02020603050405020304" pitchFamily="18" charset="0"/>
              </a:rPr>
              <a:t>Sex disaggregated data on housing stands are kept</a:t>
            </a:r>
          </a:p>
          <a:p>
            <a:pPr marR="191135" lvl="0">
              <a:lnSpc>
                <a:spcPct val="115000"/>
              </a:lnSpc>
              <a:buFont typeface="Wingdings" panose="05000000000000000000" pitchFamily="2" charset="2"/>
              <a:buChar char="Ø"/>
            </a:pPr>
            <a:r>
              <a:rPr lang="en-US" sz="2400" dirty="0" smtClean="0"/>
              <a:t> City of Bulawayo commissioned 118 residential stands at the </a:t>
            </a:r>
            <a:r>
              <a:rPr lang="en-US" sz="2400" dirty="0" err="1" smtClean="0"/>
              <a:t>Emganwini</a:t>
            </a:r>
            <a:r>
              <a:rPr lang="en-US" sz="2400" dirty="0" smtClean="0"/>
              <a:t> Suburb in May 2023</a:t>
            </a:r>
            <a:endParaRPr lang="en-ZA" sz="2400" dirty="0" smtClean="0">
              <a:ea typeface="Times New Roman" panose="02020603050405020304" pitchFamily="18" charset="0"/>
              <a:cs typeface="Times New Roman" panose="02020603050405020304" pitchFamily="18" charset="0"/>
            </a:endParaRPr>
          </a:p>
          <a:p>
            <a:pPr marL="0" marR="191135" lvl="0" indent="0">
              <a:lnSpc>
                <a:spcPct val="115000"/>
              </a:lnSpc>
              <a:buNone/>
            </a:pPr>
            <a:endParaRPr lang="en-ZA" sz="2400" dirty="0" smtClean="0">
              <a:ea typeface="Times New Roman" panose="02020603050405020304" pitchFamily="18" charset="0"/>
              <a:cs typeface="Times New Roman" panose="02020603050405020304" pitchFamily="18" charset="0"/>
            </a:endParaRPr>
          </a:p>
          <a:p>
            <a:pPr marR="191135" lvl="0">
              <a:lnSpc>
                <a:spcPct val="115000"/>
              </a:lnSpc>
              <a:buFont typeface="Wingdings" panose="05000000000000000000" pitchFamily="2" charset="2"/>
              <a:buChar char="Ø"/>
            </a:pPr>
            <a:endParaRPr lang="en-ZA" sz="2400" dirty="0">
              <a:ea typeface="Times New Roman" panose="02020603050405020304" pitchFamily="18" charset="0"/>
              <a:cs typeface="Times New Roman" panose="02020603050405020304" pitchFamily="18" charset="0"/>
            </a:endParaRPr>
          </a:p>
          <a:p>
            <a:pPr marL="0" indent="0">
              <a:buNone/>
            </a:pPr>
            <a:endParaRPr lang="en-ZW" dirty="0"/>
          </a:p>
        </p:txBody>
      </p:sp>
      <p:sp>
        <p:nvSpPr>
          <p:cNvPr id="6" name="Content Placeholder 5"/>
          <p:cNvSpPr>
            <a:spLocks noGrp="1"/>
          </p:cNvSpPr>
          <p:nvPr>
            <p:ph sz="half" idx="2"/>
          </p:nvPr>
        </p:nvSpPr>
        <p:spPr>
          <a:xfrm>
            <a:off x="4648200" y="1357298"/>
            <a:ext cx="4038600" cy="5143536"/>
          </a:xfrm>
          <a:ln>
            <a:solidFill>
              <a:schemeClr val="tx1"/>
            </a:solidFill>
          </a:ln>
        </p:spPr>
        <p:txBody>
          <a:bodyPr>
            <a:normAutofit/>
          </a:bodyPr>
          <a:lstStyle/>
          <a:p>
            <a:pPr marL="0" indent="0">
              <a:buNone/>
            </a:pPr>
            <a:r>
              <a:rPr lang="en-ZA" dirty="0">
                <a:solidFill>
                  <a:srgbClr val="FF0000"/>
                </a:solidFill>
              </a:rPr>
              <a:t>.</a:t>
            </a:r>
          </a:p>
        </p:txBody>
      </p:sp>
      <p:graphicFrame>
        <p:nvGraphicFramePr>
          <p:cNvPr id="11" name="Table 11">
            <a:extLst>
              <a:ext uri="{FF2B5EF4-FFF2-40B4-BE49-F238E27FC236}">
                <a16:creationId xmlns:a16="http://schemas.microsoft.com/office/drawing/2014/main" xmlns="" id="{310A8E5D-8951-3E8E-280B-30CD122D7B82}"/>
              </a:ext>
            </a:extLst>
          </p:cNvPr>
          <p:cNvGraphicFramePr>
            <a:graphicFrameLocks noGrp="1"/>
          </p:cNvGraphicFramePr>
          <p:nvPr>
            <p:extLst>
              <p:ext uri="{D42A27DB-BD31-4B8C-83A1-F6EECF244321}">
                <p14:modId xmlns:p14="http://schemas.microsoft.com/office/powerpoint/2010/main" xmlns="" val="2815137935"/>
              </p:ext>
            </p:extLst>
          </p:nvPr>
        </p:nvGraphicFramePr>
        <p:xfrm>
          <a:off x="4714876" y="1428736"/>
          <a:ext cx="3995901" cy="1676400"/>
        </p:xfrm>
        <a:graphic>
          <a:graphicData uri="http://schemas.openxmlformats.org/drawingml/2006/table">
            <a:tbl>
              <a:tblPr firstRow="1" bandRow="1">
                <a:tableStyleId>{93296810-A885-4BE3-A3E7-6D5BEEA58F35}</a:tableStyleId>
              </a:tblPr>
              <a:tblGrid>
                <a:gridCol w="1331967">
                  <a:extLst>
                    <a:ext uri="{9D8B030D-6E8A-4147-A177-3AD203B41FA5}">
                      <a16:colId xmlns:a16="http://schemas.microsoft.com/office/drawing/2014/main" xmlns="" val="3828513353"/>
                    </a:ext>
                  </a:extLst>
                </a:gridCol>
                <a:gridCol w="1331967">
                  <a:extLst>
                    <a:ext uri="{9D8B030D-6E8A-4147-A177-3AD203B41FA5}">
                      <a16:colId xmlns:a16="http://schemas.microsoft.com/office/drawing/2014/main" xmlns="" val="3689454793"/>
                    </a:ext>
                  </a:extLst>
                </a:gridCol>
                <a:gridCol w="1331967">
                  <a:extLst>
                    <a:ext uri="{9D8B030D-6E8A-4147-A177-3AD203B41FA5}">
                      <a16:colId xmlns:a16="http://schemas.microsoft.com/office/drawing/2014/main" xmlns="" val="154703483"/>
                    </a:ext>
                  </a:extLst>
                </a:gridCol>
              </a:tblGrid>
              <a:tr h="529762">
                <a:tc>
                  <a:txBody>
                    <a:bodyPr/>
                    <a:lstStyle/>
                    <a:p>
                      <a:r>
                        <a:rPr lang="en-US" sz="1600" dirty="0">
                          <a:solidFill>
                            <a:schemeClr val="tx1"/>
                          </a:solidFill>
                        </a:rPr>
                        <a:t>Housing Allocations</a:t>
                      </a:r>
                      <a:endParaRPr lang="en-GB"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US" sz="1600" dirty="0">
                          <a:solidFill>
                            <a:schemeClr val="tx1"/>
                          </a:solidFill>
                        </a:rPr>
                        <a:t>Number</a:t>
                      </a:r>
                      <a:endParaRPr lang="en-GB"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US" sz="1600" dirty="0">
                          <a:solidFill>
                            <a:schemeClr val="tx1"/>
                          </a:solidFill>
                        </a:rPr>
                        <a:t>Proportion (%)</a:t>
                      </a:r>
                      <a:endParaRPr lang="en-GB"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xmlns="" val="2173356789"/>
                  </a:ext>
                </a:extLst>
              </a:tr>
              <a:tr h="334587">
                <a:tc>
                  <a:txBody>
                    <a:bodyPr/>
                    <a:lstStyle/>
                    <a:p>
                      <a:r>
                        <a:rPr lang="en-US" b="1" dirty="0"/>
                        <a:t>Women</a:t>
                      </a:r>
                      <a:endParaRPr lang="en-GB" b="1" dirty="0"/>
                    </a:p>
                  </a:txBody>
                  <a:tcPr/>
                </a:tc>
                <a:tc>
                  <a:txBody>
                    <a:bodyPr/>
                    <a:lstStyle/>
                    <a:p>
                      <a:r>
                        <a:rPr lang="en-GB" dirty="0" smtClean="0"/>
                        <a:t>88</a:t>
                      </a:r>
                      <a:endParaRPr lang="en-GB" dirty="0"/>
                    </a:p>
                  </a:txBody>
                  <a:tcPr/>
                </a:tc>
                <a:tc>
                  <a:txBody>
                    <a:bodyPr/>
                    <a:lstStyle/>
                    <a:p>
                      <a:r>
                        <a:rPr lang="en-GB" dirty="0" smtClean="0"/>
                        <a:t>48</a:t>
                      </a:r>
                      <a:endParaRPr lang="en-GB" dirty="0"/>
                    </a:p>
                  </a:txBody>
                  <a:tcPr/>
                </a:tc>
                <a:extLst>
                  <a:ext uri="{0D108BD9-81ED-4DB2-BD59-A6C34878D82A}">
                    <a16:rowId xmlns:a16="http://schemas.microsoft.com/office/drawing/2014/main" xmlns="" val="2427803244"/>
                  </a:ext>
                </a:extLst>
              </a:tr>
              <a:tr h="334587">
                <a:tc>
                  <a:txBody>
                    <a:bodyPr/>
                    <a:lstStyle/>
                    <a:p>
                      <a:r>
                        <a:rPr lang="en-US" b="1" dirty="0"/>
                        <a:t>Men</a:t>
                      </a:r>
                      <a:endParaRPr lang="en-GB" b="1" dirty="0"/>
                    </a:p>
                  </a:txBody>
                  <a:tcPr/>
                </a:tc>
                <a:tc>
                  <a:txBody>
                    <a:bodyPr/>
                    <a:lstStyle/>
                    <a:p>
                      <a:r>
                        <a:rPr lang="en-GB" dirty="0" smtClean="0"/>
                        <a:t>96</a:t>
                      </a:r>
                      <a:endParaRPr lang="en-GB" dirty="0"/>
                    </a:p>
                  </a:txBody>
                  <a:tcPr/>
                </a:tc>
                <a:tc>
                  <a:txBody>
                    <a:bodyPr/>
                    <a:lstStyle/>
                    <a:p>
                      <a:r>
                        <a:rPr lang="en-GB" dirty="0" smtClean="0"/>
                        <a:t>52</a:t>
                      </a:r>
                      <a:endParaRPr lang="en-GB" dirty="0"/>
                    </a:p>
                  </a:txBody>
                  <a:tcPr/>
                </a:tc>
                <a:extLst>
                  <a:ext uri="{0D108BD9-81ED-4DB2-BD59-A6C34878D82A}">
                    <a16:rowId xmlns:a16="http://schemas.microsoft.com/office/drawing/2014/main" xmlns="" val="1057078895"/>
                  </a:ext>
                </a:extLst>
              </a:tr>
              <a:tr h="334587">
                <a:tc>
                  <a:txBody>
                    <a:bodyPr/>
                    <a:lstStyle/>
                    <a:p>
                      <a:r>
                        <a:rPr lang="en-US" b="1" dirty="0"/>
                        <a:t>Total</a:t>
                      </a:r>
                      <a:endParaRPr lang="en-GB" b="1" dirty="0"/>
                    </a:p>
                  </a:txBody>
                  <a:tcPr/>
                </a:tc>
                <a:tc>
                  <a:txBody>
                    <a:bodyPr/>
                    <a:lstStyle/>
                    <a:p>
                      <a:r>
                        <a:rPr lang="en-GB" dirty="0" smtClean="0"/>
                        <a:t>184</a:t>
                      </a:r>
                      <a:endParaRPr lang="en-GB" dirty="0"/>
                    </a:p>
                  </a:txBody>
                  <a:tcPr/>
                </a:tc>
                <a:tc>
                  <a:txBody>
                    <a:bodyPr/>
                    <a:lstStyle/>
                    <a:p>
                      <a:r>
                        <a:rPr lang="en-GB" dirty="0" smtClean="0"/>
                        <a:t>100</a:t>
                      </a:r>
                      <a:endParaRPr lang="en-GB" dirty="0"/>
                    </a:p>
                  </a:txBody>
                  <a:tcPr/>
                </a:tc>
                <a:extLst>
                  <a:ext uri="{0D108BD9-81ED-4DB2-BD59-A6C34878D82A}">
                    <a16:rowId xmlns:a16="http://schemas.microsoft.com/office/drawing/2014/main" xmlns="" val="2491303022"/>
                  </a:ext>
                </a:extLst>
              </a:tr>
            </a:tbl>
          </a:graphicData>
        </a:graphic>
      </p:graphicFrame>
      <p:sp>
        <p:nvSpPr>
          <p:cNvPr id="8" name="TextBox 7"/>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sp>
        <p:nvSpPr>
          <p:cNvPr id="9" name="TextBox 8"/>
          <p:cNvSpPr txBox="1"/>
          <p:nvPr/>
        </p:nvSpPr>
        <p:spPr>
          <a:xfrm>
            <a:off x="357158" y="1142984"/>
            <a:ext cx="3571900" cy="461665"/>
          </a:xfrm>
          <a:prstGeom prst="rect">
            <a:avLst/>
          </a:prstGeom>
          <a:noFill/>
        </p:spPr>
        <p:txBody>
          <a:bodyPr wrap="square" rtlCol="0">
            <a:spAutoFit/>
          </a:bodyPr>
          <a:lstStyle/>
          <a:p>
            <a:r>
              <a:rPr lang="en-ZW" sz="2400" b="1" dirty="0" smtClean="0"/>
              <a:t>LAND</a:t>
            </a:r>
            <a:endParaRPr lang="en-ZW" sz="2400" b="1" dirty="0"/>
          </a:p>
        </p:txBody>
      </p:sp>
      <p:pic>
        <p:nvPicPr>
          <p:cNvPr id="10" name="Picture 9" descr="356036695_665230865641121_604025490290502582_n.jpg"/>
          <p:cNvPicPr>
            <a:picLocks noChangeAspect="1"/>
          </p:cNvPicPr>
          <p:nvPr/>
        </p:nvPicPr>
        <p:blipFill>
          <a:blip r:embed="rId3"/>
          <a:stretch>
            <a:fillRect/>
          </a:stretch>
        </p:blipFill>
        <p:spPr>
          <a:xfrm>
            <a:off x="4714876" y="3143248"/>
            <a:ext cx="3942000" cy="2628000"/>
          </a:xfrm>
          <a:prstGeom prst="rect">
            <a:avLst/>
          </a:prstGeom>
        </p:spPr>
      </p:pic>
      <p:sp>
        <p:nvSpPr>
          <p:cNvPr id="12" name="TextBox 11"/>
          <p:cNvSpPr txBox="1"/>
          <p:nvPr/>
        </p:nvSpPr>
        <p:spPr>
          <a:xfrm>
            <a:off x="4643438" y="5643578"/>
            <a:ext cx="3929090" cy="830997"/>
          </a:xfrm>
          <a:prstGeom prst="rect">
            <a:avLst/>
          </a:prstGeom>
          <a:noFill/>
        </p:spPr>
        <p:txBody>
          <a:bodyPr wrap="square" rtlCol="0">
            <a:spAutoFit/>
          </a:bodyPr>
          <a:lstStyle/>
          <a:p>
            <a:r>
              <a:rPr lang="en-ZW" sz="1600" dirty="0" smtClean="0"/>
              <a:t>Minister of State Hon Judith </a:t>
            </a:r>
            <a:r>
              <a:rPr lang="en-ZW" sz="1600" dirty="0" err="1" smtClean="0"/>
              <a:t>Ncube</a:t>
            </a:r>
            <a:r>
              <a:rPr lang="en-ZW" sz="1600" dirty="0" smtClean="0"/>
              <a:t> commissioning the </a:t>
            </a:r>
            <a:r>
              <a:rPr lang="en-ZW" sz="1600" dirty="0" err="1" smtClean="0"/>
              <a:t>Emgwanwini</a:t>
            </a:r>
            <a:r>
              <a:rPr lang="en-ZW" sz="1600" dirty="0" smtClean="0"/>
              <a:t> stands in 2023</a:t>
            </a:r>
            <a:endParaRPr lang="en-ZW" sz="1600" dirty="0"/>
          </a:p>
        </p:txBody>
      </p:sp>
    </p:spTree>
    <p:extLst>
      <p:ext uri="{BB962C8B-B14F-4D97-AF65-F5344CB8AC3E}">
        <p14:creationId xmlns:p14="http://schemas.microsoft.com/office/powerpoint/2010/main" xmlns="" val="4268981048"/>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74830"/>
            <a:ext cx="7162800" cy="1143000"/>
          </a:xfrm>
        </p:spPr>
        <p:txBody>
          <a:bodyPr>
            <a:noAutofit/>
          </a:bodyPr>
          <a:lstStyle/>
          <a:p>
            <a:pPr algn="l"/>
            <a:r>
              <a:rPr lang="en-ZW" sz="3600" b="1" dirty="0"/>
              <a:t>OVERVIEW </a:t>
            </a:r>
            <a:r>
              <a:rPr lang="en-ZW" sz="3600" b="1" dirty="0" smtClean="0"/>
              <a:t> KEY </a:t>
            </a:r>
            <a:r>
              <a:rPr lang="en-ZW" sz="3600" b="1" dirty="0"/>
              <a:t>CHARACTERISTICS </a:t>
            </a:r>
          </a:p>
        </p:txBody>
      </p:sp>
      <p:sp>
        <p:nvSpPr>
          <p:cNvPr id="4" name="Rectangle 3">
            <a:extLst>
              <a:ext uri="{FF2B5EF4-FFF2-40B4-BE49-F238E27FC236}">
                <a16:creationId xmlns="" xmlns:a16="http://schemas.microsoft.com/office/drawing/2014/main" id="{743ECCAF-29C5-4537-947C-7EA1292463D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421210" y="609600"/>
            <a:ext cx="188390" cy="67346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743ECCAF-29C5-4537-947C-7EA1292463D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85800" y="609600"/>
            <a:ext cx="146891" cy="67346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2">
            <a:extLst>
              <a:ext uri="{FF2B5EF4-FFF2-40B4-BE49-F238E27FC236}">
                <a16:creationId xmlns="" xmlns:a16="http://schemas.microsoft.com/office/drawing/2014/main" id="{7E57F2CC-8A15-8506-E95C-C98EF1C76A08}"/>
              </a:ext>
            </a:extLst>
          </p:cNvPr>
          <p:cNvGraphicFramePr>
            <a:graphicFrameLocks noGrp="1"/>
          </p:cNvGraphicFramePr>
          <p:nvPr>
            <p:ph idx="1"/>
            <p:extLst>
              <p:ext uri="{D42A27DB-BD31-4B8C-83A1-F6EECF244321}">
                <p14:modId xmlns:p14="http://schemas.microsoft.com/office/powerpoint/2010/main" xmlns="" val="1024416765"/>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spTree>
    <p:extLst>
      <p:ext uri="{BB962C8B-B14F-4D97-AF65-F5344CB8AC3E}">
        <p14:creationId xmlns:p14="http://schemas.microsoft.com/office/powerpoint/2010/main" xmlns="" val="25792126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2800" b="1" dirty="0">
                <a:solidFill>
                  <a:prstClr val="black"/>
                </a:solidFill>
                <a:ea typeface="+mn-ea"/>
                <a:cs typeface="+mn-cs"/>
              </a:rPr>
              <a:t>V. INFRASTRUCTURE AND SOCIAL DEVELOPMENT</a:t>
            </a:r>
            <a:endParaRPr lang="en-ZA" dirty="0"/>
          </a:p>
        </p:txBody>
      </p:sp>
      <p:sp>
        <p:nvSpPr>
          <p:cNvPr id="3" name="Content Placeholder 2"/>
          <p:cNvSpPr>
            <a:spLocks noGrp="1"/>
          </p:cNvSpPr>
          <p:nvPr>
            <p:ph sz="half" idx="1"/>
          </p:nvPr>
        </p:nvSpPr>
        <p:spPr>
          <a:xfrm>
            <a:off x="128337" y="1567526"/>
            <a:ext cx="4215063" cy="4452274"/>
          </a:xfrm>
          <a:ln>
            <a:solidFill>
              <a:schemeClr val="tx1"/>
            </a:solidFill>
          </a:ln>
        </p:spPr>
        <p:txBody>
          <a:bodyPr>
            <a:normAutofit fontScale="85000" lnSpcReduction="20000"/>
          </a:bodyPr>
          <a:lstStyle/>
          <a:p>
            <a:pPr marL="0" marR="191135" lvl="0" indent="0">
              <a:lnSpc>
                <a:spcPct val="115000"/>
              </a:lnSpc>
              <a:buFont typeface="Wingdings" pitchFamily="2" charset="2"/>
              <a:buChar char="Ø"/>
            </a:pPr>
            <a:r>
              <a:rPr lang="en-ZA" dirty="0">
                <a:ea typeface="Times New Roman" panose="02020603050405020304" pitchFamily="18" charset="0"/>
                <a:cs typeface="Times New Roman" panose="02020603050405020304" pitchFamily="18" charset="0"/>
              </a:rPr>
              <a:t> </a:t>
            </a:r>
            <a:r>
              <a:rPr lang="en-ZA" dirty="0" smtClean="0">
                <a:ea typeface="Times New Roman" panose="02020603050405020304" pitchFamily="18" charset="0"/>
                <a:cs typeface="Times New Roman" panose="02020603050405020304" pitchFamily="18" charset="0"/>
              </a:rPr>
              <a:t>Council is responsible for the provision of water</a:t>
            </a:r>
          </a:p>
          <a:p>
            <a:pPr marL="0" marR="191135" lvl="0" indent="0">
              <a:lnSpc>
                <a:spcPct val="115000"/>
              </a:lnSpc>
              <a:buFont typeface="Wingdings" pitchFamily="2" charset="2"/>
              <a:buChar char="Ø"/>
            </a:pPr>
            <a:r>
              <a:rPr lang="en-ZA" dirty="0" smtClean="0">
                <a:ea typeface="Times New Roman" panose="02020603050405020304" pitchFamily="18" charset="0"/>
                <a:cs typeface="Times New Roman" panose="02020603050405020304" pitchFamily="18" charset="0"/>
              </a:rPr>
              <a:t>There has been rehabilitation works taking place in water stations such as </a:t>
            </a:r>
            <a:r>
              <a:rPr lang="en-ZA" dirty="0" err="1" smtClean="0">
                <a:ea typeface="Times New Roman" panose="02020603050405020304" pitchFamily="18" charset="0"/>
                <a:cs typeface="Times New Roman" panose="02020603050405020304" pitchFamily="18" charset="0"/>
              </a:rPr>
              <a:t>Ncema</a:t>
            </a:r>
            <a:r>
              <a:rPr lang="en-ZA" dirty="0" smtClean="0">
                <a:ea typeface="Times New Roman" panose="02020603050405020304" pitchFamily="18" charset="0"/>
                <a:cs typeface="Times New Roman" panose="02020603050405020304" pitchFamily="18" charset="0"/>
              </a:rPr>
              <a:t> and </a:t>
            </a:r>
            <a:r>
              <a:rPr lang="en-ZA" dirty="0" err="1" smtClean="0">
                <a:ea typeface="Times New Roman" panose="02020603050405020304" pitchFamily="18" charset="0"/>
                <a:cs typeface="Times New Roman" panose="02020603050405020304" pitchFamily="18" charset="0"/>
              </a:rPr>
              <a:t>Umzingwane</a:t>
            </a:r>
            <a:r>
              <a:rPr lang="en-ZA" dirty="0" smtClean="0">
                <a:ea typeface="Times New Roman" panose="02020603050405020304" pitchFamily="18" charset="0"/>
                <a:cs typeface="Times New Roman" panose="02020603050405020304" pitchFamily="18" charset="0"/>
              </a:rPr>
              <a:t> to ensure proper service delivery</a:t>
            </a:r>
          </a:p>
          <a:p>
            <a:pPr marL="0" marR="191135" lvl="0" indent="0">
              <a:lnSpc>
                <a:spcPct val="115000"/>
              </a:lnSpc>
              <a:buFont typeface="Wingdings" pitchFamily="2" charset="2"/>
              <a:buChar char="Ø"/>
            </a:pPr>
            <a:r>
              <a:rPr lang="en-ZA" dirty="0" smtClean="0">
                <a:ea typeface="Times New Roman" panose="02020603050405020304" pitchFamily="18" charset="0"/>
                <a:cs typeface="Times New Roman" panose="02020603050405020304" pitchFamily="18" charset="0"/>
              </a:rPr>
              <a:t>Council has conducted 5269 household water connections and 1722 sewer connections in 2024</a:t>
            </a:r>
          </a:p>
          <a:p>
            <a:pPr marL="0" marR="191135" lvl="0" indent="0">
              <a:lnSpc>
                <a:spcPct val="115000"/>
              </a:lnSpc>
              <a:buFont typeface="Wingdings" pitchFamily="2" charset="2"/>
              <a:buChar char="Ø"/>
            </a:pPr>
            <a:endParaRPr lang="en-ZA" sz="2400" dirty="0" smtClean="0">
              <a:ea typeface="Times New Roman" panose="02020603050405020304" pitchFamily="18" charset="0"/>
              <a:cs typeface="Times New Roman" panose="02020603050405020304" pitchFamily="18" charset="0"/>
            </a:endParaRPr>
          </a:p>
          <a:p>
            <a:pPr marR="191135" lvl="0">
              <a:lnSpc>
                <a:spcPct val="115000"/>
              </a:lnSpc>
              <a:buNone/>
            </a:pPr>
            <a:endParaRPr lang="en-ZA" sz="2400" dirty="0">
              <a:ea typeface="Times New Roman" panose="02020603050405020304" pitchFamily="18" charset="0"/>
              <a:cs typeface="Times New Roman" panose="02020603050405020304" pitchFamily="18" charset="0"/>
            </a:endParaRPr>
          </a:p>
          <a:p>
            <a:pPr marL="0" indent="0">
              <a:buNone/>
            </a:pPr>
            <a:endParaRPr lang="en-ZW" dirty="0"/>
          </a:p>
        </p:txBody>
      </p:sp>
      <p:graphicFrame>
        <p:nvGraphicFramePr>
          <p:cNvPr id="5" name="Table 7">
            <a:extLst>
              <a:ext uri="{FF2B5EF4-FFF2-40B4-BE49-F238E27FC236}">
                <a16:creationId xmlns:a16="http://schemas.microsoft.com/office/drawing/2014/main" xmlns="" id="{DE429A2C-A611-1E6E-52BC-E2B64F7DF05A}"/>
              </a:ext>
            </a:extLst>
          </p:cNvPr>
          <p:cNvGraphicFramePr>
            <a:graphicFrameLocks noGrp="1"/>
          </p:cNvGraphicFramePr>
          <p:nvPr>
            <p:extLst>
              <p:ext uri="{D42A27DB-BD31-4B8C-83A1-F6EECF244321}">
                <p14:modId xmlns:p14="http://schemas.microsoft.com/office/powerpoint/2010/main" xmlns="" val="1181496302"/>
              </p:ext>
            </p:extLst>
          </p:nvPr>
        </p:nvGraphicFramePr>
        <p:xfrm>
          <a:off x="4714876" y="4429132"/>
          <a:ext cx="3995904" cy="1844040"/>
        </p:xfrm>
        <a:graphic>
          <a:graphicData uri="http://schemas.openxmlformats.org/drawingml/2006/table">
            <a:tbl>
              <a:tblPr firstRow="1" bandRow="1">
                <a:tableStyleId>{5C22544A-7EE6-4342-B048-85BDC9FD1C3A}</a:tableStyleId>
              </a:tblPr>
              <a:tblGrid>
                <a:gridCol w="998976">
                  <a:extLst>
                    <a:ext uri="{9D8B030D-6E8A-4147-A177-3AD203B41FA5}">
                      <a16:colId xmlns:a16="http://schemas.microsoft.com/office/drawing/2014/main" xmlns="" val="510525429"/>
                    </a:ext>
                  </a:extLst>
                </a:gridCol>
                <a:gridCol w="998976">
                  <a:extLst>
                    <a:ext uri="{9D8B030D-6E8A-4147-A177-3AD203B41FA5}">
                      <a16:colId xmlns:a16="http://schemas.microsoft.com/office/drawing/2014/main" xmlns="" val="4098407582"/>
                    </a:ext>
                  </a:extLst>
                </a:gridCol>
                <a:gridCol w="998976">
                  <a:extLst>
                    <a:ext uri="{9D8B030D-6E8A-4147-A177-3AD203B41FA5}">
                      <a16:colId xmlns:a16="http://schemas.microsoft.com/office/drawing/2014/main" xmlns="" val="586806373"/>
                    </a:ext>
                  </a:extLst>
                </a:gridCol>
                <a:gridCol w="998976">
                  <a:extLst>
                    <a:ext uri="{9D8B030D-6E8A-4147-A177-3AD203B41FA5}">
                      <a16:colId xmlns:a16="http://schemas.microsoft.com/office/drawing/2014/main" xmlns="" val="3324435739"/>
                    </a:ext>
                  </a:extLst>
                </a:gridCol>
              </a:tblGrid>
              <a:tr h="599440">
                <a:tc>
                  <a:txBody>
                    <a:bodyPr/>
                    <a:lstStyle/>
                    <a:p>
                      <a:pPr marL="0" marR="0">
                        <a:spcBef>
                          <a:spcPts val="0"/>
                        </a:spcBef>
                        <a:spcAft>
                          <a:spcPts val="600"/>
                        </a:spcAft>
                      </a:pPr>
                      <a:r>
                        <a:rPr lang="en-GB" sz="1200" b="1" kern="100" dirty="0">
                          <a:solidFill>
                            <a:schemeClr val="tx1"/>
                          </a:solidFill>
                          <a:effectLst/>
                          <a:latin typeface="+mn-lt"/>
                          <a:ea typeface="Tahoma" panose="020B0604030504040204" pitchFamily="34" charset="0"/>
                          <a:cs typeface="Tahoma" panose="020B0604030504040204" pitchFamily="34" charset="0"/>
                        </a:rPr>
                        <a:t> Water Committees</a:t>
                      </a:r>
                      <a:endParaRPr lang="en-GB" sz="1200" kern="100" dirty="0">
                        <a:solidFill>
                          <a:schemeClr val="tx1"/>
                        </a:solidFill>
                        <a:effectLst/>
                        <a:latin typeface="+mn-lt"/>
                        <a:ea typeface="Tahoma" panose="020B0604030504040204" pitchFamily="34" charset="0"/>
                        <a:cs typeface="Tahoma" panose="020B0604030504040204" pitchFamily="34" charset="0"/>
                      </a:endParaRPr>
                    </a:p>
                  </a:txBody>
                  <a:tcPr marL="68580" marR="68580" marT="0" marB="0"/>
                </a:tc>
                <a:tc>
                  <a:txBody>
                    <a:bodyPr/>
                    <a:lstStyle/>
                    <a:p>
                      <a:pPr marL="0" marR="0">
                        <a:spcBef>
                          <a:spcPts val="0"/>
                        </a:spcBef>
                        <a:spcAft>
                          <a:spcPts val="600"/>
                        </a:spcAft>
                      </a:pPr>
                      <a:r>
                        <a:rPr lang="en-GB" sz="1200" b="1" kern="100" dirty="0">
                          <a:solidFill>
                            <a:schemeClr val="tx1"/>
                          </a:solidFill>
                          <a:effectLst/>
                          <a:latin typeface="+mn-lt"/>
                          <a:ea typeface="Tahoma" panose="020B0604030504040204" pitchFamily="34" charset="0"/>
                          <a:cs typeface="Tahoma" panose="020B0604030504040204" pitchFamily="34" charset="0"/>
                        </a:rPr>
                        <a:t>Number</a:t>
                      </a:r>
                      <a:endParaRPr lang="en-GB" sz="1200" kern="100" dirty="0">
                        <a:solidFill>
                          <a:schemeClr val="tx1"/>
                        </a:solidFill>
                        <a:effectLst/>
                        <a:latin typeface="+mn-lt"/>
                        <a:ea typeface="Tahoma" panose="020B0604030504040204" pitchFamily="34" charset="0"/>
                        <a:cs typeface="Tahoma" panose="020B0604030504040204" pitchFamily="34" charset="0"/>
                      </a:endParaRPr>
                    </a:p>
                  </a:txBody>
                  <a:tcPr marL="68580" marR="68580" marT="0" marB="0"/>
                </a:tc>
                <a:tc>
                  <a:txBody>
                    <a:bodyPr/>
                    <a:lstStyle/>
                    <a:p>
                      <a:pPr marL="0" marR="0">
                        <a:spcBef>
                          <a:spcPts val="0"/>
                        </a:spcBef>
                        <a:spcAft>
                          <a:spcPts val="600"/>
                        </a:spcAft>
                      </a:pPr>
                      <a:r>
                        <a:rPr lang="en-GB" sz="1200" b="1" kern="100" dirty="0">
                          <a:solidFill>
                            <a:schemeClr val="tx1"/>
                          </a:solidFill>
                          <a:effectLst/>
                          <a:latin typeface="+mn-lt"/>
                          <a:ea typeface="Tahoma" panose="020B0604030504040204" pitchFamily="34" charset="0"/>
                          <a:cs typeface="Tahoma" panose="020B0604030504040204" pitchFamily="34" charset="0"/>
                        </a:rPr>
                        <a:t>Chairpersons of Water Committees</a:t>
                      </a:r>
                      <a:endParaRPr lang="en-GB" sz="1200" kern="100" dirty="0">
                        <a:solidFill>
                          <a:schemeClr val="tx1"/>
                        </a:solidFill>
                        <a:effectLst/>
                        <a:latin typeface="+mn-lt"/>
                        <a:ea typeface="Tahoma" panose="020B0604030504040204" pitchFamily="34" charset="0"/>
                        <a:cs typeface="Tahoma" panose="020B0604030504040204" pitchFamily="34" charset="0"/>
                      </a:endParaRPr>
                    </a:p>
                  </a:txBody>
                  <a:tcPr marL="68580" marR="68580" marT="0" marB="0"/>
                </a:tc>
                <a:tc>
                  <a:txBody>
                    <a:bodyPr/>
                    <a:lstStyle/>
                    <a:p>
                      <a:pPr marL="0" marR="0">
                        <a:spcBef>
                          <a:spcPts val="0"/>
                        </a:spcBef>
                        <a:spcAft>
                          <a:spcPts val="600"/>
                        </a:spcAft>
                      </a:pPr>
                      <a:r>
                        <a:rPr lang="en-GB" sz="1200" b="1" kern="100" dirty="0">
                          <a:solidFill>
                            <a:schemeClr val="tx1"/>
                          </a:solidFill>
                          <a:effectLst/>
                          <a:latin typeface="+mn-lt"/>
                          <a:ea typeface="Tahoma" panose="020B0604030504040204" pitchFamily="34" charset="0"/>
                          <a:cs typeface="Tahoma" panose="020B0604030504040204" pitchFamily="34" charset="0"/>
                        </a:rPr>
                        <a:t>Vice Chairpersons of water committees</a:t>
                      </a:r>
                      <a:endParaRPr lang="en-GB" sz="1200" kern="100" dirty="0">
                        <a:solidFill>
                          <a:schemeClr val="tx1"/>
                        </a:solidFill>
                        <a:effectLst/>
                        <a:latin typeface="+mn-lt"/>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1342195866"/>
                  </a:ext>
                </a:extLst>
              </a:tr>
              <a:tr h="370840">
                <a:tc>
                  <a:txBody>
                    <a:bodyPr/>
                    <a:lstStyle/>
                    <a:p>
                      <a:pPr marL="0" marR="0">
                        <a:spcBef>
                          <a:spcPts val="0"/>
                        </a:spcBef>
                        <a:spcAft>
                          <a:spcPts val="600"/>
                        </a:spcAft>
                      </a:pPr>
                      <a:r>
                        <a:rPr lang="en-GB" sz="1400" b="1" kern="100" dirty="0">
                          <a:solidFill>
                            <a:schemeClr val="tx1"/>
                          </a:solidFill>
                          <a:effectLst/>
                          <a:latin typeface="Tahoma" panose="020B0604030504040204" pitchFamily="34" charset="0"/>
                          <a:ea typeface="Tahoma" panose="020B0604030504040204" pitchFamily="34" charset="0"/>
                          <a:cs typeface="Tahoma" panose="020B0604030504040204" pitchFamily="34" charset="0"/>
                        </a:rPr>
                        <a:t>Women</a:t>
                      </a:r>
                      <a:endParaRPr lang="en-GB" sz="1400" kern="1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r>
                        <a:rPr lang="en-GB"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6</a:t>
                      </a:r>
                      <a:endParaRPr lang="en-GB"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GB"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a:t>
                      </a:r>
                      <a:endParaRPr lang="en-GB"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GB"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2</a:t>
                      </a:r>
                      <a:endParaRPr lang="en-GB"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xmlns="" val="3068272557"/>
                  </a:ext>
                </a:extLst>
              </a:tr>
              <a:tr h="370840">
                <a:tc>
                  <a:txBody>
                    <a:bodyPr/>
                    <a:lstStyle/>
                    <a:p>
                      <a:pPr marL="0" marR="0">
                        <a:spcBef>
                          <a:spcPts val="0"/>
                        </a:spcBef>
                        <a:spcAft>
                          <a:spcPts val="600"/>
                        </a:spcAft>
                      </a:pPr>
                      <a:r>
                        <a:rPr lang="en-GB" sz="1400" b="1" kern="100" dirty="0">
                          <a:solidFill>
                            <a:schemeClr val="tx1"/>
                          </a:solidFill>
                          <a:effectLst/>
                          <a:latin typeface="Tahoma" panose="020B0604030504040204" pitchFamily="34" charset="0"/>
                          <a:ea typeface="Tahoma" panose="020B0604030504040204" pitchFamily="34" charset="0"/>
                          <a:cs typeface="Tahoma" panose="020B0604030504040204" pitchFamily="34" charset="0"/>
                        </a:rPr>
                        <a:t>Men</a:t>
                      </a:r>
                      <a:endParaRPr lang="en-GB" sz="1400" kern="1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r>
                        <a:rPr lang="en-GB"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6</a:t>
                      </a:r>
                      <a:endParaRPr lang="en-GB"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GB"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a:t>
                      </a:r>
                      <a:endParaRPr lang="en-GB"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GB"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6</a:t>
                      </a:r>
                      <a:endParaRPr lang="en-GB"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xmlns="" val="812720246"/>
                  </a:ext>
                </a:extLst>
              </a:tr>
              <a:tr h="370840">
                <a:tc>
                  <a:txBody>
                    <a:bodyPr/>
                    <a:lstStyle/>
                    <a:p>
                      <a:pPr marL="0" marR="0">
                        <a:spcBef>
                          <a:spcPts val="0"/>
                        </a:spcBef>
                        <a:spcAft>
                          <a:spcPts val="600"/>
                        </a:spcAft>
                      </a:pPr>
                      <a:r>
                        <a:rPr lang="en-GB" sz="1400" b="1" kern="100" dirty="0">
                          <a:solidFill>
                            <a:schemeClr val="tx1"/>
                          </a:solidFill>
                          <a:effectLst/>
                          <a:latin typeface="Tahoma" panose="020B0604030504040204" pitchFamily="34" charset="0"/>
                          <a:ea typeface="Tahoma" panose="020B0604030504040204" pitchFamily="34" charset="0"/>
                          <a:cs typeface="Tahoma" panose="020B0604030504040204" pitchFamily="34" charset="0"/>
                        </a:rPr>
                        <a:t>Total</a:t>
                      </a:r>
                      <a:endParaRPr lang="en-GB" sz="1400" kern="1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r>
                        <a:rPr lang="en-GB"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12</a:t>
                      </a:r>
                      <a:endParaRPr lang="en-GB"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GB"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2</a:t>
                      </a:r>
                      <a:endParaRPr lang="en-GB"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GB"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8</a:t>
                      </a:r>
                      <a:endParaRPr lang="en-GB"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xmlns="" val="1656717661"/>
                  </a:ext>
                </a:extLst>
              </a:tr>
            </a:tbl>
          </a:graphicData>
        </a:graphic>
      </p:graphicFrame>
      <p:sp>
        <p:nvSpPr>
          <p:cNvPr id="8" name="TextBox 7"/>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sp>
        <p:nvSpPr>
          <p:cNvPr id="9" name="TextBox 8"/>
          <p:cNvSpPr txBox="1"/>
          <p:nvPr/>
        </p:nvSpPr>
        <p:spPr>
          <a:xfrm>
            <a:off x="285720" y="1071546"/>
            <a:ext cx="3214710" cy="461665"/>
          </a:xfrm>
          <a:prstGeom prst="rect">
            <a:avLst/>
          </a:prstGeom>
          <a:noFill/>
        </p:spPr>
        <p:txBody>
          <a:bodyPr wrap="square" rtlCol="0">
            <a:spAutoFit/>
          </a:bodyPr>
          <a:lstStyle/>
          <a:p>
            <a:r>
              <a:rPr lang="en-ZW" sz="2400" b="1" dirty="0" smtClean="0"/>
              <a:t>WATER</a:t>
            </a:r>
            <a:endParaRPr lang="en-ZW" sz="2400" b="1" dirty="0"/>
          </a:p>
        </p:txBody>
      </p:sp>
      <p:sp>
        <p:nvSpPr>
          <p:cNvPr id="13" name="TextBox 12"/>
          <p:cNvSpPr txBox="1"/>
          <p:nvPr/>
        </p:nvSpPr>
        <p:spPr>
          <a:xfrm>
            <a:off x="4500562" y="3786190"/>
            <a:ext cx="4071966" cy="646331"/>
          </a:xfrm>
          <a:prstGeom prst="rect">
            <a:avLst/>
          </a:prstGeom>
          <a:noFill/>
        </p:spPr>
        <p:txBody>
          <a:bodyPr wrap="square" rtlCol="0">
            <a:spAutoFit/>
          </a:bodyPr>
          <a:lstStyle/>
          <a:p>
            <a:r>
              <a:rPr lang="en-ZW" dirty="0" smtClean="0"/>
              <a:t>One of the new Water Kiosks that were installed in </a:t>
            </a:r>
            <a:r>
              <a:rPr lang="en-ZW" dirty="0" err="1" smtClean="0"/>
              <a:t>Pelandaba</a:t>
            </a:r>
            <a:r>
              <a:rPr lang="en-ZW" dirty="0" smtClean="0"/>
              <a:t> in 2023 </a:t>
            </a:r>
            <a:endParaRPr lang="en-ZW" dirty="0"/>
          </a:p>
        </p:txBody>
      </p:sp>
      <p:pic>
        <p:nvPicPr>
          <p:cNvPr id="11" name="Picture 10" descr="20241107_090316.jpg"/>
          <p:cNvPicPr>
            <a:picLocks noChangeAspect="1"/>
          </p:cNvPicPr>
          <p:nvPr/>
        </p:nvPicPr>
        <p:blipFill>
          <a:blip r:embed="rId3" cstate="print"/>
          <a:stretch>
            <a:fillRect/>
          </a:stretch>
        </p:blipFill>
        <p:spPr>
          <a:xfrm>
            <a:off x="4643438" y="1285860"/>
            <a:ext cx="3776034" cy="2520000"/>
          </a:xfrm>
          <a:prstGeom prst="rect">
            <a:avLst/>
          </a:prstGeom>
        </p:spPr>
      </p:pic>
    </p:spTree>
    <p:extLst>
      <p:ext uri="{BB962C8B-B14F-4D97-AF65-F5344CB8AC3E}">
        <p14:creationId xmlns:p14="http://schemas.microsoft.com/office/powerpoint/2010/main" xmlns="" val="4268981048"/>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2800" b="1" dirty="0">
                <a:solidFill>
                  <a:prstClr val="black"/>
                </a:solidFill>
              </a:rPr>
              <a:t>V. INFRASTRUCTURE AND SOCIAL DEVELOPMENT</a:t>
            </a:r>
            <a:endParaRPr lang="en-ZW" dirty="0"/>
          </a:p>
        </p:txBody>
      </p:sp>
      <p:sp>
        <p:nvSpPr>
          <p:cNvPr id="8" name="Rectangle 7"/>
          <p:cNvSpPr/>
          <p:nvPr/>
        </p:nvSpPr>
        <p:spPr>
          <a:xfrm>
            <a:off x="168992" y="1524000"/>
            <a:ext cx="4022008" cy="4708981"/>
          </a:xfrm>
          <a:prstGeom prst="rect">
            <a:avLst/>
          </a:prstGeom>
        </p:spPr>
        <p:txBody>
          <a:bodyPr wrap="square">
            <a:spAutoFit/>
          </a:bodyPr>
          <a:lstStyle/>
          <a:p>
            <a:pPr marL="285750" indent="-285750">
              <a:buFont typeface="Wingdings" panose="05000000000000000000" pitchFamily="2" charset="2"/>
              <a:buChar char="Ø"/>
            </a:pPr>
            <a:r>
              <a:rPr lang="en-ZW" sz="2000" dirty="0"/>
              <a:t>Council has been putting street names, signage and road markings that were no longer clear or visible</a:t>
            </a:r>
            <a:r>
              <a:rPr lang="en-ZW" sz="2000" dirty="0" smtClean="0"/>
              <a:t>.</a:t>
            </a:r>
          </a:p>
          <a:p>
            <a:pPr marL="285750" indent="-285750">
              <a:buFont typeface="Wingdings" panose="05000000000000000000" pitchFamily="2" charset="2"/>
              <a:buChar char="Ø"/>
            </a:pPr>
            <a:r>
              <a:rPr lang="en-ZW" sz="2000" dirty="0"/>
              <a:t> Council has been rehabilitating </a:t>
            </a:r>
            <a:r>
              <a:rPr lang="en-ZW" sz="2000" dirty="0" smtClean="0"/>
              <a:t>roads in partnerships with the Ministry of Transport and other partners</a:t>
            </a:r>
          </a:p>
          <a:p>
            <a:pPr marL="285750" indent="-285750">
              <a:buFont typeface="Wingdings" panose="05000000000000000000" pitchFamily="2" charset="2"/>
              <a:buChar char="Ø"/>
            </a:pPr>
            <a:r>
              <a:rPr lang="en-ZW" sz="2000" dirty="0" smtClean="0"/>
              <a:t>The </a:t>
            </a:r>
            <a:r>
              <a:rPr lang="en-ZW" sz="2000" dirty="0"/>
              <a:t>Council also provides public toilets for men, women </a:t>
            </a:r>
            <a:r>
              <a:rPr lang="en-ZW" sz="2000" dirty="0" smtClean="0"/>
              <a:t>and persons </a:t>
            </a:r>
            <a:r>
              <a:rPr lang="en-ZW" sz="2000" dirty="0"/>
              <a:t>with disabilities at places like bus ranks, markets, stadium and community halls</a:t>
            </a:r>
            <a:r>
              <a:rPr lang="en-ZW" sz="2000" dirty="0" smtClean="0"/>
              <a:t>.</a:t>
            </a:r>
          </a:p>
          <a:p>
            <a:pPr marL="285750" indent="-285750">
              <a:buFont typeface="Wingdings" panose="05000000000000000000" pitchFamily="2" charset="2"/>
              <a:buChar char="Ø"/>
            </a:pPr>
            <a:r>
              <a:rPr lang="en-ZW" sz="2000" dirty="0" smtClean="0"/>
              <a:t>Council has also been installing solar street lights</a:t>
            </a:r>
            <a:endParaRPr lang="en-ZW" sz="2000" dirty="0"/>
          </a:p>
        </p:txBody>
      </p:sp>
      <p:sp>
        <p:nvSpPr>
          <p:cNvPr id="9" name="TextBox 8"/>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pic>
        <p:nvPicPr>
          <p:cNvPr id="10" name="Content Placeholder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659876" y="1600200"/>
            <a:ext cx="4038600" cy="3028950"/>
          </a:xfrm>
          <a:prstGeom prst="rect">
            <a:avLst/>
          </a:prstGeom>
        </p:spPr>
      </p:pic>
      <p:sp>
        <p:nvSpPr>
          <p:cNvPr id="12" name="Content Placeholder 11"/>
          <p:cNvSpPr>
            <a:spLocks noGrp="1"/>
          </p:cNvSpPr>
          <p:nvPr>
            <p:ph sz="half" idx="2"/>
          </p:nvPr>
        </p:nvSpPr>
        <p:spPr>
          <a:xfrm rot="10800000" flipV="1">
            <a:off x="4643438" y="4714884"/>
            <a:ext cx="4038600" cy="6429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a:bodyPr>
          <a:lstStyle/>
          <a:p>
            <a:pPr algn="ctr">
              <a:buNone/>
            </a:pPr>
            <a:r>
              <a:rPr lang="en-ZW" dirty="0" smtClean="0"/>
              <a:t>Luveve Road rehabilitation</a:t>
            </a:r>
            <a:endParaRPr lang="en-ZW" dirty="0"/>
          </a:p>
        </p:txBody>
      </p:sp>
      <p:sp>
        <p:nvSpPr>
          <p:cNvPr id="7" name="TextBox 6"/>
          <p:cNvSpPr txBox="1"/>
          <p:nvPr/>
        </p:nvSpPr>
        <p:spPr>
          <a:xfrm>
            <a:off x="500034" y="1071546"/>
            <a:ext cx="3429024" cy="369332"/>
          </a:xfrm>
          <a:prstGeom prst="rect">
            <a:avLst/>
          </a:prstGeom>
          <a:noFill/>
        </p:spPr>
        <p:txBody>
          <a:bodyPr wrap="square" rtlCol="0">
            <a:spAutoFit/>
          </a:bodyPr>
          <a:lstStyle/>
          <a:p>
            <a:r>
              <a:rPr lang="en-ZW" b="1" dirty="0" smtClean="0"/>
              <a:t>ROADS AND PUBLIC LIGHTING</a:t>
            </a:r>
            <a:endParaRPr lang="en-ZW" b="1" dirty="0"/>
          </a:p>
        </p:txBody>
      </p:sp>
    </p:spTree>
    <p:extLst>
      <p:ext uri="{BB962C8B-B14F-4D97-AF65-F5344CB8AC3E}">
        <p14:creationId xmlns:p14="http://schemas.microsoft.com/office/powerpoint/2010/main" xmlns="" val="3800127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2800" b="1" dirty="0">
                <a:solidFill>
                  <a:prstClr val="black"/>
                </a:solidFill>
              </a:rPr>
              <a:t>V. INFRASTRUCTURE AND SOCIAL DEVELOPMENT</a:t>
            </a:r>
            <a:endParaRPr lang="en-ZW" dirty="0"/>
          </a:p>
        </p:txBody>
      </p:sp>
      <p:sp>
        <p:nvSpPr>
          <p:cNvPr id="3" name="Content Placeholder 2"/>
          <p:cNvSpPr>
            <a:spLocks noGrp="1"/>
          </p:cNvSpPr>
          <p:nvPr>
            <p:ph sz="half" idx="1"/>
          </p:nvPr>
        </p:nvSpPr>
        <p:spPr>
          <a:xfrm>
            <a:off x="357158" y="1571612"/>
            <a:ext cx="4038600" cy="4525963"/>
          </a:xfrm>
        </p:spPr>
        <p:txBody>
          <a:bodyPr>
            <a:normAutofit fontScale="92500"/>
          </a:bodyPr>
          <a:lstStyle/>
          <a:p>
            <a:pPr>
              <a:buFont typeface="Wingdings" panose="05000000000000000000" pitchFamily="2" charset="2"/>
              <a:buChar char="Ø"/>
            </a:pPr>
            <a:r>
              <a:rPr lang="en-ZW" sz="2400" dirty="0" smtClean="0"/>
              <a:t>Council has social facilities such as 21 clinics, 31 schools, 15 libraries, 3 stadiums, 6 swimming pools, 16 recreation centres, 7 Vocational training centres, 20 community halls and 9 Home Craft Centres</a:t>
            </a:r>
          </a:p>
          <a:p>
            <a:pPr>
              <a:buFont typeface="Wingdings" panose="05000000000000000000" pitchFamily="2" charset="2"/>
              <a:buChar char="Ø"/>
            </a:pPr>
            <a:r>
              <a:rPr lang="en-ZW" sz="2400" dirty="0" smtClean="0"/>
              <a:t>All facilities are disability friendly, with ramps, disability ablution toilets and braille books for the visually impaired</a:t>
            </a:r>
          </a:p>
          <a:p>
            <a:pPr>
              <a:buFont typeface="Wingdings" panose="05000000000000000000" pitchFamily="2" charset="2"/>
              <a:buChar char="Ø"/>
            </a:pPr>
            <a:endParaRPr lang="en-ZW" dirty="0"/>
          </a:p>
        </p:txBody>
      </p:sp>
      <p:sp>
        <p:nvSpPr>
          <p:cNvPr id="8" name="TextBox 7"/>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sp>
        <p:nvSpPr>
          <p:cNvPr id="7" name="TextBox 6"/>
          <p:cNvSpPr txBox="1"/>
          <p:nvPr/>
        </p:nvSpPr>
        <p:spPr>
          <a:xfrm>
            <a:off x="500034" y="1214422"/>
            <a:ext cx="3643338" cy="369332"/>
          </a:xfrm>
          <a:prstGeom prst="rect">
            <a:avLst/>
          </a:prstGeom>
          <a:noFill/>
        </p:spPr>
        <p:txBody>
          <a:bodyPr wrap="square" rtlCol="0">
            <a:spAutoFit/>
          </a:bodyPr>
          <a:lstStyle/>
          <a:p>
            <a:r>
              <a:rPr lang="en-ZW" b="1" dirty="0" smtClean="0"/>
              <a:t>Social Services</a:t>
            </a:r>
            <a:endParaRPr lang="en-ZW" b="1" dirty="0"/>
          </a:p>
        </p:txBody>
      </p:sp>
      <p:pic>
        <p:nvPicPr>
          <p:cNvPr id="10" name="Content Placeholder 9" descr="20241107_075829.jpg"/>
          <p:cNvPicPr>
            <a:picLocks noGrp="1" noChangeAspect="1"/>
          </p:cNvPicPr>
          <p:nvPr>
            <p:ph sz="half" idx="2"/>
          </p:nvPr>
        </p:nvPicPr>
        <p:blipFill>
          <a:blip r:embed="rId2" cstate="print"/>
          <a:stretch>
            <a:fillRect/>
          </a:stretch>
        </p:blipFill>
        <p:spPr>
          <a:xfrm>
            <a:off x="4682828" y="1600200"/>
            <a:ext cx="3969344" cy="3900488"/>
          </a:xfrm>
        </p:spPr>
      </p:pic>
      <p:sp>
        <p:nvSpPr>
          <p:cNvPr id="11" name="TextBox 10"/>
          <p:cNvSpPr txBox="1"/>
          <p:nvPr/>
        </p:nvSpPr>
        <p:spPr>
          <a:xfrm>
            <a:off x="4643438" y="5643578"/>
            <a:ext cx="4000528"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ZW" dirty="0" smtClean="0"/>
              <a:t>Council installed solar at Maternal clinics for example </a:t>
            </a:r>
            <a:r>
              <a:rPr lang="en-ZW" dirty="0" err="1" smtClean="0"/>
              <a:t>Pelandaba</a:t>
            </a:r>
            <a:r>
              <a:rPr lang="en-ZW" dirty="0" smtClean="0"/>
              <a:t> Clinic</a:t>
            </a:r>
            <a:endParaRPr lang="en-ZW" dirty="0"/>
          </a:p>
        </p:txBody>
      </p:sp>
    </p:spTree>
    <p:extLst>
      <p:ext uri="{BB962C8B-B14F-4D97-AF65-F5344CB8AC3E}">
        <p14:creationId xmlns:p14="http://schemas.microsoft.com/office/powerpoint/2010/main" xmlns="" val="20427455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2800" b="1" dirty="0">
                <a:solidFill>
                  <a:prstClr val="black"/>
                </a:solidFill>
              </a:rPr>
              <a:t>V. INFRASTRUCTURE AND SOCIAL DEVELOPMENT</a:t>
            </a:r>
            <a:endParaRPr lang="en-ZW" dirty="0"/>
          </a:p>
        </p:txBody>
      </p:sp>
      <p:sp>
        <p:nvSpPr>
          <p:cNvPr id="8" name="Rectangle 7"/>
          <p:cNvSpPr/>
          <p:nvPr/>
        </p:nvSpPr>
        <p:spPr>
          <a:xfrm>
            <a:off x="168992" y="1524000"/>
            <a:ext cx="4022008" cy="400110"/>
          </a:xfrm>
          <a:prstGeom prst="rect">
            <a:avLst/>
          </a:prstGeom>
        </p:spPr>
        <p:txBody>
          <a:bodyPr wrap="square">
            <a:spAutoFit/>
          </a:bodyPr>
          <a:lstStyle/>
          <a:p>
            <a:pPr marL="285750" indent="-285750">
              <a:buFont typeface="Wingdings" panose="05000000000000000000" pitchFamily="2" charset="2"/>
              <a:buChar char="Ø"/>
            </a:pPr>
            <a:endParaRPr lang="en-ZW" sz="2000" dirty="0"/>
          </a:p>
        </p:txBody>
      </p:sp>
      <p:sp>
        <p:nvSpPr>
          <p:cNvPr id="9" name="TextBox 8"/>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pic>
        <p:nvPicPr>
          <p:cNvPr id="11" name="Content Placeholder 10" descr="20241105_131330.jpg"/>
          <p:cNvPicPr>
            <a:picLocks noGrp="1" noChangeAspect="1"/>
          </p:cNvPicPr>
          <p:nvPr>
            <p:ph sz="half" idx="1"/>
          </p:nvPr>
        </p:nvPicPr>
        <p:blipFill>
          <a:blip r:embed="rId2"/>
          <a:stretch>
            <a:fillRect/>
          </a:stretch>
        </p:blipFill>
        <p:spPr>
          <a:xfrm>
            <a:off x="500034" y="1714488"/>
            <a:ext cx="4071966" cy="2928958"/>
          </a:xfrm>
        </p:spPr>
      </p:pic>
      <p:sp>
        <p:nvSpPr>
          <p:cNvPr id="15" name="TextBox 14"/>
          <p:cNvSpPr txBox="1"/>
          <p:nvPr/>
        </p:nvSpPr>
        <p:spPr>
          <a:xfrm>
            <a:off x="500034" y="5143512"/>
            <a:ext cx="3857652"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dirty="0" err="1" smtClean="0"/>
              <a:t>Extention</a:t>
            </a:r>
            <a:r>
              <a:rPr lang="en-US" dirty="0" smtClean="0"/>
              <a:t> of temporary admin block at  </a:t>
            </a:r>
            <a:r>
              <a:rPr lang="en-US" dirty="0" err="1" smtClean="0"/>
              <a:t>Vulindlela</a:t>
            </a:r>
            <a:r>
              <a:rPr lang="en-US" dirty="0" smtClean="0"/>
              <a:t> Primary school</a:t>
            </a:r>
            <a:endParaRPr lang="en-ZW" dirty="0"/>
          </a:p>
        </p:txBody>
      </p:sp>
      <p:pic>
        <p:nvPicPr>
          <p:cNvPr id="17" name="Content Placeholder 4"/>
          <p:cNvPicPr>
            <a:picLocks/>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0" y="1643050"/>
            <a:ext cx="4429156" cy="3214710"/>
          </a:xfrm>
          <a:prstGeom prst="rect">
            <a:avLst/>
          </a:prstGeom>
          <a:noFill/>
        </p:spPr>
      </p:pic>
      <p:sp>
        <p:nvSpPr>
          <p:cNvPr id="19" name="Content Placeholder 18"/>
          <p:cNvSpPr>
            <a:spLocks noGrp="1"/>
          </p:cNvSpPr>
          <p:nvPr>
            <p:ph sz="half" idx="2"/>
          </p:nvPr>
        </p:nvSpPr>
        <p:spPr>
          <a:xfrm>
            <a:off x="4643438" y="5143512"/>
            <a:ext cx="4500562" cy="714380"/>
          </a:xfrm>
          <a:prstGeom prst="roundRect">
            <a:avLst/>
          </a:prstGeom>
        </p:spPr>
        <p:style>
          <a:lnRef idx="1">
            <a:schemeClr val="dk1"/>
          </a:lnRef>
          <a:fillRef idx="2">
            <a:schemeClr val="dk1"/>
          </a:fillRef>
          <a:effectRef idx="1">
            <a:schemeClr val="dk1"/>
          </a:effectRef>
          <a:fontRef idx="minor">
            <a:schemeClr val="dk1"/>
          </a:fontRef>
        </p:style>
        <p:txBody>
          <a:bodyPr rtlCol="0" anchor="ctr">
            <a:normAutofit fontScale="55000" lnSpcReduction="20000"/>
          </a:bodyPr>
          <a:lstStyle/>
          <a:p>
            <a:pPr algn="ctr">
              <a:buNone/>
            </a:pPr>
            <a:r>
              <a:rPr lang="en-ZW" i="1" dirty="0">
                <a:ea typeface="Times New Roman"/>
                <a:cs typeface="Times New Roman"/>
              </a:rPr>
              <a:t>Ward 17 water committee members and </a:t>
            </a:r>
            <a:r>
              <a:rPr lang="en-ZW" i="1" dirty="0" smtClean="0">
                <a:ea typeface="Times New Roman"/>
                <a:cs typeface="Times New Roman"/>
              </a:rPr>
              <a:t> </a:t>
            </a:r>
            <a:r>
              <a:rPr lang="en-ZW" i="1" dirty="0">
                <a:ea typeface="Times New Roman"/>
                <a:cs typeface="Times New Roman"/>
              </a:rPr>
              <a:t>Cllr </a:t>
            </a:r>
            <a:r>
              <a:rPr lang="en-ZW" i="1" dirty="0" smtClean="0">
                <a:ea typeface="Times New Roman"/>
                <a:cs typeface="Times New Roman"/>
              </a:rPr>
              <a:t> </a:t>
            </a:r>
            <a:r>
              <a:rPr lang="en-ZW" i="1" dirty="0">
                <a:ea typeface="Times New Roman"/>
                <a:cs typeface="Times New Roman"/>
              </a:rPr>
              <a:t>S. </a:t>
            </a:r>
            <a:r>
              <a:rPr lang="en-ZW" i="1" dirty="0" smtClean="0">
                <a:ea typeface="Times New Roman"/>
                <a:cs typeface="Times New Roman"/>
              </a:rPr>
              <a:t>Moyo at one of the water point committee meetings</a:t>
            </a:r>
            <a:endParaRPr lang="en-ZW" dirty="0"/>
          </a:p>
        </p:txBody>
      </p:sp>
    </p:spTree>
    <p:extLst>
      <p:ext uri="{BB962C8B-B14F-4D97-AF65-F5344CB8AC3E}">
        <p14:creationId xmlns:p14="http://schemas.microsoft.com/office/powerpoint/2010/main" xmlns="" val="3800127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2700" b="1" dirty="0">
                <a:solidFill>
                  <a:prstClr val="black"/>
                </a:solidFill>
                <a:ea typeface="+mn-ea"/>
                <a:cs typeface="+mn-cs"/>
              </a:rPr>
              <a:t>VI. SEXUAL AND REPRODUCTIVE HEALTH, HIV AND AIDS</a:t>
            </a:r>
            <a:endParaRPr lang="en-ZA" dirty="0"/>
          </a:p>
        </p:txBody>
      </p:sp>
      <p:sp>
        <p:nvSpPr>
          <p:cNvPr id="8" name="Content Placeholder 7"/>
          <p:cNvSpPr>
            <a:spLocks noGrp="1"/>
          </p:cNvSpPr>
          <p:nvPr>
            <p:ph sz="half" idx="1"/>
          </p:nvPr>
        </p:nvSpPr>
        <p:spPr>
          <a:ln>
            <a:solidFill>
              <a:schemeClr val="tx1"/>
            </a:solidFill>
          </a:ln>
        </p:spPr>
        <p:txBody>
          <a:bodyPr>
            <a:normAutofit fontScale="55000" lnSpcReduction="20000"/>
          </a:bodyPr>
          <a:lstStyle/>
          <a:p>
            <a:pPr marL="0" indent="0">
              <a:buNone/>
            </a:pPr>
            <a:endParaRPr lang="en-ZA" sz="2000" dirty="0">
              <a:solidFill>
                <a:srgbClr val="FF0000"/>
              </a:solidFill>
              <a:latin typeface="Calibri" panose="020F0502020204030204" pitchFamily="34" charset="0"/>
              <a:ea typeface="Tahoma" panose="020B0604030504040204" pitchFamily="34" charset="0"/>
              <a:cs typeface="Calibri" panose="020F0502020204030204" pitchFamily="34" charset="0"/>
            </a:endParaRPr>
          </a:p>
          <a:p>
            <a:endParaRPr lang="en-ZA" sz="1600" dirty="0"/>
          </a:p>
          <a:p>
            <a:pPr>
              <a:buFont typeface="Wingdings" panose="05000000000000000000" pitchFamily="2" charset="2"/>
              <a:buChar char="Ø"/>
            </a:pPr>
            <a:r>
              <a:rPr lang="en-ZA" sz="3800" dirty="0" smtClean="0"/>
              <a:t>Council has 21 clinics and 1 hospital and services provided include:</a:t>
            </a:r>
          </a:p>
          <a:p>
            <a:pPr marL="800100" lvl="1" indent="-400050">
              <a:buFont typeface="+mj-lt"/>
              <a:buAutoNum type="romanLcPeriod"/>
            </a:pPr>
            <a:r>
              <a:rPr lang="en-ZW" sz="2600" dirty="0"/>
              <a:t> </a:t>
            </a:r>
            <a:r>
              <a:rPr lang="en-ZW" sz="3800" dirty="0"/>
              <a:t>cervical and breast cancer </a:t>
            </a:r>
            <a:endParaRPr lang="en-ZW" sz="3800" dirty="0" smtClean="0"/>
          </a:p>
          <a:p>
            <a:pPr marL="800100" lvl="1" indent="-400050">
              <a:buFont typeface="+mj-lt"/>
              <a:buAutoNum type="romanLcPeriod"/>
            </a:pPr>
            <a:r>
              <a:rPr lang="en-ZW" sz="3800" dirty="0" smtClean="0"/>
              <a:t>friendly </a:t>
            </a:r>
            <a:r>
              <a:rPr lang="en-ZW" sz="3800" dirty="0"/>
              <a:t>family planning </a:t>
            </a:r>
            <a:r>
              <a:rPr lang="en-ZW" sz="3800" dirty="0" smtClean="0"/>
              <a:t>services</a:t>
            </a:r>
          </a:p>
          <a:p>
            <a:pPr marL="800100" lvl="1" indent="-400050">
              <a:buFont typeface="+mj-lt"/>
              <a:buAutoNum type="romanLcPeriod"/>
            </a:pPr>
            <a:r>
              <a:rPr lang="en-ZW" sz="3800" dirty="0" smtClean="0"/>
              <a:t> </a:t>
            </a:r>
            <a:r>
              <a:rPr lang="en-ZW" sz="3800" dirty="0"/>
              <a:t>referrals of suspected abortion to </a:t>
            </a:r>
            <a:r>
              <a:rPr lang="en-ZW" sz="3800" dirty="0" smtClean="0"/>
              <a:t>hospitals</a:t>
            </a:r>
          </a:p>
          <a:p>
            <a:pPr marL="800100" lvl="1" indent="-400050">
              <a:buFont typeface="+mj-lt"/>
              <a:buAutoNum type="romanLcPeriod"/>
            </a:pPr>
            <a:r>
              <a:rPr lang="en-ZW" sz="3800" dirty="0" smtClean="0"/>
              <a:t> </a:t>
            </a:r>
            <a:r>
              <a:rPr lang="en-ZW" sz="3800" dirty="0"/>
              <a:t>Provision of antenatal, basic obstetric &amp; post-natal care services including pregnant adolescents </a:t>
            </a:r>
            <a:r>
              <a:rPr lang="en-ZW" sz="3800" dirty="0" smtClean="0"/>
              <a:t>and young </a:t>
            </a:r>
            <a:r>
              <a:rPr lang="en-ZW" sz="3800" dirty="0"/>
              <a:t>girls</a:t>
            </a:r>
            <a:r>
              <a:rPr lang="en-ZW" sz="3800" dirty="0" smtClean="0"/>
              <a:t>.</a:t>
            </a:r>
          </a:p>
          <a:p>
            <a:endParaRPr lang="en-ZA" sz="1900" dirty="0"/>
          </a:p>
          <a:p>
            <a:pPr marL="0" indent="0">
              <a:buNone/>
            </a:pPr>
            <a:endParaRPr lang="en-ZA" sz="1900" dirty="0"/>
          </a:p>
        </p:txBody>
      </p:sp>
      <p:pic>
        <p:nvPicPr>
          <p:cNvPr id="6" name="Content Placeholder 5" descr="IMG-20241105-WA0027.jpg"/>
          <p:cNvPicPr>
            <a:picLocks noGrp="1" noChangeAspect="1"/>
          </p:cNvPicPr>
          <p:nvPr>
            <p:ph sz="half" idx="2"/>
          </p:nvPr>
        </p:nvPicPr>
        <p:blipFill>
          <a:blip r:embed="rId2"/>
          <a:stretch>
            <a:fillRect/>
          </a:stretch>
        </p:blipFill>
        <p:spPr>
          <a:xfrm>
            <a:off x="4643438" y="1571612"/>
            <a:ext cx="4038600" cy="3028950"/>
          </a:xfrm>
          <a:ln>
            <a:solidFill>
              <a:schemeClr val="tx1"/>
            </a:solidFill>
          </a:ln>
        </p:spPr>
      </p:pic>
      <p:sp>
        <p:nvSpPr>
          <p:cNvPr id="7" name="TextBox 6"/>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sp>
        <p:nvSpPr>
          <p:cNvPr id="9" name="Rounded Rectangle 8"/>
          <p:cNvSpPr/>
          <p:nvPr/>
        </p:nvSpPr>
        <p:spPr>
          <a:xfrm>
            <a:off x="4714876" y="4857760"/>
            <a:ext cx="4000528" cy="142876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Adolescent girls and young women awareness campaign on SRHR at </a:t>
            </a:r>
            <a:r>
              <a:rPr lang="en-US" dirty="0" err="1" smtClean="0"/>
              <a:t>Tshabalala</a:t>
            </a:r>
            <a:r>
              <a:rPr lang="en-US" dirty="0" smtClean="0"/>
              <a:t> Clinic in partnership with City Health </a:t>
            </a:r>
            <a:r>
              <a:rPr lang="en-US" dirty="0" err="1" smtClean="0"/>
              <a:t>Nationsl</a:t>
            </a:r>
            <a:r>
              <a:rPr lang="en-US" dirty="0" smtClean="0"/>
              <a:t> Aids Council and Plan International</a:t>
            </a:r>
            <a:endParaRPr lang="en-ZW" dirty="0"/>
          </a:p>
        </p:txBody>
      </p:sp>
    </p:spTree>
    <p:extLst>
      <p:ext uri="{BB962C8B-B14F-4D97-AF65-F5344CB8AC3E}">
        <p14:creationId xmlns:p14="http://schemas.microsoft.com/office/powerpoint/2010/main" xmlns="" val="4268981048"/>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2700" b="1" dirty="0">
                <a:solidFill>
                  <a:prstClr val="black"/>
                </a:solidFill>
              </a:rPr>
              <a:t>VI. SEXUAL AND REPRODUCTIVE HEALTH, HIV AND AIDS</a:t>
            </a:r>
            <a:endParaRPr lang="en-ZW" dirty="0"/>
          </a:p>
        </p:txBody>
      </p:sp>
      <p:sp>
        <p:nvSpPr>
          <p:cNvPr id="3" name="Content Placeholder 2"/>
          <p:cNvSpPr>
            <a:spLocks noGrp="1"/>
          </p:cNvSpPr>
          <p:nvPr>
            <p:ph sz="half" idx="1"/>
          </p:nvPr>
        </p:nvSpPr>
        <p:spPr/>
        <p:txBody>
          <a:bodyPr>
            <a:normAutofit fontScale="92500" lnSpcReduction="10000"/>
          </a:bodyPr>
          <a:lstStyle/>
          <a:p>
            <a:pPr>
              <a:buFont typeface="Wingdings" panose="05000000000000000000" pitchFamily="2" charset="2"/>
              <a:buChar char="Ø"/>
            </a:pPr>
            <a:r>
              <a:rPr lang="en-ZW" dirty="0" smtClean="0"/>
              <a:t>Council conducts road show campaigns to reduce unsafe abortions and teenage pregnancies</a:t>
            </a:r>
          </a:p>
          <a:p>
            <a:pPr>
              <a:buFont typeface="Wingdings" panose="05000000000000000000" pitchFamily="2" charset="2"/>
              <a:buChar char="Ø"/>
            </a:pPr>
            <a:r>
              <a:rPr lang="en-ZW" dirty="0" smtClean="0"/>
              <a:t>Councils conducts awareness campaigns and dialogues on SRHR</a:t>
            </a:r>
          </a:p>
          <a:p>
            <a:pPr>
              <a:buFont typeface="Wingdings" panose="05000000000000000000" pitchFamily="2" charset="2"/>
              <a:buChar char="Ø"/>
            </a:pPr>
            <a:r>
              <a:rPr lang="en-ZW" dirty="0" smtClean="0"/>
              <a:t>Provision of Result Based Financing and Urban Voucher Programming in some clinics</a:t>
            </a:r>
          </a:p>
          <a:p>
            <a:pPr>
              <a:buFont typeface="Wingdings" panose="05000000000000000000" pitchFamily="2" charset="2"/>
              <a:buChar char="Ø"/>
            </a:pPr>
            <a:endParaRPr lang="en-ZW" dirty="0" smtClean="0"/>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4495800" y="1600200"/>
            <a:ext cx="4038600" cy="2691348"/>
          </a:xfrm>
        </p:spPr>
      </p:pic>
      <p:sp>
        <p:nvSpPr>
          <p:cNvPr id="9" name="Rounded Rectangle 8"/>
          <p:cNvSpPr/>
          <p:nvPr/>
        </p:nvSpPr>
        <p:spPr>
          <a:xfrm>
            <a:off x="4495800" y="4495800"/>
            <a:ext cx="41148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W" dirty="0" smtClean="0"/>
              <a:t>Junior Councillor Honourable </a:t>
            </a:r>
            <a:r>
              <a:rPr lang="en-ZW" dirty="0" err="1" smtClean="0"/>
              <a:t>Chantele</a:t>
            </a:r>
            <a:r>
              <a:rPr lang="en-ZW" dirty="0" smtClean="0"/>
              <a:t> </a:t>
            </a:r>
            <a:r>
              <a:rPr lang="en-ZW" dirty="0" err="1" smtClean="0"/>
              <a:t>Chisiri</a:t>
            </a:r>
            <a:r>
              <a:rPr lang="en-ZW" dirty="0" smtClean="0"/>
              <a:t> presenting on SRHR during the Youth Led High Tea Dialogue held at Small City Hall</a:t>
            </a:r>
            <a:endParaRPr lang="en-ZW" dirty="0"/>
          </a:p>
        </p:txBody>
      </p:sp>
      <p:sp>
        <p:nvSpPr>
          <p:cNvPr id="7" name="TextBox 6"/>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spTree>
    <p:extLst>
      <p:ext uri="{BB962C8B-B14F-4D97-AF65-F5344CB8AC3E}">
        <p14:creationId xmlns:p14="http://schemas.microsoft.com/office/powerpoint/2010/main" xmlns="" val="31866829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2700" b="1" dirty="0">
                <a:solidFill>
                  <a:prstClr val="black"/>
                </a:solidFill>
              </a:rPr>
              <a:t>VI. SEXUAL AND REPRODUCTIVE HEALTH, HIV AND AIDS</a:t>
            </a:r>
            <a:endParaRPr lang="en-ZW" dirty="0"/>
          </a:p>
        </p:txBody>
      </p:sp>
      <p:sp>
        <p:nvSpPr>
          <p:cNvPr id="3" name="Content Placeholder 2"/>
          <p:cNvSpPr>
            <a:spLocks noGrp="1"/>
          </p:cNvSpPr>
          <p:nvPr>
            <p:ph sz="half" idx="1"/>
          </p:nvPr>
        </p:nvSpPr>
        <p:spPr/>
        <p:txBody>
          <a:bodyPr>
            <a:normAutofit fontScale="92500" lnSpcReduction="10000"/>
          </a:bodyPr>
          <a:lstStyle/>
          <a:p>
            <a:pPr>
              <a:buFont typeface="Wingdings" panose="05000000000000000000" pitchFamily="2" charset="2"/>
              <a:buChar char="Ø"/>
            </a:pPr>
            <a:r>
              <a:rPr lang="en-ZW" dirty="0" smtClean="0"/>
              <a:t>Council </a:t>
            </a:r>
            <a:r>
              <a:rPr lang="en-ZW" dirty="0"/>
              <a:t>has distributed Council </a:t>
            </a:r>
            <a:r>
              <a:rPr lang="en-ZW" dirty="0" smtClean="0"/>
              <a:t>4477 sanitary </a:t>
            </a:r>
            <a:r>
              <a:rPr lang="en-ZW" dirty="0"/>
              <a:t>pads to its 31 Schools in the year 2022 and 2023</a:t>
            </a:r>
            <a:r>
              <a:rPr lang="en-ZW" dirty="0" smtClean="0"/>
              <a:t>.</a:t>
            </a:r>
          </a:p>
          <a:p>
            <a:pPr>
              <a:buFont typeface="Wingdings" panose="05000000000000000000" pitchFamily="2" charset="2"/>
              <a:buChar char="Ø"/>
            </a:pPr>
            <a:r>
              <a:rPr lang="en-ZW" dirty="0" smtClean="0"/>
              <a:t>In 2024 </a:t>
            </a:r>
            <a:r>
              <a:rPr lang="en-ZW" dirty="0"/>
              <a:t>council distributed 3783 pads in March </a:t>
            </a:r>
            <a:r>
              <a:rPr lang="en-ZW" dirty="0" smtClean="0"/>
              <a:t>2024</a:t>
            </a:r>
          </a:p>
          <a:p>
            <a:pPr>
              <a:buFont typeface="Wingdings" panose="05000000000000000000" pitchFamily="2" charset="2"/>
              <a:buChar char="Ø"/>
            </a:pPr>
            <a:r>
              <a:rPr lang="en-ZW" dirty="0" smtClean="0"/>
              <a:t>Council seeks to provide sanitary pads to all adolescent girls in the 31 schools every term</a:t>
            </a:r>
            <a:endParaRPr lang="en-ZW"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4572000" y="1676400"/>
            <a:ext cx="4038600" cy="3028950"/>
          </a:xfrm>
        </p:spPr>
      </p:pic>
      <p:sp>
        <p:nvSpPr>
          <p:cNvPr id="6" name="Rounded Rectangle 5"/>
          <p:cNvSpPr/>
          <p:nvPr/>
        </p:nvSpPr>
        <p:spPr>
          <a:xfrm>
            <a:off x="4648200" y="5105400"/>
            <a:ext cx="388620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W" dirty="0" smtClean="0"/>
              <a:t>Adolescent girls from one of the Council Primary schools receiving sanitary pads in March 2024</a:t>
            </a:r>
            <a:endParaRPr lang="en-ZW" dirty="0"/>
          </a:p>
        </p:txBody>
      </p:sp>
      <p:sp>
        <p:nvSpPr>
          <p:cNvPr id="7" name="TextBox 6"/>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spTree>
    <p:extLst>
      <p:ext uri="{BB962C8B-B14F-4D97-AF65-F5344CB8AC3E}">
        <p14:creationId xmlns:p14="http://schemas.microsoft.com/office/powerpoint/2010/main" xmlns="" val="16031173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2700" b="1" dirty="0">
                <a:solidFill>
                  <a:prstClr val="black"/>
                </a:solidFill>
              </a:rPr>
              <a:t>VI. SEXUAL AND REPRODUCTIVE HEALTH, HIV AND AIDS</a:t>
            </a:r>
            <a:endParaRPr lang="en-ZW" dirty="0"/>
          </a:p>
        </p:txBody>
      </p:sp>
      <p:pic>
        <p:nvPicPr>
          <p:cNvPr id="9" name="Content Placeholder 8" descr="IMG-20241105-WA0028.jpg"/>
          <p:cNvPicPr>
            <a:picLocks noGrp="1" noChangeAspect="1"/>
          </p:cNvPicPr>
          <p:nvPr>
            <p:ph sz="half" idx="1"/>
          </p:nvPr>
        </p:nvPicPr>
        <p:blipFill>
          <a:blip r:embed="rId2"/>
          <a:srcRect t="11049" b="19501"/>
          <a:stretch>
            <a:fillRect/>
          </a:stretch>
        </p:blipFill>
        <p:spPr>
          <a:xfrm>
            <a:off x="571472" y="1643050"/>
            <a:ext cx="3394472" cy="3214710"/>
          </a:xfrm>
        </p:spPr>
      </p:pic>
      <p:sp>
        <p:nvSpPr>
          <p:cNvPr id="7" name="TextBox 6"/>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sp>
        <p:nvSpPr>
          <p:cNvPr id="10" name="Rounded Rectangle 9"/>
          <p:cNvSpPr/>
          <p:nvPr/>
        </p:nvSpPr>
        <p:spPr>
          <a:xfrm>
            <a:off x="285720" y="5143512"/>
            <a:ext cx="3571900" cy="114300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An example of how council  clinics populate their information on people offered services disaggregated by sex and age</a:t>
            </a:r>
            <a:endParaRPr lang="en-ZW" dirty="0"/>
          </a:p>
        </p:txBody>
      </p:sp>
      <p:pic>
        <p:nvPicPr>
          <p:cNvPr id="11" name="Content Placeholder 10" descr="IMG-20240809-WA0027"/>
          <p:cNvPicPr>
            <a:picLocks noGrp="1"/>
          </p:cNvPicPr>
          <p:nvPr>
            <p:ph sz="half" idx="2"/>
          </p:nvPr>
        </p:nvPicPr>
        <p:blipFill>
          <a:blip r:embed="rId3" cstate="print"/>
          <a:srcRect r="4511" b="13712"/>
          <a:stretch/>
        </p:blipFill>
        <p:spPr>
          <a:xfrm>
            <a:off x="4643438" y="1643050"/>
            <a:ext cx="4038600" cy="3214710"/>
          </a:xfrm>
          <a:prstGeom prst="rect">
            <a:avLst/>
          </a:prstGeom>
        </p:spPr>
      </p:pic>
      <p:sp>
        <p:nvSpPr>
          <p:cNvPr id="12" name="Rounded Rectangle 11"/>
          <p:cNvSpPr/>
          <p:nvPr/>
        </p:nvSpPr>
        <p:spPr>
          <a:xfrm>
            <a:off x="4500562" y="5143512"/>
            <a:ext cx="4357718" cy="114300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Council employee receiving assistance on different services such as family planning, cervical cancer screening at the Employee Wellness that is done quarterly.</a:t>
            </a:r>
            <a:endParaRPr lang="en-ZW" dirty="0"/>
          </a:p>
        </p:txBody>
      </p:sp>
    </p:spTree>
    <p:extLst>
      <p:ext uri="{BB962C8B-B14F-4D97-AF65-F5344CB8AC3E}">
        <p14:creationId xmlns:p14="http://schemas.microsoft.com/office/powerpoint/2010/main" xmlns="" val="16031173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3200" b="1" dirty="0">
                <a:solidFill>
                  <a:prstClr val="black"/>
                </a:solidFill>
                <a:ea typeface="+mn-ea"/>
                <a:cs typeface="+mn-cs"/>
              </a:rPr>
              <a:t>VII. </a:t>
            </a:r>
            <a:r>
              <a:rPr lang="en-ZA" sz="3200" b="1" dirty="0" smtClean="0">
                <a:solidFill>
                  <a:prstClr val="black"/>
                </a:solidFill>
                <a:ea typeface="+mn-ea"/>
                <a:cs typeface="+mn-cs"/>
              </a:rPr>
              <a:t>ENDING GENDER </a:t>
            </a:r>
            <a:r>
              <a:rPr lang="en-ZA" sz="3200" b="1" dirty="0">
                <a:solidFill>
                  <a:prstClr val="black"/>
                </a:solidFill>
                <a:ea typeface="+mn-ea"/>
                <a:cs typeface="+mn-cs"/>
              </a:rPr>
              <a:t>BASED VIOLENCE</a:t>
            </a:r>
            <a:endParaRPr lang="en-ZA" sz="3200" dirty="0"/>
          </a:p>
        </p:txBody>
      </p:sp>
      <p:sp>
        <p:nvSpPr>
          <p:cNvPr id="3" name="Content Placeholder 2"/>
          <p:cNvSpPr>
            <a:spLocks noGrp="1"/>
          </p:cNvSpPr>
          <p:nvPr>
            <p:ph sz="half" idx="1"/>
          </p:nvPr>
        </p:nvSpPr>
        <p:spPr>
          <a:ln>
            <a:solidFill>
              <a:schemeClr val="tx1"/>
            </a:solidFill>
          </a:ln>
        </p:spPr>
        <p:txBody>
          <a:bodyPr>
            <a:normAutofit fontScale="92500" lnSpcReduction="10000"/>
          </a:bodyPr>
          <a:lstStyle/>
          <a:p>
            <a:pPr marL="0" lvl="0" indent="0">
              <a:buNone/>
            </a:pPr>
            <a:r>
              <a:rPr lang="en-ZA" dirty="0" smtClean="0">
                <a:solidFill>
                  <a:prstClr val="black"/>
                </a:solidFill>
              </a:rPr>
              <a:t> </a:t>
            </a:r>
            <a:r>
              <a:rPr lang="en-ZA" b="1" dirty="0" smtClean="0">
                <a:solidFill>
                  <a:prstClr val="black"/>
                </a:solidFill>
              </a:rPr>
              <a:t>PREVENTION</a:t>
            </a:r>
          </a:p>
          <a:p>
            <a:pPr lvl="0">
              <a:buFont typeface="Wingdings" panose="05000000000000000000" pitchFamily="2" charset="2"/>
              <a:buChar char="Ø"/>
            </a:pPr>
            <a:r>
              <a:rPr lang="en-ZW" sz="2400" dirty="0" smtClean="0">
                <a:solidFill>
                  <a:prstClr val="black"/>
                </a:solidFill>
              </a:rPr>
              <a:t>Progress </a:t>
            </a:r>
            <a:r>
              <a:rPr lang="en-ZW" sz="2400" dirty="0">
                <a:solidFill>
                  <a:prstClr val="black"/>
                </a:solidFill>
              </a:rPr>
              <a:t>on replacement and installation is reported to Council monthly.</a:t>
            </a:r>
          </a:p>
          <a:p>
            <a:pPr lvl="0">
              <a:buFont typeface="Wingdings" panose="05000000000000000000" pitchFamily="2" charset="2"/>
              <a:buChar char="Ø"/>
            </a:pPr>
            <a:r>
              <a:rPr lang="en-ZW" sz="2400" dirty="0">
                <a:solidFill>
                  <a:prstClr val="black"/>
                </a:solidFill>
              </a:rPr>
              <a:t>Council has a total </a:t>
            </a:r>
            <a:r>
              <a:rPr lang="en-ZW" sz="2400" dirty="0" smtClean="0">
                <a:solidFill>
                  <a:prstClr val="black"/>
                </a:solidFill>
              </a:rPr>
              <a:t>of 440 </a:t>
            </a:r>
            <a:r>
              <a:rPr lang="en-ZW" sz="2400" dirty="0">
                <a:solidFill>
                  <a:prstClr val="black"/>
                </a:solidFill>
              </a:rPr>
              <a:t>tower </a:t>
            </a:r>
            <a:r>
              <a:rPr lang="en-ZW" sz="2400" dirty="0" smtClean="0">
                <a:solidFill>
                  <a:prstClr val="black"/>
                </a:solidFill>
              </a:rPr>
              <a:t>lights,220 </a:t>
            </a:r>
            <a:r>
              <a:rPr lang="en-ZW" sz="2400" dirty="0">
                <a:solidFill>
                  <a:prstClr val="black"/>
                </a:solidFill>
              </a:rPr>
              <a:t>are functional</a:t>
            </a:r>
            <a:r>
              <a:rPr lang="en-ZW" sz="2400" dirty="0" smtClean="0">
                <a:solidFill>
                  <a:prstClr val="black"/>
                </a:solidFill>
              </a:rPr>
              <a:t>.</a:t>
            </a:r>
          </a:p>
          <a:p>
            <a:pPr lvl="0">
              <a:buFont typeface="Wingdings" panose="05000000000000000000" pitchFamily="2" charset="2"/>
              <a:buChar char="Ø"/>
            </a:pPr>
            <a:r>
              <a:rPr lang="en-ZW" sz="2400" dirty="0" smtClean="0">
                <a:solidFill>
                  <a:prstClr val="black"/>
                </a:solidFill>
              </a:rPr>
              <a:t> </a:t>
            </a:r>
            <a:r>
              <a:rPr lang="en-ZW" sz="2400" dirty="0">
                <a:solidFill>
                  <a:prstClr val="black"/>
                </a:solidFill>
              </a:rPr>
              <a:t>In 2023 Council installed 13 new </a:t>
            </a:r>
            <a:r>
              <a:rPr lang="en-ZW" sz="2400" dirty="0" smtClean="0">
                <a:solidFill>
                  <a:prstClr val="black"/>
                </a:solidFill>
              </a:rPr>
              <a:t>tower lights </a:t>
            </a:r>
            <a:r>
              <a:rPr lang="en-ZW" sz="2400" dirty="0">
                <a:solidFill>
                  <a:prstClr val="black"/>
                </a:solidFill>
              </a:rPr>
              <a:t>in Nkulumane 1 and Pumula </a:t>
            </a:r>
            <a:r>
              <a:rPr lang="en-ZW" sz="2400" dirty="0" smtClean="0">
                <a:solidFill>
                  <a:prstClr val="black"/>
                </a:solidFill>
              </a:rPr>
              <a:t>South</a:t>
            </a:r>
          </a:p>
          <a:p>
            <a:pPr lvl="0">
              <a:buFont typeface="Wingdings" panose="05000000000000000000" pitchFamily="2" charset="2"/>
              <a:buChar char="Ø"/>
            </a:pPr>
            <a:r>
              <a:rPr lang="en-ZW" sz="2400" dirty="0" smtClean="0">
                <a:solidFill>
                  <a:prstClr val="black"/>
                </a:solidFill>
              </a:rPr>
              <a:t>Council has set a budget to install solar tower lights</a:t>
            </a:r>
          </a:p>
          <a:p>
            <a:pPr marL="0" lvl="0" indent="0">
              <a:buNone/>
            </a:pPr>
            <a:endParaRPr lang="en-ZA" sz="2000" dirty="0">
              <a:solidFill>
                <a:prstClr val="black"/>
              </a:solidFill>
            </a:endParaRPr>
          </a:p>
        </p:txBody>
      </p:sp>
      <p:pic>
        <p:nvPicPr>
          <p:cNvPr id="4" name="Content Placeholder 3"/>
          <p:cNvPicPr>
            <a:picLocks noGrp="1" noChangeAspect="1"/>
          </p:cNvPicPr>
          <p:nvPr>
            <p:ph sz="half" idx="2"/>
          </p:nvPr>
        </p:nvPicPr>
        <p:blipFill>
          <a:blip r:embed="rId2">
            <a:extLst>
              <a:ext uri="{28A0092B-C50C-407E-A947-70E740481C1C}">
                <a14:useLocalDpi xmlns:a14="http://schemas.microsoft.com/office/drawing/2010/main" xmlns="" val="0"/>
              </a:ext>
            </a:extLst>
          </a:blip>
          <a:stretch>
            <a:fillRect/>
          </a:stretch>
        </p:blipFill>
        <p:spPr>
          <a:xfrm>
            <a:off x="4667250" y="1600200"/>
            <a:ext cx="4171950" cy="4525963"/>
          </a:xfrm>
          <a:ln>
            <a:solidFill>
              <a:schemeClr val="tx1"/>
            </a:solidFill>
          </a:ln>
        </p:spPr>
      </p:pic>
      <p:sp>
        <p:nvSpPr>
          <p:cNvPr id="7" name="Rounded Rectangle 6"/>
          <p:cNvSpPr/>
          <p:nvPr/>
        </p:nvSpPr>
        <p:spPr>
          <a:xfrm>
            <a:off x="4667250" y="5181600"/>
            <a:ext cx="4171950" cy="1066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ZW" dirty="0" smtClean="0"/>
              <a:t>Ward 5 Councillor, Cllr </a:t>
            </a:r>
            <a:r>
              <a:rPr lang="en-ZW" dirty="0" err="1" smtClean="0"/>
              <a:t>Dumisani</a:t>
            </a:r>
            <a:r>
              <a:rPr lang="en-ZW" dirty="0" smtClean="0"/>
              <a:t> </a:t>
            </a:r>
            <a:r>
              <a:rPr lang="en-ZW" dirty="0" err="1" smtClean="0"/>
              <a:t>Nkomo</a:t>
            </a:r>
            <a:r>
              <a:rPr lang="en-ZW" dirty="0" smtClean="0"/>
              <a:t> started a programme to repair street lights through the Ward Retention Fund</a:t>
            </a:r>
            <a:endParaRPr lang="en-ZW" dirty="0"/>
          </a:p>
        </p:txBody>
      </p:sp>
      <p:sp>
        <p:nvSpPr>
          <p:cNvPr id="8" name="TextBox 7"/>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spTree>
    <p:extLst>
      <p:ext uri="{BB962C8B-B14F-4D97-AF65-F5344CB8AC3E}">
        <p14:creationId xmlns:p14="http://schemas.microsoft.com/office/powerpoint/2010/main" xmlns="" val="4278365540"/>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200" b="1" dirty="0">
                <a:solidFill>
                  <a:prstClr val="black"/>
                </a:solidFill>
              </a:rPr>
              <a:t>VII. </a:t>
            </a:r>
            <a:r>
              <a:rPr lang="en-ZA" sz="3200" b="1" dirty="0" smtClean="0">
                <a:solidFill>
                  <a:prstClr val="black"/>
                </a:solidFill>
              </a:rPr>
              <a:t>ENDING GENDER </a:t>
            </a:r>
            <a:r>
              <a:rPr lang="en-ZA" sz="3200" b="1" dirty="0">
                <a:solidFill>
                  <a:prstClr val="black"/>
                </a:solidFill>
              </a:rPr>
              <a:t>BASED VIOLENCE</a:t>
            </a:r>
            <a:endParaRPr lang="en-ZW" dirty="0"/>
          </a:p>
        </p:txBody>
      </p:sp>
      <p:sp>
        <p:nvSpPr>
          <p:cNvPr id="3" name="Content Placeholder 2"/>
          <p:cNvSpPr>
            <a:spLocks noGrp="1"/>
          </p:cNvSpPr>
          <p:nvPr>
            <p:ph sz="half" idx="1"/>
          </p:nvPr>
        </p:nvSpPr>
        <p:spPr/>
        <p:txBody>
          <a:bodyPr>
            <a:normAutofit fontScale="85000" lnSpcReduction="20000"/>
          </a:bodyPr>
          <a:lstStyle/>
          <a:p>
            <a:pPr marL="0" indent="0">
              <a:buNone/>
            </a:pPr>
            <a:r>
              <a:rPr lang="en-ZW" b="1" dirty="0" smtClean="0"/>
              <a:t>PUBLIC AWARENESS</a:t>
            </a:r>
          </a:p>
          <a:p>
            <a:pPr>
              <a:buFont typeface="Wingdings" panose="05000000000000000000" pitchFamily="2" charset="2"/>
              <a:buChar char="Ø"/>
            </a:pPr>
            <a:r>
              <a:rPr lang="en-ZW" sz="2400" dirty="0"/>
              <a:t>Council participates in campaigns such as the 16 Days of Activism against Gender Based Violence, International Women's </a:t>
            </a:r>
            <a:r>
              <a:rPr lang="en-ZW" sz="2400" dirty="0" smtClean="0"/>
              <a:t>Day and </a:t>
            </a:r>
            <a:r>
              <a:rPr lang="en-ZW" sz="2400" dirty="0"/>
              <a:t>International Day of the Girl </a:t>
            </a:r>
            <a:r>
              <a:rPr lang="en-ZW" sz="2400" dirty="0" smtClean="0"/>
              <a:t>Child</a:t>
            </a:r>
          </a:p>
          <a:p>
            <a:pPr>
              <a:buFont typeface="Wingdings" panose="05000000000000000000" pitchFamily="2" charset="2"/>
              <a:buChar char="Ø"/>
            </a:pPr>
            <a:r>
              <a:rPr lang="en-ZW" sz="2400" dirty="0" smtClean="0"/>
              <a:t>Council participates in stakeholder and community engagements, such as GESI trainings, workplace trainings on gender mainstreaming</a:t>
            </a:r>
          </a:p>
          <a:p>
            <a:pPr>
              <a:buFont typeface="Wingdings" panose="05000000000000000000" pitchFamily="2" charset="2"/>
              <a:buChar char="Ø"/>
            </a:pPr>
            <a:r>
              <a:rPr lang="en-ZW" sz="2400" dirty="0" smtClean="0"/>
              <a:t>For example CEDAW meetings, One Mobile One Stop GBV outreach held at </a:t>
            </a:r>
            <a:r>
              <a:rPr lang="en-ZW" sz="2400" dirty="0" err="1" smtClean="0"/>
              <a:t>Vurombo</a:t>
            </a:r>
            <a:r>
              <a:rPr lang="en-ZW" sz="2400" dirty="0" smtClean="0"/>
              <a:t>, GBV Assessments with World Bank, Community dialogues at </a:t>
            </a:r>
            <a:r>
              <a:rPr lang="en-ZW" sz="2400" dirty="0" err="1" smtClean="0"/>
              <a:t>Ngozi</a:t>
            </a:r>
            <a:r>
              <a:rPr lang="en-ZW" sz="2400" dirty="0" smtClean="0"/>
              <a:t> Mine</a:t>
            </a:r>
            <a:endParaRPr lang="en-ZW" sz="2400"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4659047" y="1447800"/>
            <a:ext cx="4038600" cy="1963208"/>
          </a:xfrm>
        </p:spPr>
      </p:pic>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419600" y="3429000"/>
            <a:ext cx="4517495" cy="2196000"/>
          </a:xfrm>
          <a:prstGeom prst="rect">
            <a:avLst/>
          </a:prstGeom>
        </p:spPr>
      </p:pic>
      <p:sp>
        <p:nvSpPr>
          <p:cNvPr id="9" name="Rounded Rectangle 8"/>
          <p:cNvSpPr/>
          <p:nvPr/>
        </p:nvSpPr>
        <p:spPr>
          <a:xfrm>
            <a:off x="4419599" y="5642206"/>
            <a:ext cx="4517495" cy="75658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ZW" dirty="0" smtClean="0"/>
              <a:t>City of Bulawayo representatives during the 2023 Provincial 16 Days of Activism against GBV march</a:t>
            </a:r>
            <a:endParaRPr lang="en-ZW" dirty="0"/>
          </a:p>
        </p:txBody>
      </p:sp>
      <p:sp>
        <p:nvSpPr>
          <p:cNvPr id="10" name="TextBox 9"/>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spTree>
    <p:extLst>
      <p:ext uri="{BB962C8B-B14F-4D97-AF65-F5344CB8AC3E}">
        <p14:creationId xmlns:p14="http://schemas.microsoft.com/office/powerpoint/2010/main" xmlns="" val="33869348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274638"/>
            <a:ext cx="8229600" cy="1143000"/>
          </a:xfrm>
        </p:spPr>
        <p:txBody>
          <a:bodyPr/>
          <a:lstStyle/>
          <a:p>
            <a:r>
              <a:rPr lang="en-ZW" b="1" dirty="0" smtClean="0"/>
              <a:t>OVERVIEW</a:t>
            </a:r>
            <a:endParaRPr lang="en-ZW" b="1" dirty="0"/>
          </a:p>
        </p:txBody>
      </p:sp>
      <p:sp>
        <p:nvSpPr>
          <p:cNvPr id="8" name="Oval 7"/>
          <p:cNvSpPr/>
          <p:nvPr/>
        </p:nvSpPr>
        <p:spPr>
          <a:xfrm>
            <a:off x="3581400" y="1600200"/>
            <a:ext cx="5410200" cy="1828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W" sz="4000" dirty="0" smtClean="0"/>
              <a:t>VISION</a:t>
            </a:r>
          </a:p>
          <a:p>
            <a:pPr algn="ctr"/>
            <a:r>
              <a:rPr lang="en-ZW" sz="2000" dirty="0" smtClean="0">
                <a:latin typeface="Times New Roman" panose="02020603050405020304" pitchFamily="18" charset="0"/>
                <a:cs typeface="Times New Roman" panose="02020603050405020304" pitchFamily="18" charset="0"/>
              </a:rPr>
              <a:t>City </a:t>
            </a:r>
            <a:r>
              <a:rPr lang="en-ZW" sz="2000" dirty="0">
                <a:latin typeface="Times New Roman" panose="02020603050405020304" pitchFamily="18" charset="0"/>
                <a:cs typeface="Times New Roman" panose="02020603050405020304" pitchFamily="18" charset="0"/>
              </a:rPr>
              <a:t>of Kings, A Leading Smart Transformative City By </a:t>
            </a:r>
            <a:r>
              <a:rPr lang="en-ZW" sz="2000" dirty="0" smtClean="0">
                <a:latin typeface="Times New Roman" panose="02020603050405020304" pitchFamily="18" charset="0"/>
                <a:cs typeface="Times New Roman" panose="02020603050405020304" pitchFamily="18" charset="0"/>
              </a:rPr>
              <a:t>2025.</a:t>
            </a:r>
            <a:endParaRPr lang="en-ZW" sz="20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33400" y="2337771"/>
            <a:ext cx="2952000" cy="2952000"/>
          </a:xfrm>
          <a:prstGeom prst="rect">
            <a:avLst/>
          </a:prstGeom>
        </p:spPr>
      </p:pic>
      <p:sp>
        <p:nvSpPr>
          <p:cNvPr id="9" name="Oval 8"/>
          <p:cNvSpPr/>
          <p:nvPr/>
        </p:nvSpPr>
        <p:spPr>
          <a:xfrm>
            <a:off x="3861619" y="4191000"/>
            <a:ext cx="5105400" cy="1981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W" sz="4000" dirty="0" smtClean="0"/>
              <a:t>MISSION</a:t>
            </a:r>
          </a:p>
          <a:p>
            <a:pPr lvl="0"/>
            <a:r>
              <a:rPr lang="en-US" sz="2000" dirty="0" smtClean="0">
                <a:latin typeface="Times New Roman" panose="02020603050405020304" pitchFamily="18" charset="0"/>
                <a:cs typeface="Times New Roman" panose="02020603050405020304" pitchFamily="18" charset="0"/>
              </a:rPr>
              <a:t>To </a:t>
            </a:r>
            <a:r>
              <a:rPr lang="en-US" sz="2000" dirty="0">
                <a:latin typeface="Times New Roman" panose="02020603050405020304" pitchFamily="18" charset="0"/>
                <a:cs typeface="Times New Roman" panose="02020603050405020304" pitchFamily="18" charset="0"/>
              </a:rPr>
              <a:t>provide quality services to the satisfaction of clients and stakeholders.</a:t>
            </a:r>
          </a:p>
          <a:p>
            <a:pPr algn="ctr"/>
            <a:endParaRPr lang="en-ZW" sz="3600" dirty="0"/>
          </a:p>
        </p:txBody>
      </p:sp>
      <p:sp>
        <p:nvSpPr>
          <p:cNvPr id="7" name="TextBox 6"/>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spTree>
    <p:extLst>
      <p:ext uri="{BB962C8B-B14F-4D97-AF65-F5344CB8AC3E}">
        <p14:creationId xmlns:p14="http://schemas.microsoft.com/office/powerpoint/2010/main" xmlns="" val="17792346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200" b="1" dirty="0">
                <a:solidFill>
                  <a:prstClr val="black"/>
                </a:solidFill>
              </a:rPr>
              <a:t>VII</a:t>
            </a:r>
            <a:r>
              <a:rPr lang="en-ZA" sz="3200" b="1" dirty="0" smtClean="0">
                <a:solidFill>
                  <a:prstClr val="black"/>
                </a:solidFill>
              </a:rPr>
              <a:t>. ENDING </a:t>
            </a:r>
            <a:r>
              <a:rPr lang="en-ZA" sz="3200" b="1" dirty="0">
                <a:solidFill>
                  <a:prstClr val="black"/>
                </a:solidFill>
              </a:rPr>
              <a:t>GENDER BASED VIOLENCE</a:t>
            </a:r>
            <a:endParaRPr lang="en-ZW" dirty="0"/>
          </a:p>
        </p:txBody>
      </p:sp>
      <p:sp>
        <p:nvSpPr>
          <p:cNvPr id="3" name="Content Placeholder 2"/>
          <p:cNvSpPr>
            <a:spLocks noGrp="1"/>
          </p:cNvSpPr>
          <p:nvPr>
            <p:ph sz="half" idx="1"/>
          </p:nvPr>
        </p:nvSpPr>
        <p:spPr/>
        <p:txBody>
          <a:bodyPr>
            <a:normAutofit fontScale="92500"/>
          </a:bodyPr>
          <a:lstStyle/>
          <a:p>
            <a:pPr marL="0" indent="0">
              <a:buNone/>
            </a:pPr>
            <a:r>
              <a:rPr lang="en-ZW" sz="2400" b="1" dirty="0" smtClean="0"/>
              <a:t>RESPONSE AND COORDINATION</a:t>
            </a:r>
          </a:p>
          <a:p>
            <a:pPr>
              <a:buFont typeface="Wingdings" panose="05000000000000000000" pitchFamily="2" charset="2"/>
              <a:buChar char="Ø"/>
            </a:pPr>
            <a:r>
              <a:rPr lang="en-US" sz="2400" dirty="0">
                <a:latin typeface="Times New Roman" panose="02020603050405020304" pitchFamily="18" charset="0"/>
                <a:ea typeface="Calibri" panose="020F0502020204030204" pitchFamily="34" charset="0"/>
                <a:cs typeface="Times New Roman" panose="02020603050405020304" pitchFamily="18" charset="0"/>
              </a:rPr>
              <a:t>Council </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collaborates </a:t>
            </a:r>
            <a:r>
              <a:rPr lang="en-US" sz="2400" dirty="0">
                <a:latin typeface="Times New Roman" panose="02020603050405020304" pitchFamily="18" charset="0"/>
                <a:ea typeface="Calibri" panose="020F0502020204030204" pitchFamily="34" charset="0"/>
                <a:cs typeface="Times New Roman" panose="02020603050405020304" pitchFamily="18" charset="0"/>
              </a:rPr>
              <a:t>with implementing partners and these include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Musasa</a:t>
            </a:r>
            <a:r>
              <a:rPr lang="en-US" sz="2400" dirty="0">
                <a:latin typeface="Times New Roman" panose="02020603050405020304" pitchFamily="18" charset="0"/>
                <a:ea typeface="Calibri" panose="020F0502020204030204" pitchFamily="34" charset="0"/>
                <a:cs typeface="Times New Roman" panose="02020603050405020304" pitchFamily="18" charset="0"/>
              </a:rPr>
              <a:t>  Project`s, National Aids Council, Population Solutions  for Health (PSH), AFRICAID,   Zimbabwe Health Interventions, Contact Counselling, Nehemiah </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Project, Ministry of Women Affairs, Zimbabwe Gender Commission and ZRP-VFU</a:t>
            </a:r>
            <a:endParaRPr lang="en-ZW" sz="2400" dirty="0">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Ø"/>
            </a:pPr>
            <a:endParaRPr lang="en-ZW" sz="2400"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4667250" y="1676400"/>
            <a:ext cx="4038600" cy="3028950"/>
          </a:xfrm>
        </p:spPr>
      </p:pic>
      <p:sp>
        <p:nvSpPr>
          <p:cNvPr id="7" name="Rounded Rectangle 6"/>
          <p:cNvSpPr/>
          <p:nvPr/>
        </p:nvSpPr>
        <p:spPr>
          <a:xfrm>
            <a:off x="4667250" y="5029200"/>
            <a:ext cx="4095750" cy="10668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ZW" dirty="0" smtClean="0"/>
              <a:t>Assistant Inspector </a:t>
            </a:r>
            <a:r>
              <a:rPr lang="en-ZW" dirty="0" err="1" smtClean="0"/>
              <a:t>Nomalanga</a:t>
            </a:r>
            <a:r>
              <a:rPr lang="en-ZW" dirty="0" smtClean="0"/>
              <a:t> </a:t>
            </a:r>
            <a:r>
              <a:rPr lang="en-ZW" dirty="0" err="1" smtClean="0"/>
              <a:t>Msebele</a:t>
            </a:r>
            <a:r>
              <a:rPr lang="en-ZW" dirty="0" smtClean="0"/>
              <a:t> presenting on GBV at the Youth Led High Tea Interface</a:t>
            </a:r>
            <a:endParaRPr lang="en-ZW" dirty="0"/>
          </a:p>
        </p:txBody>
      </p:sp>
      <p:sp>
        <p:nvSpPr>
          <p:cNvPr id="8" name="TextBox 7"/>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spTree>
    <p:extLst>
      <p:ext uri="{BB962C8B-B14F-4D97-AF65-F5344CB8AC3E}">
        <p14:creationId xmlns:p14="http://schemas.microsoft.com/office/powerpoint/2010/main" xmlns="" val="9384736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200" b="1" dirty="0" smtClean="0">
                <a:solidFill>
                  <a:prstClr val="black"/>
                </a:solidFill>
              </a:rPr>
              <a:t>VII.ENDING </a:t>
            </a:r>
            <a:r>
              <a:rPr lang="en-ZA" sz="3200" b="1" dirty="0">
                <a:solidFill>
                  <a:prstClr val="black"/>
                </a:solidFill>
              </a:rPr>
              <a:t>GENDER BASED VIOLENCE</a:t>
            </a:r>
            <a:endParaRPr lang="en-ZW" dirty="0"/>
          </a:p>
        </p:txBody>
      </p:sp>
      <p:sp>
        <p:nvSpPr>
          <p:cNvPr id="8" name="TextBox 7"/>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pic>
        <p:nvPicPr>
          <p:cNvPr id="10" name="Content Placeholder 9"/>
          <p:cNvPicPr>
            <a:picLocks noGrp="1"/>
          </p:cNvPicPr>
          <p:nvPr>
            <p:ph sz="half" idx="2"/>
          </p:nvPr>
        </p:nvPicPr>
        <p:blipFill>
          <a:blip r:embed="rId2"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tretch>
            <a:fillRect/>
          </a:stretch>
        </p:blipFill>
        <p:spPr>
          <a:xfrm>
            <a:off x="4572000" y="2071678"/>
            <a:ext cx="3761509" cy="3071834"/>
          </a:xfrm>
          <a:prstGeom prst="rect">
            <a:avLst/>
          </a:prstGeom>
        </p:spPr>
      </p:pic>
      <p:sp>
        <p:nvSpPr>
          <p:cNvPr id="11" name="Rectangle 10"/>
          <p:cNvSpPr/>
          <p:nvPr/>
        </p:nvSpPr>
        <p:spPr>
          <a:xfrm>
            <a:off x="357158" y="1285860"/>
            <a:ext cx="8572560" cy="646331"/>
          </a:xfrm>
          <a:prstGeom prst="rect">
            <a:avLst/>
          </a:prstGeom>
        </p:spPr>
        <p:txBody>
          <a:bodyPr wrap="square">
            <a:spAutoFit/>
          </a:bodyPr>
          <a:lstStyle/>
          <a:p>
            <a:r>
              <a:rPr lang="en-US" b="1" dirty="0" smtClean="0"/>
              <a:t>In response and coordination Council conducts mental awareness workshops to tackle issues on GBV. </a:t>
            </a:r>
          </a:p>
        </p:txBody>
      </p:sp>
      <p:pic>
        <p:nvPicPr>
          <p:cNvPr id="12" name="Content Placeholder 11"/>
          <p:cNvPicPr>
            <a:picLocks noGrp="1"/>
          </p:cNvPicPr>
          <p:nvPr>
            <p:ph sz="half" idx="1"/>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tretch>
            <a:fillRect/>
          </a:stretch>
        </p:blipFill>
        <p:spPr>
          <a:xfrm>
            <a:off x="285720" y="2071678"/>
            <a:ext cx="4038600" cy="3163634"/>
          </a:xfrm>
          <a:prstGeom prst="rect">
            <a:avLst/>
          </a:prstGeom>
        </p:spPr>
      </p:pic>
      <p:sp>
        <p:nvSpPr>
          <p:cNvPr id="1026" name="Rectangle 2"/>
          <p:cNvSpPr>
            <a:spLocks noChangeArrowheads="1"/>
          </p:cNvSpPr>
          <p:nvPr/>
        </p:nvSpPr>
        <p:spPr bwMode="auto">
          <a:xfrm>
            <a:off x="214282" y="5500702"/>
            <a:ext cx="8429684"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GB" sz="2000" i="1" dirty="0" smtClean="0">
                <a:ea typeface="MS Mincho" pitchFamily="49" charset="-128"/>
                <a:cs typeface="Tahoma" pitchFamily="34" charset="0"/>
              </a:rPr>
              <a:t>P</a:t>
            </a:r>
            <a:r>
              <a:rPr kumimoji="0" lang="en-GB" sz="2000" b="0" i="1" u="none" strike="noStrike" cap="none" normalizeH="0" baseline="0" dirty="0" smtClean="0">
                <a:ln>
                  <a:noFill/>
                </a:ln>
                <a:solidFill>
                  <a:schemeClr val="tx1"/>
                </a:solidFill>
                <a:effectLst/>
                <a:ea typeface="MS Mincho" pitchFamily="49" charset="-128"/>
                <a:cs typeface="Tahoma" pitchFamily="34" charset="0"/>
              </a:rPr>
              <a:t>articipants engaged in a meditation exercise  and</a:t>
            </a:r>
            <a:r>
              <a:rPr kumimoji="0" lang="en-GB" sz="2000" b="0" i="1" u="none" strike="noStrike" cap="none" normalizeH="0" dirty="0" smtClean="0">
                <a:ln>
                  <a:noFill/>
                </a:ln>
                <a:solidFill>
                  <a:schemeClr val="tx1"/>
                </a:solidFill>
                <a:effectLst/>
                <a:ea typeface="MS Mincho" pitchFamily="49" charset="-128"/>
                <a:cs typeface="Tahoma" pitchFamily="34" charset="0"/>
              </a:rPr>
              <a:t> </a:t>
            </a:r>
            <a:r>
              <a:rPr lang="en-GB" sz="2000" i="1" dirty="0" smtClean="0"/>
              <a:t>practical mental health activities such as personal and community mental health plans.</a:t>
            </a:r>
            <a:endParaRPr kumimoji="0" lang="en-GB" sz="3600" b="0" i="0" u="none" strike="noStrike" cap="none" normalizeH="0" baseline="0" dirty="0" smtClean="0">
              <a:ln>
                <a:noFill/>
              </a:ln>
              <a:solidFill>
                <a:schemeClr val="tx1"/>
              </a:solidFill>
              <a:effectLst/>
              <a:cs typeface="Arial" pitchFamily="34" charset="0"/>
            </a:endParaRPr>
          </a:p>
        </p:txBody>
      </p:sp>
    </p:spTree>
    <p:extLst>
      <p:ext uri="{BB962C8B-B14F-4D97-AF65-F5344CB8AC3E}">
        <p14:creationId xmlns:p14="http://schemas.microsoft.com/office/powerpoint/2010/main" xmlns="" val="9384736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200" b="1" dirty="0">
                <a:solidFill>
                  <a:prstClr val="black"/>
                </a:solidFill>
              </a:rPr>
              <a:t>VII. </a:t>
            </a:r>
            <a:r>
              <a:rPr lang="en-ZA" sz="3200" b="1" dirty="0" smtClean="0">
                <a:solidFill>
                  <a:prstClr val="black"/>
                </a:solidFill>
              </a:rPr>
              <a:t>ENDING GENDER </a:t>
            </a:r>
            <a:r>
              <a:rPr lang="en-ZA" sz="3200" b="1" dirty="0">
                <a:solidFill>
                  <a:prstClr val="black"/>
                </a:solidFill>
              </a:rPr>
              <a:t>BASED VIOLENCE</a:t>
            </a:r>
            <a:endParaRPr lang="en-ZW" dirty="0"/>
          </a:p>
        </p:txBody>
      </p:sp>
      <p:sp>
        <p:nvSpPr>
          <p:cNvPr id="8" name="TextBox 7"/>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pic>
        <p:nvPicPr>
          <p:cNvPr id="14" name="Content Placeholder 13" descr="IMG-20240820-WA0028"/>
          <p:cNvPicPr>
            <a:picLocks noGrp="1"/>
          </p:cNvPicPr>
          <p:nvPr>
            <p:ph sz="half" idx="1"/>
          </p:nvPr>
        </p:nvPicPr>
        <p:blipFill>
          <a:blip r:embed="rId2" cstate="print"/>
          <a:srcRect t="12160" r="11004" b="10491"/>
          <a:stretch/>
        </p:blipFill>
        <p:spPr>
          <a:xfrm>
            <a:off x="357158" y="1643050"/>
            <a:ext cx="4038600" cy="3000396"/>
          </a:xfrm>
          <a:prstGeom prst="rect">
            <a:avLst/>
          </a:prstGeom>
        </p:spPr>
      </p:pic>
      <p:pic>
        <p:nvPicPr>
          <p:cNvPr id="67586" name="Picture 2" descr="C:\Users\A. MANYEMWE\Desktop\2024 WORKPLAN\COE EVIDENCE FILE 2024\Summit Resorce File\PICTURES\IMG-20241105-WA0036.jpg"/>
          <p:cNvPicPr>
            <a:picLocks noGrp="1" noChangeAspect="1" noChangeArrowheads="1"/>
          </p:cNvPicPr>
          <p:nvPr>
            <p:ph sz="half" idx="2"/>
          </p:nvPr>
        </p:nvPicPr>
        <p:blipFill>
          <a:blip r:embed="rId3"/>
          <a:srcRect/>
          <a:stretch>
            <a:fillRect/>
          </a:stretch>
        </p:blipFill>
        <p:spPr bwMode="auto">
          <a:xfrm>
            <a:off x="4643438" y="1643050"/>
            <a:ext cx="4038600" cy="3028950"/>
          </a:xfrm>
          <a:prstGeom prst="rect">
            <a:avLst/>
          </a:prstGeom>
          <a:noFill/>
        </p:spPr>
      </p:pic>
      <p:sp>
        <p:nvSpPr>
          <p:cNvPr id="15" name="Rounded Rectangle 14"/>
          <p:cNvSpPr/>
          <p:nvPr/>
        </p:nvSpPr>
        <p:spPr>
          <a:xfrm>
            <a:off x="357158" y="5000636"/>
            <a:ext cx="3929090" cy="107157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ZW" i="1" dirty="0" smtClean="0"/>
              <a:t>Active Youth Zimbabwe offering drug abuse, morale values and human rights awareness talks to the employees</a:t>
            </a:r>
            <a:endParaRPr lang="en-ZW" dirty="0"/>
          </a:p>
        </p:txBody>
      </p:sp>
      <p:sp>
        <p:nvSpPr>
          <p:cNvPr id="16" name="Rounded Rectangle 15"/>
          <p:cNvSpPr/>
          <p:nvPr/>
        </p:nvSpPr>
        <p:spPr>
          <a:xfrm>
            <a:off x="4714876" y="5072074"/>
            <a:ext cx="4071966" cy="107157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err="1" smtClean="0"/>
              <a:t>Mellisa</a:t>
            </a:r>
            <a:r>
              <a:rPr lang="en-US" dirty="0" smtClean="0"/>
              <a:t> </a:t>
            </a:r>
            <a:r>
              <a:rPr lang="en-US" dirty="0" err="1" smtClean="0"/>
              <a:t>Ncube</a:t>
            </a:r>
            <a:r>
              <a:rPr lang="en-US" dirty="0" smtClean="0"/>
              <a:t>, assistant clinical psychologist presenting during the employee mental health awareness</a:t>
            </a:r>
            <a:endParaRPr lang="en-ZW" dirty="0"/>
          </a:p>
        </p:txBody>
      </p:sp>
    </p:spTree>
    <p:extLst>
      <p:ext uri="{BB962C8B-B14F-4D97-AF65-F5344CB8AC3E}">
        <p14:creationId xmlns:p14="http://schemas.microsoft.com/office/powerpoint/2010/main" xmlns="" val="9384736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spcBef>
                <a:spcPct val="20000"/>
              </a:spcBef>
            </a:pPr>
            <a:r>
              <a:rPr lang="en-ZA" sz="2800" b="1" dirty="0">
                <a:solidFill>
                  <a:prstClr val="black"/>
                </a:solidFill>
                <a:ea typeface="+mn-ea"/>
                <a:cs typeface="+mn-cs"/>
              </a:rPr>
              <a:t>VIII. CLIMATE JUSTICE</a:t>
            </a:r>
            <a:endParaRPr lang="en-ZW" sz="2800" dirty="0">
              <a:solidFill>
                <a:prstClr val="black"/>
              </a:solidFill>
              <a:ea typeface="+mn-ea"/>
              <a:cs typeface="+mn-cs"/>
            </a:endParaRPr>
          </a:p>
        </p:txBody>
      </p:sp>
      <p:sp>
        <p:nvSpPr>
          <p:cNvPr id="3" name="Content Placeholder 2"/>
          <p:cNvSpPr>
            <a:spLocks noGrp="1"/>
          </p:cNvSpPr>
          <p:nvPr>
            <p:ph sz="half" idx="1"/>
          </p:nvPr>
        </p:nvSpPr>
        <p:spPr>
          <a:ln>
            <a:solidFill>
              <a:schemeClr val="tx1"/>
            </a:solidFill>
          </a:ln>
        </p:spPr>
        <p:txBody>
          <a:bodyPr>
            <a:normAutofit lnSpcReduction="10000"/>
          </a:bodyPr>
          <a:lstStyle/>
          <a:p>
            <a:pPr marR="191135">
              <a:lnSpc>
                <a:spcPct val="115000"/>
              </a:lnSpc>
              <a:buFont typeface="Wingdings" panose="05000000000000000000" pitchFamily="2" charset="2"/>
              <a:buChar char="Ø"/>
            </a:pPr>
            <a:r>
              <a:rPr lang="en-GB" sz="1800" dirty="0">
                <a:latin typeface="Times New Roman"/>
                <a:ea typeface="Times New Roman"/>
              </a:rPr>
              <a:t>The Council is aware of climate change </a:t>
            </a:r>
            <a:r>
              <a:rPr lang="en-GB" sz="1800" dirty="0" smtClean="0">
                <a:latin typeface="Times New Roman"/>
                <a:ea typeface="Times New Roman"/>
              </a:rPr>
              <a:t>and has the following projects:</a:t>
            </a:r>
          </a:p>
          <a:p>
            <a:pPr marL="400050" indent="-400050">
              <a:spcAft>
                <a:spcPts val="0"/>
              </a:spcAft>
              <a:buFont typeface="+mj-lt"/>
              <a:buAutoNum type="romanLcPeriod"/>
            </a:pPr>
            <a:r>
              <a:rPr lang="en-ZA" sz="1800" dirty="0">
                <a:latin typeface="Times New Roman"/>
                <a:ea typeface="Times New Roman"/>
              </a:rPr>
              <a:t>Grass Cutting programme</a:t>
            </a:r>
            <a:endParaRPr lang="en-ZW" sz="1800" dirty="0">
              <a:latin typeface="Times New Roman"/>
              <a:ea typeface="Times New Roman"/>
            </a:endParaRPr>
          </a:p>
          <a:p>
            <a:pPr marL="400050" indent="-400050">
              <a:spcAft>
                <a:spcPts val="0"/>
              </a:spcAft>
              <a:buFont typeface="+mj-lt"/>
              <a:buAutoNum type="romanLcPeriod"/>
              <a:tabLst>
                <a:tab pos="2152650" algn="l"/>
              </a:tabLst>
            </a:pPr>
            <a:r>
              <a:rPr lang="en-ZA" sz="1800" dirty="0" smtClean="0">
                <a:latin typeface="Times New Roman"/>
                <a:ea typeface="Times New Roman"/>
              </a:rPr>
              <a:t> </a:t>
            </a:r>
            <a:r>
              <a:rPr lang="en-ZA" sz="1800" dirty="0">
                <a:latin typeface="Times New Roman"/>
                <a:ea typeface="Times New Roman"/>
              </a:rPr>
              <a:t>Youth Climate Action Fund</a:t>
            </a:r>
            <a:endParaRPr lang="en-ZW" sz="1800" dirty="0">
              <a:latin typeface="Times New Roman"/>
              <a:ea typeface="Times New Roman"/>
            </a:endParaRPr>
          </a:p>
          <a:p>
            <a:pPr marL="400050" indent="-400050">
              <a:spcAft>
                <a:spcPts val="0"/>
              </a:spcAft>
              <a:buFont typeface="+mj-lt"/>
              <a:buAutoNum type="romanLcPeriod"/>
              <a:tabLst>
                <a:tab pos="2152650" algn="l"/>
              </a:tabLst>
            </a:pPr>
            <a:r>
              <a:rPr lang="en-ZA" sz="1800" dirty="0" smtClean="0">
                <a:latin typeface="Times New Roman"/>
                <a:ea typeface="Times New Roman"/>
              </a:rPr>
              <a:t> </a:t>
            </a:r>
            <a:r>
              <a:rPr lang="en-ZA" sz="1800" dirty="0">
                <a:latin typeface="Times New Roman"/>
                <a:ea typeface="Times New Roman"/>
              </a:rPr>
              <a:t>Ranger patrols</a:t>
            </a:r>
            <a:endParaRPr lang="en-ZW" sz="1800" dirty="0">
              <a:latin typeface="Times New Roman"/>
              <a:ea typeface="Times New Roman"/>
            </a:endParaRPr>
          </a:p>
          <a:p>
            <a:pPr marL="400050" indent="-400050">
              <a:spcAft>
                <a:spcPts val="0"/>
              </a:spcAft>
              <a:buFont typeface="+mj-lt"/>
              <a:buAutoNum type="romanLcPeriod"/>
              <a:tabLst>
                <a:tab pos="2152650" algn="l"/>
              </a:tabLst>
            </a:pPr>
            <a:r>
              <a:rPr lang="en-ZA" sz="1800" dirty="0" smtClean="0">
                <a:latin typeface="Times New Roman"/>
                <a:ea typeface="Times New Roman"/>
              </a:rPr>
              <a:t>Tree </a:t>
            </a:r>
            <a:r>
              <a:rPr lang="en-ZA" sz="1800" dirty="0">
                <a:latin typeface="Times New Roman"/>
                <a:ea typeface="Times New Roman"/>
              </a:rPr>
              <a:t>planting</a:t>
            </a:r>
            <a:endParaRPr lang="en-ZW" sz="1800" dirty="0">
              <a:latin typeface="Times New Roman"/>
              <a:ea typeface="Times New Roman"/>
            </a:endParaRPr>
          </a:p>
          <a:p>
            <a:pPr marL="400050" indent="-400050">
              <a:spcAft>
                <a:spcPts val="0"/>
              </a:spcAft>
              <a:buFont typeface="+mj-lt"/>
              <a:buAutoNum type="romanLcPeriod"/>
              <a:tabLst>
                <a:tab pos="2152650" algn="l"/>
              </a:tabLst>
            </a:pPr>
            <a:r>
              <a:rPr lang="en-ZA" sz="1800" dirty="0" smtClean="0">
                <a:latin typeface="Times New Roman"/>
                <a:ea typeface="Times New Roman"/>
              </a:rPr>
              <a:t>Training </a:t>
            </a:r>
            <a:r>
              <a:rPr lang="en-ZA" sz="1800" dirty="0">
                <a:latin typeface="Times New Roman"/>
                <a:ea typeface="Times New Roman"/>
              </a:rPr>
              <a:t>and information dissemination on environmental management</a:t>
            </a:r>
            <a:endParaRPr lang="en-ZW" sz="1800" dirty="0">
              <a:latin typeface="Times New Roman"/>
              <a:ea typeface="Times New Roman"/>
            </a:endParaRPr>
          </a:p>
          <a:p>
            <a:pPr marL="400050" indent="-400050">
              <a:spcAft>
                <a:spcPts val="0"/>
              </a:spcAft>
              <a:buFont typeface="+mj-lt"/>
              <a:buAutoNum type="romanLcPeriod"/>
              <a:tabLst>
                <a:tab pos="2152650" algn="l"/>
              </a:tabLst>
            </a:pPr>
            <a:r>
              <a:rPr lang="en-ZA" sz="1800" dirty="0" smtClean="0">
                <a:latin typeface="Times New Roman"/>
                <a:ea typeface="Times New Roman"/>
              </a:rPr>
              <a:t> </a:t>
            </a:r>
            <a:r>
              <a:rPr lang="en-ZA" sz="1800" dirty="0">
                <a:latin typeface="Times New Roman"/>
                <a:ea typeface="Times New Roman"/>
              </a:rPr>
              <a:t>Clean Up Campaigns</a:t>
            </a:r>
            <a:endParaRPr lang="en-ZW" sz="1800" dirty="0">
              <a:latin typeface="Times New Roman"/>
              <a:ea typeface="Times New Roman"/>
            </a:endParaRPr>
          </a:p>
          <a:p>
            <a:pPr marL="400050" indent="-400050">
              <a:spcAft>
                <a:spcPts val="0"/>
              </a:spcAft>
              <a:buFont typeface="+mj-lt"/>
              <a:buAutoNum type="romanLcPeriod"/>
              <a:tabLst>
                <a:tab pos="2152650" algn="l"/>
              </a:tabLst>
            </a:pPr>
            <a:r>
              <a:rPr lang="en-ZA" sz="1800" dirty="0" smtClean="0">
                <a:latin typeface="Times New Roman"/>
                <a:ea typeface="Times New Roman"/>
              </a:rPr>
              <a:t> </a:t>
            </a:r>
            <a:r>
              <a:rPr lang="en-ZA" sz="1800" dirty="0">
                <a:latin typeface="Times New Roman"/>
                <a:ea typeface="Times New Roman"/>
              </a:rPr>
              <a:t>Nutritional/Community gardens</a:t>
            </a:r>
            <a:endParaRPr lang="en-ZW" sz="1800" dirty="0">
              <a:latin typeface="Times New Roman"/>
              <a:ea typeface="Times New Roman"/>
            </a:endParaRPr>
          </a:p>
          <a:p>
            <a:pPr marL="400050" indent="-400050">
              <a:spcAft>
                <a:spcPts val="0"/>
              </a:spcAft>
              <a:buFont typeface="+mj-lt"/>
              <a:buAutoNum type="romanLcPeriod"/>
              <a:tabLst>
                <a:tab pos="2152650" algn="l"/>
              </a:tabLst>
            </a:pPr>
            <a:r>
              <a:rPr lang="en-ZA" sz="1800" dirty="0" smtClean="0">
                <a:latin typeface="Times New Roman"/>
                <a:ea typeface="Times New Roman"/>
              </a:rPr>
              <a:t> </a:t>
            </a:r>
            <a:r>
              <a:rPr lang="en-ZA" sz="1800" dirty="0">
                <a:latin typeface="Times New Roman"/>
                <a:ea typeface="Times New Roman"/>
              </a:rPr>
              <a:t>Poultry, mushroom projects</a:t>
            </a:r>
            <a:endParaRPr lang="en-ZW" sz="1800" dirty="0">
              <a:latin typeface="Times New Roman"/>
              <a:ea typeface="Times New Roman"/>
            </a:endParaRPr>
          </a:p>
          <a:p>
            <a:pPr marL="400050" indent="-400050">
              <a:spcAft>
                <a:spcPts val="0"/>
              </a:spcAft>
              <a:buFont typeface="+mj-lt"/>
              <a:buAutoNum type="romanLcPeriod"/>
              <a:tabLst>
                <a:tab pos="2152650" algn="l"/>
              </a:tabLst>
            </a:pPr>
            <a:r>
              <a:rPr lang="en-ZA" sz="1800" dirty="0" smtClean="0">
                <a:latin typeface="Times New Roman"/>
                <a:ea typeface="Times New Roman"/>
              </a:rPr>
              <a:t> </a:t>
            </a:r>
            <a:r>
              <a:rPr lang="en-ZA" sz="1800" dirty="0">
                <a:latin typeface="Times New Roman"/>
                <a:ea typeface="Times New Roman"/>
              </a:rPr>
              <a:t>Nursery (City of Kings)</a:t>
            </a:r>
            <a:endParaRPr lang="en-ZW" sz="1800" dirty="0">
              <a:latin typeface="Times New Roman"/>
              <a:ea typeface="Times New Roman"/>
            </a:endParaRPr>
          </a:p>
          <a:p>
            <a:pPr marL="400050" marR="191135" indent="-400050">
              <a:lnSpc>
                <a:spcPct val="115000"/>
              </a:lnSpc>
              <a:buFont typeface="+mj-lt"/>
              <a:buAutoNum type="romanLcPeriod"/>
            </a:pPr>
            <a:endParaRPr lang="en-ZA" sz="1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Content Placeholder 3"/>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4724400" y="1600200"/>
            <a:ext cx="4038600" cy="2692400"/>
          </a:xfrm>
          <a:ln>
            <a:solidFill>
              <a:schemeClr val="tx1"/>
            </a:solidFill>
          </a:ln>
        </p:spPr>
      </p:pic>
      <p:sp>
        <p:nvSpPr>
          <p:cNvPr id="5" name="Rounded Rectangle 4"/>
          <p:cNvSpPr/>
          <p:nvPr/>
        </p:nvSpPr>
        <p:spPr>
          <a:xfrm>
            <a:off x="4800600" y="4648200"/>
            <a:ext cx="39624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W" dirty="0" smtClean="0"/>
              <a:t>City of Bulawayo Gender Champion, His Worship the Mayor Senator David Coltart participating in one of the City’s wide Clean Up Campaigns</a:t>
            </a:r>
            <a:endParaRPr lang="en-ZW" dirty="0"/>
          </a:p>
        </p:txBody>
      </p:sp>
      <p:sp>
        <p:nvSpPr>
          <p:cNvPr id="7" name="TextBox 6"/>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spTree>
    <p:extLst>
      <p:ext uri="{BB962C8B-B14F-4D97-AF65-F5344CB8AC3E}">
        <p14:creationId xmlns:p14="http://schemas.microsoft.com/office/powerpoint/2010/main" xmlns="" val="4268981048"/>
      </p:ext>
    </p:extLst>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2800" b="1" dirty="0">
                <a:solidFill>
                  <a:prstClr val="black"/>
                </a:solidFill>
              </a:rPr>
              <a:t>VIII. CLIMATE JUSTICE</a:t>
            </a:r>
            <a:endParaRPr lang="en-ZW" dirty="0"/>
          </a:p>
        </p:txBody>
      </p:sp>
      <p:sp>
        <p:nvSpPr>
          <p:cNvPr id="3" name="Content Placeholder 2"/>
          <p:cNvSpPr>
            <a:spLocks noGrp="1"/>
          </p:cNvSpPr>
          <p:nvPr>
            <p:ph sz="half" idx="1"/>
          </p:nvPr>
        </p:nvSpPr>
        <p:spPr/>
        <p:txBody>
          <a:bodyPr>
            <a:normAutofit fontScale="92500" lnSpcReduction="10000"/>
          </a:bodyPr>
          <a:lstStyle/>
          <a:p>
            <a:pPr>
              <a:buFont typeface="Wingdings" panose="05000000000000000000" pitchFamily="2" charset="2"/>
              <a:buChar char="Ø"/>
            </a:pPr>
            <a:r>
              <a:rPr lang="en-ZW" dirty="0" smtClean="0"/>
              <a:t>106 women, 70 youths, 154 men are employed in climate change projects </a:t>
            </a:r>
          </a:p>
          <a:p>
            <a:pPr>
              <a:buFont typeface="Wingdings" panose="05000000000000000000" pitchFamily="2" charset="2"/>
              <a:buChar char="Ø"/>
            </a:pPr>
            <a:r>
              <a:rPr lang="en-ZW" dirty="0"/>
              <a:t>Council conducted 8 environmental awareness campaigns, </a:t>
            </a:r>
            <a:r>
              <a:rPr lang="en-ZW" dirty="0" smtClean="0"/>
              <a:t>planted 1250 trees and </a:t>
            </a:r>
            <a:r>
              <a:rPr lang="en-ZW" dirty="0"/>
              <a:t>cleared 85% of road verges and open spaces. </a:t>
            </a:r>
            <a:endParaRPr lang="en-ZW" dirty="0" smtClean="0"/>
          </a:p>
          <a:p>
            <a:pPr>
              <a:buFont typeface="Wingdings" panose="05000000000000000000" pitchFamily="2" charset="2"/>
              <a:buChar char="Ø"/>
            </a:pPr>
            <a:r>
              <a:rPr lang="en-ZW" dirty="0" smtClean="0"/>
              <a:t>664 </a:t>
            </a:r>
            <a:r>
              <a:rPr lang="en-ZW" dirty="0"/>
              <a:t>surveillance patrols were conducted</a:t>
            </a:r>
          </a:p>
        </p:txBody>
      </p:sp>
      <p:sp>
        <p:nvSpPr>
          <p:cNvPr id="7" name="Rounded Rectangle 6"/>
          <p:cNvSpPr/>
          <p:nvPr/>
        </p:nvSpPr>
        <p:spPr>
          <a:xfrm>
            <a:off x="4572000" y="4800600"/>
            <a:ext cx="3962400" cy="12954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ZW" dirty="0" smtClean="0"/>
              <a:t>Community members  employed waste management initiatives</a:t>
            </a:r>
            <a:endParaRPr lang="en-ZW" dirty="0"/>
          </a:p>
        </p:txBody>
      </p:sp>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4490884" y="1371600"/>
            <a:ext cx="4038600" cy="3028950"/>
          </a:xfrm>
        </p:spPr>
      </p:pic>
      <p:sp>
        <p:nvSpPr>
          <p:cNvPr id="8" name="TextBox 7"/>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spTree>
    <p:extLst>
      <p:ext uri="{BB962C8B-B14F-4D97-AF65-F5344CB8AC3E}">
        <p14:creationId xmlns:p14="http://schemas.microsoft.com/office/powerpoint/2010/main" xmlns="" val="36228693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2800" b="1" dirty="0">
                <a:solidFill>
                  <a:prstClr val="black"/>
                </a:solidFill>
              </a:rPr>
              <a:t>VIII. CLIMATE JUSTICE</a:t>
            </a:r>
            <a:endParaRPr lang="en-ZW" dirty="0"/>
          </a:p>
        </p:txBody>
      </p:sp>
      <p:sp>
        <p:nvSpPr>
          <p:cNvPr id="3" name="Content Placeholder 2"/>
          <p:cNvSpPr>
            <a:spLocks noGrp="1"/>
          </p:cNvSpPr>
          <p:nvPr>
            <p:ph sz="half" idx="1"/>
          </p:nvPr>
        </p:nvSpPr>
        <p:spPr/>
        <p:txBody>
          <a:bodyPr>
            <a:normAutofit fontScale="77500" lnSpcReduction="20000"/>
          </a:bodyPr>
          <a:lstStyle/>
          <a:p>
            <a:pPr>
              <a:buFont typeface="Wingdings" panose="05000000000000000000" pitchFamily="2" charset="2"/>
              <a:buChar char="Ø"/>
            </a:pPr>
            <a:r>
              <a:rPr lang="en-ZW" dirty="0" smtClean="0"/>
              <a:t>Council also incorporates Climate action in its commemorations </a:t>
            </a:r>
            <a:r>
              <a:rPr lang="en-ZW" dirty="0" err="1" smtClean="0"/>
              <a:t>eg</a:t>
            </a:r>
            <a:r>
              <a:rPr lang="en-ZW" dirty="0" smtClean="0"/>
              <a:t> IDG commemorations in 2023 and 2024</a:t>
            </a:r>
          </a:p>
          <a:p>
            <a:pPr>
              <a:buFont typeface="Wingdings" panose="05000000000000000000" pitchFamily="2" charset="2"/>
              <a:buChar char="Ø"/>
            </a:pPr>
            <a:r>
              <a:rPr lang="en-ZW" dirty="0" smtClean="0"/>
              <a:t>IDG 2023 were done in the form of spelling bee and debate that involved climate change</a:t>
            </a:r>
          </a:p>
          <a:p>
            <a:pPr>
              <a:buFont typeface="Wingdings" panose="05000000000000000000" pitchFamily="2" charset="2"/>
              <a:buChar char="Ø"/>
            </a:pPr>
            <a:r>
              <a:rPr lang="en-ZW" dirty="0" smtClean="0"/>
              <a:t>IDG 2024 had high schools come up with a resolution paper on challenges young girls face due to climate change and mitigation measures</a:t>
            </a:r>
            <a:endParaRPr lang="en-ZW" dirty="0"/>
          </a:p>
        </p:txBody>
      </p:sp>
      <p:sp>
        <p:nvSpPr>
          <p:cNvPr id="8" name="TextBox 7"/>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pic>
        <p:nvPicPr>
          <p:cNvPr id="12" name="IDG 2024 BILLBOARD.mp4">
            <a:hlinkClick r:id="" action="ppaction://media"/>
          </p:cNvPr>
          <p:cNvPicPr>
            <a:picLocks noGrp="1" noRot="1" noChangeAspect="1"/>
          </p:cNvPicPr>
          <p:nvPr>
            <p:ph sz="half" idx="2"/>
            <a:videoFile r:link="rId1"/>
          </p:nvPr>
        </p:nvPicPr>
        <p:blipFill>
          <a:blip r:embed="rId3"/>
          <a:stretch>
            <a:fillRect/>
          </a:stretch>
        </p:blipFill>
        <p:spPr>
          <a:xfrm>
            <a:off x="4429124" y="1928802"/>
            <a:ext cx="4500594" cy="3143271"/>
          </a:xfrm>
          <a:prstGeom prst="rect">
            <a:avLst/>
          </a:prstGeom>
        </p:spPr>
      </p:pic>
    </p:spTree>
    <p:extLst>
      <p:ext uri="{BB962C8B-B14F-4D97-AF65-F5344CB8AC3E}">
        <p14:creationId xmlns:p14="http://schemas.microsoft.com/office/powerpoint/2010/main" xmlns="" val="6098380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p:cTn id="7" fill="hold" display="0">
                  <p:stCondLst>
                    <p:cond delay="indefinite"/>
                  </p:stCondLst>
                  <p:endCondLst>
                    <p:cond evt="onNext" delay="0">
                      <p:tgtEl>
                        <p:sldTgt/>
                      </p:tgtEl>
                    </p:cond>
                    <p:cond evt="onPrev" delay="0">
                      <p:tgtEl>
                        <p:sldTgt/>
                      </p:tgtEl>
                    </p:cond>
                  </p:endCondLst>
                </p:cTn>
                <p:tgtEl>
                  <p:spTgt spid="12"/>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2800" b="1" dirty="0">
                <a:solidFill>
                  <a:prstClr val="black"/>
                </a:solidFill>
              </a:rPr>
              <a:t>VIII. CLIMATE JUSTICE</a:t>
            </a:r>
            <a:endParaRPr lang="en-ZW"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381000" y="1676400"/>
            <a:ext cx="4038600" cy="2692400"/>
          </a:xfrm>
        </p:spPr>
      </p:pic>
      <p:pic>
        <p:nvPicPr>
          <p:cNvPr id="7" name="Content Placeholder 6"/>
          <p:cNvPicPr>
            <a:picLocks noGrp="1" noChangeAspect="1"/>
          </p:cNvPicPr>
          <p:nvPr>
            <p:ph sz="half" idx="2"/>
          </p:nvPr>
        </p:nvPicPr>
        <p:blipFill rotWithShape="1">
          <a:blip r:embed="rId3" cstate="print">
            <a:extLst>
              <a:ext uri="{28A0092B-C50C-407E-A947-70E740481C1C}">
                <a14:useLocalDpi xmlns:a14="http://schemas.microsoft.com/office/drawing/2010/main" xmlns="" val="0"/>
              </a:ext>
            </a:extLst>
          </a:blip>
          <a:srcRect l="12173" r="12964"/>
          <a:stretch/>
        </p:blipFill>
        <p:spPr>
          <a:xfrm>
            <a:off x="5029200" y="1447800"/>
            <a:ext cx="3429000" cy="3505200"/>
          </a:xfrm>
        </p:spPr>
      </p:pic>
      <p:sp>
        <p:nvSpPr>
          <p:cNvPr id="8" name="Rounded Rectangle 7"/>
          <p:cNvSpPr/>
          <p:nvPr/>
        </p:nvSpPr>
        <p:spPr>
          <a:xfrm>
            <a:off x="381000" y="5791200"/>
            <a:ext cx="8153400" cy="381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ZW" dirty="0" smtClean="0"/>
              <a:t>Tree planting initiatives</a:t>
            </a:r>
            <a:endParaRPr lang="en-ZW" dirty="0"/>
          </a:p>
        </p:txBody>
      </p:sp>
      <p:sp>
        <p:nvSpPr>
          <p:cNvPr id="9" name="TextBox 8"/>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spTree>
    <p:extLst>
      <p:ext uri="{BB962C8B-B14F-4D97-AF65-F5344CB8AC3E}">
        <p14:creationId xmlns:p14="http://schemas.microsoft.com/office/powerpoint/2010/main" xmlns="" val="19513789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2800" b="1" dirty="0">
                <a:solidFill>
                  <a:prstClr val="black"/>
                </a:solidFill>
              </a:rPr>
              <a:t>VIII. CLIMATE JUSTICE</a:t>
            </a:r>
            <a:endParaRPr lang="en-ZW" dirty="0"/>
          </a:p>
        </p:txBody>
      </p:sp>
      <p:pic>
        <p:nvPicPr>
          <p:cNvPr id="13" name="Content Placeholder 12" descr="20241107_080050.jpg"/>
          <p:cNvPicPr>
            <a:picLocks noGrp="1" noChangeAspect="1"/>
          </p:cNvPicPr>
          <p:nvPr>
            <p:ph idx="1"/>
          </p:nvPr>
        </p:nvPicPr>
        <p:blipFill>
          <a:blip r:embed="rId2"/>
          <a:stretch>
            <a:fillRect/>
          </a:stretch>
        </p:blipFill>
        <p:spPr>
          <a:xfrm>
            <a:off x="1357290" y="1357298"/>
            <a:ext cx="2500329" cy="4178300"/>
          </a:xfrm>
        </p:spPr>
      </p:pic>
      <p:sp>
        <p:nvSpPr>
          <p:cNvPr id="9" name="TextBox 8"/>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sp>
        <p:nvSpPr>
          <p:cNvPr id="15" name="TextBox 14"/>
          <p:cNvSpPr txBox="1"/>
          <p:nvPr/>
        </p:nvSpPr>
        <p:spPr>
          <a:xfrm>
            <a:off x="1214414" y="5643578"/>
            <a:ext cx="3357586"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ZW" dirty="0" smtClean="0"/>
              <a:t>IDG 2024 BANNER</a:t>
            </a:r>
            <a:endParaRPr lang="en-ZW" dirty="0"/>
          </a:p>
        </p:txBody>
      </p:sp>
      <p:graphicFrame>
        <p:nvGraphicFramePr>
          <p:cNvPr id="16" name="Diagram 15"/>
          <p:cNvGraphicFramePr/>
          <p:nvPr/>
        </p:nvGraphicFramePr>
        <p:xfrm>
          <a:off x="4429124" y="1428736"/>
          <a:ext cx="4119570" cy="36036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9513789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2800" b="1" dirty="0">
                <a:solidFill>
                  <a:prstClr val="black"/>
                </a:solidFill>
                <a:ea typeface="+mn-ea"/>
                <a:cs typeface="+mn-cs"/>
              </a:rPr>
              <a:t>IX. GENDER MANAGEMENT SYSTEM </a:t>
            </a:r>
            <a:endParaRPr lang="en-ZA" sz="2800" dirty="0"/>
          </a:p>
        </p:txBody>
      </p:sp>
      <p:graphicFrame>
        <p:nvGraphicFramePr>
          <p:cNvPr id="7" name="Diagram 6"/>
          <p:cNvGraphicFramePr/>
          <p:nvPr>
            <p:extLst>
              <p:ext uri="{D42A27DB-BD31-4B8C-83A1-F6EECF244321}">
                <p14:modId xmlns:p14="http://schemas.microsoft.com/office/powerpoint/2010/main" xmlns="" val="666847183"/>
              </p:ext>
            </p:extLst>
          </p:nvPr>
        </p:nvGraphicFramePr>
        <p:xfrm>
          <a:off x="0" y="1071546"/>
          <a:ext cx="4016659" cy="5357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sp>
        <p:nvSpPr>
          <p:cNvPr id="12" name="Rounded Rectangle 11"/>
          <p:cNvSpPr/>
          <p:nvPr/>
        </p:nvSpPr>
        <p:spPr>
          <a:xfrm>
            <a:off x="3857620" y="4286256"/>
            <a:ext cx="4857784" cy="14287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W" dirty="0" smtClean="0"/>
              <a:t>His Worship the Mayor David Coltart presenting gifts to Honourable Minister Winston </a:t>
            </a:r>
            <a:r>
              <a:rPr lang="en-ZW" dirty="0" err="1" smtClean="0"/>
              <a:t>Chitando</a:t>
            </a:r>
            <a:r>
              <a:rPr lang="en-ZW" dirty="0" smtClean="0"/>
              <a:t> and Honourable Minister Judith </a:t>
            </a:r>
            <a:r>
              <a:rPr lang="en-ZW" dirty="0" err="1" smtClean="0"/>
              <a:t>Ncube</a:t>
            </a:r>
            <a:r>
              <a:rPr lang="en-ZW" dirty="0" smtClean="0"/>
              <a:t> during the LED Commissioning in February 2024</a:t>
            </a:r>
            <a:endParaRPr lang="en-ZW" dirty="0"/>
          </a:p>
        </p:txBody>
      </p:sp>
      <p:pic>
        <p:nvPicPr>
          <p:cNvPr id="13" name="Picture 12" descr="Presentation of gifts by His Worship the Mayor to the Honourabe Minister Judith Ncube.jpg"/>
          <p:cNvPicPr>
            <a:picLocks noChangeAspect="1"/>
          </p:cNvPicPr>
          <p:nvPr/>
        </p:nvPicPr>
        <p:blipFill>
          <a:blip r:embed="rId6"/>
          <a:stretch>
            <a:fillRect/>
          </a:stretch>
        </p:blipFill>
        <p:spPr>
          <a:xfrm>
            <a:off x="3408218" y="1285860"/>
            <a:ext cx="5735782" cy="2788920"/>
          </a:xfrm>
          <a:prstGeom prst="rect">
            <a:avLst/>
          </a:prstGeom>
        </p:spPr>
      </p:pic>
    </p:spTree>
    <p:extLst>
      <p:ext uri="{BB962C8B-B14F-4D97-AF65-F5344CB8AC3E}">
        <p14:creationId xmlns:p14="http://schemas.microsoft.com/office/powerpoint/2010/main" xmlns="" val="81383160"/>
      </p:ext>
    </p:extLst>
  </p:cSld>
  <p:clrMapOvr>
    <a:masterClrMapping/>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2800" b="1" dirty="0">
                <a:solidFill>
                  <a:prstClr val="black"/>
                </a:solidFill>
              </a:rPr>
              <a:t>IX. GENDER MANAGEMENT SYSTEM </a:t>
            </a:r>
            <a:endParaRPr lang="en-ZW" dirty="0"/>
          </a:p>
        </p:txBody>
      </p:sp>
      <p:sp>
        <p:nvSpPr>
          <p:cNvPr id="5" name="Content Placeholder 4"/>
          <p:cNvSpPr>
            <a:spLocks noGrp="1"/>
          </p:cNvSpPr>
          <p:nvPr>
            <p:ph sz="half" idx="1"/>
          </p:nvPr>
        </p:nvSpPr>
        <p:spPr>
          <a:xfrm>
            <a:off x="457200" y="1371600"/>
            <a:ext cx="4038600" cy="5027186"/>
          </a:xfrm>
        </p:spPr>
        <p:txBody>
          <a:bodyPr>
            <a:noAutofit/>
          </a:bodyPr>
          <a:lstStyle/>
          <a:p>
            <a:pPr>
              <a:buFont typeface="Wingdings" panose="05000000000000000000" pitchFamily="2" charset="2"/>
              <a:buChar char="Ø"/>
            </a:pPr>
            <a:r>
              <a:rPr lang="en-ZW" sz="2000" dirty="0"/>
              <a:t>Registers and reports on </a:t>
            </a:r>
            <a:r>
              <a:rPr lang="en-ZW" sz="2000" dirty="0" smtClean="0"/>
              <a:t>are </a:t>
            </a:r>
            <a:r>
              <a:rPr lang="en-ZW" sz="2000" dirty="0"/>
              <a:t>used to gather and share disaggregated data to the </a:t>
            </a:r>
            <a:r>
              <a:rPr lang="en-ZW" sz="2000" dirty="0" smtClean="0"/>
              <a:t>management which is the General Purposes Committee every month</a:t>
            </a:r>
          </a:p>
          <a:p>
            <a:pPr>
              <a:buFont typeface="Wingdings" panose="05000000000000000000" pitchFamily="2" charset="2"/>
              <a:buChar char="Ø"/>
            </a:pPr>
            <a:r>
              <a:rPr lang="en-ZW" sz="2000" dirty="0" smtClean="0"/>
              <a:t>Council interacts with other Councils through </a:t>
            </a:r>
            <a:r>
              <a:rPr lang="en-ZW" sz="2000" dirty="0"/>
              <a:t>look and learn exchange visits, commemorations, youth interface dialogues, participating at summits</a:t>
            </a:r>
            <a:r>
              <a:rPr lang="en-ZW" sz="2000" dirty="0" smtClean="0"/>
              <a:t>.</a:t>
            </a:r>
          </a:p>
          <a:p>
            <a:pPr>
              <a:buFont typeface="Wingdings" panose="05000000000000000000" pitchFamily="2" charset="2"/>
              <a:buChar char="Ø"/>
            </a:pPr>
            <a:r>
              <a:rPr lang="en-US" sz="2000" dirty="0" smtClean="0"/>
              <a:t>Gender is written in the Town’s Clerk performance contract</a:t>
            </a:r>
            <a:endParaRPr lang="en-ZW" sz="2000" dirty="0" smtClean="0"/>
          </a:p>
          <a:p>
            <a:pPr>
              <a:buFont typeface="Wingdings" panose="05000000000000000000" pitchFamily="2" charset="2"/>
              <a:buChar char="Ø"/>
            </a:pPr>
            <a:r>
              <a:rPr lang="en-ZW" sz="2000" dirty="0" smtClean="0"/>
              <a:t> </a:t>
            </a:r>
            <a:r>
              <a:rPr lang="en-ZW" sz="2000" dirty="0"/>
              <a:t>City of </a:t>
            </a:r>
            <a:r>
              <a:rPr lang="en-ZW" sz="2000" dirty="0" smtClean="0"/>
              <a:t>Bulawayo participates </a:t>
            </a:r>
            <a:r>
              <a:rPr lang="en-ZW" sz="2000" dirty="0"/>
              <a:t>at all Forums </a:t>
            </a:r>
            <a:r>
              <a:rPr lang="en-ZW" sz="2000" dirty="0" err="1"/>
              <a:t>eg</a:t>
            </a:r>
            <a:r>
              <a:rPr lang="en-ZW" sz="2000" dirty="0"/>
              <a:t> Town Clerks Forum, Housing Director </a:t>
            </a:r>
            <a:r>
              <a:rPr lang="en-ZW" sz="2000" dirty="0" smtClean="0"/>
              <a:t>Forums</a:t>
            </a:r>
            <a:endParaRPr lang="en-ZW" sz="2000" dirty="0"/>
          </a:p>
        </p:txBody>
      </p:sp>
      <p:sp>
        <p:nvSpPr>
          <p:cNvPr id="9" name="TextBox 8"/>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pic>
        <p:nvPicPr>
          <p:cNvPr id="13" name="Content Placeholder 12" descr="20231026_115107.jpg"/>
          <p:cNvPicPr>
            <a:picLocks noGrp="1" noChangeAspect="1"/>
          </p:cNvPicPr>
          <p:nvPr>
            <p:ph sz="half" idx="2"/>
          </p:nvPr>
        </p:nvPicPr>
        <p:blipFill>
          <a:blip r:embed="rId2" cstate="print"/>
          <a:stretch>
            <a:fillRect/>
          </a:stretch>
        </p:blipFill>
        <p:spPr>
          <a:xfrm>
            <a:off x="4214810" y="1785926"/>
            <a:ext cx="4591536" cy="2232000"/>
          </a:xfrm>
          <a:prstGeom prst="rect">
            <a:avLst/>
          </a:prstGeom>
          <a:noFill/>
        </p:spPr>
      </p:pic>
      <p:sp>
        <p:nvSpPr>
          <p:cNvPr id="15" name="TextBox 14"/>
          <p:cNvSpPr txBox="1"/>
          <p:nvPr/>
        </p:nvSpPr>
        <p:spPr>
          <a:xfrm>
            <a:off x="4429124" y="4357694"/>
            <a:ext cx="4500594" cy="923330"/>
          </a:xfrm>
          <a:prstGeom prst="rect">
            <a:avLst/>
          </a:prstGeom>
          <a:noFill/>
        </p:spPr>
        <p:txBody>
          <a:bodyPr wrap="square" rtlCol="0">
            <a:spAutoFit/>
          </a:bodyPr>
          <a:lstStyle/>
          <a:p>
            <a:r>
              <a:rPr lang="en-US" dirty="0" smtClean="0"/>
              <a:t>Council departmental gender focal person doing group work with Victoria Falls Council Gender Focal Persons at the Look and Learn.</a:t>
            </a:r>
            <a:endParaRPr lang="en-ZW" dirty="0"/>
          </a:p>
        </p:txBody>
      </p:sp>
    </p:spTree>
    <p:extLst>
      <p:ext uri="{BB962C8B-B14F-4D97-AF65-F5344CB8AC3E}">
        <p14:creationId xmlns:p14="http://schemas.microsoft.com/office/powerpoint/2010/main" xmlns="" val="1137253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ZW" b="1" dirty="0" smtClean="0"/>
              <a:t>OVERVIEW</a:t>
            </a:r>
            <a:endParaRPr lang="en-ZW" b="1" dirty="0"/>
          </a:p>
        </p:txBody>
      </p:sp>
      <p:graphicFrame>
        <p:nvGraphicFramePr>
          <p:cNvPr id="8" name="Content Placeholder 7"/>
          <p:cNvGraphicFramePr>
            <a:graphicFrameLocks noGrp="1"/>
          </p:cNvGraphicFramePr>
          <p:nvPr>
            <p:ph sz="half" idx="1"/>
          </p:nvPr>
        </p:nvGraphicFramePr>
        <p:xfrm>
          <a:off x="0" y="1285860"/>
          <a:ext cx="5000628" cy="50720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pic>
        <p:nvPicPr>
          <p:cNvPr id="15" name="Content Placeholder 14" descr="IMG-20230719-WA0015.jpg"/>
          <p:cNvPicPr>
            <a:picLocks noGrp="1" noChangeAspect="1"/>
          </p:cNvPicPr>
          <p:nvPr>
            <p:ph sz="half" idx="2"/>
          </p:nvPr>
        </p:nvPicPr>
        <p:blipFill>
          <a:blip r:embed="rId7"/>
          <a:stretch>
            <a:fillRect/>
          </a:stretch>
        </p:blipFill>
        <p:spPr>
          <a:xfrm>
            <a:off x="5105400" y="1428736"/>
            <a:ext cx="4038600" cy="1962507"/>
          </a:xfrm>
        </p:spPr>
      </p:pic>
      <p:sp>
        <p:nvSpPr>
          <p:cNvPr id="16" name="TextBox 15"/>
          <p:cNvSpPr txBox="1"/>
          <p:nvPr/>
        </p:nvSpPr>
        <p:spPr>
          <a:xfrm>
            <a:off x="5214942" y="3714752"/>
            <a:ext cx="4071966" cy="923330"/>
          </a:xfrm>
          <a:prstGeom prst="rect">
            <a:avLst/>
          </a:prstGeom>
          <a:noFill/>
        </p:spPr>
        <p:txBody>
          <a:bodyPr wrap="square" rtlCol="0">
            <a:spAutoFit/>
          </a:bodyPr>
          <a:lstStyle/>
          <a:p>
            <a:r>
              <a:rPr lang="en-US" dirty="0" smtClean="0"/>
              <a:t>Departmental Gender Focal Persons during the </a:t>
            </a:r>
            <a:r>
              <a:rPr lang="en-US" dirty="0" err="1" smtClean="0"/>
              <a:t>Gwanda</a:t>
            </a:r>
            <a:r>
              <a:rPr lang="en-US" dirty="0" smtClean="0"/>
              <a:t> RDC Look and Learn Visit in 2023</a:t>
            </a:r>
            <a:endParaRPr lang="en-ZW" dirty="0"/>
          </a:p>
        </p:txBody>
      </p:sp>
    </p:spTree>
    <p:extLst>
      <p:ext uri="{BB962C8B-B14F-4D97-AF65-F5344CB8AC3E}">
        <p14:creationId xmlns:p14="http://schemas.microsoft.com/office/powerpoint/2010/main" xmlns="" val="17792346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2800" b="1" dirty="0" smtClean="0">
                <a:solidFill>
                  <a:prstClr val="black"/>
                </a:solidFill>
                <a:ea typeface="+mn-ea"/>
                <a:cs typeface="+mn-cs"/>
              </a:rPr>
              <a:t>X</a:t>
            </a:r>
            <a:r>
              <a:rPr lang="en-ZA" sz="2800" b="1" dirty="0">
                <a:solidFill>
                  <a:prstClr val="black"/>
                </a:solidFill>
                <a:ea typeface="+mn-ea"/>
                <a:cs typeface="+mn-cs"/>
              </a:rPr>
              <a:t>. GENDER </a:t>
            </a:r>
            <a:r>
              <a:rPr lang="en-ZA" sz="2800" b="1" dirty="0" smtClean="0">
                <a:solidFill>
                  <a:prstClr val="black"/>
                </a:solidFill>
                <a:ea typeface="+mn-ea"/>
                <a:cs typeface="+mn-cs"/>
              </a:rPr>
              <a:t>RESPONSIVE BUDGETING </a:t>
            </a:r>
            <a:endParaRPr lang="en-ZA" sz="2800" dirty="0"/>
          </a:p>
        </p:txBody>
      </p:sp>
      <p:sp>
        <p:nvSpPr>
          <p:cNvPr id="3" name="Content Placeholder 2"/>
          <p:cNvSpPr>
            <a:spLocks noGrp="1"/>
          </p:cNvSpPr>
          <p:nvPr>
            <p:ph idx="1"/>
          </p:nvPr>
        </p:nvSpPr>
        <p:spPr>
          <a:xfrm>
            <a:off x="228600" y="1295400"/>
            <a:ext cx="4038600" cy="4953000"/>
          </a:xfrm>
          <a:ln>
            <a:solidFill>
              <a:schemeClr val="tx1"/>
            </a:solidFill>
          </a:ln>
        </p:spPr>
        <p:txBody>
          <a:bodyPr>
            <a:normAutofit fontScale="85000" lnSpcReduction="10000"/>
          </a:bodyPr>
          <a:lstStyle/>
          <a:p>
            <a:pPr marR="113348" lvl="0">
              <a:spcBef>
                <a:spcPts val="0"/>
              </a:spcBef>
              <a:buFont typeface="Wingdings" panose="05000000000000000000" pitchFamily="2" charset="2"/>
              <a:buChar char="Ø"/>
              <a:tabLst>
                <a:tab pos="2362676" algn="l"/>
              </a:tabLst>
            </a:pPr>
            <a:r>
              <a:rPr lang="en-ZW" sz="2400" dirty="0"/>
              <a:t>City of Bulawayo submitted an entry in the GRB </a:t>
            </a:r>
            <a:r>
              <a:rPr lang="en-ZW" sz="2400" dirty="0" smtClean="0"/>
              <a:t>category</a:t>
            </a:r>
            <a:endParaRPr lang="en-ZW" sz="2400" dirty="0" smtClean="0">
              <a:ea typeface="Calibri" panose="020F0502020204030204" pitchFamily="34" charset="0"/>
              <a:cs typeface="Times New Roman" panose="02020603050405020304" pitchFamily="18" charset="0"/>
            </a:endParaRPr>
          </a:p>
          <a:p>
            <a:pPr marR="113348">
              <a:spcBef>
                <a:spcPts val="0"/>
              </a:spcBef>
              <a:buFont typeface="Wingdings" panose="05000000000000000000" pitchFamily="2" charset="2"/>
              <a:buChar char="Ø"/>
              <a:tabLst>
                <a:tab pos="2362676" algn="l"/>
              </a:tabLst>
            </a:pPr>
            <a:r>
              <a:rPr lang="en-ZW" sz="2400" dirty="0" smtClean="0">
                <a:ea typeface="Calibri" panose="020F0502020204030204" pitchFamily="34" charset="0"/>
                <a:cs typeface="Times New Roman" panose="02020603050405020304" pitchFamily="18" charset="0"/>
              </a:rPr>
              <a:t>The </a:t>
            </a:r>
            <a:r>
              <a:rPr lang="en-ZW" sz="2400" dirty="0">
                <a:ea typeface="Calibri" panose="020F0502020204030204" pitchFamily="34" charset="0"/>
                <a:cs typeface="Times New Roman" panose="02020603050405020304" pitchFamily="18" charset="0"/>
              </a:rPr>
              <a:t>2024 proposed budget consultation meetings were consolidated into a single meeting in view of the elections</a:t>
            </a:r>
            <a:r>
              <a:rPr lang="en-ZW" sz="2400" dirty="0" smtClean="0">
                <a:ea typeface="Calibri" panose="020F0502020204030204" pitchFamily="34" charset="0"/>
                <a:cs typeface="Times New Roman" panose="02020603050405020304" pitchFamily="18" charset="0"/>
              </a:rPr>
              <a:t>.</a:t>
            </a:r>
          </a:p>
          <a:p>
            <a:pPr marR="113348">
              <a:spcBef>
                <a:spcPts val="0"/>
              </a:spcBef>
              <a:buFont typeface="Wingdings" panose="05000000000000000000" pitchFamily="2" charset="2"/>
              <a:buChar char="Ø"/>
              <a:tabLst>
                <a:tab pos="2362676" algn="l"/>
              </a:tabLst>
            </a:pPr>
            <a:r>
              <a:rPr lang="en-ZW" sz="2400" dirty="0"/>
              <a:t>The meeting had a total number of one hundred and fifty-eighty (158) participants comprised of eighty-one females (81) and seventy-seven males (77) including thirteen persons with disabilities</a:t>
            </a:r>
            <a:r>
              <a:rPr lang="en-ZW" sz="2400" dirty="0" smtClean="0"/>
              <a:t>.</a:t>
            </a:r>
            <a:endParaRPr lang="en-ZW" sz="2400" dirty="0">
              <a:ea typeface="Calibri" panose="020F0502020204030204" pitchFamily="34" charset="0"/>
              <a:cs typeface="Times New Roman" panose="02020603050405020304" pitchFamily="18" charset="0"/>
            </a:endParaRPr>
          </a:p>
          <a:p>
            <a:pPr marR="113348">
              <a:spcBef>
                <a:spcPts val="0"/>
              </a:spcBef>
              <a:buFont typeface="Wingdings" panose="05000000000000000000" pitchFamily="2" charset="2"/>
              <a:buChar char="Ø"/>
              <a:tabLst>
                <a:tab pos="2362676" algn="l"/>
              </a:tabLst>
            </a:pPr>
            <a:r>
              <a:rPr lang="en-ZW" sz="2400" dirty="0" smtClean="0">
                <a:ea typeface="Calibri" panose="020F0502020204030204" pitchFamily="34" charset="0"/>
                <a:cs typeface="Times New Roman" panose="02020603050405020304" pitchFamily="18" charset="0"/>
              </a:rPr>
              <a:t>Sentiments expressed </a:t>
            </a:r>
            <a:r>
              <a:rPr lang="en-ZW" sz="2400" dirty="0">
                <a:ea typeface="Calibri" panose="020F0502020204030204" pitchFamily="34" charset="0"/>
                <a:cs typeface="Times New Roman" panose="02020603050405020304" pitchFamily="18" charset="0"/>
              </a:rPr>
              <a:t>were focused on the need to improve service delivery at an affordable charge</a:t>
            </a:r>
          </a:p>
          <a:p>
            <a:pPr lvl="0">
              <a:spcBef>
                <a:spcPts val="0"/>
              </a:spcBef>
              <a:buFont typeface="Wingdings" panose="05000000000000000000" pitchFamily="2" charset="2"/>
              <a:buChar char="Ø"/>
            </a:pPr>
            <a:endParaRPr lang="en-ZW" sz="2400" dirty="0">
              <a:solidFill>
                <a:srgbClr val="FF0000"/>
              </a:solidFill>
            </a:endParaRPr>
          </a:p>
        </p:txBody>
      </p:sp>
      <p:sp>
        <p:nvSpPr>
          <p:cNvPr id="5" name="Content Placeholder 4"/>
          <p:cNvSpPr txBox="1">
            <a:spLocks/>
          </p:cNvSpPr>
          <p:nvPr/>
        </p:nvSpPr>
        <p:spPr>
          <a:xfrm>
            <a:off x="4267200" y="1371600"/>
            <a:ext cx="4419600" cy="5027186"/>
          </a:xfrm>
          <a:prstGeom prst="rect">
            <a:avLst/>
          </a:prstGeom>
          <a:ln>
            <a:solidFill>
              <a:schemeClr val="tx1"/>
            </a:solidFill>
          </a:ln>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ZA" dirty="0" smtClean="0">
                <a:solidFill>
                  <a:srgbClr val="FF0000"/>
                </a:solidFill>
              </a:rPr>
              <a:t> </a:t>
            </a:r>
            <a:endParaRPr lang="en-ZA" dirty="0">
              <a:solidFill>
                <a:srgbClr val="FF0000"/>
              </a:solidFill>
            </a:endParaRPr>
          </a:p>
        </p:txBody>
      </p:sp>
      <p:pic>
        <p:nvPicPr>
          <p:cNvPr id="7" name="Picture 6"/>
          <p:cNvPicPr/>
          <p:nvPr/>
        </p:nvPicPr>
        <p:blipFill>
          <a:blip r:embed="rId2">
            <a:extLst>
              <a:ext uri="{28A0092B-C50C-407E-A947-70E740481C1C}">
                <a14:useLocalDpi xmlns:a14="http://schemas.microsoft.com/office/drawing/2010/main" xmlns="" val="0"/>
              </a:ext>
            </a:extLst>
          </a:blip>
          <a:stretch>
            <a:fillRect/>
          </a:stretch>
        </p:blipFill>
        <p:spPr>
          <a:xfrm>
            <a:off x="4195445" y="1371599"/>
            <a:ext cx="4563110" cy="2971801"/>
          </a:xfrm>
          <a:prstGeom prst="rect">
            <a:avLst/>
          </a:prstGeom>
        </p:spPr>
      </p:pic>
      <p:sp>
        <p:nvSpPr>
          <p:cNvPr id="4" name="Rounded Rectangle 3"/>
          <p:cNvSpPr/>
          <p:nvPr/>
        </p:nvSpPr>
        <p:spPr>
          <a:xfrm>
            <a:off x="4419600" y="4572000"/>
            <a:ext cx="42672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W" dirty="0" smtClean="0"/>
              <a:t>Former Mayor Cllr Solomon </a:t>
            </a:r>
            <a:r>
              <a:rPr lang="en-ZW" dirty="0" err="1" smtClean="0"/>
              <a:t>Mguni</a:t>
            </a:r>
            <a:r>
              <a:rPr lang="en-ZW" dirty="0" smtClean="0"/>
              <a:t> giving welcome remarks at the 2023 budget consultation at the Large City Hall </a:t>
            </a:r>
            <a:endParaRPr lang="en-ZW" dirty="0"/>
          </a:p>
        </p:txBody>
      </p:sp>
      <p:sp>
        <p:nvSpPr>
          <p:cNvPr id="8" name="TextBox 7"/>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spTree>
    <p:extLst>
      <p:ext uri="{BB962C8B-B14F-4D97-AF65-F5344CB8AC3E}">
        <p14:creationId xmlns:p14="http://schemas.microsoft.com/office/powerpoint/2010/main" xmlns="" val="1845600185"/>
      </p:ext>
    </p:extLst>
  </p:cSld>
  <p:clrMapOvr>
    <a:masterClrMapping/>
  </p:clrMapOvr>
  <p:transition spd="slow">
    <p:push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t>PARTNERSHIP FOR GENDER AND INCLUSION</a:t>
            </a:r>
            <a:endParaRPr lang="en-ZW" sz="3200" b="1" dirty="0"/>
          </a:p>
        </p:txBody>
      </p:sp>
      <p:pic>
        <p:nvPicPr>
          <p:cNvPr id="4" name="Content Placeholder 3" descr="world vision-logo.png"/>
          <p:cNvPicPr>
            <a:picLocks noGrp="1" noChangeAspect="1"/>
          </p:cNvPicPr>
          <p:nvPr>
            <p:ph idx="1"/>
          </p:nvPr>
        </p:nvPicPr>
        <p:blipFill>
          <a:blip r:embed="rId2"/>
          <a:stretch>
            <a:fillRect/>
          </a:stretch>
        </p:blipFill>
        <p:spPr>
          <a:xfrm>
            <a:off x="642912" y="1714488"/>
            <a:ext cx="2368889" cy="936000"/>
          </a:xfrm>
        </p:spPr>
      </p:pic>
      <p:pic>
        <p:nvPicPr>
          <p:cNvPr id="5" name="Picture 4" descr="Sweden-Embassy.png"/>
          <p:cNvPicPr>
            <a:picLocks noChangeAspect="1"/>
          </p:cNvPicPr>
          <p:nvPr/>
        </p:nvPicPr>
        <p:blipFill>
          <a:blip r:embed="rId3"/>
          <a:stretch>
            <a:fillRect/>
          </a:stretch>
        </p:blipFill>
        <p:spPr>
          <a:xfrm>
            <a:off x="3000364" y="1714488"/>
            <a:ext cx="2946400" cy="857250"/>
          </a:xfrm>
          <a:prstGeom prst="rect">
            <a:avLst/>
          </a:prstGeom>
        </p:spPr>
      </p:pic>
      <p:pic>
        <p:nvPicPr>
          <p:cNvPr id="6" name="Picture 5" descr="waterworx-logo-final.jpg"/>
          <p:cNvPicPr>
            <a:picLocks noChangeAspect="1"/>
          </p:cNvPicPr>
          <p:nvPr/>
        </p:nvPicPr>
        <p:blipFill>
          <a:blip r:embed="rId4" cstate="print"/>
          <a:stretch>
            <a:fillRect/>
          </a:stretch>
        </p:blipFill>
        <p:spPr>
          <a:xfrm>
            <a:off x="6000760" y="1500174"/>
            <a:ext cx="1642672" cy="1152000"/>
          </a:xfrm>
          <a:prstGeom prst="rect">
            <a:avLst/>
          </a:prstGeom>
        </p:spPr>
      </p:pic>
      <p:pic>
        <p:nvPicPr>
          <p:cNvPr id="7" name="Picture 6" descr="Vei-partner.png"/>
          <p:cNvPicPr>
            <a:picLocks noChangeAspect="1"/>
          </p:cNvPicPr>
          <p:nvPr/>
        </p:nvPicPr>
        <p:blipFill>
          <a:blip r:embed="rId5" cstate="print"/>
          <a:stretch>
            <a:fillRect/>
          </a:stretch>
        </p:blipFill>
        <p:spPr>
          <a:xfrm>
            <a:off x="7572396" y="1714488"/>
            <a:ext cx="1408000" cy="792000"/>
          </a:xfrm>
          <a:prstGeom prst="rect">
            <a:avLst/>
          </a:prstGeom>
        </p:spPr>
      </p:pic>
      <p:pic>
        <p:nvPicPr>
          <p:cNvPr id="1026" name="Picture 2" descr="C:\Users\A. MANYEMWE\Downloads\eclf"/>
          <p:cNvPicPr>
            <a:picLocks noChangeAspect="1" noChangeArrowheads="1"/>
          </p:cNvPicPr>
          <p:nvPr/>
        </p:nvPicPr>
        <p:blipFill>
          <a:blip r:embed="rId6"/>
          <a:srcRect/>
          <a:stretch>
            <a:fillRect/>
          </a:stretch>
        </p:blipFill>
        <p:spPr bwMode="auto">
          <a:xfrm>
            <a:off x="500034" y="2643182"/>
            <a:ext cx="1332000" cy="1332000"/>
          </a:xfrm>
          <a:prstGeom prst="rect">
            <a:avLst/>
          </a:prstGeom>
          <a:noFill/>
        </p:spPr>
      </p:pic>
      <p:pic>
        <p:nvPicPr>
          <p:cNvPr id="1027" name="Picture 3" descr="C:\Users\A. MANYEMWE\Downloads\Zrp"/>
          <p:cNvPicPr>
            <a:picLocks noChangeAspect="1" noChangeArrowheads="1"/>
          </p:cNvPicPr>
          <p:nvPr/>
        </p:nvPicPr>
        <p:blipFill>
          <a:blip r:embed="rId7"/>
          <a:srcRect/>
          <a:stretch>
            <a:fillRect/>
          </a:stretch>
        </p:blipFill>
        <p:spPr bwMode="auto">
          <a:xfrm>
            <a:off x="1857356" y="2714620"/>
            <a:ext cx="1610888" cy="1260000"/>
          </a:xfrm>
          <a:prstGeom prst="rect">
            <a:avLst/>
          </a:prstGeom>
          <a:noFill/>
        </p:spPr>
      </p:pic>
      <p:pic>
        <p:nvPicPr>
          <p:cNvPr id="1028" name="Picture 4" descr="C:\Users\A. MANYEMWE\Downloads\gender links"/>
          <p:cNvPicPr>
            <a:picLocks noChangeAspect="1" noChangeArrowheads="1"/>
          </p:cNvPicPr>
          <p:nvPr/>
        </p:nvPicPr>
        <p:blipFill>
          <a:blip r:embed="rId8"/>
          <a:srcRect/>
          <a:stretch>
            <a:fillRect/>
          </a:stretch>
        </p:blipFill>
        <p:spPr bwMode="auto">
          <a:xfrm>
            <a:off x="5429256" y="2643182"/>
            <a:ext cx="1836000" cy="1836000"/>
          </a:xfrm>
          <a:prstGeom prst="rect">
            <a:avLst/>
          </a:prstGeom>
          <a:noFill/>
        </p:spPr>
      </p:pic>
      <p:pic>
        <p:nvPicPr>
          <p:cNvPr id="1029" name="Picture 5" descr="C:\Users\A. MANYEMWE\Downloads\znfpc"/>
          <p:cNvPicPr>
            <a:picLocks noChangeAspect="1" noChangeArrowheads="1"/>
          </p:cNvPicPr>
          <p:nvPr/>
        </p:nvPicPr>
        <p:blipFill>
          <a:blip r:embed="rId9" cstate="print"/>
          <a:srcRect/>
          <a:stretch>
            <a:fillRect/>
          </a:stretch>
        </p:blipFill>
        <p:spPr bwMode="auto">
          <a:xfrm>
            <a:off x="7416000" y="2786058"/>
            <a:ext cx="1728000" cy="1728000"/>
          </a:xfrm>
          <a:prstGeom prst="rect">
            <a:avLst/>
          </a:prstGeom>
          <a:noFill/>
        </p:spPr>
      </p:pic>
      <p:pic>
        <p:nvPicPr>
          <p:cNvPr id="1030" name="Picture 6" descr="C:\Users\A. MANYEMWE\Downloads\Ministry"/>
          <p:cNvPicPr>
            <a:picLocks noChangeAspect="1" noChangeArrowheads="1"/>
          </p:cNvPicPr>
          <p:nvPr/>
        </p:nvPicPr>
        <p:blipFill>
          <a:blip r:embed="rId10"/>
          <a:srcRect/>
          <a:stretch>
            <a:fillRect/>
          </a:stretch>
        </p:blipFill>
        <p:spPr bwMode="auto">
          <a:xfrm>
            <a:off x="0" y="4714884"/>
            <a:ext cx="1893447" cy="1260000"/>
          </a:xfrm>
          <a:prstGeom prst="rect">
            <a:avLst/>
          </a:prstGeom>
          <a:noFill/>
        </p:spPr>
      </p:pic>
      <p:pic>
        <p:nvPicPr>
          <p:cNvPr id="1031" name="Picture 7" descr="C:\Users\A. MANYEMWE\Downloads\NAC"/>
          <p:cNvPicPr>
            <a:picLocks noChangeAspect="1" noChangeArrowheads="1"/>
          </p:cNvPicPr>
          <p:nvPr/>
        </p:nvPicPr>
        <p:blipFill>
          <a:blip r:embed="rId11"/>
          <a:srcRect/>
          <a:stretch>
            <a:fillRect/>
          </a:stretch>
        </p:blipFill>
        <p:spPr bwMode="auto">
          <a:xfrm>
            <a:off x="1714480" y="4857760"/>
            <a:ext cx="1058051" cy="1044000"/>
          </a:xfrm>
          <a:prstGeom prst="rect">
            <a:avLst/>
          </a:prstGeom>
          <a:noFill/>
        </p:spPr>
      </p:pic>
      <p:pic>
        <p:nvPicPr>
          <p:cNvPr id="1032" name="Picture 8" descr="C:\Users\A. MANYEMWE\Downloads\Musasa"/>
          <p:cNvPicPr>
            <a:picLocks noChangeAspect="1" noChangeArrowheads="1"/>
          </p:cNvPicPr>
          <p:nvPr/>
        </p:nvPicPr>
        <p:blipFill>
          <a:blip r:embed="rId12"/>
          <a:srcRect/>
          <a:stretch>
            <a:fillRect/>
          </a:stretch>
        </p:blipFill>
        <p:spPr bwMode="auto">
          <a:xfrm>
            <a:off x="3000364" y="5000636"/>
            <a:ext cx="972000" cy="972000"/>
          </a:xfrm>
          <a:prstGeom prst="rect">
            <a:avLst/>
          </a:prstGeom>
          <a:noFill/>
        </p:spPr>
      </p:pic>
      <p:pic>
        <p:nvPicPr>
          <p:cNvPr id="1033" name="Picture 9" descr="C:\Users\A. MANYEMWE\Downloads\Plan International"/>
          <p:cNvPicPr>
            <a:picLocks noChangeAspect="1" noChangeArrowheads="1"/>
          </p:cNvPicPr>
          <p:nvPr/>
        </p:nvPicPr>
        <p:blipFill>
          <a:blip r:embed="rId13"/>
          <a:srcRect/>
          <a:stretch>
            <a:fillRect/>
          </a:stretch>
        </p:blipFill>
        <p:spPr bwMode="auto">
          <a:xfrm>
            <a:off x="4214810" y="4929198"/>
            <a:ext cx="1116000" cy="1116000"/>
          </a:xfrm>
          <a:prstGeom prst="rect">
            <a:avLst/>
          </a:prstGeom>
          <a:noFill/>
        </p:spPr>
      </p:pic>
      <p:pic>
        <p:nvPicPr>
          <p:cNvPr id="1034" name="Picture 10" descr="C:\Users\A. MANYEMWE\Downloads\images.jpeg"/>
          <p:cNvPicPr>
            <a:picLocks noChangeAspect="1" noChangeArrowheads="1"/>
          </p:cNvPicPr>
          <p:nvPr/>
        </p:nvPicPr>
        <p:blipFill>
          <a:blip r:embed="rId14"/>
          <a:srcRect/>
          <a:stretch>
            <a:fillRect/>
          </a:stretch>
        </p:blipFill>
        <p:spPr bwMode="auto">
          <a:xfrm>
            <a:off x="7750587" y="4786322"/>
            <a:ext cx="1393413" cy="1512000"/>
          </a:xfrm>
          <a:prstGeom prst="rect">
            <a:avLst/>
          </a:prstGeom>
          <a:noFill/>
        </p:spPr>
      </p:pic>
      <p:pic>
        <p:nvPicPr>
          <p:cNvPr id="1035" name="Picture 11" descr="C:\Users\A. MANYEMWE\Downloads\logo-zgc.png"/>
          <p:cNvPicPr>
            <a:picLocks noChangeAspect="1" noChangeArrowheads="1"/>
          </p:cNvPicPr>
          <p:nvPr/>
        </p:nvPicPr>
        <p:blipFill>
          <a:blip r:embed="rId15"/>
          <a:srcRect/>
          <a:stretch>
            <a:fillRect/>
          </a:stretch>
        </p:blipFill>
        <p:spPr bwMode="auto">
          <a:xfrm>
            <a:off x="3500430" y="2928934"/>
            <a:ext cx="2100000" cy="720000"/>
          </a:xfrm>
          <a:prstGeom prst="rect">
            <a:avLst/>
          </a:prstGeom>
          <a:noFill/>
        </p:spPr>
      </p:pic>
      <p:pic>
        <p:nvPicPr>
          <p:cNvPr id="17" name="Picture 16" descr="Womens-Coalition-of-Zimbabwe-logo-WCoZ.jpg"/>
          <p:cNvPicPr>
            <a:picLocks noChangeAspect="1"/>
          </p:cNvPicPr>
          <p:nvPr/>
        </p:nvPicPr>
        <p:blipFill>
          <a:blip r:embed="rId16" cstate="print"/>
          <a:stretch>
            <a:fillRect/>
          </a:stretch>
        </p:blipFill>
        <p:spPr>
          <a:xfrm>
            <a:off x="5500694" y="4714884"/>
            <a:ext cx="1463040" cy="1463040"/>
          </a:xfrm>
          <a:prstGeom prst="rect">
            <a:avLst/>
          </a:prstGeom>
        </p:spPr>
      </p:pic>
      <p:pic>
        <p:nvPicPr>
          <p:cNvPr id="8193" name="Picture 1" descr="C:\Users\A. MANYEMWE\Downloads\images (2).jpeg"/>
          <p:cNvPicPr>
            <a:picLocks noChangeAspect="1" noChangeArrowheads="1"/>
          </p:cNvPicPr>
          <p:nvPr/>
        </p:nvPicPr>
        <p:blipFill>
          <a:blip r:embed="rId17"/>
          <a:srcRect/>
          <a:stretch>
            <a:fillRect/>
          </a:stretch>
        </p:blipFill>
        <p:spPr bwMode="auto">
          <a:xfrm>
            <a:off x="6929454" y="5000636"/>
            <a:ext cx="1044000" cy="104400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W" b="1" dirty="0">
                <a:solidFill>
                  <a:prstClr val="black"/>
                </a:solidFill>
              </a:rPr>
              <a:t>CHALLENGES</a:t>
            </a:r>
            <a:endParaRPr lang="en-ZW" dirty="0"/>
          </a:p>
        </p:txBody>
      </p:sp>
      <p:sp>
        <p:nvSpPr>
          <p:cNvPr id="3" name="Content Placeholder 2"/>
          <p:cNvSpPr>
            <a:spLocks noGrp="1"/>
          </p:cNvSpPr>
          <p:nvPr>
            <p:ph idx="1"/>
          </p:nvPr>
        </p:nvSpPr>
        <p:spPr/>
        <p:txBody>
          <a:bodyPr>
            <a:normAutofit fontScale="92500" lnSpcReduction="20000"/>
          </a:bodyPr>
          <a:lstStyle/>
          <a:p>
            <a:pPr lvl="0" algn="just">
              <a:spcBef>
                <a:spcPts val="700"/>
              </a:spcBef>
              <a:buSzPct val="60000"/>
              <a:buFont typeface="Wingdings" panose="05000000000000000000" pitchFamily="2" charset="2"/>
              <a:buChar char="Ø"/>
              <a:defRPr/>
            </a:pPr>
            <a:endParaRPr lang="en-ZW" sz="2800" dirty="0" smtClean="0">
              <a:solidFill>
                <a:prstClr val="black"/>
              </a:solidFill>
              <a:latin typeface="Times New Roman" panose="02020603050405020304" pitchFamily="18" charset="0"/>
              <a:cs typeface="Times New Roman" panose="02020603050405020304" pitchFamily="18" charset="0"/>
            </a:endParaRPr>
          </a:p>
          <a:p>
            <a:pPr lvl="0" algn="just">
              <a:spcBef>
                <a:spcPts val="700"/>
              </a:spcBef>
              <a:buSzPct val="60000"/>
              <a:buFont typeface="Wingdings" panose="05000000000000000000" pitchFamily="2" charset="2"/>
              <a:buChar char="Ø"/>
              <a:defRPr/>
            </a:pPr>
            <a:r>
              <a:rPr lang="en-ZW" sz="2800" dirty="0" smtClean="0">
                <a:solidFill>
                  <a:prstClr val="black"/>
                </a:solidFill>
                <a:latin typeface="Times New Roman" panose="02020603050405020304" pitchFamily="18" charset="0"/>
                <a:cs typeface="Times New Roman" panose="02020603050405020304" pitchFamily="18" charset="0"/>
              </a:rPr>
              <a:t>Slow pace in writing the job descriptions that include  gender mainstreaming in key positions such as Directors and assistant directors.</a:t>
            </a:r>
          </a:p>
          <a:p>
            <a:pPr lvl="0" algn="just">
              <a:spcBef>
                <a:spcPts val="700"/>
              </a:spcBef>
              <a:buSzPct val="60000"/>
              <a:buFont typeface="Wingdings" panose="05000000000000000000" pitchFamily="2" charset="2"/>
              <a:buChar char="Ø"/>
              <a:defRPr/>
            </a:pPr>
            <a:r>
              <a:rPr lang="en-ZW" sz="2800" dirty="0" smtClean="0">
                <a:solidFill>
                  <a:prstClr val="black"/>
                </a:solidFill>
                <a:latin typeface="Times New Roman" panose="02020603050405020304" pitchFamily="18" charset="0"/>
                <a:cs typeface="Times New Roman" panose="02020603050405020304" pitchFamily="18" charset="0"/>
              </a:rPr>
              <a:t>Staff turn over is affecting continuity in the implementation of sex </a:t>
            </a:r>
            <a:r>
              <a:rPr lang="en-ZW" sz="2800" dirty="0">
                <a:solidFill>
                  <a:prstClr val="black"/>
                </a:solidFill>
                <a:latin typeface="Times New Roman" panose="02020603050405020304" pitchFamily="18" charset="0"/>
                <a:cs typeface="Times New Roman" panose="02020603050405020304" pitchFamily="18" charset="0"/>
              </a:rPr>
              <a:t>disaggregated data </a:t>
            </a:r>
            <a:r>
              <a:rPr lang="en-ZW" sz="2800" dirty="0" smtClean="0">
                <a:solidFill>
                  <a:prstClr val="black"/>
                </a:solidFill>
                <a:latin typeface="Times New Roman" panose="02020603050405020304" pitchFamily="18" charset="0"/>
                <a:cs typeface="Times New Roman" panose="02020603050405020304" pitchFamily="18" charset="0"/>
              </a:rPr>
              <a:t>collection for example departmental gender focal persons are frequently changed.</a:t>
            </a:r>
          </a:p>
          <a:p>
            <a:pPr algn="just">
              <a:spcBef>
                <a:spcPts val="700"/>
              </a:spcBef>
              <a:buSzPct val="60000"/>
              <a:buFont typeface="Wingdings" panose="05000000000000000000" pitchFamily="2" charset="2"/>
              <a:buChar char="Ø"/>
              <a:defRPr/>
            </a:pPr>
            <a:r>
              <a:rPr lang="en-ZW" sz="2800" dirty="0" smtClean="0">
                <a:solidFill>
                  <a:prstClr val="black"/>
                </a:solidFill>
                <a:latin typeface="Times New Roman" panose="02020603050405020304" pitchFamily="18" charset="0"/>
                <a:cs typeface="Times New Roman" panose="02020603050405020304" pitchFamily="18" charset="0"/>
              </a:rPr>
              <a:t> Poor communication and the inconsistent changes of Gender Focal Persons from other local authorities is another challenge that Council has experienced in the implementation of the hub activities.</a:t>
            </a:r>
          </a:p>
          <a:p>
            <a:pPr lvl="0" algn="just">
              <a:spcBef>
                <a:spcPts val="700"/>
              </a:spcBef>
              <a:buSzPct val="60000"/>
              <a:buFont typeface="Wingdings" panose="05000000000000000000" pitchFamily="2" charset="2"/>
              <a:buChar char="Ø"/>
              <a:defRPr/>
            </a:pPr>
            <a:endParaRPr lang="en-ZW" sz="2800" dirty="0">
              <a:solidFill>
                <a:prstClr val="black"/>
              </a:solidFill>
            </a:endParaRPr>
          </a:p>
          <a:p>
            <a:pPr>
              <a:buNone/>
            </a:pPr>
            <a:endParaRPr lang="en-ZW" dirty="0"/>
          </a:p>
        </p:txBody>
      </p:sp>
      <p:sp>
        <p:nvSpPr>
          <p:cNvPr id="5" name="TextBox 4"/>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spTree>
    <p:extLst>
      <p:ext uri="{BB962C8B-B14F-4D97-AF65-F5344CB8AC3E}">
        <p14:creationId xmlns:p14="http://schemas.microsoft.com/office/powerpoint/2010/main" xmlns="" val="40461216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W" b="1" dirty="0"/>
              <a:t>CHALLENGES</a:t>
            </a:r>
            <a:endParaRPr lang="en-ZW" dirty="0"/>
          </a:p>
        </p:txBody>
      </p:sp>
      <p:sp>
        <p:nvSpPr>
          <p:cNvPr id="3" name="Content Placeholder 2"/>
          <p:cNvSpPr>
            <a:spLocks noGrp="1"/>
          </p:cNvSpPr>
          <p:nvPr>
            <p:ph idx="1"/>
          </p:nvPr>
        </p:nvSpPr>
        <p:spPr/>
        <p:txBody>
          <a:bodyPr>
            <a:normAutofit/>
          </a:bodyPr>
          <a:lstStyle/>
          <a:p>
            <a:pPr lvl="0">
              <a:buNone/>
            </a:pPr>
            <a:endParaRPr lang="en-ZW" sz="2800" dirty="0" smtClean="0">
              <a:solidFill>
                <a:prstClr val="black"/>
              </a:solidFill>
              <a:latin typeface="Times New Roman" panose="02020603050405020304" pitchFamily="18" charset="0"/>
              <a:cs typeface="Times New Roman" panose="02020603050405020304" pitchFamily="18" charset="0"/>
            </a:endParaRPr>
          </a:p>
          <a:p>
            <a:pPr lvl="0">
              <a:buFont typeface="Wingdings" panose="05000000000000000000" pitchFamily="2" charset="2"/>
              <a:buChar char="Ø"/>
            </a:pPr>
            <a:r>
              <a:rPr lang="en-ZW" sz="2800" dirty="0" smtClean="0">
                <a:solidFill>
                  <a:prstClr val="black"/>
                </a:solidFill>
                <a:latin typeface="Times New Roman" panose="02020603050405020304" pitchFamily="18" charset="0"/>
                <a:cs typeface="Times New Roman" panose="02020603050405020304" pitchFamily="18" charset="0"/>
              </a:rPr>
              <a:t>Community trainings and awareness campaigns on gender are constantly being done however men perceptions on gender issues still need to increase.</a:t>
            </a:r>
          </a:p>
          <a:p>
            <a:pPr lvl="0">
              <a:buFont typeface="Wingdings" panose="05000000000000000000" pitchFamily="2" charset="2"/>
              <a:buChar char="Ø"/>
            </a:pPr>
            <a:r>
              <a:rPr lang="en-ZW" sz="2800" dirty="0" smtClean="0">
                <a:solidFill>
                  <a:prstClr val="black"/>
                </a:solidFill>
                <a:latin typeface="Times New Roman" panose="02020603050405020304" pitchFamily="18" charset="0"/>
                <a:cs typeface="Times New Roman" panose="02020603050405020304" pitchFamily="18" charset="0"/>
              </a:rPr>
              <a:t>Illegal vending is increasing exposure of gender based violence to women and girls including persons with disabilities.</a:t>
            </a:r>
          </a:p>
          <a:p>
            <a:pPr lvl="0">
              <a:buFont typeface="Wingdings" panose="05000000000000000000" pitchFamily="2" charset="2"/>
              <a:buChar char="Ø"/>
            </a:pPr>
            <a:r>
              <a:rPr lang="en-ZW" sz="2800" dirty="0" smtClean="0">
                <a:solidFill>
                  <a:prstClr val="black"/>
                </a:solidFill>
                <a:latin typeface="Times New Roman" panose="02020603050405020304" pitchFamily="18" charset="0"/>
                <a:cs typeface="Times New Roman" panose="02020603050405020304" pitchFamily="18" charset="0"/>
              </a:rPr>
              <a:t>E-governance has not yet been fully implemented to benefit gender mainstreaming and inclusion</a:t>
            </a:r>
            <a:endParaRPr lang="en-ZW" sz="2800" dirty="0">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spTree>
    <p:extLst>
      <p:ext uri="{BB962C8B-B14F-4D97-AF65-F5344CB8AC3E}">
        <p14:creationId xmlns:p14="http://schemas.microsoft.com/office/powerpoint/2010/main" xmlns="" val="2640745785"/>
      </p:ext>
    </p:extLst>
  </p:cSld>
  <p:clrMapOvr>
    <a:masterClrMapping/>
  </p:clrMapOvr>
  <p:transition spd="slow">
    <p:push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b="1" dirty="0"/>
              <a:t>LESSON LEARNED AND INNOVATION </a:t>
            </a:r>
            <a:endParaRPr lang="en-ZA" dirty="0"/>
          </a:p>
        </p:txBody>
      </p:sp>
      <p:sp>
        <p:nvSpPr>
          <p:cNvPr id="3" name="Content Placeholder 2"/>
          <p:cNvSpPr>
            <a:spLocks noGrp="1"/>
          </p:cNvSpPr>
          <p:nvPr>
            <p:ph idx="1"/>
          </p:nvPr>
        </p:nvSpPr>
        <p:spPr/>
        <p:txBody>
          <a:bodyPr>
            <a:normAutofit fontScale="92500" lnSpcReduction="10000"/>
          </a:bodyPr>
          <a:lstStyle/>
          <a:p>
            <a:pPr>
              <a:buFont typeface="Wingdings" panose="05000000000000000000" pitchFamily="2" charset="2"/>
              <a:buChar char="Ø"/>
            </a:pPr>
            <a:r>
              <a:rPr lang="en-ZW" sz="2400" dirty="0"/>
              <a:t>Development of a Gender responsive budgeting template for Council budgets assisted in the crafting of more Gender Responsive local authority budgets.</a:t>
            </a:r>
          </a:p>
          <a:p>
            <a:pPr>
              <a:buFont typeface="Wingdings" panose="05000000000000000000" pitchFamily="2" charset="2"/>
              <a:buChar char="Ø"/>
            </a:pPr>
            <a:r>
              <a:rPr lang="en-ZW" sz="2400" dirty="0"/>
              <a:t>Partnership for Goals enhanced Gender Mainstreaming In Local Authority. This has been applied  by integrating gender mainstreaming in  Water and Sanitation projects and has resulted in acknowledgement by funding partners such </a:t>
            </a:r>
            <a:r>
              <a:rPr lang="en-ZW" sz="2400" dirty="0" smtClean="0"/>
              <a:t>as, </a:t>
            </a:r>
            <a:r>
              <a:rPr lang="en-ZW" sz="2400" dirty="0" err="1" smtClean="0"/>
              <a:t>Vitens</a:t>
            </a:r>
            <a:r>
              <a:rPr lang="en-ZW" sz="2400" dirty="0" smtClean="0"/>
              <a:t> </a:t>
            </a:r>
            <a:r>
              <a:rPr lang="en-ZW" sz="2400" dirty="0" err="1" smtClean="0"/>
              <a:t>Waterworx</a:t>
            </a:r>
            <a:r>
              <a:rPr lang="en-ZW" sz="2400" dirty="0" smtClean="0"/>
              <a:t>, Gender Links, Embassy of Sweden, </a:t>
            </a:r>
            <a:r>
              <a:rPr lang="en-ZW" sz="2400" dirty="0" err="1" smtClean="0"/>
              <a:t>Hivos</a:t>
            </a:r>
            <a:r>
              <a:rPr lang="en-ZW" sz="2400" dirty="0" smtClean="0"/>
              <a:t>, WILD, WCOZ,FODPZ</a:t>
            </a:r>
          </a:p>
          <a:p>
            <a:pPr>
              <a:buFont typeface="Wingdings" panose="05000000000000000000" pitchFamily="2" charset="2"/>
              <a:buChar char="Ø"/>
            </a:pPr>
            <a:r>
              <a:rPr lang="en-ZW" sz="2400" dirty="0" smtClean="0"/>
              <a:t>Through the Look and Learn visits, Council has successful established a robust network of collaborations with other authorities, embassies and institutions fostering mutually beneficial relationships and knowledge for example </a:t>
            </a:r>
            <a:r>
              <a:rPr lang="en-ZW" sz="2400" dirty="0" err="1" smtClean="0"/>
              <a:t>Quelimane</a:t>
            </a:r>
            <a:r>
              <a:rPr lang="en-ZW" sz="2400" dirty="0" smtClean="0"/>
              <a:t> Municipality, </a:t>
            </a:r>
            <a:r>
              <a:rPr lang="en-ZW" sz="2400" dirty="0" err="1" smtClean="0"/>
              <a:t>Gwanda</a:t>
            </a:r>
            <a:r>
              <a:rPr lang="en-ZW" sz="2400" dirty="0" smtClean="0"/>
              <a:t> RDC, Victoria Falls Council, </a:t>
            </a:r>
            <a:r>
              <a:rPr lang="en-ZW" sz="2400" dirty="0" err="1" smtClean="0"/>
              <a:t>Hwange</a:t>
            </a:r>
            <a:r>
              <a:rPr lang="en-ZW" sz="2400" dirty="0" smtClean="0"/>
              <a:t> Board, </a:t>
            </a:r>
            <a:r>
              <a:rPr lang="en-ZW" sz="2400" dirty="0" err="1" smtClean="0"/>
              <a:t>Lupane</a:t>
            </a:r>
            <a:r>
              <a:rPr lang="en-ZW" sz="2400" dirty="0" smtClean="0"/>
              <a:t> Board and the International Municipal BRICS</a:t>
            </a:r>
            <a:endParaRPr lang="en-ZW" sz="2400" dirty="0" smtClean="0"/>
          </a:p>
        </p:txBody>
      </p:sp>
      <p:sp>
        <p:nvSpPr>
          <p:cNvPr id="5" name="TextBox 4"/>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spTree>
    <p:extLst>
      <p:ext uri="{BB962C8B-B14F-4D97-AF65-F5344CB8AC3E}">
        <p14:creationId xmlns:p14="http://schemas.microsoft.com/office/powerpoint/2010/main" xmlns="" val="3651572192"/>
      </p:ext>
    </p:extLst>
  </p:cSld>
  <p:clrMapOvr>
    <a:masterClrMapping/>
  </p:clrMapOvr>
  <p:transition spd="slow">
    <p:push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b="1" dirty="0"/>
              <a:t>SUSTAINABILITY AND REPLICATION</a:t>
            </a:r>
            <a:endParaRPr lang="en-ZA"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ZW" dirty="0" smtClean="0"/>
              <a:t>Gender mainstreaming and inclusion is included in the Councils strategic plan , budget and there is an established office with officers who are on the  </a:t>
            </a:r>
            <a:r>
              <a:rPr lang="en-ZW" dirty="0" err="1" smtClean="0"/>
              <a:t>organogram</a:t>
            </a:r>
            <a:r>
              <a:rPr lang="en-ZW" dirty="0" smtClean="0"/>
              <a:t>. </a:t>
            </a:r>
            <a:endParaRPr lang="en-ZW" dirty="0" smtClean="0"/>
          </a:p>
          <a:p>
            <a:pPr>
              <a:buFont typeface="Wingdings" panose="05000000000000000000" pitchFamily="2" charset="2"/>
              <a:buChar char="Ø"/>
            </a:pPr>
            <a:r>
              <a:rPr lang="en-ZW" dirty="0" smtClean="0"/>
              <a:t>Integrating gender into e governance </a:t>
            </a:r>
          </a:p>
          <a:p>
            <a:pPr>
              <a:buFont typeface="Wingdings" panose="05000000000000000000" pitchFamily="2" charset="2"/>
              <a:buChar char="Ø"/>
            </a:pPr>
            <a:r>
              <a:rPr lang="en-ZW" dirty="0" smtClean="0"/>
              <a:t>Promoting peer learning and review</a:t>
            </a:r>
            <a:endParaRPr lang="en-ZW" dirty="0"/>
          </a:p>
          <a:p>
            <a:pPr>
              <a:buFont typeface="Wingdings" panose="05000000000000000000" pitchFamily="2" charset="2"/>
              <a:buChar char="Ø"/>
            </a:pPr>
            <a:endParaRPr lang="en-ZW" dirty="0"/>
          </a:p>
        </p:txBody>
      </p:sp>
      <p:sp>
        <p:nvSpPr>
          <p:cNvPr id="5" name="TextBox 4"/>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spTree>
    <p:extLst>
      <p:ext uri="{BB962C8B-B14F-4D97-AF65-F5344CB8AC3E}">
        <p14:creationId xmlns:p14="http://schemas.microsoft.com/office/powerpoint/2010/main" xmlns="" val="1661366768"/>
      </p:ext>
    </p:extLst>
  </p:cSld>
  <p:clrMapOvr>
    <a:masterClrMapping/>
  </p:clrMapOvr>
  <p:transition spd="slow">
    <p:push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72453"/>
            <a:ext cx="8686800" cy="5821363"/>
          </a:xfrm>
        </p:spPr>
        <p:txBody>
          <a:bodyPr>
            <a:normAutofit/>
          </a:bodyPr>
          <a:lstStyle/>
          <a:p>
            <a:pPr marL="320040" marR="0" lvl="0" indent="-320040" algn="l" defTabSz="914400" rtl="0" eaLnBrk="1" fontAlgn="auto" latinLnBrk="0" hangingPunct="1">
              <a:lnSpc>
                <a:spcPct val="100000"/>
              </a:lnSpc>
              <a:spcBef>
                <a:spcPts val="700"/>
              </a:spcBef>
              <a:spcAft>
                <a:spcPts val="0"/>
              </a:spcAft>
              <a:buClr>
                <a:srgbClr val="009DD9"/>
              </a:buClr>
              <a:buSzPct val="60000"/>
              <a:buFont typeface="Wingdings"/>
              <a:buNone/>
              <a:tabLst/>
              <a:defRPr/>
            </a:pPr>
            <a:r>
              <a:rPr kumimoji="0" lang="en-GB" sz="3700" b="1" i="0" u="none" strike="noStrike" kern="1200" cap="none" spc="0" normalizeH="0" baseline="0" noProof="0" dirty="0">
                <a:ln>
                  <a:noFill/>
                </a:ln>
                <a:solidFill>
                  <a:prstClr val="black"/>
                </a:solidFill>
                <a:effectLst/>
                <a:uLnTx/>
                <a:uFillTx/>
                <a:latin typeface="Goudy Stout" pitchFamily="18" charset="0"/>
                <a:ea typeface="+mn-ea"/>
                <a:cs typeface="Juice ITC" panose="04040403040A02020202" charset="0"/>
              </a:rPr>
              <a:t>SIYABONGA</a:t>
            </a:r>
            <a:r>
              <a:rPr kumimoji="0" lang="" altLang="en-GB" sz="3700" b="1" i="0" u="none" strike="noStrike" kern="1200" cap="none" spc="0" normalizeH="0" baseline="0" noProof="0" dirty="0">
                <a:ln>
                  <a:noFill/>
                </a:ln>
                <a:solidFill>
                  <a:prstClr val="black"/>
                </a:solidFill>
                <a:effectLst/>
                <a:uLnTx/>
                <a:uFillTx/>
                <a:latin typeface="Goudy Stout" pitchFamily="18" charset="0"/>
                <a:ea typeface="+mn-ea"/>
                <a:cs typeface="Juice ITC" panose="04040403040A02020202" charset="0"/>
              </a:rPr>
              <a:t>...</a:t>
            </a:r>
            <a:endParaRPr kumimoji="0" lang="en-GB" sz="3700" b="1" i="0" u="none" strike="noStrike" kern="1200" cap="none" spc="0" normalizeH="0" baseline="0" noProof="0" dirty="0">
              <a:ln>
                <a:noFill/>
              </a:ln>
              <a:solidFill>
                <a:prstClr val="black"/>
              </a:solidFill>
              <a:effectLst/>
              <a:uLnTx/>
              <a:uFillTx/>
              <a:latin typeface="Goudy Stout" pitchFamily="18" charset="0"/>
              <a:ea typeface="+mn-ea"/>
              <a:cs typeface="Juice ITC" panose="04040403040A02020202" charset="0"/>
            </a:endParaRPr>
          </a:p>
          <a:p>
            <a:pPr marL="320040" marR="0" lvl="0" indent="-320040" algn="l" defTabSz="914400" rtl="0" eaLnBrk="1" fontAlgn="auto" latinLnBrk="0" hangingPunct="1">
              <a:lnSpc>
                <a:spcPct val="100000"/>
              </a:lnSpc>
              <a:spcBef>
                <a:spcPts val="700"/>
              </a:spcBef>
              <a:spcAft>
                <a:spcPts val="0"/>
              </a:spcAft>
              <a:buClr>
                <a:srgbClr val="009DD9"/>
              </a:buClr>
              <a:buSzPct val="60000"/>
              <a:buFont typeface="Wingdings"/>
              <a:buNone/>
              <a:tabLst/>
              <a:defRPr/>
            </a:pPr>
            <a:r>
              <a:rPr kumimoji="0" lang="en-GB" sz="3700" b="1" i="0" u="none" strike="noStrike" kern="1200" cap="none" spc="0" normalizeH="0" baseline="0" noProof="0" dirty="0">
                <a:ln>
                  <a:noFill/>
                </a:ln>
                <a:solidFill>
                  <a:prstClr val="black"/>
                </a:solidFill>
                <a:effectLst/>
                <a:uLnTx/>
                <a:uFillTx/>
                <a:latin typeface="Goudy Stout" pitchFamily="18" charset="0"/>
                <a:ea typeface="+mn-ea"/>
                <a:cs typeface="Juice ITC" panose="04040403040A02020202" charset="0"/>
              </a:rPr>
              <a:t>TATENDA</a:t>
            </a:r>
            <a:r>
              <a:rPr kumimoji="0" lang="" altLang="en-GB" sz="3700" b="1" i="0" u="none" strike="noStrike" kern="1200" cap="none" spc="0" normalizeH="0" baseline="0" noProof="0" dirty="0">
                <a:ln>
                  <a:noFill/>
                </a:ln>
                <a:solidFill>
                  <a:prstClr val="black"/>
                </a:solidFill>
                <a:effectLst/>
                <a:uLnTx/>
                <a:uFillTx/>
                <a:latin typeface="Goudy Stout" pitchFamily="18" charset="0"/>
                <a:ea typeface="+mn-ea"/>
                <a:cs typeface="Juice ITC" panose="04040403040A02020202" charset="0"/>
              </a:rPr>
              <a:t>...</a:t>
            </a:r>
            <a:endParaRPr kumimoji="0" lang="en-GB" sz="3700" b="1" i="0" u="none" strike="noStrike" kern="1200" cap="none" spc="0" normalizeH="0" baseline="0" noProof="0" dirty="0">
              <a:ln>
                <a:noFill/>
              </a:ln>
              <a:solidFill>
                <a:prstClr val="black"/>
              </a:solidFill>
              <a:effectLst/>
              <a:uLnTx/>
              <a:uFillTx/>
              <a:latin typeface="Goudy Stout" pitchFamily="18" charset="0"/>
              <a:ea typeface="+mn-ea"/>
              <a:cs typeface="Juice ITC" panose="04040403040A02020202" charset="0"/>
            </a:endParaRPr>
          </a:p>
          <a:p>
            <a:pPr marL="320040" marR="0" lvl="0" indent="-320040" algn="l" defTabSz="914400" rtl="0" eaLnBrk="1" fontAlgn="auto" latinLnBrk="0" hangingPunct="1">
              <a:lnSpc>
                <a:spcPct val="100000"/>
              </a:lnSpc>
              <a:spcBef>
                <a:spcPts val="700"/>
              </a:spcBef>
              <a:spcAft>
                <a:spcPts val="0"/>
              </a:spcAft>
              <a:buClr>
                <a:srgbClr val="009DD9"/>
              </a:buClr>
              <a:buSzPct val="60000"/>
              <a:buFont typeface="Wingdings"/>
              <a:buNone/>
              <a:tabLst/>
              <a:defRPr/>
            </a:pPr>
            <a:r>
              <a:rPr kumimoji="0" lang="en-GB" sz="3700" b="1" i="0" u="none" strike="noStrike" kern="1200" cap="none" spc="0" normalizeH="0" baseline="0" noProof="0" dirty="0">
                <a:ln>
                  <a:noFill/>
                </a:ln>
                <a:solidFill>
                  <a:prstClr val="black"/>
                </a:solidFill>
                <a:effectLst/>
                <a:uLnTx/>
                <a:uFillTx/>
                <a:latin typeface="Goudy Stout" pitchFamily="18" charset="0"/>
                <a:ea typeface="+mn-ea"/>
                <a:cs typeface="Juice ITC" panose="04040403040A02020202" charset="0"/>
              </a:rPr>
              <a:t>THANK YOU</a:t>
            </a:r>
            <a:r>
              <a:rPr kumimoji="0" lang="" altLang="en-GB" sz="3700" b="1" i="0" u="none" strike="noStrike" kern="1200" cap="none" spc="0" normalizeH="0" baseline="0" noProof="0" dirty="0">
                <a:ln>
                  <a:noFill/>
                </a:ln>
                <a:solidFill>
                  <a:prstClr val="black"/>
                </a:solidFill>
                <a:effectLst/>
                <a:uLnTx/>
                <a:uFillTx/>
                <a:latin typeface="Goudy Stout" pitchFamily="18" charset="0"/>
                <a:ea typeface="+mn-ea"/>
                <a:cs typeface="Juice ITC" panose="04040403040A02020202" charset="0"/>
              </a:rPr>
              <a:t>...</a:t>
            </a:r>
          </a:p>
          <a:p>
            <a:pPr marL="320040" marR="0" lvl="0" indent="-320040" algn="l" defTabSz="914400" rtl="0" eaLnBrk="1" fontAlgn="auto" latinLnBrk="0" hangingPunct="1">
              <a:lnSpc>
                <a:spcPct val="100000"/>
              </a:lnSpc>
              <a:spcBef>
                <a:spcPts val="700"/>
              </a:spcBef>
              <a:spcAft>
                <a:spcPts val="0"/>
              </a:spcAft>
              <a:buClr>
                <a:srgbClr val="009DD9"/>
              </a:buClr>
              <a:buSzPct val="60000"/>
              <a:buFont typeface="Wingdings"/>
              <a:buNone/>
              <a:tabLst/>
              <a:defRPr/>
            </a:pPr>
            <a:endParaRPr kumimoji="0" lang="" altLang="en-GB" sz="3700" b="1" i="0" u="none" strike="noStrike" kern="1200" cap="none" spc="0" normalizeH="0" baseline="0" noProof="0" dirty="0">
              <a:ln>
                <a:noFill/>
              </a:ln>
              <a:solidFill>
                <a:prstClr val="black"/>
              </a:solidFill>
              <a:effectLst/>
              <a:uLnTx/>
              <a:uFillTx/>
              <a:latin typeface="Juice ITC" panose="04040403040A02020202" charset="0"/>
              <a:ea typeface="+mn-ea"/>
              <a:cs typeface="Juice ITC" panose="04040403040A02020202" charset="0"/>
            </a:endParaRPr>
          </a:p>
          <a:p>
            <a:pPr marL="320040" marR="0" lvl="0" indent="-320040" algn="l" defTabSz="914400" rtl="0" eaLnBrk="1" fontAlgn="auto" latinLnBrk="0" hangingPunct="1">
              <a:lnSpc>
                <a:spcPct val="100000"/>
              </a:lnSpc>
              <a:spcBef>
                <a:spcPts val="700"/>
              </a:spcBef>
              <a:spcAft>
                <a:spcPts val="0"/>
              </a:spcAft>
              <a:buClr>
                <a:srgbClr val="009DD9"/>
              </a:buClr>
              <a:buSzPct val="60000"/>
              <a:buFont typeface="Wingdings"/>
              <a:buNone/>
              <a:tabLst/>
              <a:defRPr/>
            </a:pPr>
            <a:r>
              <a:rPr kumimoji="0" lang="en-ZW" sz="22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t>C</a:t>
            </a:r>
            <a:r>
              <a:rPr kumimoji="0" lang="" sz="22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t>ontact details:</a:t>
            </a:r>
          </a:p>
          <a:p>
            <a:pPr marL="320040" marR="0" lvl="0" indent="-320040" algn="l" defTabSz="914400" rtl="0" eaLnBrk="1" fontAlgn="auto" latinLnBrk="0" hangingPunct="1">
              <a:lnSpc>
                <a:spcPct val="100000"/>
              </a:lnSpc>
              <a:spcBef>
                <a:spcPts val="700"/>
              </a:spcBef>
              <a:spcAft>
                <a:spcPts val="0"/>
              </a:spcAft>
              <a:buClr>
                <a:srgbClr val="009DD9"/>
              </a:buClr>
              <a:buSzPct val="60000"/>
              <a:buFont typeface="Wingdings"/>
              <a:buNone/>
              <a:tabLst/>
              <a:defRPr/>
            </a:pPr>
            <a:r>
              <a:rPr kumimoji="0" lang="" sz="22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t>AUDREY MANYEMWE</a:t>
            </a:r>
          </a:p>
          <a:p>
            <a:pPr marL="320040" marR="0" lvl="0" indent="-320040" algn="l" defTabSz="914400" rtl="0" eaLnBrk="1" fontAlgn="auto" latinLnBrk="0" hangingPunct="1">
              <a:lnSpc>
                <a:spcPct val="100000"/>
              </a:lnSpc>
              <a:spcBef>
                <a:spcPts val="700"/>
              </a:spcBef>
              <a:spcAft>
                <a:spcPts val="0"/>
              </a:spcAft>
              <a:buClr>
                <a:srgbClr val="009DD9"/>
              </a:buClr>
              <a:buSzPct val="60000"/>
              <a:buFont typeface="Wingdings"/>
              <a:buNone/>
              <a:tabLst/>
              <a:defRPr/>
            </a:pPr>
            <a:r>
              <a:rPr lang="" sz="2200" b="1" i="1" dirty="0">
                <a:solidFill>
                  <a:prstClr val="black"/>
                </a:solidFill>
                <a:latin typeface="Arial" pitchFamily="34" charset="0"/>
                <a:cs typeface="Arial" pitchFamily="34" charset="0"/>
              </a:rPr>
              <a:t>GENDER FOCAL PERSON </a:t>
            </a:r>
            <a:r>
              <a:rPr kumimoji="0" lang="" sz="22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320040" marR="0" lvl="0" indent="-320040" algn="l" defTabSz="914400" rtl="0" eaLnBrk="1" fontAlgn="auto" latinLnBrk="0" hangingPunct="1">
              <a:lnSpc>
                <a:spcPct val="100000"/>
              </a:lnSpc>
              <a:spcBef>
                <a:spcPts val="700"/>
              </a:spcBef>
              <a:spcAft>
                <a:spcPts val="0"/>
              </a:spcAft>
              <a:buClr>
                <a:srgbClr val="009DD9"/>
              </a:buClr>
              <a:buSzPct val="60000"/>
              <a:buFont typeface="Wingdings"/>
              <a:buNone/>
              <a:tabLst/>
              <a:defRPr/>
            </a:pPr>
            <a:r>
              <a:rPr kumimoji="0" lang="" sz="22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t>CITY OF BULAWAYO</a:t>
            </a:r>
          </a:p>
          <a:p>
            <a:pPr marL="320040" marR="0" lvl="0" indent="-320040" algn="l" defTabSz="914400" rtl="0" eaLnBrk="1" fontAlgn="auto" latinLnBrk="0" hangingPunct="1">
              <a:lnSpc>
                <a:spcPct val="100000"/>
              </a:lnSpc>
              <a:spcBef>
                <a:spcPts val="700"/>
              </a:spcBef>
              <a:spcAft>
                <a:spcPts val="0"/>
              </a:spcAft>
              <a:buClr>
                <a:srgbClr val="009DD9"/>
              </a:buClr>
              <a:buSzPct val="60000"/>
              <a:buFont typeface="Wingdings"/>
              <a:buNone/>
              <a:tabLst/>
              <a:defRPr/>
            </a:pPr>
            <a:r>
              <a:rPr kumimoji="0" lang="" sz="22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t>CELL: 0772852283</a:t>
            </a:r>
          </a:p>
          <a:p>
            <a:pPr marL="320040" marR="0" lvl="0" indent="-320040" algn="l" defTabSz="914400" rtl="0" eaLnBrk="1" fontAlgn="auto" latinLnBrk="0" hangingPunct="1">
              <a:lnSpc>
                <a:spcPct val="100000"/>
              </a:lnSpc>
              <a:spcBef>
                <a:spcPts val="700"/>
              </a:spcBef>
              <a:spcAft>
                <a:spcPts val="0"/>
              </a:spcAft>
              <a:buClr>
                <a:srgbClr val="009DD9"/>
              </a:buClr>
              <a:buSzPct val="60000"/>
              <a:buFont typeface="Wingdings"/>
              <a:buNone/>
              <a:tabLst/>
              <a:defRPr/>
            </a:pPr>
            <a:r>
              <a:rPr kumimoji="0" lang="" sz="22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t>EMAIL: amanyemwe@citybyo.co.zw</a:t>
            </a:r>
            <a:endParaRPr kumimoji="0" lang="en-GB" sz="1600" b="1" i="1"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indent="0">
              <a:buNone/>
            </a:pPr>
            <a:endParaRPr lang="en-US" dirty="0"/>
          </a:p>
        </p:txBody>
      </p:sp>
      <p:pic>
        <p:nvPicPr>
          <p:cNvPr id="4" name="Content Placeholder 3">
            <a:extLst>
              <a:ext uri="{FF2B5EF4-FFF2-40B4-BE49-F238E27FC236}">
                <a16:creationId xmlns="" xmlns:a16="http://schemas.microsoft.com/office/drawing/2014/main" id="{17DB4BE0-3CD4-362F-C6E9-B05684660145}"/>
              </a:ext>
            </a:extLst>
          </p:cNvPr>
          <p:cNvPicPr>
            <a:picLocks noChangeAspect="1"/>
          </p:cNvPicPr>
          <p:nvPr/>
        </p:nvPicPr>
        <p:blipFill>
          <a:blip r:embed="rId2"/>
          <a:stretch>
            <a:fillRect/>
          </a:stretch>
        </p:blipFill>
        <p:spPr>
          <a:xfrm>
            <a:off x="6013938" y="2590801"/>
            <a:ext cx="2139461" cy="2286000"/>
          </a:xfrm>
          <a:prstGeom prst="rect">
            <a:avLst/>
          </a:prstGeom>
        </p:spPr>
      </p:pic>
      <p:sp>
        <p:nvSpPr>
          <p:cNvPr id="5" name="TextBox 4"/>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spTree>
    <p:extLst>
      <p:ext uri="{BB962C8B-B14F-4D97-AF65-F5344CB8AC3E}">
        <p14:creationId xmlns:p14="http://schemas.microsoft.com/office/powerpoint/2010/main" xmlns="" val="3168709706"/>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2910" y="1142984"/>
            <a:ext cx="7772400" cy="2000264"/>
          </a:xfrm>
        </p:spPr>
        <p:txBody>
          <a:bodyPr/>
          <a:lstStyle/>
          <a:p>
            <a:r>
              <a:rPr lang="en-ZA" cap="none" dirty="0" smtClean="0">
                <a:solidFill>
                  <a:srgbClr val="000000"/>
                </a:solidFill>
                <a:latin typeface="Tahoma" panose="020B0604030504040204" pitchFamily="34" charset="0"/>
                <a:ea typeface="Times New Roman" panose="02020603050405020304" pitchFamily="18" charset="0"/>
                <a:cs typeface="Times New Roman" panose="02020603050405020304" pitchFamily="18" charset="0"/>
              </a:rPr>
              <a:t>I. G</a:t>
            </a:r>
            <a:r>
              <a:rPr lang="en-ZA" dirty="0" smtClean="0">
                <a:solidFill>
                  <a:srgbClr val="000000"/>
                </a:solidFill>
                <a:latin typeface="Tahoma" panose="020B0604030504040204" pitchFamily="34" charset="0"/>
                <a:ea typeface="Times New Roman" panose="02020603050405020304" pitchFamily="18" charset="0"/>
                <a:cs typeface="Times New Roman" panose="02020603050405020304" pitchFamily="18" charset="0"/>
              </a:rPr>
              <a:t>ENDER POLICY, ACTION PLAN, HUB AND SPOKE</a:t>
            </a:r>
            <a:endParaRPr lang="en-ZW" dirty="0"/>
          </a:p>
        </p:txBody>
      </p:sp>
      <p:pic>
        <p:nvPicPr>
          <p:cNvPr id="7" name="Picture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571736" y="3000372"/>
            <a:ext cx="2952000" cy="2952000"/>
          </a:xfrm>
          <a:prstGeom prst="rect">
            <a:avLst/>
          </a:prstGeom>
        </p:spPr>
      </p:pic>
      <p:sp>
        <p:nvSpPr>
          <p:cNvPr id="8" name="TextBox 7"/>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800100" marR="191135" lvl="1" indent="-342900">
              <a:lnSpc>
                <a:spcPct val="115000"/>
              </a:lnSpc>
              <a:spcAft>
                <a:spcPts val="0"/>
              </a:spcAft>
              <a:buFont typeface="+mj-lt"/>
              <a:buAutoNum type="romanLcPeriod"/>
            </a:pPr>
            <a:r>
              <a:rPr lang="en-ZA" sz="3100" b="1" dirty="0" smtClean="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ZA" sz="3100" b="1" kern="1200" dirty="0" smtClean="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GENDER POLICY FRAMEWORK</a:t>
            </a:r>
            <a:r>
              <a:rPr lang="en-ZA" dirty="0">
                <a:effectLst/>
                <a:latin typeface="Calibri" panose="020F0502020204030204" pitchFamily="34" charset="0"/>
                <a:ea typeface="Calibri" panose="020F0502020204030204" pitchFamily="34" charset="0"/>
                <a:cs typeface="Times New Roman" panose="02020603050405020304" pitchFamily="18" charset="0"/>
              </a:rPr>
              <a:t/>
            </a:r>
            <a:br>
              <a:rPr lang="en-ZA" dirty="0">
                <a:effectLst/>
                <a:latin typeface="Calibri" panose="020F0502020204030204" pitchFamily="34" charset="0"/>
                <a:ea typeface="Calibri" panose="020F0502020204030204" pitchFamily="34" charset="0"/>
                <a:cs typeface="Times New Roman" panose="02020603050405020304" pitchFamily="18" charset="0"/>
              </a:rPr>
            </a:br>
            <a:r>
              <a:rPr lang="en-ZW" b="1" dirty="0"/>
              <a:t/>
            </a:r>
            <a:br>
              <a:rPr lang="en-ZW" b="1" dirty="0"/>
            </a:br>
            <a:endParaRPr lang="en-ZW" b="1" dirty="0"/>
          </a:p>
        </p:txBody>
      </p:sp>
      <p:sp>
        <p:nvSpPr>
          <p:cNvPr id="3" name="Content Placeholder 2"/>
          <p:cNvSpPr>
            <a:spLocks noGrp="1"/>
          </p:cNvSpPr>
          <p:nvPr>
            <p:ph sz="half" idx="1"/>
          </p:nvPr>
        </p:nvSpPr>
        <p:spPr>
          <a:xfrm>
            <a:off x="457200" y="1600200"/>
            <a:ext cx="4038600" cy="4798586"/>
          </a:xfrm>
          <a:ln>
            <a:solidFill>
              <a:schemeClr val="tx1"/>
            </a:solidFill>
          </a:ln>
        </p:spPr>
        <p:txBody>
          <a:bodyPr>
            <a:noAutofit/>
          </a:bodyPr>
          <a:lstStyle/>
          <a:p>
            <a:pPr lvl="0">
              <a:buFont typeface="Calibri" panose="020F0502020204030204" pitchFamily="34" charset="0"/>
              <a:buChar char="•"/>
            </a:pPr>
            <a:endParaRPr lang="en-ZA" sz="2000" dirty="0" smtClean="0"/>
          </a:p>
          <a:p>
            <a:pPr lvl="0" algn="just">
              <a:buFont typeface="Wingdings" pitchFamily="2" charset="2"/>
              <a:buChar char="Ø"/>
            </a:pPr>
            <a:r>
              <a:rPr lang="en-ZA" sz="2000" dirty="0" smtClean="0"/>
              <a:t>City of Bulawayo has a Gender Policy and Disability Policy which were adopted in 2017.</a:t>
            </a:r>
          </a:p>
          <a:p>
            <a:pPr algn="just">
              <a:buFont typeface="Wingdings" pitchFamily="2" charset="2"/>
              <a:buChar char="Ø"/>
            </a:pPr>
            <a:r>
              <a:rPr lang="en-ZW" sz="2000" dirty="0" smtClean="0"/>
              <a:t>Council has other policies that address gender and social inclusion:</a:t>
            </a:r>
          </a:p>
          <a:p>
            <a:pPr marL="514350" indent="-514350" algn="just">
              <a:buFont typeface="+mj-lt"/>
              <a:buAutoNum type="romanLcPeriod"/>
            </a:pPr>
            <a:r>
              <a:rPr lang="en-ZW" sz="1800" dirty="0" smtClean="0"/>
              <a:t>Recruitment and Selection Policy</a:t>
            </a:r>
          </a:p>
          <a:p>
            <a:pPr marL="514350" indent="-514350" algn="just">
              <a:buFont typeface="+mj-lt"/>
              <a:buAutoNum type="romanLcPeriod"/>
            </a:pPr>
            <a:r>
              <a:rPr lang="en-ZW" sz="1800" dirty="0" smtClean="0"/>
              <a:t>Training and Development Policy</a:t>
            </a:r>
          </a:p>
          <a:p>
            <a:pPr marL="514350" indent="-514350" algn="just">
              <a:buFont typeface="+mj-lt"/>
              <a:buAutoNum type="romanLcPeriod"/>
            </a:pPr>
            <a:r>
              <a:rPr lang="en-ZW" sz="1800" dirty="0" smtClean="0"/>
              <a:t>Sexual Harassment Policy</a:t>
            </a:r>
          </a:p>
          <a:p>
            <a:pPr marL="514350" indent="-514350" algn="just">
              <a:buFont typeface="+mj-lt"/>
              <a:buAutoNum type="romanLcPeriod"/>
            </a:pPr>
            <a:r>
              <a:rPr lang="en-ZW" sz="1800" dirty="0" smtClean="0"/>
              <a:t>Employee wellness Policy</a:t>
            </a:r>
          </a:p>
          <a:p>
            <a:pPr marL="514350" indent="-514350" algn="just">
              <a:buFont typeface="+mj-lt"/>
              <a:buAutoNum type="romanLcPeriod"/>
            </a:pPr>
            <a:r>
              <a:rPr lang="en-ZW" sz="1800" dirty="0" smtClean="0"/>
              <a:t>Youth Policy</a:t>
            </a:r>
          </a:p>
          <a:p>
            <a:pPr marL="514350" indent="-514350" algn="just">
              <a:buFont typeface="+mj-lt"/>
              <a:buAutoNum type="romanLcPeriod"/>
            </a:pPr>
            <a:r>
              <a:rPr lang="en-ZW" sz="1800" dirty="0" smtClean="0"/>
              <a:t>Safety, Health &amp; Environment </a:t>
            </a:r>
          </a:p>
          <a:p>
            <a:pPr marL="514350" indent="-514350" algn="just">
              <a:buFont typeface="+mj-lt"/>
              <a:buAutoNum type="romanLcPeriod"/>
            </a:pPr>
            <a:r>
              <a:rPr lang="en-ZW" sz="1800" dirty="0" smtClean="0"/>
              <a:t>City of Bulawayo Code of Conduct</a:t>
            </a:r>
          </a:p>
          <a:p>
            <a:pPr marL="514350" indent="-514350">
              <a:buFont typeface="+mj-lt"/>
              <a:buAutoNum type="romanLcPeriod"/>
            </a:pPr>
            <a:endParaRPr lang="en-ZW" sz="2000" dirty="0" smtClean="0"/>
          </a:p>
          <a:p>
            <a:endParaRPr lang="en-ZW" sz="2400" dirty="0"/>
          </a:p>
        </p:txBody>
      </p:sp>
      <p:sp>
        <p:nvSpPr>
          <p:cNvPr id="8" name="TextBox 7"/>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pic>
        <p:nvPicPr>
          <p:cNvPr id="9" name="Content Placeholder 8" descr="Gender policy.jpg"/>
          <p:cNvPicPr>
            <a:picLocks noGrp="1" noChangeAspect="1"/>
          </p:cNvPicPr>
          <p:nvPr>
            <p:ph sz="half" idx="2"/>
          </p:nvPr>
        </p:nvPicPr>
        <p:blipFill>
          <a:blip r:embed="rId2" cstate="print"/>
          <a:stretch>
            <a:fillRect/>
          </a:stretch>
        </p:blipFill>
        <p:spPr>
          <a:xfrm>
            <a:off x="5286380" y="1643050"/>
            <a:ext cx="3003815" cy="4356000"/>
          </a:xfrm>
        </p:spPr>
      </p:pic>
    </p:spTree>
    <p:extLst>
      <p:ext uri="{BB962C8B-B14F-4D97-AF65-F5344CB8AC3E}">
        <p14:creationId xmlns:p14="http://schemas.microsoft.com/office/powerpoint/2010/main" xmlns="" val="1224357605"/>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0"/>
            <a:ext cx="8229600" cy="1143000"/>
          </a:xfrm>
        </p:spPr>
        <p:txBody>
          <a:bodyPr>
            <a:normAutofit/>
          </a:bodyPr>
          <a:lstStyle/>
          <a:p>
            <a:r>
              <a:rPr lang="en-ZA" b="1" dirty="0" smtClean="0">
                <a:solidFill>
                  <a:srgbClr val="000000"/>
                </a:solidFill>
                <a:latin typeface="Tahoma" panose="020B0604030504040204" pitchFamily="34" charset="0"/>
                <a:ea typeface="Times New Roman" panose="02020603050405020304" pitchFamily="18" charset="0"/>
                <a:cs typeface="Times New Roman" panose="02020603050405020304" pitchFamily="18" charset="0"/>
              </a:rPr>
              <a:t> </a:t>
            </a:r>
            <a:r>
              <a:rPr lang="en-ZA" sz="2800" b="1" dirty="0" err="1" smtClean="0">
                <a:solidFill>
                  <a:srgbClr val="000000"/>
                </a:solidFill>
                <a:latin typeface="Tahoma" panose="020B0604030504040204" pitchFamily="34" charset="0"/>
                <a:ea typeface="Times New Roman" panose="02020603050405020304" pitchFamily="18" charset="0"/>
                <a:cs typeface="Times New Roman" panose="02020603050405020304" pitchFamily="18" charset="0"/>
              </a:rPr>
              <a:t>i</a:t>
            </a:r>
            <a:r>
              <a:rPr lang="en-ZA" sz="2800" b="1" dirty="0" smtClean="0">
                <a:solidFill>
                  <a:srgbClr val="000000"/>
                </a:solidFill>
                <a:latin typeface="Tahoma" panose="020B0604030504040204" pitchFamily="34" charset="0"/>
                <a:ea typeface="Times New Roman" panose="02020603050405020304" pitchFamily="18" charset="0"/>
                <a:cs typeface="Times New Roman" panose="02020603050405020304" pitchFamily="18" charset="0"/>
              </a:rPr>
              <a:t>. GENDER POLICY FRAMEWORK</a:t>
            </a:r>
            <a:endParaRPr lang="en-ZW" dirty="0"/>
          </a:p>
        </p:txBody>
      </p:sp>
      <p:pic>
        <p:nvPicPr>
          <p:cNvPr id="7" name="Content Placeholder 6" descr="20241105_101401.jpg"/>
          <p:cNvPicPr>
            <a:picLocks noGrp="1" noChangeAspect="1"/>
          </p:cNvPicPr>
          <p:nvPr>
            <p:ph idx="1"/>
          </p:nvPr>
        </p:nvPicPr>
        <p:blipFill>
          <a:blip r:embed="rId2" cstate="print"/>
          <a:stretch>
            <a:fillRect/>
          </a:stretch>
        </p:blipFill>
        <p:spPr>
          <a:xfrm>
            <a:off x="285720" y="1071546"/>
            <a:ext cx="1886690" cy="2736000"/>
          </a:xfrm>
        </p:spPr>
      </p:pic>
      <p:sp>
        <p:nvSpPr>
          <p:cNvPr id="5" name="TextBox 4"/>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pic>
        <p:nvPicPr>
          <p:cNvPr id="8" name="Picture 7" descr="20241106_080505.jpg"/>
          <p:cNvPicPr>
            <a:picLocks noChangeAspect="1"/>
          </p:cNvPicPr>
          <p:nvPr/>
        </p:nvPicPr>
        <p:blipFill>
          <a:blip r:embed="rId3" cstate="print"/>
          <a:srcRect t="6250" b="10416"/>
          <a:stretch>
            <a:fillRect/>
          </a:stretch>
        </p:blipFill>
        <p:spPr>
          <a:xfrm>
            <a:off x="2428860" y="1071546"/>
            <a:ext cx="1813722" cy="2844000"/>
          </a:xfrm>
          <a:prstGeom prst="rect">
            <a:avLst/>
          </a:prstGeom>
        </p:spPr>
      </p:pic>
      <p:pic>
        <p:nvPicPr>
          <p:cNvPr id="9" name="Picture 8" descr="20241106_080523.jpg"/>
          <p:cNvPicPr>
            <a:picLocks noChangeAspect="1"/>
          </p:cNvPicPr>
          <p:nvPr/>
        </p:nvPicPr>
        <p:blipFill>
          <a:blip r:embed="rId4" cstate="print"/>
          <a:stretch>
            <a:fillRect/>
          </a:stretch>
        </p:blipFill>
        <p:spPr>
          <a:xfrm>
            <a:off x="4572000" y="1071546"/>
            <a:ext cx="1751481" cy="2772000"/>
          </a:xfrm>
          <a:prstGeom prst="rect">
            <a:avLst/>
          </a:prstGeom>
        </p:spPr>
      </p:pic>
      <p:pic>
        <p:nvPicPr>
          <p:cNvPr id="10" name="Picture 9" descr="20241106_080545.jpg"/>
          <p:cNvPicPr>
            <a:picLocks noChangeAspect="1"/>
          </p:cNvPicPr>
          <p:nvPr/>
        </p:nvPicPr>
        <p:blipFill>
          <a:blip r:embed="rId5" cstate="print"/>
          <a:stretch>
            <a:fillRect/>
          </a:stretch>
        </p:blipFill>
        <p:spPr>
          <a:xfrm>
            <a:off x="7072330" y="928670"/>
            <a:ext cx="1768775" cy="2988000"/>
          </a:xfrm>
          <a:prstGeom prst="rect">
            <a:avLst/>
          </a:prstGeom>
        </p:spPr>
      </p:pic>
      <p:pic>
        <p:nvPicPr>
          <p:cNvPr id="11" name="Picture 10" descr="20241106_080425.jpg"/>
          <p:cNvPicPr>
            <a:picLocks noChangeAspect="1"/>
          </p:cNvPicPr>
          <p:nvPr/>
        </p:nvPicPr>
        <p:blipFill>
          <a:blip r:embed="rId6" cstate="print">
            <a:lum/>
          </a:blip>
          <a:srcRect l="7887" t="6250" r="3779" b="7291"/>
          <a:stretch>
            <a:fillRect/>
          </a:stretch>
        </p:blipFill>
        <p:spPr>
          <a:xfrm>
            <a:off x="357158" y="3857628"/>
            <a:ext cx="1748834" cy="2592000"/>
          </a:xfrm>
          <a:prstGeom prst="rect">
            <a:avLst/>
          </a:prstGeom>
        </p:spPr>
      </p:pic>
      <p:pic>
        <p:nvPicPr>
          <p:cNvPr id="12" name="Picture 11" descr="20241106_080910.jpg"/>
          <p:cNvPicPr>
            <a:picLocks noChangeAspect="1"/>
          </p:cNvPicPr>
          <p:nvPr/>
        </p:nvPicPr>
        <p:blipFill>
          <a:blip r:embed="rId7" cstate="print"/>
          <a:srcRect l="3586" t="5208" r="8559" b="27083"/>
          <a:stretch>
            <a:fillRect/>
          </a:stretch>
        </p:blipFill>
        <p:spPr>
          <a:xfrm>
            <a:off x="2428860" y="3929066"/>
            <a:ext cx="1966698" cy="2412000"/>
          </a:xfrm>
          <a:prstGeom prst="rect">
            <a:avLst/>
          </a:prstGeom>
        </p:spPr>
      </p:pic>
      <p:pic>
        <p:nvPicPr>
          <p:cNvPr id="13" name="Picture 12" descr="20241106_080930.jpg"/>
          <p:cNvPicPr>
            <a:picLocks noChangeAspect="1"/>
          </p:cNvPicPr>
          <p:nvPr/>
        </p:nvPicPr>
        <p:blipFill>
          <a:blip r:embed="rId8" cstate="print"/>
          <a:srcRect l="4702" t="5208" r="9086" b="17708"/>
          <a:stretch>
            <a:fillRect/>
          </a:stretch>
        </p:blipFill>
        <p:spPr>
          <a:xfrm>
            <a:off x="4857752" y="3929066"/>
            <a:ext cx="1765929" cy="2376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857250" indent="-857250"/>
            <a:r>
              <a:rPr lang="en-ZA" sz="2800" b="1" dirty="0" smtClean="0">
                <a:solidFill>
                  <a:srgbClr val="000000"/>
                </a:solidFill>
                <a:latin typeface="Tahoma" panose="020B0604030504040204" pitchFamily="34" charset="0"/>
                <a:ea typeface="Times New Roman" panose="02020603050405020304" pitchFamily="18" charset="0"/>
                <a:cs typeface="Times New Roman" panose="02020603050405020304" pitchFamily="18" charset="0"/>
              </a:rPr>
              <a:t>ii. ACTION PLAN</a:t>
            </a:r>
            <a:endParaRPr lang="en-ZW" dirty="0"/>
          </a:p>
        </p:txBody>
      </p:sp>
      <p:sp>
        <p:nvSpPr>
          <p:cNvPr id="3" name="Content Placeholder 2"/>
          <p:cNvSpPr>
            <a:spLocks noGrp="1"/>
          </p:cNvSpPr>
          <p:nvPr>
            <p:ph sz="half" idx="1"/>
          </p:nvPr>
        </p:nvSpPr>
        <p:spPr/>
        <p:txBody>
          <a:bodyPr/>
          <a:lstStyle/>
          <a:p>
            <a:r>
              <a:rPr lang="en-ZW" dirty="0" smtClean="0"/>
              <a:t>The City of Bulawayo has a Gender Action Plan which is reviewed annually.</a:t>
            </a:r>
          </a:p>
          <a:p>
            <a:r>
              <a:rPr lang="en-ZW" dirty="0" smtClean="0"/>
              <a:t>For 2024 the emphasises was placed on the Local economic Development thematic areas</a:t>
            </a:r>
            <a:endParaRPr lang="en-ZW" dirty="0"/>
          </a:p>
        </p:txBody>
      </p:sp>
      <p:sp>
        <p:nvSpPr>
          <p:cNvPr id="5" name="TextBox 4"/>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ZW" sz="2400" dirty="0" smtClean="0"/>
              <a:t>“</a:t>
            </a:r>
            <a:r>
              <a:rPr lang="en-ZW" sz="2400" b="1" i="1" dirty="0" smtClean="0"/>
              <a:t>Voice and Choice! Empower Women, End Violence</a:t>
            </a:r>
            <a:r>
              <a:rPr lang="en-ZW" sz="2400" dirty="0" smtClean="0"/>
              <a:t>”</a:t>
            </a:r>
            <a:endParaRPr lang="en-ZW" sz="2400" dirty="0"/>
          </a:p>
        </p:txBody>
      </p:sp>
      <p:pic>
        <p:nvPicPr>
          <p:cNvPr id="6" name="Content Placeholder 5"/>
          <p:cNvPicPr>
            <a:picLocks noGrp="1"/>
          </p:cNvPicPr>
          <p:nvPr>
            <p:ph sz="half" idx="2"/>
          </p:nvPr>
        </p:nvPicPr>
        <p:blipFill>
          <a:blip r:embed="rId2">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tretch>
            <a:fillRect/>
          </a:stretch>
        </p:blipFill>
        <p:spPr>
          <a:xfrm>
            <a:off x="4643438" y="1571612"/>
            <a:ext cx="4038600" cy="3028950"/>
          </a:xfrm>
          <a:prstGeom prst="rect">
            <a:avLst/>
          </a:prstGeom>
        </p:spPr>
      </p:pic>
      <p:sp>
        <p:nvSpPr>
          <p:cNvPr id="7" name="TextBox 6"/>
          <p:cNvSpPr txBox="1"/>
          <p:nvPr/>
        </p:nvSpPr>
        <p:spPr>
          <a:xfrm>
            <a:off x="4643438" y="4929198"/>
            <a:ext cx="3857652"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ZW" b="1" dirty="0" smtClean="0"/>
              <a:t>Proposed trade hub to be constructed within the  </a:t>
            </a:r>
            <a:r>
              <a:rPr lang="en-ZW" b="1" dirty="0" err="1" smtClean="0"/>
              <a:t>Dugmore</a:t>
            </a:r>
            <a:r>
              <a:rPr lang="en-ZW" b="1" dirty="0" smtClean="0"/>
              <a:t> council offices</a:t>
            </a:r>
            <a:endParaRPr lang="en-ZW"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URLLink xmlns="baaa1e52-d096-4578-884f-544177159c31">
      <Url xsi:nil="true"/>
      <Description xsi:nil="true"/>
    </URLLink>
    <TaxCatchAll xmlns="5c72703c-1067-4fa7-89cc-ef245258de7b" xsi:nil="true"/>
    <lcf76f155ced4ddcb4097134ff3c332f xmlns="baaa1e52-d096-4578-884f-544177159c3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C83D288F9C0D742B1C572EE9F15CFEC" ma:contentTypeVersion="21" ma:contentTypeDescription="Create a new document." ma:contentTypeScope="" ma:versionID="053a5ec0831317e823422aaa8b6e0f06">
  <xsd:schema xmlns:xsd="http://www.w3.org/2001/XMLSchema" xmlns:xs="http://www.w3.org/2001/XMLSchema" xmlns:p="http://schemas.microsoft.com/office/2006/metadata/properties" xmlns:ns2="5c72703c-1067-4fa7-89cc-ef245258de7b" xmlns:ns3="baaa1e52-d096-4578-884f-544177159c31" targetNamespace="http://schemas.microsoft.com/office/2006/metadata/properties" ma:root="true" ma:fieldsID="22a11a410b86899d8171017e0a53600f" ns2:_="" ns3:_="">
    <xsd:import namespace="5c72703c-1067-4fa7-89cc-ef245258de7b"/>
    <xsd:import namespace="baaa1e52-d096-4578-884f-544177159c31"/>
    <xsd:element name="properties">
      <xsd:complexType>
        <xsd:sequence>
          <xsd:element name="documentManagement">
            <xsd:complexType>
              <xsd:all>
                <xsd:element ref="ns2:SharedWithUsers" minOccurs="0"/>
                <xsd:element ref="ns2:SharingHintHash"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AutoKeyPoints" minOccurs="0"/>
                <xsd:element ref="ns3:MediaServiceKeyPoints" minOccurs="0"/>
                <xsd:element ref="ns3:MediaServiceGenerationTime" minOccurs="0"/>
                <xsd:element ref="ns3:MediaServiceEventHashCode" minOccurs="0"/>
                <xsd:element ref="ns3:MediaServiceOCR" minOccurs="0"/>
                <xsd:element ref="ns3:lcf76f155ced4ddcb4097134ff3c332f" minOccurs="0"/>
                <xsd:element ref="ns2:TaxCatchAll" minOccurs="0"/>
                <xsd:element ref="ns3:MediaServiceObjectDetectorVersions" minOccurs="0"/>
                <xsd:element ref="ns3:URLLink" minOccurs="0"/>
                <xsd:element ref="ns3:MediaServiceSearchProperties"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72703c-1067-4fa7-89cc-ef245258de7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element name="TaxCatchAll" ma:index="22" nillable="true" ma:displayName="Taxonomy Catch All Column" ma:hidden="true" ma:list="{9bc4b65e-775a-4a0b-8a3f-ec286c64b49d}" ma:internalName="TaxCatchAll" ma:showField="CatchAllData" ma:web="5c72703c-1067-4fa7-89cc-ef245258de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aaa1e52-d096-4578-884f-544177159c3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300de80-7531-40b2-a37f-f138d0f80c3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URLLink" ma:index="24" nillable="true" ma:displayName="URL Link" ma:format="Hyperlink" ma:internalName="URL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Location" ma:index="26" nillable="true" ma:displayName="Location" ma:indexed="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B9AA27-9761-4E4B-B6EF-22624EC19168}">
  <ds:schemaRefs>
    <ds:schemaRef ds:uri="http://schemas.microsoft.com/sharepoint/v3/contenttype/forms"/>
  </ds:schemaRefs>
</ds:datastoreItem>
</file>

<file path=customXml/itemProps2.xml><?xml version="1.0" encoding="utf-8"?>
<ds:datastoreItem xmlns:ds="http://schemas.openxmlformats.org/officeDocument/2006/customXml" ds:itemID="{C55E51EE-2B4A-4D72-8861-9CB0C1EED28F}">
  <ds:schemaRefs>
    <ds:schemaRef ds:uri="http://purl.org/dc/elements/1.1/"/>
    <ds:schemaRef ds:uri="0d0128bf-0240-4a00-b00a-ea9f2cdab004"/>
    <ds:schemaRef ds:uri="5c72703c-1067-4fa7-89cc-ef245258de7b"/>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4696F4E4-1F7A-4E1D-A9DD-036AA4E08B84}"/>
</file>

<file path=docProps/app.xml><?xml version="1.0" encoding="utf-8"?>
<Properties xmlns="http://schemas.openxmlformats.org/officeDocument/2006/extended-properties" xmlns:vt="http://schemas.openxmlformats.org/officeDocument/2006/docPropsVTypes">
  <Template>Integral</Template>
  <TotalTime>8128</TotalTime>
  <Words>3688</Words>
  <Application>Microsoft Office PowerPoint</Application>
  <PresentationFormat>On-screen Show (4:3)</PresentationFormat>
  <Paragraphs>420</Paragraphs>
  <Slides>56</Slides>
  <Notes>7</Notes>
  <HiddenSlides>0</HiddenSlides>
  <MMClips>1</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Slide 1</vt:lpstr>
      <vt:lpstr>OVERVIEW </vt:lpstr>
      <vt:lpstr>OVERVIEW  KEY CHARACTERISTICS </vt:lpstr>
      <vt:lpstr>OVERVIEW</vt:lpstr>
      <vt:lpstr>OVERVIEW</vt:lpstr>
      <vt:lpstr>I. GENDER POLICY, ACTION PLAN, HUB AND SPOKE</vt:lpstr>
      <vt:lpstr> GENDER POLICY FRAMEWORK  </vt:lpstr>
      <vt:lpstr> i. GENDER POLICY FRAMEWORK</vt:lpstr>
      <vt:lpstr>ii. ACTION PLAN</vt:lpstr>
      <vt:lpstr> iii.  HUB AND SPOKE  </vt:lpstr>
      <vt:lpstr>iii. HUB AND SPOKE</vt:lpstr>
      <vt:lpstr>II. GOVERNANCE  </vt:lpstr>
      <vt:lpstr>II. GOVERNANCE  </vt:lpstr>
      <vt:lpstr>II. GOVERNANCE </vt:lpstr>
      <vt:lpstr>II. GOVERNANCE </vt:lpstr>
      <vt:lpstr>II. GOVERNANCE </vt:lpstr>
      <vt:lpstr>II. GOVERNANCE </vt:lpstr>
      <vt:lpstr>II. GOVERNANCE </vt:lpstr>
      <vt:lpstr>II. GOVERNANCE </vt:lpstr>
      <vt:lpstr>III. WORK PLACE POLICY AND PRACTICE </vt:lpstr>
      <vt:lpstr>III. WORK PLACE POLICY AND PRACTICE </vt:lpstr>
      <vt:lpstr>III. WORK PLACE POLICY AND PRACTICE </vt:lpstr>
      <vt:lpstr>IV. LOCAL ECONOMIC DEVELOPMENT</vt:lpstr>
      <vt:lpstr>IV. LOCAL ECONOMIC DEVELOPMENT</vt:lpstr>
      <vt:lpstr>IV. LOCAL ECONOMIC DEVELOPMENT</vt:lpstr>
      <vt:lpstr>IV. LOCAL ECONOMIC DEVELOPMENT</vt:lpstr>
      <vt:lpstr>IV. LOCAL ECONOMIC DEVELOPMENT</vt:lpstr>
      <vt:lpstr>IV. LOCAL ECONOMIC DEVELOPMENT</vt:lpstr>
      <vt:lpstr>V. INFRASTRUCTURE AND SOCIAL DEVELOPMENT</vt:lpstr>
      <vt:lpstr>V. INFRASTRUCTURE AND SOCIAL DEVELOPMENT</vt:lpstr>
      <vt:lpstr>V. INFRASTRUCTURE AND SOCIAL DEVELOPMENT</vt:lpstr>
      <vt:lpstr>V. INFRASTRUCTURE AND SOCIAL DEVELOPMENT</vt:lpstr>
      <vt:lpstr>V. INFRASTRUCTURE AND SOCIAL DEVELOPMENT</vt:lpstr>
      <vt:lpstr>VI. SEXUAL AND REPRODUCTIVE HEALTH, HIV AND AIDS</vt:lpstr>
      <vt:lpstr>VI. SEXUAL AND REPRODUCTIVE HEALTH, HIV AND AIDS</vt:lpstr>
      <vt:lpstr>VI. SEXUAL AND REPRODUCTIVE HEALTH, HIV AND AIDS</vt:lpstr>
      <vt:lpstr>VI. SEXUAL AND REPRODUCTIVE HEALTH, HIV AND AIDS</vt:lpstr>
      <vt:lpstr>VII. ENDING GENDER BASED VIOLENCE</vt:lpstr>
      <vt:lpstr>VII. ENDING GENDER BASED VIOLENCE</vt:lpstr>
      <vt:lpstr>VII. ENDING GENDER BASED VIOLENCE</vt:lpstr>
      <vt:lpstr>VII.ENDING GENDER BASED VIOLENCE</vt:lpstr>
      <vt:lpstr>VII. ENDING GENDER BASED VIOLENCE</vt:lpstr>
      <vt:lpstr>VIII. CLIMATE JUSTICE</vt:lpstr>
      <vt:lpstr>VIII. CLIMATE JUSTICE</vt:lpstr>
      <vt:lpstr>VIII. CLIMATE JUSTICE</vt:lpstr>
      <vt:lpstr>VIII. CLIMATE JUSTICE</vt:lpstr>
      <vt:lpstr>VIII. CLIMATE JUSTICE</vt:lpstr>
      <vt:lpstr>IX. GENDER MANAGEMENT SYSTEM </vt:lpstr>
      <vt:lpstr>IX. GENDER MANAGEMENT SYSTEM </vt:lpstr>
      <vt:lpstr>X. GENDER RESPONSIVE BUDGETING </vt:lpstr>
      <vt:lpstr>PARTNERSHIP FOR GENDER AND INCLUSION</vt:lpstr>
      <vt:lpstr>CHALLENGES</vt:lpstr>
      <vt:lpstr>CHALLENGES</vt:lpstr>
      <vt:lpstr>LESSON LEARNED AND INNOVATION </vt:lpstr>
      <vt:lpstr>SUSTAINABILITY AND REPLICATION</vt:lpstr>
      <vt:lpstr>Slide 56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vhai</dc:creator>
  <cp:lastModifiedBy>A. MANYEMWE</cp:lastModifiedBy>
  <cp:revision>178</cp:revision>
  <dcterms:created xsi:type="dcterms:W3CDTF">2014-03-06T12:27:13Z</dcterms:created>
  <dcterms:modified xsi:type="dcterms:W3CDTF">2024-11-07T15:12:37Z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0x010100FC83D288F9C0D742B1C572EE9F15CFEC</vt:lpwstr>
  </property>
</Properties>
</file>