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4"/>
  </p:sldMasterIdLst>
  <p:sldIdLst>
    <p:sldId id="256" r:id="rId5"/>
    <p:sldId id="270" r:id="rId6"/>
    <p:sldId id="262" r:id="rId7"/>
    <p:sldId id="271" r:id="rId8"/>
    <p:sldId id="264" r:id="rId9"/>
    <p:sldId id="272" r:id="rId10"/>
    <p:sldId id="273" r:id="rId11"/>
    <p:sldId id="258" r:id="rId12"/>
    <p:sldId id="274" r:id="rId13"/>
    <p:sldId id="277" r:id="rId14"/>
    <p:sldId id="276" r:id="rId15"/>
    <p:sldId id="275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30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897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64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471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046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136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339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275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005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474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935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F70C4-1ED9-47B2-AFD9-E1951BFB614D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15541-44CE-4F1C-894B-7AB6EF58C79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253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8" y="2493903"/>
            <a:ext cx="9654862" cy="1522857"/>
          </a:xfrm>
        </p:spPr>
        <p:txBody>
          <a:bodyPr>
            <a:normAutofit fontScale="90000"/>
          </a:bodyPr>
          <a:lstStyle/>
          <a:p>
            <a:pPr algn="ctr"/>
            <a:br>
              <a:rPr lang="en-ZA" dirty="0"/>
            </a:br>
            <a:br>
              <a:rPr lang="en-ZA" dirty="0"/>
            </a:br>
            <a:br>
              <a:rPr lang="en-ZA" dirty="0"/>
            </a:br>
            <a:r>
              <a:rPr lang="en-ZA" sz="4400" b="1" dirty="0">
                <a:latin typeface="+mn-lt"/>
              </a:rPr>
              <a:t>2024 Country Summit</a:t>
            </a:r>
            <a:br>
              <a:rPr lang="en-ZA" sz="4400" b="1" dirty="0">
                <a:latin typeface="+mn-lt"/>
              </a:rPr>
            </a:br>
            <a:r>
              <a:rPr lang="en-ZA" sz="4400" b="1" dirty="0">
                <a:latin typeface="+mn-lt"/>
              </a:rPr>
              <a:t>PROMOTING GENDER INCLUSIVE LOCAL ECONOMIC DEVELOPMENT Template</a:t>
            </a:r>
            <a:br>
              <a:rPr lang="en-ZA" sz="4900" dirty="0"/>
            </a:br>
            <a:endParaRPr lang="en-ZA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3882510"/>
            <a:ext cx="7006685" cy="1054242"/>
          </a:xfrm>
        </p:spPr>
        <p:txBody>
          <a:bodyPr>
            <a:normAutofit fontScale="92500"/>
          </a:bodyPr>
          <a:lstStyle/>
          <a:p>
            <a:pPr algn="just"/>
            <a:r>
              <a:rPr lang="en-ZA" dirty="0"/>
              <a:t> </a:t>
            </a:r>
            <a:r>
              <a:rPr lang="en-ZA" dirty="0">
                <a:solidFill>
                  <a:schemeClr val="tx1"/>
                </a:solidFill>
              </a:rPr>
              <a:t>NAME OF ENTERPRISE Dulivhadzimu Recycling Cooperative </a:t>
            </a:r>
          </a:p>
          <a:p>
            <a:pPr algn="just"/>
            <a:r>
              <a:rPr lang="en-ZA" dirty="0">
                <a:solidFill>
                  <a:schemeClr val="tx1"/>
                </a:solidFill>
              </a:rPr>
              <a:t>PRESENTERS’ NAME &amp; SURNAME </a:t>
            </a:r>
            <a:r>
              <a:rPr lang="en-ZA" dirty="0"/>
              <a:t>NOREST JIMU</a:t>
            </a:r>
            <a:r>
              <a:rPr lang="en-Z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3998" y="5072262"/>
            <a:ext cx="9835167" cy="10555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rgbClr val="FF0000"/>
                </a:solidFill>
              </a:rPr>
              <a:t>Please use your background photos to make your presentation unique. Quotes and any other visuals make your presentation more engaging!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b="1" i="1" dirty="0">
                <a:solidFill>
                  <a:srgbClr val="FF00FF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rgbClr val="FF00FF"/>
                </a:solidFill>
              </a:rPr>
              <a:t>  </a:t>
            </a:r>
            <a:endParaRPr lang="en-ZW" sz="2400" dirty="0">
              <a:solidFill>
                <a:srgbClr val="FF00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3012" y="237175"/>
            <a:ext cx="11206620" cy="1314506"/>
            <a:chOff x="543012" y="237175"/>
            <a:chExt cx="11206620" cy="131450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638" y="638675"/>
              <a:ext cx="3237986" cy="7787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12" y="237175"/>
              <a:ext cx="1506626" cy="131450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018" y="679918"/>
              <a:ext cx="2780614" cy="8077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412" y="708948"/>
              <a:ext cx="3315817" cy="62378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C023A86-93F7-478C-17E6-DAAE59F1A1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694" y="3324800"/>
            <a:ext cx="2724615" cy="1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2327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b="1" dirty="0">
                <a:latin typeface="+mn-lt"/>
              </a:rPr>
              <a:t>CHALLENGES LESSONS </a:t>
            </a:r>
            <a:br>
              <a:rPr lang="en-ZW" b="1" dirty="0">
                <a:latin typeface="+mn-lt"/>
              </a:rPr>
            </a:br>
            <a:r>
              <a:rPr lang="en-ZW" b="1" dirty="0">
                <a:latin typeface="+mn-lt"/>
              </a:rPr>
              <a:t>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W" dirty="0"/>
              <a:t>Conflict with local communities during material recovery and fluctuating market prices. </a:t>
            </a:r>
          </a:p>
          <a:p>
            <a:r>
              <a:rPr lang="en-ZW" dirty="0"/>
              <a:t>We have engaged local leadership and the Municipality to raise awareness on our activities and no face less conflict. </a:t>
            </a:r>
          </a:p>
          <a:p>
            <a:r>
              <a:rPr lang="en-ZW" dirty="0"/>
              <a:t>We now carry out value addition activities for times when market prices are low and demand is low to ensure our members continue to receive an income.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9C384-372F-7036-0DDE-78F47C5159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6" y="0"/>
            <a:ext cx="2724615" cy="1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7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b="1" dirty="0">
                <a:latin typeface="+mn-lt"/>
              </a:rPr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2171"/>
            <a:ext cx="10515600" cy="4351338"/>
          </a:xfrm>
        </p:spPr>
        <p:txBody>
          <a:bodyPr/>
          <a:lstStyle/>
          <a:p>
            <a:r>
              <a:rPr lang="en-ZW" dirty="0"/>
              <a:t>The importance of maintaining market linkages. This can be achieved by meeting delivery timelines and meet quality requirements as specified. </a:t>
            </a:r>
          </a:p>
          <a:p>
            <a:r>
              <a:rPr lang="en-ZW" dirty="0"/>
              <a:t>We have also learnt the importance of teamwork. This helps to meet targets and generate income much faster. This will be achieved thorough good relations amongst members and transparency in transactions.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98DBF-CAB1-5E6A-552B-43B37B600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6" y="0"/>
            <a:ext cx="2724615" cy="17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2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4800" b="1" dirty="0">
                <a:latin typeface="+mn-lt"/>
              </a:rPr>
              <a:t>SUSTAINABILITY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cooperative will recruit waste pickers so as to improve on material recovery.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cooperative will strengthen its value addition activities to ensure there is improved revenue generation and continual cash flows. 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cooperative once machinery is running will have a enforce the adherence of its maintenance plan to ensure longevity of the machines. </a:t>
            </a:r>
          </a:p>
          <a:p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 Insert Photo</a:t>
            </a:r>
            <a:r>
              <a:rPr lang="en-ZA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rgbClr val="FF00FF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0F6A3-D3FD-A809-3B69-2137497A3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77982"/>
            <a:ext cx="5181600" cy="4326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4B1C3F-6BA0-529C-AABE-5C644923B2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6" y="0"/>
            <a:ext cx="2724615" cy="18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986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b="1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/>
              <a:t>Provision of power with assistance of partner our </a:t>
            </a:r>
            <a:r>
              <a:rPr lang="en-ZW" dirty="0" err="1"/>
              <a:t>Genderlinks</a:t>
            </a:r>
            <a:r>
              <a:rPr lang="en-ZW" dirty="0"/>
              <a:t> and the local authority to kick start waste baling and crushing. </a:t>
            </a:r>
          </a:p>
          <a:p>
            <a:r>
              <a:rPr lang="en-ZW" dirty="0"/>
              <a:t>Capacitation on the use of the equipment provided. </a:t>
            </a:r>
          </a:p>
          <a:p>
            <a:r>
              <a:rPr lang="en-ZW" dirty="0"/>
              <a:t>Capacitation on the production of plastic products such as pavers, bricks and irrigation pipes. </a:t>
            </a:r>
          </a:p>
          <a:p>
            <a:r>
              <a:rPr lang="en-ZW" dirty="0"/>
              <a:t>Expansion of client base to include regional market.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AF837-F261-935F-CDDA-2C1DB1B7D7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6" y="0"/>
            <a:ext cx="2724615" cy="187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8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latin typeface="+mn-lt"/>
              </a:rPr>
              <a:t>PLEASE DESCRIBE THE ENTERPRISE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Dulivhadzimu recycling picks recyclable material, sorts it into categories, washes and then compacts it into bales for sale. 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enterprises consists of 31 females and 15 males. Of the total 15 are youths.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group in this enterprise is in the process to register as a cooperative with the Ministry of Youth, Small enterprises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Cooperative meets on a fortnightly basis for administrative work.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Insert Photo or video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rgbClr val="FF00FF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767E9C-7C98-87AC-7D5C-9BF748522F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58" y="1912511"/>
            <a:ext cx="5101683" cy="413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0714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b="1" dirty="0">
                <a:latin typeface="+mn-lt"/>
              </a:rPr>
              <a:t>BUSINESS PLAN &amp;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030790" cy="37907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enterprise does have a business plan in place which it is currently implementing.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business model entails the collection of recyclable material, sorting cleaning and then baling for sale.</a:t>
            </a:r>
          </a:p>
          <a:p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business received three machines namely a crusher and 2 baler machines, had a recycling yard constructed with water supply and training of members of the cooperative on entrepreneurial skills.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5058177" cy="37907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>
                <a:solidFill>
                  <a:srgbClr val="FF0000"/>
                </a:solidFill>
              </a:rPr>
              <a:t> Insert Photo</a:t>
            </a:r>
            <a:r>
              <a:rPr lang="en-ZA" dirty="0"/>
              <a:t>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rgbClr val="FF00FF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69177-BE26-3A36-802A-707956F4E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01986"/>
            <a:ext cx="5030790" cy="36857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094E7-0C94-1EF0-A92D-E94A2CF1C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6" y="0"/>
            <a:ext cx="2724615" cy="1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90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+mn-lt"/>
              </a:rPr>
              <a:t>BUSINESS AND FINANCIAL </a:t>
            </a:r>
            <a:br>
              <a:rPr lang="en-ZA" b="1" dirty="0">
                <a:latin typeface="+mn-lt"/>
              </a:rPr>
            </a:br>
            <a:r>
              <a:rPr lang="en-ZA" b="1" dirty="0">
                <a:latin typeface="+mn-lt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Calibri" panose="020F0502020204030204" pitchFamily="34" charset="0"/>
              </a:rPr>
              <a:t>There is currently no budget forecasting</a:t>
            </a:r>
          </a:p>
          <a:p>
            <a:r>
              <a:rPr lang="en-GB" sz="2000" dirty="0">
                <a:latin typeface="Tahoma" panose="020B0604030504040204" pitchFamily="34" charset="0"/>
                <a:ea typeface="Calibri" panose="020F0502020204030204" pitchFamily="34" charset="0"/>
              </a:rPr>
              <a:t>The cooperative maintains records of materials collected and the revenue generated. </a:t>
            </a:r>
          </a:p>
          <a:p>
            <a:r>
              <a:rPr lang="en-Z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However, the cooperative has no bank account as it has not completed its registration.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rgbClr val="FF00FF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49E709-1292-0263-2974-C7A16F360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t="21272" r="-370" b="14988"/>
          <a:stretch/>
        </p:blipFill>
        <p:spPr>
          <a:xfrm>
            <a:off x="6210300" y="1825625"/>
            <a:ext cx="5143500" cy="4371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909C68-45DF-7F2A-25F4-FFD6945FE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85" y="-100337"/>
            <a:ext cx="2724615" cy="1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129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920" y="505919"/>
            <a:ext cx="10018713" cy="720935"/>
          </a:xfrm>
        </p:spPr>
        <p:txBody>
          <a:bodyPr>
            <a:noAutofit/>
          </a:bodyPr>
          <a:lstStyle/>
          <a:p>
            <a:pPr algn="ctr"/>
            <a:r>
              <a:rPr lang="en-ZA" sz="2800" b="1" dirty="0">
                <a:latin typeface="+mn-lt"/>
              </a:rPr>
              <a:t>INCOME AND EXPENSES FOR THE BUSINESS FOR </a:t>
            </a:r>
            <a:br>
              <a:rPr lang="en-ZA" sz="2800" b="1" dirty="0">
                <a:latin typeface="+mn-lt"/>
              </a:rPr>
            </a:br>
            <a:r>
              <a:rPr lang="en-ZA" sz="2800" b="1" dirty="0">
                <a:latin typeface="+mn-lt"/>
              </a:rPr>
              <a:t>THE LAST TWELVE MONTHS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1385116"/>
              </p:ext>
            </p:extLst>
          </p:nvPr>
        </p:nvGraphicFramePr>
        <p:xfrm>
          <a:off x="308003" y="1927994"/>
          <a:ext cx="11367440" cy="2848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772">
                  <a:extLst>
                    <a:ext uri="{9D8B030D-6E8A-4147-A177-3AD203B41FA5}">
                      <a16:colId xmlns:a16="http://schemas.microsoft.com/office/drawing/2014/main" val="2851873439"/>
                    </a:ext>
                  </a:extLst>
                </a:gridCol>
                <a:gridCol w="673148">
                  <a:extLst>
                    <a:ext uri="{9D8B030D-6E8A-4147-A177-3AD203B41FA5}">
                      <a16:colId xmlns:a16="http://schemas.microsoft.com/office/drawing/2014/main" val="3572929419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1397707862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4245074846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2180058814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1288645091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2694728538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1659046705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1483424795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213935652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1676924676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3865331679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967939460"/>
                    </a:ext>
                  </a:extLst>
                </a:gridCol>
                <a:gridCol w="811960">
                  <a:extLst>
                    <a:ext uri="{9D8B030D-6E8A-4147-A177-3AD203B41FA5}">
                      <a16:colId xmlns:a16="http://schemas.microsoft.com/office/drawing/2014/main" val="3040971143"/>
                    </a:ext>
                  </a:extLst>
                </a:gridCol>
              </a:tblGrid>
              <a:tr h="641951"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Jan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Aug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806155"/>
                  </a:ext>
                </a:extLst>
              </a:tr>
              <a:tr h="735597">
                <a:tc>
                  <a:txBody>
                    <a:bodyPr/>
                    <a:lstStyle/>
                    <a:p>
                      <a:r>
                        <a:rPr lang="en-ZW" dirty="0"/>
                        <a:t>Sales</a:t>
                      </a:r>
                      <a:r>
                        <a:rPr lang="en-ZW" baseline="0" dirty="0"/>
                        <a:t> (USD)</a:t>
                      </a:r>
                      <a:endParaRPr lang="en-Z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932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676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752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1165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9487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277306"/>
                  </a:ext>
                </a:extLst>
              </a:tr>
              <a:tr h="735597">
                <a:tc>
                  <a:txBody>
                    <a:bodyPr/>
                    <a:lstStyle/>
                    <a:p>
                      <a:r>
                        <a:rPr lang="en-ZW" dirty="0"/>
                        <a:t>Quantity (Kgs)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2661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2403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1996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1931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2085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1889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1967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2117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2148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2608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3327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27090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3520"/>
                  </a:ext>
                </a:extLst>
              </a:tr>
              <a:tr h="735597">
                <a:tc>
                  <a:txBody>
                    <a:bodyPr/>
                    <a:lstStyle/>
                    <a:p>
                      <a:r>
                        <a:rPr lang="en-ZW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W" dirty="0"/>
                        <a:t>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2271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rgbClr val="FF00FF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782CB-E0A9-CE54-EDF6-78FABED1E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6" y="0"/>
            <a:ext cx="2724615" cy="1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88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042" y="467123"/>
            <a:ext cx="9905998" cy="1478570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MARKETING AND </a:t>
            </a:r>
            <a:br>
              <a:rPr lang="en-ZA" b="1" dirty="0">
                <a:latin typeface="+mn-lt"/>
              </a:rPr>
            </a:br>
            <a:r>
              <a:rPr lang="en-ZA" b="1" dirty="0">
                <a:latin typeface="+mn-lt"/>
              </a:rPr>
              <a:t>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main market are recycling companies. </a:t>
            </a: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ZW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segmented our market to determine which material is sent where and to whom.</a:t>
            </a:r>
          </a:p>
          <a:p>
            <a:pPr>
              <a:lnSpc>
                <a:spcPct val="100000"/>
              </a:lnSpc>
            </a:pPr>
            <a:r>
              <a:rPr lang="en-ZW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currently do not have direct linkages with the market and as such have to use middle men. </a:t>
            </a:r>
          </a:p>
          <a:p>
            <a:pPr>
              <a:lnSpc>
                <a:spcPct val="100000"/>
              </a:lnSpc>
            </a:pPr>
            <a:r>
              <a:rPr lang="en-ZW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great demand for recyclable material in the region and wish to utilise online platforms to market of products and services.</a:t>
            </a:r>
          </a:p>
          <a:p>
            <a:pPr>
              <a:lnSpc>
                <a:spcPct val="100000"/>
              </a:lnSpc>
            </a:pPr>
            <a:endParaRPr lang="en-ZW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ZA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 Insert Photo</a:t>
            </a:r>
            <a:r>
              <a:rPr lang="en-ZA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8786"/>
            <a:ext cx="12192000" cy="8826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b="1" i="1" dirty="0">
                <a:solidFill>
                  <a:srgbClr val="FF00FF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CB7B193-6193-B86D-645C-45A6BC280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55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A966D-6A72-B939-AC4D-4FA9397CC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6" y="0"/>
            <a:ext cx="2724615" cy="1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392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042" y="467123"/>
            <a:ext cx="9768119" cy="1478570"/>
          </a:xfrm>
        </p:spPr>
        <p:txBody>
          <a:bodyPr/>
          <a:lstStyle/>
          <a:p>
            <a:pPr algn="ctr"/>
            <a:r>
              <a:rPr lang="en-ZA" b="1" dirty="0">
                <a:latin typeface="+mn-lt"/>
              </a:rPr>
              <a:t>MARKETING AND SAVINGS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ZW" sz="2000" dirty="0">
                <a:latin typeface="Tahoma" panose="020B0604030504040204" pitchFamily="34" charset="0"/>
                <a:ea typeface="Calibri" panose="020F0502020204030204" pitchFamily="34" charset="0"/>
              </a:rPr>
              <a:t>There are currently no savings for the enterprise. </a:t>
            </a:r>
          </a:p>
          <a:p>
            <a:pPr>
              <a:lnSpc>
                <a:spcPct val="100000"/>
              </a:lnSpc>
            </a:pPr>
            <a:r>
              <a:rPr lang="en-ZW" sz="2000" dirty="0">
                <a:latin typeface="Tahoma" panose="020B0604030504040204" pitchFamily="34" charset="0"/>
                <a:ea typeface="Calibri" panose="020F0502020204030204" pitchFamily="34" charset="0"/>
              </a:rPr>
              <a:t>There are 2 savings groups which are helping cooperative members in their finances. </a:t>
            </a:r>
          </a:p>
          <a:p>
            <a:pPr>
              <a:lnSpc>
                <a:spcPct val="100000"/>
              </a:lnSpc>
            </a:pPr>
            <a:r>
              <a:rPr lang="en-ZW" sz="2000" dirty="0">
                <a:latin typeface="Tahoma" panose="020B0604030504040204" pitchFamily="34" charset="0"/>
                <a:ea typeface="Calibri" panose="020F0502020204030204" pitchFamily="34" charset="0"/>
              </a:rPr>
              <a:t>They have helped members purchase assets such as tools for their value addition individual businesses and participation in the recycling cooperative. </a:t>
            </a:r>
          </a:p>
          <a:p>
            <a:pPr>
              <a:lnSpc>
                <a:spcPct val="100000"/>
              </a:lnSpc>
            </a:pPr>
            <a:r>
              <a:rPr lang="en-ZW" sz="2000" dirty="0">
                <a:latin typeface="Tahoma" panose="020B0604030504040204" pitchFamily="34" charset="0"/>
                <a:ea typeface="Calibri" panose="020F0502020204030204" pitchFamily="34" charset="0"/>
              </a:rPr>
              <a:t>We have received advice on financial services provided by various institutions.</a:t>
            </a:r>
          </a:p>
          <a:p>
            <a:pPr marL="0" indent="0">
              <a:lnSpc>
                <a:spcPct val="100000"/>
              </a:lnSpc>
              <a:buNone/>
            </a:pPr>
            <a:endParaRPr lang="en-ZW" dirty="0"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ZA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8786"/>
            <a:ext cx="12192000" cy="8826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b="1" i="1" dirty="0">
                <a:solidFill>
                  <a:srgbClr val="FF00FF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i="1" dirty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5EC299-1B87-568E-F645-09FCA3FC7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41" y="1825625"/>
            <a:ext cx="4380222" cy="43513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8B6A22-D0F6-7F90-5981-9EA5F4A36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6" y="0"/>
            <a:ext cx="2724615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207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33" y="3001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ZA" sz="2400" b="1" dirty="0">
                <a:latin typeface="+mn-lt"/>
              </a:rPr>
              <a:t>WHAT PLANS HAVE YOU MADE TO GROW YOUR BUSINESS IN </a:t>
            </a:r>
            <a:br>
              <a:rPr lang="en-ZA" sz="2400" b="1" dirty="0">
                <a:latin typeface="+mn-lt"/>
              </a:rPr>
            </a:br>
            <a:r>
              <a:rPr lang="en-ZA" sz="2400" b="1" dirty="0">
                <a:latin typeface="+mn-lt"/>
              </a:rPr>
              <a:t>THE NEXT 6 MONTHS?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strengthen value addition activities conducted by individuals within the enterprise.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enhance market linkages with recycling companies.</a:t>
            </a:r>
          </a:p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develop partnerships with local businesses and institutions for material recovery.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en-ZA" dirty="0">
                <a:solidFill>
                  <a:srgbClr val="FF0000"/>
                </a:solidFill>
              </a:rPr>
              <a:t> Insert Photo</a:t>
            </a:r>
            <a:r>
              <a:rPr lang="en-ZA" dirty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rgbClr val="FF00FF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9E186B-C9C2-18D5-4315-1A1244C71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8147" y="1381228"/>
            <a:ext cx="4489788" cy="51016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13B7-C474-401A-405B-1EF70F9B12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6" y="0"/>
            <a:ext cx="2724615" cy="16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503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b="1" dirty="0">
                <a:latin typeface="+mn-lt"/>
              </a:rPr>
              <a:t>ENVIRONMENTAL PRACTICES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enterprise practices recycling and re-use as it recovers waste disposed in the Municipality.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398786"/>
            <a:ext cx="12192000" cy="46775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2400" b="1" i="1" dirty="0">
                <a:solidFill>
                  <a:srgbClr val="FF00FF"/>
                </a:solidFill>
              </a:rPr>
              <a:t>“Promoting Gender Inclusive Local Economic Development”</a:t>
            </a:r>
            <a:r>
              <a:rPr lang="en-GB" sz="2400" i="1" dirty="0">
                <a:solidFill>
                  <a:srgbClr val="FF00FF"/>
                </a:solidFill>
              </a:rPr>
              <a:t> </a:t>
            </a:r>
            <a:endParaRPr lang="en-ZW" sz="2400" dirty="0">
              <a:solidFill>
                <a:srgbClr val="FF00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A2C0A0D-A2C2-C902-F47F-1825008D37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E956CA90-377C-BB2D-6038-82CE8B7E9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278840" cy="43513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769DA3-D0A2-CEEF-9940-429B714F7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26" y="0"/>
            <a:ext cx="2724615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6200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Link xmlns="baaa1e52-d096-4578-884f-544177159c31">
      <Url xsi:nil="true"/>
      <Description xsi:nil="true"/>
    </URLLink>
    <TaxCatchAll xmlns="5c72703c-1067-4fa7-89cc-ef245258de7b" xsi:nil="true"/>
    <lcf76f155ced4ddcb4097134ff3c332f xmlns="baaa1e52-d096-4578-884f-544177159c3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3D288F9C0D742B1C572EE9F15CFEC" ma:contentTypeVersion="21" ma:contentTypeDescription="Create a new document." ma:contentTypeScope="" ma:versionID="053a5ec0831317e823422aaa8b6e0f06">
  <xsd:schema xmlns:xsd="http://www.w3.org/2001/XMLSchema" xmlns:xs="http://www.w3.org/2001/XMLSchema" xmlns:p="http://schemas.microsoft.com/office/2006/metadata/properties" xmlns:ns2="5c72703c-1067-4fa7-89cc-ef245258de7b" xmlns:ns3="baaa1e52-d096-4578-884f-544177159c31" targetNamespace="http://schemas.microsoft.com/office/2006/metadata/properties" ma:root="true" ma:fieldsID="22a11a410b86899d8171017e0a53600f" ns2:_="" ns3:_="">
    <xsd:import namespace="5c72703c-1067-4fa7-89cc-ef245258de7b"/>
    <xsd:import namespace="baaa1e52-d096-4578-884f-544177159c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URLLink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a1e52-d096-4578-884f-544177159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URLLink" ma:index="24" nillable="true" ma:displayName="URL Link" ma:format="Hyperlink" ma:internalName="UR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77966C-7C01-44BE-A75D-0AEECAE54174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c924d7e-c5b4-4b28-aa90-c1965de8ebdf"/>
    <ds:schemaRef ds:uri="http://purl.org/dc/dcmitype/"/>
    <ds:schemaRef ds:uri="http://purl.org/dc/elements/1.1/"/>
    <ds:schemaRef ds:uri="http://schemas.microsoft.com/office/infopath/2007/PartnerControls"/>
    <ds:schemaRef ds:uri="5c72703c-1067-4fa7-89cc-ef245258de7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EFDEEF4-B7E0-4CF5-AEA8-31F3783CBC70}"/>
</file>

<file path=customXml/itemProps3.xml><?xml version="1.0" encoding="utf-8"?>
<ds:datastoreItem xmlns:ds="http://schemas.openxmlformats.org/officeDocument/2006/customXml" ds:itemID="{1564F237-B32C-474E-BCDA-E28413166B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6363</TotalTime>
  <Words>838</Words>
  <Application>Microsoft Office PowerPoint</Application>
  <PresentationFormat>Widescreen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Office Theme</vt:lpstr>
      <vt:lpstr>   2024 Country Summit PROMOTING GENDER INCLUSIVE LOCAL ECONOMIC DEVELOPMENT Template </vt:lpstr>
      <vt:lpstr>PLEASE DESCRIBE THE ENTERPRISE </vt:lpstr>
      <vt:lpstr>BUSINESS PLAN &amp; MODEL</vt:lpstr>
      <vt:lpstr>BUSINESS AND FINANCIAL  MANAGEMENT</vt:lpstr>
      <vt:lpstr>INCOME AND EXPENSES FOR THE BUSINESS FOR  THE LAST TWELVE MONTHS</vt:lpstr>
      <vt:lpstr>MARKETING AND  SAVINGS</vt:lpstr>
      <vt:lpstr>MARKETING AND SAVINGS</vt:lpstr>
      <vt:lpstr>WHAT PLANS HAVE YOU MADE TO GROW YOUR BUSINESS IN  THE NEXT 6 MONTHS?  </vt:lpstr>
      <vt:lpstr>ENVIRONMENTAL PRACTICES</vt:lpstr>
      <vt:lpstr>CHALLENGES LESSONS  LEARNED</vt:lpstr>
      <vt:lpstr>LESSONS LEARNED</vt:lpstr>
      <vt:lpstr>SUSTAINABILITY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name</dc:title>
  <dc:creator>Anne Hilton - Entrepreneurship Mananger</dc:creator>
  <cp:lastModifiedBy>O Munyai</cp:lastModifiedBy>
  <cp:revision>98</cp:revision>
  <dcterms:created xsi:type="dcterms:W3CDTF">2015-03-24T08:09:40Z</dcterms:created>
  <dcterms:modified xsi:type="dcterms:W3CDTF">2024-11-08T10:23:16Z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0x010100FC83D288F9C0D742B1C572EE9F15CFEC</vt:lpwstr>
  </property>
</Properties>
</file>