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63" r:id="rId8"/>
    <p:sldId id="285" r:id="rId9"/>
    <p:sldId id="273" r:id="rId10"/>
    <p:sldId id="287" r:id="rId11"/>
    <p:sldId id="294" r:id="rId12"/>
    <p:sldId id="288" r:id="rId13"/>
    <p:sldId id="292" r:id="rId14"/>
    <p:sldId id="289" r:id="rId15"/>
    <p:sldId id="290" r:id="rId16"/>
    <p:sldId id="293" r:id="rId17"/>
    <p:sldId id="280" r:id="rId18"/>
    <p:sldId id="297" r:id="rId19"/>
    <p:sldId id="295" r:id="rId20"/>
    <p:sldId id="279" r:id="rId21"/>
    <p:sldId id="291"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56" autoAdjust="0"/>
  </p:normalViewPr>
  <p:slideViewPr>
    <p:cSldViewPr>
      <p:cViewPr varScale="1">
        <p:scale>
          <a:sx n="73" d="100"/>
          <a:sy n="73" d="100"/>
        </p:scale>
        <p:origin x="38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VARAYA TAPIWA - Local Action for Gender Justice  Zimbabwe Coordinator" userId="a6efff57-4fdb-4031-a99b-bc88ce5915cd" providerId="ADAL" clId="{71DAEF0F-A391-4BB4-AC77-F05C64401A50}"/>
    <pc:docChg chg="undo custSel addSld delSld modSld">
      <pc:chgData name="ZVARAYA TAPIWA - Local Action for Gender Justice  Zimbabwe Coordinator" userId="a6efff57-4fdb-4031-a99b-bc88ce5915cd" providerId="ADAL" clId="{71DAEF0F-A391-4BB4-AC77-F05C64401A50}" dt="2022-10-25T15:30:16.062" v="1083" actId="20577"/>
      <pc:docMkLst>
        <pc:docMk/>
      </pc:docMkLst>
      <pc:sldChg chg="delSp modSp mod">
        <pc:chgData name="ZVARAYA TAPIWA - Local Action for Gender Justice  Zimbabwe Coordinator" userId="a6efff57-4fdb-4031-a99b-bc88ce5915cd" providerId="ADAL" clId="{71DAEF0F-A391-4BB4-AC77-F05C64401A50}" dt="2022-10-25T15:25:48.989" v="287" actId="6549"/>
        <pc:sldMkLst>
          <pc:docMk/>
          <pc:sldMk cId="983321093" sldId="256"/>
        </pc:sldMkLst>
        <pc:spChg chg="mod">
          <ac:chgData name="ZVARAYA TAPIWA - Local Action for Gender Justice  Zimbabwe Coordinator" userId="a6efff57-4fdb-4031-a99b-bc88ce5915cd" providerId="ADAL" clId="{71DAEF0F-A391-4BB4-AC77-F05C64401A50}" dt="2022-10-12T11:39:17.199" v="150" actId="20577"/>
          <ac:spMkLst>
            <pc:docMk/>
            <pc:sldMk cId="983321093" sldId="256"/>
            <ac:spMk id="8" creationId="{00000000-0000-0000-0000-000000000000}"/>
          </ac:spMkLst>
        </pc:spChg>
        <pc:spChg chg="mod">
          <ac:chgData name="ZVARAYA TAPIWA - Local Action for Gender Justice  Zimbabwe Coordinator" userId="a6efff57-4fdb-4031-a99b-bc88ce5915cd" providerId="ADAL" clId="{71DAEF0F-A391-4BB4-AC77-F05C64401A50}" dt="2022-10-25T15:25:48.989" v="287" actId="6549"/>
          <ac:spMkLst>
            <pc:docMk/>
            <pc:sldMk cId="983321093" sldId="256"/>
            <ac:spMk id="9" creationId="{00000000-0000-0000-0000-000000000000}"/>
          </ac:spMkLst>
        </pc:spChg>
        <pc:picChg chg="del">
          <ac:chgData name="ZVARAYA TAPIWA - Local Action for Gender Justice  Zimbabwe Coordinator" userId="a6efff57-4fdb-4031-a99b-bc88ce5915cd" providerId="ADAL" clId="{71DAEF0F-A391-4BB4-AC77-F05C64401A50}" dt="2022-10-24T09:37:59.603" v="192" actId="478"/>
          <ac:picMkLst>
            <pc:docMk/>
            <pc:sldMk cId="983321093" sldId="256"/>
            <ac:picMk id="2" creationId="{00000000-0000-0000-0000-000000000000}"/>
          </ac:picMkLst>
        </pc:picChg>
      </pc:sldChg>
      <pc:sldChg chg="modSp mod">
        <pc:chgData name="ZVARAYA TAPIWA - Local Action for Gender Justice  Zimbabwe Coordinator" userId="a6efff57-4fdb-4031-a99b-bc88ce5915cd" providerId="ADAL" clId="{71DAEF0F-A391-4BB4-AC77-F05C64401A50}" dt="2022-10-25T15:25:57.463" v="337" actId="6549"/>
        <pc:sldMkLst>
          <pc:docMk/>
          <pc:sldMk cId="154590272" sldId="257"/>
        </pc:sldMkLst>
        <pc:spChg chg="mod">
          <ac:chgData name="ZVARAYA TAPIWA - Local Action for Gender Justice  Zimbabwe Coordinator" userId="a6efff57-4fdb-4031-a99b-bc88ce5915cd" providerId="ADAL" clId="{71DAEF0F-A391-4BB4-AC77-F05C64401A50}" dt="2022-10-25T15:25:57.463" v="337" actId="6549"/>
          <ac:spMkLst>
            <pc:docMk/>
            <pc:sldMk cId="154590272" sldId="257"/>
            <ac:spMk id="6" creationId="{00000000-0000-0000-0000-000000000000}"/>
          </ac:spMkLst>
        </pc:spChg>
        <pc:graphicFrameChg chg="mod modGraphic">
          <ac:chgData name="ZVARAYA TAPIWA - Local Action for Gender Justice  Zimbabwe Coordinator" userId="a6efff57-4fdb-4031-a99b-bc88ce5915cd" providerId="ADAL" clId="{71DAEF0F-A391-4BB4-AC77-F05C64401A50}" dt="2022-10-12T10:51:01.898" v="64" actId="2711"/>
          <ac:graphicFrameMkLst>
            <pc:docMk/>
            <pc:sldMk cId="154590272" sldId="257"/>
            <ac:graphicFrameMk id="2" creationId="{00000000-0000-0000-0000-000000000000}"/>
          </ac:graphicFrameMkLst>
        </pc:graphicFrameChg>
      </pc:sldChg>
      <pc:sldChg chg="modSp mod">
        <pc:chgData name="ZVARAYA TAPIWA - Local Action for Gender Justice  Zimbabwe Coordinator" userId="a6efff57-4fdb-4031-a99b-bc88ce5915cd" providerId="ADAL" clId="{71DAEF0F-A391-4BB4-AC77-F05C64401A50}" dt="2022-10-25T15:26:03.525" v="387" actId="6549"/>
        <pc:sldMkLst>
          <pc:docMk/>
          <pc:sldMk cId="1224357605" sldId="258"/>
        </pc:sldMkLst>
        <pc:spChg chg="mod">
          <ac:chgData name="ZVARAYA TAPIWA - Local Action for Gender Justice  Zimbabwe Coordinator" userId="a6efff57-4fdb-4031-a99b-bc88ce5915cd" providerId="ADAL" clId="{71DAEF0F-A391-4BB4-AC77-F05C64401A50}" dt="2022-10-25T15:26:03.525" v="387" actId="6549"/>
          <ac:spMkLst>
            <pc:docMk/>
            <pc:sldMk cId="1224357605" sldId="258"/>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6:09.809" v="437" actId="6549"/>
        <pc:sldMkLst>
          <pc:docMk/>
          <pc:sldMk cId="2158104489" sldId="263"/>
        </pc:sldMkLst>
        <pc:spChg chg="mod">
          <ac:chgData name="ZVARAYA TAPIWA - Local Action for Gender Justice  Zimbabwe Coordinator" userId="a6efff57-4fdb-4031-a99b-bc88ce5915cd" providerId="ADAL" clId="{71DAEF0F-A391-4BB4-AC77-F05C64401A50}" dt="2022-10-12T11:39:35.603" v="169" actId="20577"/>
          <ac:spMkLst>
            <pc:docMk/>
            <pc:sldMk cId="2158104489" sldId="263"/>
            <ac:spMk id="9" creationId="{00000000-0000-0000-0000-000000000000}"/>
          </ac:spMkLst>
        </pc:spChg>
        <pc:spChg chg="mod">
          <ac:chgData name="ZVARAYA TAPIWA - Local Action for Gender Justice  Zimbabwe Coordinator" userId="a6efff57-4fdb-4031-a99b-bc88ce5915cd" providerId="ADAL" clId="{71DAEF0F-A391-4BB4-AC77-F05C64401A50}" dt="2022-10-25T15:26:09.809" v="437" actId="6549"/>
          <ac:spMkLst>
            <pc:docMk/>
            <pc:sldMk cId="2158104489" sldId="263"/>
            <ac:spMk id="10"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6:27.204" v="537" actId="6549"/>
        <pc:sldMkLst>
          <pc:docMk/>
          <pc:sldMk cId="202242207" sldId="273"/>
        </pc:sldMkLst>
        <pc:spChg chg="mod">
          <ac:chgData name="ZVARAYA TAPIWA - Local Action for Gender Justice  Zimbabwe Coordinator" userId="a6efff57-4fdb-4031-a99b-bc88ce5915cd" providerId="ADAL" clId="{71DAEF0F-A391-4BB4-AC77-F05C64401A50}" dt="2022-10-25T15:26:27.204" v="537" actId="6549"/>
          <ac:spMkLst>
            <pc:docMk/>
            <pc:sldMk cId="202242207" sldId="273"/>
            <ac:spMk id="6" creationId="{00000000-0000-0000-0000-000000000000}"/>
          </ac:spMkLst>
        </pc:spChg>
      </pc:sldChg>
      <pc:sldChg chg="addSp modSp mod modClrScheme chgLayout">
        <pc:chgData name="ZVARAYA TAPIWA - Local Action for Gender Justice  Zimbabwe Coordinator" userId="a6efff57-4fdb-4031-a99b-bc88ce5915cd" providerId="ADAL" clId="{71DAEF0F-A391-4BB4-AC77-F05C64401A50}" dt="2022-10-25T15:27:07.324" v="610" actId="20577"/>
        <pc:sldMkLst>
          <pc:docMk/>
          <pc:sldMk cId="1451996036" sldId="275"/>
        </pc:sldMkLst>
        <pc:spChg chg="mod ord">
          <ac:chgData name="ZVARAYA TAPIWA - Local Action for Gender Justice  Zimbabwe Coordinator" userId="a6efff57-4fdb-4031-a99b-bc88ce5915cd" providerId="ADAL" clId="{71DAEF0F-A391-4BB4-AC77-F05C64401A50}" dt="2022-10-25T15:26:49.762" v="588" actId="700"/>
          <ac:spMkLst>
            <pc:docMk/>
            <pc:sldMk cId="1451996036" sldId="275"/>
            <ac:spMk id="2" creationId="{00000000-0000-0000-0000-000000000000}"/>
          </ac:spMkLst>
        </pc:spChg>
        <pc:spChg chg="mod ord">
          <ac:chgData name="ZVARAYA TAPIWA - Local Action for Gender Justice  Zimbabwe Coordinator" userId="a6efff57-4fdb-4031-a99b-bc88ce5915cd" providerId="ADAL" clId="{71DAEF0F-A391-4BB4-AC77-F05C64401A50}" dt="2022-10-25T15:26:49.762" v="588" actId="700"/>
          <ac:spMkLst>
            <pc:docMk/>
            <pc:sldMk cId="1451996036" sldId="275"/>
            <ac:spMk id="3" creationId="{00000000-0000-0000-0000-000000000000}"/>
          </ac:spMkLst>
        </pc:spChg>
        <pc:spChg chg="add mod ord">
          <ac:chgData name="ZVARAYA TAPIWA - Local Action for Gender Justice  Zimbabwe Coordinator" userId="a6efff57-4fdb-4031-a99b-bc88ce5915cd" providerId="ADAL" clId="{71DAEF0F-A391-4BB4-AC77-F05C64401A50}" dt="2022-10-25T15:27:07.324" v="610" actId="20577"/>
          <ac:spMkLst>
            <pc:docMk/>
            <pc:sldMk cId="1451996036" sldId="275"/>
            <ac:spMk id="4" creationId="{01F0C5C0-8EB8-D476-A47D-BCD974CDBC34}"/>
          </ac:spMkLst>
        </pc:spChg>
        <pc:spChg chg="mod">
          <ac:chgData name="ZVARAYA TAPIWA - Local Action for Gender Justice  Zimbabwe Coordinator" userId="a6efff57-4fdb-4031-a99b-bc88ce5915cd" providerId="ADAL" clId="{71DAEF0F-A391-4BB4-AC77-F05C64401A50}" dt="2022-10-25T15:26:33.548" v="587" actId="6549"/>
          <ac:spMkLst>
            <pc:docMk/>
            <pc:sldMk cId="1451996036" sldId="275"/>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30:16.062" v="1083" actId="20577"/>
        <pc:sldMkLst>
          <pc:docMk/>
          <pc:sldMk cId="4268981048" sldId="278"/>
        </pc:sldMkLst>
        <pc:spChg chg="mod">
          <ac:chgData name="ZVARAYA TAPIWA - Local Action for Gender Justice  Zimbabwe Coordinator" userId="a6efff57-4fdb-4031-a99b-bc88ce5915cd" providerId="ADAL" clId="{71DAEF0F-A391-4BB4-AC77-F05C64401A50}" dt="2022-10-25T15:29:27.307" v="989" actId="20577"/>
          <ac:spMkLst>
            <pc:docMk/>
            <pc:sldMk cId="4268981048" sldId="278"/>
            <ac:spMk id="2" creationId="{00000000-0000-0000-0000-000000000000}"/>
          </ac:spMkLst>
        </pc:spChg>
        <pc:spChg chg="mod">
          <ac:chgData name="ZVARAYA TAPIWA - Local Action for Gender Justice  Zimbabwe Coordinator" userId="a6efff57-4fdb-4031-a99b-bc88ce5915cd" providerId="ADAL" clId="{71DAEF0F-A391-4BB4-AC77-F05C64401A50}" dt="2022-10-25T15:30:16.062" v="1083" actId="20577"/>
          <ac:spMkLst>
            <pc:docMk/>
            <pc:sldMk cId="4268981048" sldId="278"/>
            <ac:spMk id="10" creationId="{AAB69D43-64BD-7825-87DA-82AFF55A727B}"/>
          </ac:spMkLst>
        </pc:spChg>
      </pc:sldChg>
      <pc:sldChg chg="modSp mod">
        <pc:chgData name="ZVARAYA TAPIWA - Local Action for Gender Justice  Zimbabwe Coordinator" userId="a6efff57-4fdb-4031-a99b-bc88ce5915cd" providerId="ADAL" clId="{71DAEF0F-A391-4BB4-AC77-F05C64401A50}" dt="2022-10-25T15:28:52.259" v="968" actId="14100"/>
        <pc:sldMkLst>
          <pc:docMk/>
          <pc:sldMk cId="4268981048" sldId="279"/>
        </pc:sldMkLst>
        <pc:spChg chg="mod">
          <ac:chgData name="ZVARAYA TAPIWA - Local Action for Gender Justice  Zimbabwe Coordinator" userId="a6efff57-4fdb-4031-a99b-bc88ce5915cd" providerId="ADAL" clId="{71DAEF0F-A391-4BB4-AC77-F05C64401A50}" dt="2022-10-25T15:28:20.639" v="960" actId="20577"/>
          <ac:spMkLst>
            <pc:docMk/>
            <pc:sldMk cId="4268981048" sldId="279"/>
            <ac:spMk id="7" creationId="{00000000-0000-0000-0000-000000000000}"/>
          </ac:spMkLst>
        </pc:spChg>
        <pc:graphicFrameChg chg="mod modGraphic">
          <ac:chgData name="ZVARAYA TAPIWA - Local Action for Gender Justice  Zimbabwe Coordinator" userId="a6efff57-4fdb-4031-a99b-bc88ce5915cd" providerId="ADAL" clId="{71DAEF0F-A391-4BB4-AC77-F05C64401A50}" dt="2022-10-25T15:28:52.259" v="968" actId="14100"/>
          <ac:graphicFrameMkLst>
            <pc:docMk/>
            <pc:sldMk cId="4268981048" sldId="279"/>
            <ac:graphicFrameMk id="8" creationId="{972E4A84-E591-9A23-75A2-94588F73F8FF}"/>
          </ac:graphicFrameMkLst>
        </pc:graphicFrameChg>
      </pc:sldChg>
      <pc:sldChg chg="modSp mod">
        <pc:chgData name="ZVARAYA TAPIWA - Local Action for Gender Justice  Zimbabwe Coordinator" userId="a6efff57-4fdb-4031-a99b-bc88ce5915cd" providerId="ADAL" clId="{71DAEF0F-A391-4BB4-AC77-F05C64401A50}" dt="2022-10-25T15:28:08.046" v="910" actId="6549"/>
        <pc:sldMkLst>
          <pc:docMk/>
          <pc:sldMk cId="4268981048" sldId="280"/>
        </pc:sldMkLst>
        <pc:spChg chg="mod">
          <ac:chgData name="ZVARAYA TAPIWA - Local Action for Gender Justice  Zimbabwe Coordinator" userId="a6efff57-4fdb-4031-a99b-bc88ce5915cd" providerId="ADAL" clId="{71DAEF0F-A391-4BB4-AC77-F05C64401A50}" dt="2022-10-25T15:28:08.046" v="910" actId="6549"/>
          <ac:spMkLst>
            <pc:docMk/>
            <pc:sldMk cId="4268981048" sldId="280"/>
            <ac:spMk id="6" creationId="{00000000-0000-0000-0000-000000000000}"/>
          </ac:spMkLst>
        </pc:spChg>
        <pc:graphicFrameChg chg="modGraphic">
          <ac:chgData name="ZVARAYA TAPIWA - Local Action for Gender Justice  Zimbabwe Coordinator" userId="a6efff57-4fdb-4031-a99b-bc88ce5915cd" providerId="ADAL" clId="{71DAEF0F-A391-4BB4-AC77-F05C64401A50}" dt="2022-10-12T11:42:16.739" v="191" actId="113"/>
          <ac:graphicFrameMkLst>
            <pc:docMk/>
            <pc:sldMk cId="4268981048" sldId="280"/>
            <ac:graphicFrameMk id="11" creationId="{D0F973FA-FA39-AE65-B4B1-A37529B32059}"/>
          </ac:graphicFrameMkLst>
        </pc:graphicFrameChg>
      </pc:sldChg>
      <pc:sldChg chg="modSp mod">
        <pc:chgData name="ZVARAYA TAPIWA - Local Action for Gender Justice  Zimbabwe Coordinator" userId="a6efff57-4fdb-4031-a99b-bc88ce5915cd" providerId="ADAL" clId="{71DAEF0F-A391-4BB4-AC77-F05C64401A50}" dt="2022-10-25T15:26:17.684" v="487" actId="6549"/>
        <pc:sldMkLst>
          <pc:docMk/>
          <pc:sldMk cId="4262653513" sldId="286"/>
        </pc:sldMkLst>
        <pc:spChg chg="mod">
          <ac:chgData name="ZVARAYA TAPIWA - Local Action for Gender Justice  Zimbabwe Coordinator" userId="a6efff57-4fdb-4031-a99b-bc88ce5915cd" providerId="ADAL" clId="{71DAEF0F-A391-4BB4-AC77-F05C64401A50}" dt="2022-10-25T15:26:17.684" v="487" actId="6549"/>
          <ac:spMkLst>
            <pc:docMk/>
            <pc:sldMk cId="4262653513" sldId="286"/>
            <ac:spMk id="10"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28.053" v="660" actId="6549"/>
        <pc:sldMkLst>
          <pc:docMk/>
          <pc:sldMk cId="1233519545" sldId="287"/>
        </pc:sldMkLst>
        <pc:spChg chg="mod">
          <ac:chgData name="ZVARAYA TAPIWA - Local Action for Gender Justice  Zimbabwe Coordinator" userId="a6efff57-4fdb-4031-a99b-bc88ce5915cd" providerId="ADAL" clId="{71DAEF0F-A391-4BB4-AC77-F05C64401A50}" dt="2022-10-25T15:27:28.053" v="660" actId="6549"/>
          <ac:spMkLst>
            <pc:docMk/>
            <pc:sldMk cId="1233519545" sldId="287"/>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35.356" v="710" actId="6549"/>
        <pc:sldMkLst>
          <pc:docMk/>
          <pc:sldMk cId="3918247816" sldId="288"/>
        </pc:sldMkLst>
        <pc:spChg chg="mod">
          <ac:chgData name="ZVARAYA TAPIWA - Local Action for Gender Justice  Zimbabwe Coordinator" userId="a6efff57-4fdb-4031-a99b-bc88ce5915cd" providerId="ADAL" clId="{71DAEF0F-A391-4BB4-AC77-F05C64401A50}" dt="2022-10-25T15:27:35.356" v="710" actId="6549"/>
          <ac:spMkLst>
            <pc:docMk/>
            <pc:sldMk cId="3918247816" sldId="288"/>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52.040" v="810" actId="6549"/>
        <pc:sldMkLst>
          <pc:docMk/>
          <pc:sldMk cId="802534170" sldId="289"/>
        </pc:sldMkLst>
        <pc:spChg chg="mod">
          <ac:chgData name="ZVARAYA TAPIWA - Local Action for Gender Justice  Zimbabwe Coordinator" userId="a6efff57-4fdb-4031-a99b-bc88ce5915cd" providerId="ADAL" clId="{71DAEF0F-A391-4BB4-AC77-F05C64401A50}" dt="2022-10-25T15:27:52.040" v="810" actId="6549"/>
          <ac:spMkLst>
            <pc:docMk/>
            <pc:sldMk cId="802534170" sldId="289"/>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58.453" v="860" actId="6549"/>
        <pc:sldMkLst>
          <pc:docMk/>
          <pc:sldMk cId="641316720" sldId="290"/>
        </pc:sldMkLst>
        <pc:spChg chg="mod">
          <ac:chgData name="ZVARAYA TAPIWA - Local Action for Gender Justice  Zimbabwe Coordinator" userId="a6efff57-4fdb-4031-a99b-bc88ce5915cd" providerId="ADAL" clId="{71DAEF0F-A391-4BB4-AC77-F05C64401A50}" dt="2022-10-24T09:42:19.731" v="193" actId="404"/>
          <ac:spMkLst>
            <pc:docMk/>
            <pc:sldMk cId="641316720" sldId="290"/>
            <ac:spMk id="2" creationId="{00000000-0000-0000-0000-000000000000}"/>
          </ac:spMkLst>
        </pc:spChg>
        <pc:spChg chg="mod">
          <ac:chgData name="ZVARAYA TAPIWA - Local Action for Gender Justice  Zimbabwe Coordinator" userId="a6efff57-4fdb-4031-a99b-bc88ce5915cd" providerId="ADAL" clId="{71DAEF0F-A391-4BB4-AC77-F05C64401A50}" dt="2022-10-24T09:44:37.003" v="237" actId="113"/>
          <ac:spMkLst>
            <pc:docMk/>
            <pc:sldMk cId="641316720" sldId="290"/>
            <ac:spMk id="5" creationId="{94987554-FA33-8625-B0EF-900FA6317A7F}"/>
          </ac:spMkLst>
        </pc:spChg>
        <pc:spChg chg="mod">
          <ac:chgData name="ZVARAYA TAPIWA - Local Action for Gender Justice  Zimbabwe Coordinator" userId="a6efff57-4fdb-4031-a99b-bc88ce5915cd" providerId="ADAL" clId="{71DAEF0F-A391-4BB4-AC77-F05C64401A50}" dt="2022-10-25T15:27:58.453" v="860" actId="6549"/>
          <ac:spMkLst>
            <pc:docMk/>
            <pc:sldMk cId="641316720" sldId="290"/>
            <ac:spMk id="6" creationId="{00000000-0000-0000-0000-000000000000}"/>
          </ac:spMkLst>
        </pc:spChg>
        <pc:graphicFrameChg chg="mod">
          <ac:chgData name="ZVARAYA TAPIWA - Local Action for Gender Justice  Zimbabwe Coordinator" userId="a6efff57-4fdb-4031-a99b-bc88ce5915cd" providerId="ADAL" clId="{71DAEF0F-A391-4BB4-AC77-F05C64401A50}" dt="2022-10-24T09:42:28.985" v="194" actId="1076"/>
          <ac:graphicFrameMkLst>
            <pc:docMk/>
            <pc:sldMk cId="641316720" sldId="290"/>
            <ac:graphicFrameMk id="3" creationId="{FDDB8F4A-1132-C16B-3AA9-41BB7C4B03A3}"/>
          </ac:graphicFrameMkLst>
        </pc:graphicFrameChg>
      </pc:sldChg>
      <pc:sldChg chg="modSp add mod">
        <pc:chgData name="ZVARAYA TAPIWA - Local Action for Gender Justice  Zimbabwe Coordinator" userId="a6efff57-4fdb-4031-a99b-bc88ce5915cd" providerId="ADAL" clId="{71DAEF0F-A391-4BB4-AC77-F05C64401A50}" dt="2022-10-25T15:27:42.493" v="760" actId="6549"/>
        <pc:sldMkLst>
          <pc:docMk/>
          <pc:sldMk cId="1194597016" sldId="292"/>
        </pc:sldMkLst>
        <pc:spChg chg="mod">
          <ac:chgData name="ZVARAYA TAPIWA - Local Action for Gender Justice  Zimbabwe Coordinator" userId="a6efff57-4fdb-4031-a99b-bc88ce5915cd" providerId="ADAL" clId="{71DAEF0F-A391-4BB4-AC77-F05C64401A50}" dt="2022-10-12T11:05:54.384" v="87"/>
          <ac:spMkLst>
            <pc:docMk/>
            <pc:sldMk cId="1194597016" sldId="292"/>
            <ac:spMk id="2" creationId="{00000000-0000-0000-0000-000000000000}"/>
          </ac:spMkLst>
        </pc:spChg>
        <pc:spChg chg="mod">
          <ac:chgData name="ZVARAYA TAPIWA - Local Action for Gender Justice  Zimbabwe Coordinator" userId="a6efff57-4fdb-4031-a99b-bc88ce5915cd" providerId="ADAL" clId="{71DAEF0F-A391-4BB4-AC77-F05C64401A50}" dt="2022-10-12T11:40:18.294" v="184" actId="255"/>
          <ac:spMkLst>
            <pc:docMk/>
            <pc:sldMk cId="1194597016" sldId="292"/>
            <ac:spMk id="5" creationId="{94987554-FA33-8625-B0EF-900FA6317A7F}"/>
          </ac:spMkLst>
        </pc:spChg>
        <pc:spChg chg="mod">
          <ac:chgData name="ZVARAYA TAPIWA - Local Action for Gender Justice  Zimbabwe Coordinator" userId="a6efff57-4fdb-4031-a99b-bc88ce5915cd" providerId="ADAL" clId="{71DAEF0F-A391-4BB4-AC77-F05C64401A50}" dt="2022-10-25T15:27:42.493" v="760" actId="6549"/>
          <ac:spMkLst>
            <pc:docMk/>
            <pc:sldMk cId="1194597016" sldId="292"/>
            <ac:spMk id="6" creationId="{00000000-0000-0000-0000-000000000000}"/>
          </ac:spMkLst>
        </pc:spChg>
      </pc:sldChg>
      <pc:sldChg chg="add del">
        <pc:chgData name="ZVARAYA TAPIWA - Local Action for Gender Justice  Zimbabwe Coordinator" userId="a6efff57-4fdb-4031-a99b-bc88ce5915cd" providerId="ADAL" clId="{71DAEF0F-A391-4BB4-AC77-F05C64401A50}" dt="2022-10-25T15:29:02.940" v="970" actId="47"/>
        <pc:sldMkLst>
          <pc:docMk/>
          <pc:sldMk cId="2650948587" sldId="2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W"/>
              <a:t>Expenditure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Sheet1!$A$1:$A$5</c:f>
              <c:strCache>
                <c:ptCount val="5"/>
                <c:pt idx="0">
                  <c:v>Gender Management System (GMS) </c:v>
                </c:pt>
                <c:pt idx="1">
                  <c:v>Employment expenditure (Human Capital Expenditure)</c:v>
                </c:pt>
                <c:pt idx="2">
                  <c:v>Gender Specific Programming</c:v>
                </c:pt>
                <c:pt idx="3">
                  <c:v>Mainstream Programmes </c:v>
                </c:pt>
                <c:pt idx="4">
                  <c:v>Other</c:v>
                </c:pt>
              </c:strCache>
            </c:strRef>
          </c:cat>
          <c:val>
            <c:numRef>
              <c:f>Sheet1!$C$1:$C$5</c:f>
              <c:numCache>
                <c:formatCode>0.00%</c:formatCode>
                <c:ptCount val="5"/>
                <c:pt idx="0">
                  <c:v>6.4999999999999997E-3</c:v>
                </c:pt>
                <c:pt idx="1">
                  <c:v>0.2873</c:v>
                </c:pt>
                <c:pt idx="2">
                  <c:v>1.8E-3</c:v>
                </c:pt>
                <c:pt idx="3">
                  <c:v>0.30730000000000002</c:v>
                </c:pt>
                <c:pt idx="4">
                  <c:v>0.3972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W"/>
              <a:t>PBB Expenditure</a:t>
            </a:r>
          </a:p>
        </c:rich>
      </c:tx>
      <c:layout/>
      <c:overlay val="0"/>
      <c:spPr>
        <a:noFill/>
        <a:ln>
          <a:noFill/>
        </a:ln>
        <a:effectLst/>
      </c:spPr>
    </c:title>
    <c:autoTitleDeleted val="0"/>
    <c:plotArea>
      <c:layout/>
      <c:pieChart>
        <c:varyColors val="1"/>
        <c:ser>
          <c:idx val="1"/>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Sheet1!$A$3:$A$8</c:f>
              <c:strCache>
                <c:ptCount val="6"/>
                <c:pt idx="0">
                  <c:v>Governance &amp; Administration</c:v>
                </c:pt>
                <c:pt idx="1">
                  <c:v>Water Sanitation &amp; Hygiene</c:v>
                </c:pt>
                <c:pt idx="2">
                  <c:v>Social Services</c:v>
                </c:pt>
                <c:pt idx="3">
                  <c:v>Roads</c:v>
                </c:pt>
                <c:pt idx="4">
                  <c:v>Public Safety &amp; Security</c:v>
                </c:pt>
                <c:pt idx="5">
                  <c:v>Natural Resources &amp; Conservation</c:v>
                </c:pt>
              </c:strCache>
            </c:strRef>
          </c:cat>
          <c:val>
            <c:numRef>
              <c:f>Sheet1!$C$3:$C$8</c:f>
              <c:numCache>
                <c:formatCode>General</c:formatCode>
                <c:ptCount val="6"/>
                <c:pt idx="0">
                  <c:v>0.03</c:v>
                </c:pt>
                <c:pt idx="1">
                  <c:v>6.01</c:v>
                </c:pt>
                <c:pt idx="2">
                  <c:v>70.989999999999995</c:v>
                </c:pt>
                <c:pt idx="3">
                  <c:v>21.1</c:v>
                </c:pt>
                <c:pt idx="4">
                  <c:v>1.88</c:v>
                </c:pt>
                <c:pt idx="5">
                  <c:v>0</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67AC4-FAAE-40C7-9D5F-93FB15DECFD0}"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D5587-7577-41D4-90F2-B824B19906F8}" type="slidenum">
              <a:rPr lang="en-GB" smtClean="0"/>
              <a:t>‹#›</a:t>
            </a:fld>
            <a:endParaRPr lang="en-GB"/>
          </a:p>
        </p:txBody>
      </p:sp>
    </p:spTree>
    <p:extLst>
      <p:ext uri="{BB962C8B-B14F-4D97-AF65-F5344CB8AC3E}">
        <p14:creationId xmlns:p14="http://schemas.microsoft.com/office/powerpoint/2010/main" val="3219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D5587-7577-41D4-90F2-B824B19906F8}" type="slidenum">
              <a:rPr lang="en-GB" smtClean="0"/>
              <a:t>1</a:t>
            </a:fld>
            <a:endParaRPr lang="en-GB"/>
          </a:p>
        </p:txBody>
      </p:sp>
    </p:spTree>
    <p:extLst>
      <p:ext uri="{BB962C8B-B14F-4D97-AF65-F5344CB8AC3E}">
        <p14:creationId xmlns:p14="http://schemas.microsoft.com/office/powerpoint/2010/main" val="296243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1DFD5587-7577-41D4-90F2-B824B19906F8}" type="slidenum">
              <a:rPr lang="en-GB" smtClean="0"/>
              <a:t>9</a:t>
            </a:fld>
            <a:endParaRPr lang="en-GB"/>
          </a:p>
        </p:txBody>
      </p:sp>
    </p:spTree>
    <p:extLst>
      <p:ext uri="{BB962C8B-B14F-4D97-AF65-F5344CB8AC3E}">
        <p14:creationId xmlns:p14="http://schemas.microsoft.com/office/powerpoint/2010/main" val="349154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BDB4485F-ED24-47DB-AFF9-387090B6200D}" type="datetimeFigureOut">
              <a:rPr lang="en-ZW" smtClean="0"/>
              <a:t>7/11/2024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BDB4485F-ED24-47DB-AFF9-387090B6200D}" type="datetimeFigureOut">
              <a:rPr lang="en-ZW" smtClean="0"/>
              <a:t>7/11/2024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7/11/2024</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7/11/2024</a:t>
            </a:fld>
            <a:endParaRPr lang="en-ZW"/>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8" name="TextBox 7"/>
          <p:cNvSpPr txBox="1"/>
          <p:nvPr/>
        </p:nvSpPr>
        <p:spPr>
          <a:xfrm>
            <a:off x="1219200" y="1322391"/>
            <a:ext cx="8896350" cy="2246769"/>
          </a:xfrm>
          <a:prstGeom prst="rect">
            <a:avLst/>
          </a:prstGeom>
          <a:noFill/>
        </p:spPr>
        <p:txBody>
          <a:bodyPr wrap="square" rtlCol="0">
            <a:spAutoFit/>
          </a:bodyPr>
          <a:lstStyle/>
          <a:p>
            <a:pPr algn="ctr"/>
            <a:r>
              <a:rPr lang="en-GB" sz="2400" b="1" dirty="0">
                <a:latin typeface="Tahoma" panose="020B0604030504040204" pitchFamily="34" charset="0"/>
                <a:ea typeface="Times New Roman" panose="02020603050405020304" pitchFamily="18" charset="0"/>
              </a:rPr>
              <a:t>SADC PROTOCOL@WORK SUMMITS AND AWARDS </a:t>
            </a:r>
            <a:endParaRPr lang="en-ZW" sz="2400" b="1" dirty="0"/>
          </a:p>
          <a:p>
            <a:pPr algn="ctr"/>
            <a:r>
              <a:rPr lang="en-ZW" sz="3600" b="1" dirty="0"/>
              <a:t> </a:t>
            </a:r>
            <a:r>
              <a:rPr lang="en-ZW" sz="3600" b="1" dirty="0" smtClean="0"/>
              <a:t>2024 GENDER RESPONSIVE BUDGETING</a:t>
            </a:r>
            <a:endParaRPr lang="en-ZW" sz="2000" b="1" dirty="0"/>
          </a:p>
          <a:p>
            <a:pPr algn="ctr"/>
            <a:endParaRPr lang="en-ZW" sz="2000" dirty="0">
              <a:solidFill>
                <a:srgbClr val="FF0000"/>
              </a:solidFill>
            </a:endParaRPr>
          </a:p>
          <a:p>
            <a:pPr algn="ctr"/>
            <a:endParaRPr lang="en-ZW" sz="2000" dirty="0">
              <a:solidFill>
                <a:srgbClr val="FF0000"/>
              </a:solidFill>
            </a:endParaRPr>
          </a:p>
          <a:p>
            <a:pPr algn="ctr"/>
            <a:endParaRPr lang="en-ZA" sz="2000" dirty="0">
              <a:solidFill>
                <a:srgbClr val="FF0000"/>
              </a:solidFill>
            </a:endParaRPr>
          </a:p>
          <a:p>
            <a:pPr algn="ctr"/>
            <a:r>
              <a:rPr lang="en-ZW" sz="2000" dirty="0">
                <a:solidFill>
                  <a:srgbClr val="FF0000"/>
                </a:solidFill>
              </a:rPr>
              <a:t>.</a:t>
            </a:r>
          </a:p>
        </p:txBody>
      </p:sp>
      <p:sp>
        <p:nvSpPr>
          <p:cNvPr id="9" name="TextBox 8"/>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
        <p:nvSpPr>
          <p:cNvPr id="2" name="TextBox 1"/>
          <p:cNvSpPr txBox="1"/>
          <p:nvPr/>
        </p:nvSpPr>
        <p:spPr>
          <a:xfrm>
            <a:off x="2685818" y="6477000"/>
            <a:ext cx="7677382" cy="646331"/>
          </a:xfrm>
          <a:prstGeom prst="rect">
            <a:avLst/>
          </a:prstGeom>
          <a:noFill/>
        </p:spPr>
        <p:txBody>
          <a:bodyPr wrap="square" rtlCol="0">
            <a:spAutoFit/>
          </a:bodyPr>
          <a:lstStyle/>
          <a:p>
            <a:r>
              <a:rPr lang="en-ZW" dirty="0">
                <a:solidFill>
                  <a:srgbClr val="FF0000"/>
                </a:solidFill>
              </a:rPr>
              <a:t>Zimbabwe, Beitbridge </a:t>
            </a:r>
            <a:r>
              <a:rPr lang="en-ZW" dirty="0" smtClean="0">
                <a:solidFill>
                  <a:srgbClr val="FF0000"/>
                </a:solidFill>
              </a:rPr>
              <a:t>Municipality</a:t>
            </a:r>
            <a:r>
              <a:rPr lang="en-ZW" dirty="0">
                <a:solidFill>
                  <a:srgbClr val="FF0000"/>
                </a:solidFill>
              </a:rPr>
              <a:t>, Nov </a:t>
            </a:r>
            <a:r>
              <a:rPr lang="en-ZW" dirty="0" smtClean="0">
                <a:solidFill>
                  <a:srgbClr val="FF0000"/>
                </a:solidFill>
              </a:rPr>
              <a:t>2024 </a:t>
            </a:r>
            <a:r>
              <a:rPr lang="en-ZW" dirty="0">
                <a:solidFill>
                  <a:srgbClr val="FF0000"/>
                </a:solidFill>
              </a:rPr>
              <a:t>and </a:t>
            </a:r>
            <a:r>
              <a:rPr lang="en-ZW" dirty="0" smtClean="0">
                <a:solidFill>
                  <a:srgbClr val="FF0000"/>
                </a:solidFill>
              </a:rPr>
              <a:t>Anymore Mbedzi</a:t>
            </a:r>
            <a:endParaRPr lang="en-ZW" dirty="0">
              <a:solidFill>
                <a:srgbClr val="FF0000"/>
              </a:solidFill>
            </a:endParaRPr>
          </a:p>
          <a:p>
            <a:endParaRPr lang="en-ZW"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316" y="114119"/>
            <a:ext cx="1893071" cy="1046481"/>
          </a:xfrm>
          <a:prstGeom prst="rect">
            <a:avLst/>
          </a:prstGeom>
        </p:spPr>
      </p:pic>
      <p:grpSp>
        <p:nvGrpSpPr>
          <p:cNvPr id="11" name="Group 10"/>
          <p:cNvGrpSpPr/>
          <p:nvPr/>
        </p:nvGrpSpPr>
        <p:grpSpPr>
          <a:xfrm>
            <a:off x="228600" y="-130104"/>
            <a:ext cx="9144000" cy="1371600"/>
            <a:chOff x="543012" y="237175"/>
            <a:chExt cx="11206620" cy="1314506"/>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9638" y="638675"/>
              <a:ext cx="3237986" cy="77875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012" y="237175"/>
              <a:ext cx="1506626" cy="131450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69018" y="679918"/>
              <a:ext cx="2780614" cy="80770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0412" y="708948"/>
              <a:ext cx="3315817" cy="623788"/>
            </a:xfrm>
            <a:prstGeom prst="rect">
              <a:avLst/>
            </a:prstGeom>
          </p:spPr>
        </p:pic>
      </p:grpSp>
    </p:spTree>
    <p:extLst>
      <p:ext uri="{BB962C8B-B14F-4D97-AF65-F5344CB8AC3E}">
        <p14:creationId xmlns:p14="http://schemas.microsoft.com/office/powerpoint/2010/main" val="98332109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Bef>
                <a:spcPts val="0"/>
              </a:spcBef>
            </a:pPr>
            <a:r>
              <a:rPr lang="en-ZA" sz="3600" b="1" dirty="0">
                <a:solidFill>
                  <a:prstClr val="black"/>
                </a:solidFill>
                <a:latin typeface="+mn-lt"/>
                <a:ea typeface="+mn-ea"/>
                <a:cs typeface="+mn-cs"/>
              </a:rPr>
              <a:t>IV. Gender Specific </a:t>
            </a:r>
            <a:r>
              <a:rPr lang="en-GB" sz="3600" b="1" dirty="0">
                <a:latin typeface="+mn-lt"/>
                <a:ea typeface="Calibri" panose="020F0502020204030204" pitchFamily="34" charset="0"/>
                <a:cs typeface="Times New Roman" panose="02020603050405020304" pitchFamily="18" charset="0"/>
              </a:rPr>
              <a:t>expenditure</a:t>
            </a:r>
            <a:br>
              <a:rPr lang="en-GB" sz="3600" b="1" dirty="0">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
        <p:nvSpPr>
          <p:cNvPr id="5" name="Content Placeholder 4">
            <a:extLst>
              <a:ext uri="{FF2B5EF4-FFF2-40B4-BE49-F238E27FC236}">
                <a16:creationId xmlns:a16="http://schemas.microsoft.com/office/drawing/2014/main" xmlns="" id="{94987554-FA33-8625-B0EF-900FA6317A7F}"/>
              </a:ext>
            </a:extLst>
          </p:cNvPr>
          <p:cNvSpPr>
            <a:spLocks noGrp="1"/>
          </p:cNvSpPr>
          <p:nvPr>
            <p:ph idx="1"/>
          </p:nvPr>
        </p:nvSpPr>
        <p:spPr/>
        <p:txBody>
          <a:bodyPr>
            <a:normAutofit fontScale="25000" lnSpcReduction="20000"/>
          </a:bodyPr>
          <a:lstStyle/>
          <a:p>
            <a:pPr marL="914400" lvl="0" indent="-914400">
              <a:lnSpc>
                <a:spcPct val="120000"/>
              </a:lnSpc>
              <a:buAutoNum type="arabicPeriod"/>
            </a:pPr>
            <a:r>
              <a:rPr lang="en-US" sz="5000" b="1" dirty="0" smtClean="0"/>
              <a:t>Gender </a:t>
            </a:r>
            <a:r>
              <a:rPr lang="en-US" sz="5000" b="1" dirty="0"/>
              <a:t>Training </a:t>
            </a:r>
            <a:r>
              <a:rPr lang="en-US" sz="5000" b="1" dirty="0" smtClean="0"/>
              <a:t>Workshops- 2 Gender training were conducted for </a:t>
            </a:r>
          </a:p>
          <a:p>
            <a:pPr>
              <a:lnSpc>
                <a:spcPct val="120000"/>
              </a:lnSpc>
            </a:pPr>
            <a:r>
              <a:rPr lang="en-US" sz="5000" b="1" dirty="0" smtClean="0"/>
              <a:t>Councillors and Management</a:t>
            </a:r>
          </a:p>
          <a:p>
            <a:pPr>
              <a:lnSpc>
                <a:spcPct val="120000"/>
              </a:lnSpc>
            </a:pPr>
            <a:r>
              <a:rPr lang="en-US" sz="5000" b="1" dirty="0" err="1" smtClean="0"/>
              <a:t>Shopfloor</a:t>
            </a:r>
            <a:r>
              <a:rPr lang="en-US" sz="5000" b="1" dirty="0" smtClean="0"/>
              <a:t> workers had training on Domestic Violence. A specialist from Legal Resources Foundation </a:t>
            </a:r>
            <a:r>
              <a:rPr lang="en-US" sz="5000" b="1" dirty="0" err="1" smtClean="0"/>
              <a:t>falicitated</a:t>
            </a:r>
            <a:r>
              <a:rPr lang="en-US" sz="5000" b="1" dirty="0" smtClean="0"/>
              <a:t> the training</a:t>
            </a:r>
            <a:endParaRPr lang="en-ZW" sz="5000" b="1" dirty="0"/>
          </a:p>
          <a:p>
            <a:pPr marL="0" lvl="0" indent="0">
              <a:lnSpc>
                <a:spcPct val="120000"/>
              </a:lnSpc>
              <a:buNone/>
            </a:pPr>
            <a:r>
              <a:rPr lang="en-US" sz="5000" b="1" dirty="0" smtClean="0"/>
              <a:t>2. Junior Councils- There is a Junior Council comprising of 4 Females and 3 Males</a:t>
            </a:r>
            <a:endParaRPr lang="en-ZW" sz="5000" b="1" dirty="0"/>
          </a:p>
          <a:p>
            <a:pPr marL="0" lvl="0" indent="0">
              <a:lnSpc>
                <a:spcPct val="120000"/>
              </a:lnSpc>
              <a:buNone/>
            </a:pPr>
            <a:r>
              <a:rPr lang="en-US" sz="5000" b="1" dirty="0" smtClean="0"/>
              <a:t>3. Commemoration </a:t>
            </a:r>
            <a:r>
              <a:rPr lang="en-US" sz="5000" b="1" dirty="0"/>
              <a:t>of 16 days of </a:t>
            </a:r>
            <a:r>
              <a:rPr lang="en-US" sz="5000" b="1" dirty="0" smtClean="0"/>
              <a:t>activism- was done in partnership with stakeholders such as the Ministry of Women Affairs, ZRP, IOM, Social Development, Church fraternity </a:t>
            </a:r>
            <a:r>
              <a:rPr lang="en-US" sz="5000" b="1" dirty="0" err="1" smtClean="0"/>
              <a:t>etc</a:t>
            </a:r>
            <a:endParaRPr lang="en-ZW" sz="5000" b="1" dirty="0"/>
          </a:p>
          <a:p>
            <a:pPr lvl="0">
              <a:lnSpc>
                <a:spcPct val="120000"/>
              </a:lnSpc>
            </a:pPr>
            <a:r>
              <a:rPr lang="en-US" sz="5000" b="1" dirty="0"/>
              <a:t>Sexual reproductive health and </a:t>
            </a:r>
            <a:r>
              <a:rPr lang="en-US" sz="5000" b="1" dirty="0" smtClean="0"/>
              <a:t>rights- We established a new </a:t>
            </a:r>
            <a:r>
              <a:rPr lang="en-US" sz="5000" b="1" dirty="0" err="1" smtClean="0"/>
              <a:t>satelight</a:t>
            </a:r>
            <a:r>
              <a:rPr lang="en-US" sz="5000" b="1" dirty="0" smtClean="0"/>
              <a:t> clinic at </a:t>
            </a:r>
            <a:r>
              <a:rPr lang="en-US" sz="5000" b="1" dirty="0" err="1" smtClean="0"/>
              <a:t>Madinginye</a:t>
            </a:r>
            <a:r>
              <a:rPr lang="en-US" sz="5000" b="1" dirty="0" smtClean="0"/>
              <a:t> </a:t>
            </a:r>
            <a:r>
              <a:rPr lang="en-US" sz="5000" b="1" dirty="0" err="1" smtClean="0"/>
              <a:t>surbab</a:t>
            </a:r>
            <a:endParaRPr lang="en-ZW" sz="5000" b="1" dirty="0"/>
          </a:p>
          <a:p>
            <a:pPr lvl="0">
              <a:lnSpc>
                <a:spcPct val="120000"/>
              </a:lnSpc>
            </a:pPr>
            <a:r>
              <a:rPr lang="en-US" sz="5000" b="1" dirty="0"/>
              <a:t>Maternal </a:t>
            </a:r>
            <a:r>
              <a:rPr lang="en-US" sz="5000" b="1" dirty="0" smtClean="0"/>
              <a:t>Health- </a:t>
            </a:r>
            <a:endParaRPr lang="en-ZW" sz="5000" b="1" dirty="0"/>
          </a:p>
          <a:p>
            <a:pPr lvl="0">
              <a:lnSpc>
                <a:spcPct val="120000"/>
              </a:lnSpc>
            </a:pPr>
            <a:r>
              <a:rPr lang="en-US" sz="5000" b="1" dirty="0"/>
              <a:t>These budget lines are found in the  </a:t>
            </a:r>
            <a:r>
              <a:rPr lang="en-US" sz="5000" b="1" dirty="0" smtClean="0"/>
              <a:t>Governance and Administration </a:t>
            </a:r>
            <a:r>
              <a:rPr lang="en-US" sz="5000" b="1" dirty="0"/>
              <a:t>budget and also the Health budget</a:t>
            </a:r>
            <a:endParaRPr lang="en-ZW" sz="5000" b="1" dirty="0"/>
          </a:p>
          <a:p>
            <a:pPr lvl="0">
              <a:lnSpc>
                <a:spcPct val="120000"/>
              </a:lnSpc>
            </a:pPr>
            <a:r>
              <a:rPr lang="en-US" sz="5000" b="1" dirty="0"/>
              <a:t>3</a:t>
            </a:r>
            <a:r>
              <a:rPr lang="en-US" sz="5000" b="1" dirty="0" smtClean="0"/>
              <a:t>% </a:t>
            </a:r>
            <a:r>
              <a:rPr lang="en-US" sz="5000" b="1" dirty="0"/>
              <a:t>is allocated for Gender Specific Programming</a:t>
            </a:r>
            <a:endParaRPr lang="en-ZW" sz="5000" b="1" dirty="0"/>
          </a:p>
          <a:p>
            <a:pPr lvl="0">
              <a:lnSpc>
                <a:spcPct val="120000"/>
              </a:lnSpc>
            </a:pPr>
            <a:r>
              <a:rPr lang="en-US" sz="5000" b="1" dirty="0" smtClean="0"/>
              <a:t>The 3% </a:t>
            </a:r>
            <a:r>
              <a:rPr lang="en-US" sz="5000" b="1" dirty="0"/>
              <a:t>is not adequate, The Municipality intends to increase budget allocation to 5% in </a:t>
            </a:r>
            <a:r>
              <a:rPr lang="en-US" sz="5000" b="1" dirty="0" smtClean="0"/>
              <a:t>2025</a:t>
            </a:r>
            <a:endParaRPr lang="en-ZW" sz="5000" b="1" dirty="0"/>
          </a:p>
          <a:p>
            <a:pPr lvl="0">
              <a:lnSpc>
                <a:spcPct val="120000"/>
              </a:lnSpc>
            </a:pPr>
            <a:r>
              <a:rPr lang="en-US" sz="5000" b="1" dirty="0"/>
              <a:t>The Gender Training workshops have helped to clarify issues of gender to both men and women. Women have benefited mainly on understanding their rights, how to prevent serious and legal issues that may arise due to Gender based violence,  sexual harassment, bullying or discrimination.</a:t>
            </a:r>
            <a:endParaRPr lang="en-ZW" sz="5000" b="1" dirty="0"/>
          </a:p>
          <a:p>
            <a:pPr lvl="0">
              <a:lnSpc>
                <a:spcPct val="120000"/>
              </a:lnSpc>
            </a:pPr>
            <a:r>
              <a:rPr lang="en-US" sz="5000" b="1" dirty="0"/>
              <a:t>The expenditure on gender specific programmes is measured through </a:t>
            </a:r>
            <a:r>
              <a:rPr lang="en-US" sz="5000" b="1" dirty="0" smtClean="0"/>
              <a:t>outcomes and impact evaluations (Theory of Change)</a:t>
            </a:r>
            <a:endParaRPr lang="en-ZW" sz="5000" b="1" dirty="0"/>
          </a:p>
          <a:p>
            <a:pPr marL="0" indent="0">
              <a:buNone/>
            </a:pPr>
            <a:r>
              <a:rPr lang="en-GB" dirty="0">
                <a:latin typeface="Calibri" panose="020F0502020204030204" pitchFamily="34" charset="0"/>
                <a:ea typeface="Calibri" panose="020F0502020204030204" pitchFamily="34" charset="0"/>
                <a:cs typeface="Times New Roman" panose="02020603050405020304" pitchFamily="18" charset="0"/>
              </a:rPr>
              <a:t/>
            </a:r>
            <a:br>
              <a:rPr lang="en-GB" dirty="0">
                <a:latin typeface="Calibri" panose="020F0502020204030204" pitchFamily="34" charset="0"/>
                <a:ea typeface="Calibri" panose="020F0502020204030204" pitchFamily="34" charset="0"/>
                <a:cs typeface="Times New Roman" panose="02020603050405020304" pitchFamily="18" charset="0"/>
              </a:rPr>
            </a:br>
            <a:r>
              <a:rPr lang="en-GB" sz="5400" b="1" dirty="0">
                <a:ea typeface="Calibri" panose="020F0502020204030204" pitchFamily="34" charset="0"/>
                <a:cs typeface="Times New Roman" panose="02020603050405020304" pitchFamily="18" charset="0"/>
              </a:rPr>
              <a:t> </a:t>
            </a:r>
            <a:r>
              <a:rPr lang="en-GB" sz="5400" dirty="0">
                <a:latin typeface="Calibri" panose="020F0502020204030204" pitchFamily="34" charset="0"/>
                <a:ea typeface="Calibri" panose="020F0502020204030204" pitchFamily="34" charset="0"/>
                <a:cs typeface="Times New Roman" panose="02020603050405020304" pitchFamily="18" charset="0"/>
              </a:rPr>
              <a:t/>
            </a:r>
            <a:br>
              <a:rPr lang="en-GB" sz="54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119459701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Bef>
                <a:spcPts val="0"/>
              </a:spcBef>
            </a:pPr>
            <a:r>
              <a:rPr lang="en-ZA" sz="3600" b="1" dirty="0">
                <a:solidFill>
                  <a:prstClr val="black"/>
                </a:solidFill>
                <a:latin typeface="+mn-lt"/>
                <a:ea typeface="+mn-ea"/>
                <a:cs typeface="+mn-cs"/>
              </a:rPr>
              <a:t>IV. EMPLOYMENT </a:t>
            </a:r>
            <a:r>
              <a:rPr lang="en-GB" sz="3600" b="1" dirty="0">
                <a:latin typeface="+mn-lt"/>
                <a:ea typeface="Calibri" panose="020F0502020204030204" pitchFamily="34" charset="0"/>
                <a:cs typeface="Times New Roman" panose="02020603050405020304" pitchFamily="18" charset="0"/>
              </a:rPr>
              <a:t>EXPENDITURE</a:t>
            </a:r>
            <a:br>
              <a:rPr lang="en-GB" sz="3600" b="1" dirty="0">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
        <p:nvSpPr>
          <p:cNvPr id="5" name="Content Placeholder 4">
            <a:extLst>
              <a:ext uri="{FF2B5EF4-FFF2-40B4-BE49-F238E27FC236}">
                <a16:creationId xmlns:a16="http://schemas.microsoft.com/office/drawing/2014/main" xmlns="" id="{94987554-FA33-8625-B0EF-900FA6317A7F}"/>
              </a:ext>
            </a:extLst>
          </p:cNvPr>
          <p:cNvSpPr>
            <a:spLocks noGrp="1"/>
          </p:cNvSpPr>
          <p:nvPr>
            <p:ph idx="1"/>
          </p:nvPr>
        </p:nvSpPr>
        <p:spPr>
          <a:xfrm>
            <a:off x="2247900" y="4353571"/>
            <a:ext cx="7696200" cy="2045215"/>
          </a:xfrm>
        </p:spPr>
        <p:txBody>
          <a:bodyPr>
            <a:normAutofit fontScale="32500" lnSpcReduction="20000"/>
          </a:bodyPr>
          <a:lstStyle/>
          <a:p>
            <a:pPr algn="just">
              <a:lnSpc>
                <a:spcPct val="150000"/>
              </a:lnSpc>
              <a:spcBef>
                <a:spcPts val="0"/>
              </a:spcBef>
            </a:pPr>
            <a:r>
              <a:rPr lang="en-US" sz="7200" dirty="0" smtClean="0">
                <a:ea typeface="Liberation Sans Narrow"/>
                <a:cs typeface="Liberation Sans Narrow"/>
              </a:rPr>
              <a:t>Women-22.30% </a:t>
            </a:r>
            <a:r>
              <a:rPr lang="en-US" sz="7200" dirty="0">
                <a:ea typeface="Liberation Sans Narrow"/>
                <a:cs typeface="Liberation Sans Narrow"/>
              </a:rPr>
              <a:t>of the work force</a:t>
            </a:r>
            <a:endParaRPr lang="en-GB" sz="7200" dirty="0">
              <a:ea typeface="Liberation Sans Narrow"/>
              <a:cs typeface="Liberation Sans Narrow"/>
            </a:endParaRPr>
          </a:p>
          <a:p>
            <a:pPr algn="just">
              <a:lnSpc>
                <a:spcPct val="150000"/>
              </a:lnSpc>
              <a:spcBef>
                <a:spcPts val="0"/>
              </a:spcBef>
            </a:pPr>
            <a:r>
              <a:rPr lang="en-US" sz="7200" dirty="0">
                <a:ea typeface="Liberation Sans Narrow"/>
                <a:cs typeface="Liberation Sans Narrow"/>
              </a:rPr>
              <a:t>Women in management </a:t>
            </a:r>
            <a:r>
              <a:rPr lang="en-US" sz="7200" dirty="0" smtClean="0">
                <a:ea typeface="Liberation Sans Narrow"/>
                <a:cs typeface="Liberation Sans Narrow"/>
              </a:rPr>
              <a:t>-</a:t>
            </a:r>
            <a:r>
              <a:rPr lang="en-US" sz="7200" dirty="0" smtClean="0">
                <a:ea typeface="Liberation Sans Narrow"/>
                <a:cs typeface="Liberation Sans Narrow"/>
              </a:rPr>
              <a:t>25.93% </a:t>
            </a:r>
            <a:r>
              <a:rPr lang="en-US" sz="7200" dirty="0">
                <a:ea typeface="Liberation Sans Narrow"/>
                <a:cs typeface="Liberation Sans Narrow"/>
              </a:rPr>
              <a:t>of management</a:t>
            </a:r>
            <a:endParaRPr lang="en-GB" sz="7200" dirty="0">
              <a:ea typeface="Liberation Sans Narrow"/>
              <a:cs typeface="Liberation Sans Narrow"/>
            </a:endParaRPr>
          </a:p>
          <a:p>
            <a:pPr algn="just">
              <a:lnSpc>
                <a:spcPct val="150000"/>
              </a:lnSpc>
              <a:spcBef>
                <a:spcPts val="0"/>
              </a:spcBef>
            </a:pPr>
            <a:r>
              <a:rPr lang="en-US" sz="7200" dirty="0">
                <a:ea typeface="Liberation Sans Narrow"/>
                <a:cs typeface="Liberation Sans Narrow"/>
              </a:rPr>
              <a:t>Women are in full time employment- </a:t>
            </a:r>
            <a:r>
              <a:rPr lang="en-US" sz="7200" dirty="0" smtClean="0">
                <a:ea typeface="Liberation Sans Narrow"/>
                <a:cs typeface="Liberation Sans Narrow"/>
              </a:rPr>
              <a:t>14.95% </a:t>
            </a:r>
            <a:r>
              <a:rPr lang="en-US" sz="7200" dirty="0">
                <a:ea typeface="Liberation Sans Narrow"/>
                <a:cs typeface="Liberation Sans Narrow"/>
              </a:rPr>
              <a:t>of the </a:t>
            </a:r>
            <a:r>
              <a:rPr lang="en-US" sz="7200" dirty="0" smtClean="0">
                <a:ea typeface="Liberation Sans Narrow"/>
                <a:cs typeface="Liberation Sans Narrow"/>
              </a:rPr>
              <a:t>workforce</a:t>
            </a:r>
            <a:endParaRPr lang="en-US" sz="7200" dirty="0">
              <a:ea typeface="Liberation Sans Narrow"/>
              <a:cs typeface="Liberation Sans Narrow"/>
            </a:endParaRPr>
          </a:p>
        </p:txBody>
      </p:sp>
      <p:graphicFrame>
        <p:nvGraphicFramePr>
          <p:cNvPr id="3" name="Table 2"/>
          <p:cNvGraphicFramePr>
            <a:graphicFrameLocks noGrp="1"/>
          </p:cNvGraphicFramePr>
          <p:nvPr>
            <p:extLst>
              <p:ext uri="{D42A27DB-BD31-4B8C-83A1-F6EECF244321}">
                <p14:modId xmlns:p14="http://schemas.microsoft.com/office/powerpoint/2010/main" val="325297973"/>
              </p:ext>
            </p:extLst>
          </p:nvPr>
        </p:nvGraphicFramePr>
        <p:xfrm>
          <a:off x="1524000" y="990600"/>
          <a:ext cx="8686804" cy="3473691"/>
        </p:xfrm>
        <a:graphic>
          <a:graphicData uri="http://schemas.openxmlformats.org/drawingml/2006/table">
            <a:tbl>
              <a:tblPr firstRow="1" bandRow="1">
                <a:tableStyleId>{5C22544A-7EE6-4342-B048-85BDC9FD1C3A}</a:tableStyleId>
              </a:tblPr>
              <a:tblGrid>
                <a:gridCol w="1003144"/>
                <a:gridCol w="768366"/>
                <a:gridCol w="768366"/>
                <a:gridCol w="768366"/>
                <a:gridCol w="768366"/>
                <a:gridCol w="768366"/>
                <a:gridCol w="768366"/>
                <a:gridCol w="768366"/>
                <a:gridCol w="768366"/>
                <a:gridCol w="768366"/>
                <a:gridCol w="768366"/>
              </a:tblGrid>
              <a:tr h="513067">
                <a:tc>
                  <a:txBody>
                    <a:bodyPr/>
                    <a:lstStyle/>
                    <a:p>
                      <a:endParaRPr lang="en-GB" dirty="0"/>
                    </a:p>
                  </a:txBody>
                  <a:tcPr/>
                </a:tc>
                <a:tc gridSpan="3">
                  <a:txBody>
                    <a:bodyPr/>
                    <a:lstStyle/>
                    <a:p>
                      <a:r>
                        <a:rPr lang="en-US" dirty="0">
                          <a:solidFill>
                            <a:schemeClr val="tx1"/>
                          </a:solidFill>
                        </a:rPr>
                        <a:t>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gridSpan="3">
                  <a:txBody>
                    <a:bodyPr/>
                    <a:lstStyle/>
                    <a:p>
                      <a:r>
                        <a:rPr lang="en-US" dirty="0">
                          <a:solidFill>
                            <a:schemeClr val="tx1"/>
                          </a:solidFill>
                        </a:rPr>
                        <a:t>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a:txBody>
                    <a:bodyPr/>
                    <a:lstStyle/>
                    <a:p>
                      <a:r>
                        <a:rPr lang="en-US" dirty="0">
                          <a:solidFill>
                            <a:schemeClr val="tx1"/>
                          </a:solidFill>
                        </a:rPr>
                        <a:t>Total</a:t>
                      </a:r>
                      <a:endParaRPr lang="en-GB" dirty="0">
                        <a:solidFill>
                          <a:schemeClr val="tx1"/>
                        </a:solidFill>
                      </a:endParaRPr>
                    </a:p>
                  </a:txBody>
                  <a:tcPr/>
                </a:tc>
                <a:tc gridSpan="3">
                  <a:txBody>
                    <a:bodyPr/>
                    <a:lstStyle/>
                    <a:p>
                      <a:r>
                        <a:rPr lang="en-US" dirty="0">
                          <a:solidFill>
                            <a:schemeClr val="tx1"/>
                          </a:solidFill>
                        </a:rPr>
                        <a:t>% 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r>
              <a:tr h="520192">
                <a:tc>
                  <a:txBody>
                    <a:bodyPr/>
                    <a:lstStyle/>
                    <a:p>
                      <a:endParaRPr lang="en-GB"/>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r>
              <a:tr h="520192">
                <a:tc>
                  <a:txBody>
                    <a:bodyPr/>
                    <a:lstStyle/>
                    <a:p>
                      <a:r>
                        <a:rPr lang="en-US" b="1" dirty="0"/>
                        <a:t>Full Time</a:t>
                      </a:r>
                      <a:endParaRPr lang="en-GB" b="1" dirty="0"/>
                    </a:p>
                  </a:txBody>
                  <a:tcPr/>
                </a:tc>
                <a:tc>
                  <a:txBody>
                    <a:bodyPr/>
                    <a:lstStyle/>
                    <a:p>
                      <a:r>
                        <a:rPr lang="en-GB" dirty="0" smtClean="0"/>
                        <a:t>7</a:t>
                      </a:r>
                      <a:endParaRPr lang="en-GB" dirty="0"/>
                    </a:p>
                  </a:txBody>
                  <a:tcPr/>
                </a:tc>
                <a:tc>
                  <a:txBody>
                    <a:bodyPr/>
                    <a:lstStyle/>
                    <a:p>
                      <a:r>
                        <a:rPr lang="en-GB" dirty="0" smtClean="0"/>
                        <a:t>54</a:t>
                      </a:r>
                      <a:endParaRPr lang="en-GB" dirty="0"/>
                    </a:p>
                  </a:txBody>
                  <a:tcPr/>
                </a:tc>
                <a:tc>
                  <a:txBody>
                    <a:bodyPr/>
                    <a:lstStyle/>
                    <a:p>
                      <a:r>
                        <a:rPr lang="en-GB" dirty="0" smtClean="0"/>
                        <a:t>61</a:t>
                      </a:r>
                      <a:endParaRPr lang="en-GB" dirty="0"/>
                    </a:p>
                  </a:txBody>
                  <a:tcPr/>
                </a:tc>
                <a:tc>
                  <a:txBody>
                    <a:bodyPr/>
                    <a:lstStyle/>
                    <a:p>
                      <a:r>
                        <a:rPr lang="en-GB" dirty="0" smtClean="0"/>
                        <a:t>19</a:t>
                      </a:r>
                      <a:endParaRPr lang="en-GB" dirty="0"/>
                    </a:p>
                  </a:txBody>
                  <a:tcPr/>
                </a:tc>
                <a:tc>
                  <a:txBody>
                    <a:bodyPr/>
                    <a:lstStyle/>
                    <a:p>
                      <a:r>
                        <a:rPr lang="en-GB" dirty="0" smtClean="0"/>
                        <a:t>143</a:t>
                      </a:r>
                      <a:endParaRPr lang="en-GB" dirty="0"/>
                    </a:p>
                  </a:txBody>
                  <a:tcPr/>
                </a:tc>
                <a:tc>
                  <a:txBody>
                    <a:bodyPr/>
                    <a:lstStyle/>
                    <a:p>
                      <a:r>
                        <a:rPr lang="en-GB" dirty="0" smtClean="0"/>
                        <a:t>162</a:t>
                      </a:r>
                      <a:endParaRPr lang="en-GB" dirty="0"/>
                    </a:p>
                  </a:txBody>
                  <a:tcPr/>
                </a:tc>
                <a:tc>
                  <a:txBody>
                    <a:bodyPr/>
                    <a:lstStyle/>
                    <a:p>
                      <a:r>
                        <a:rPr lang="en-GB" dirty="0" smtClean="0"/>
                        <a:t>223</a:t>
                      </a:r>
                      <a:endParaRPr lang="en-GB" dirty="0"/>
                    </a:p>
                  </a:txBody>
                  <a:tcPr/>
                </a:tc>
                <a:tc>
                  <a:txBody>
                    <a:bodyPr/>
                    <a:lstStyle/>
                    <a:p>
                      <a:r>
                        <a:rPr lang="en-GB" dirty="0" smtClean="0"/>
                        <a:t>27</a:t>
                      </a:r>
                      <a:endParaRPr lang="en-GB" dirty="0"/>
                    </a:p>
                  </a:txBody>
                  <a:tcPr/>
                </a:tc>
                <a:tc>
                  <a:txBody>
                    <a:bodyPr/>
                    <a:lstStyle/>
                    <a:p>
                      <a:r>
                        <a:rPr lang="en-GB" dirty="0" smtClean="0"/>
                        <a:t>27</a:t>
                      </a:r>
                      <a:endParaRPr lang="en-GB" dirty="0"/>
                    </a:p>
                  </a:txBody>
                  <a:tcPr/>
                </a:tc>
                <a:tc>
                  <a:txBody>
                    <a:bodyPr/>
                    <a:lstStyle/>
                    <a:p>
                      <a:endParaRPr lang="en-GB"/>
                    </a:p>
                  </a:txBody>
                  <a:tcPr/>
                </a:tc>
              </a:tr>
              <a:tr h="520192">
                <a:tc>
                  <a:txBody>
                    <a:bodyPr/>
                    <a:lstStyle/>
                    <a:p>
                      <a:r>
                        <a:rPr lang="en-US" b="1" dirty="0"/>
                        <a:t>Part time</a:t>
                      </a:r>
                      <a:endParaRPr lang="en-GB" b="1" dirty="0"/>
                    </a:p>
                  </a:txBody>
                  <a:tcPr/>
                </a:tc>
                <a:tc>
                  <a:txBody>
                    <a:bodyPr/>
                    <a:lstStyle/>
                    <a:p>
                      <a:r>
                        <a:rPr lang="en-GB" dirty="0" smtClean="0"/>
                        <a:t>0</a:t>
                      </a:r>
                      <a:endParaRPr lang="en-GB" dirty="0"/>
                    </a:p>
                  </a:txBody>
                  <a:tcPr/>
                </a:tc>
                <a:tc>
                  <a:txBody>
                    <a:bodyPr/>
                    <a:lstStyle/>
                    <a:p>
                      <a:r>
                        <a:rPr lang="en-GB" dirty="0" smtClean="0"/>
                        <a:t>30</a:t>
                      </a:r>
                      <a:endParaRPr lang="en-GB" dirty="0"/>
                    </a:p>
                  </a:txBody>
                  <a:tcPr/>
                </a:tc>
                <a:tc>
                  <a:txBody>
                    <a:bodyPr/>
                    <a:lstStyle/>
                    <a:p>
                      <a:r>
                        <a:rPr lang="en-GB" dirty="0" smtClean="0"/>
                        <a:t>30</a:t>
                      </a:r>
                      <a:endParaRPr lang="en-GB" dirty="0"/>
                    </a:p>
                  </a:txBody>
                  <a:tcPr/>
                </a:tc>
                <a:tc>
                  <a:txBody>
                    <a:bodyPr/>
                    <a:lstStyle/>
                    <a:p>
                      <a:r>
                        <a:rPr lang="en-GB" dirty="0" smtClean="0"/>
                        <a:t>0</a:t>
                      </a:r>
                      <a:endParaRPr lang="en-GB" dirty="0"/>
                    </a:p>
                  </a:txBody>
                  <a:tcPr/>
                </a:tc>
                <a:tc>
                  <a:txBody>
                    <a:bodyPr/>
                    <a:lstStyle/>
                    <a:p>
                      <a:r>
                        <a:rPr lang="en-GB" dirty="0" smtClean="0"/>
                        <a:t>155</a:t>
                      </a:r>
                      <a:endParaRPr lang="en-GB" dirty="0"/>
                    </a:p>
                  </a:txBody>
                  <a:tcPr/>
                </a:tc>
                <a:tc>
                  <a:txBody>
                    <a:bodyPr/>
                    <a:lstStyle/>
                    <a:p>
                      <a:r>
                        <a:rPr lang="en-GB" dirty="0" smtClean="0"/>
                        <a:t>155</a:t>
                      </a:r>
                      <a:endParaRPr lang="en-GB" dirty="0"/>
                    </a:p>
                  </a:txBody>
                  <a:tcPr/>
                </a:tc>
                <a:tc>
                  <a:txBody>
                    <a:bodyPr/>
                    <a:lstStyle/>
                    <a:p>
                      <a:r>
                        <a:rPr lang="en-GB" dirty="0" smtClean="0"/>
                        <a:t>185</a:t>
                      </a:r>
                      <a:endParaRPr lang="en-GB" dirty="0"/>
                    </a:p>
                  </a:txBody>
                  <a:tcPr/>
                </a:tc>
                <a:tc>
                  <a:txBody>
                    <a:bodyPr/>
                    <a:lstStyle/>
                    <a:p>
                      <a:r>
                        <a:rPr lang="en-GB" dirty="0" smtClean="0"/>
                        <a:t>0</a:t>
                      </a:r>
                      <a:endParaRPr lang="en-GB" dirty="0"/>
                    </a:p>
                  </a:txBody>
                  <a:tcPr/>
                </a:tc>
                <a:tc>
                  <a:txBody>
                    <a:bodyPr/>
                    <a:lstStyle/>
                    <a:p>
                      <a:r>
                        <a:rPr lang="en-GB" dirty="0" smtClean="0"/>
                        <a:t>16</a:t>
                      </a:r>
                      <a:endParaRPr lang="en-GB" dirty="0"/>
                    </a:p>
                  </a:txBody>
                  <a:tcPr/>
                </a:tc>
                <a:tc>
                  <a:txBody>
                    <a:bodyPr/>
                    <a:lstStyle/>
                    <a:p>
                      <a:endParaRPr lang="en-GB"/>
                    </a:p>
                  </a:txBody>
                  <a:tcPr/>
                </a:tc>
              </a:tr>
              <a:tr h="520192">
                <a:tc>
                  <a:txBody>
                    <a:bodyPr/>
                    <a:lstStyle/>
                    <a:p>
                      <a:r>
                        <a:rPr lang="en-US" b="1" dirty="0"/>
                        <a:t>Casual</a:t>
                      </a:r>
                      <a:endParaRPr lang="en-GB" b="1"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endParaRPr lang="en-GB" dirty="0"/>
                    </a:p>
                  </a:txBody>
                  <a:tcPr/>
                </a:tc>
                <a:tc>
                  <a:txBody>
                    <a:bodyPr/>
                    <a:lstStyle/>
                    <a:p>
                      <a:endParaRPr lang="en-GB"/>
                    </a:p>
                  </a:txBody>
                  <a:tcPr/>
                </a:tc>
              </a:tr>
              <a:tr h="520192">
                <a:tc>
                  <a:txBody>
                    <a:bodyPr/>
                    <a:lstStyle/>
                    <a:p>
                      <a:r>
                        <a:rPr lang="en-US" b="1" dirty="0"/>
                        <a:t>Total</a:t>
                      </a:r>
                      <a:endParaRPr lang="en-GB" b="1" dirty="0"/>
                    </a:p>
                  </a:txBody>
                  <a:tcPr/>
                </a:tc>
                <a:tc>
                  <a:txBody>
                    <a:bodyPr/>
                    <a:lstStyle/>
                    <a:p>
                      <a:r>
                        <a:rPr lang="en-GB" dirty="0" smtClean="0"/>
                        <a:t>7</a:t>
                      </a:r>
                      <a:endParaRPr lang="en-GB" dirty="0"/>
                    </a:p>
                  </a:txBody>
                  <a:tcPr/>
                </a:tc>
                <a:tc>
                  <a:txBody>
                    <a:bodyPr/>
                    <a:lstStyle/>
                    <a:p>
                      <a:r>
                        <a:rPr lang="en-GB" dirty="0" smtClean="0"/>
                        <a:t>84</a:t>
                      </a:r>
                      <a:endParaRPr lang="en-GB" dirty="0"/>
                    </a:p>
                  </a:txBody>
                  <a:tcPr/>
                </a:tc>
                <a:tc>
                  <a:txBody>
                    <a:bodyPr/>
                    <a:lstStyle/>
                    <a:p>
                      <a:r>
                        <a:rPr lang="en-GB" dirty="0" smtClean="0"/>
                        <a:t>91</a:t>
                      </a:r>
                      <a:endParaRPr lang="en-GB" dirty="0"/>
                    </a:p>
                  </a:txBody>
                  <a:tcPr/>
                </a:tc>
                <a:tc>
                  <a:txBody>
                    <a:bodyPr/>
                    <a:lstStyle/>
                    <a:p>
                      <a:r>
                        <a:rPr lang="en-GB" dirty="0" smtClean="0"/>
                        <a:t>19</a:t>
                      </a:r>
                      <a:endParaRPr lang="en-GB" dirty="0"/>
                    </a:p>
                  </a:txBody>
                  <a:tcPr/>
                </a:tc>
                <a:tc>
                  <a:txBody>
                    <a:bodyPr/>
                    <a:lstStyle/>
                    <a:p>
                      <a:r>
                        <a:rPr lang="en-GB" dirty="0" smtClean="0"/>
                        <a:t>298</a:t>
                      </a:r>
                      <a:endParaRPr lang="en-GB" dirty="0"/>
                    </a:p>
                  </a:txBody>
                  <a:tcPr/>
                </a:tc>
                <a:tc>
                  <a:txBody>
                    <a:bodyPr/>
                    <a:lstStyle/>
                    <a:p>
                      <a:r>
                        <a:rPr lang="en-GB" dirty="0" smtClean="0"/>
                        <a:t>317</a:t>
                      </a:r>
                      <a:endParaRPr lang="en-GB" dirty="0"/>
                    </a:p>
                  </a:txBody>
                  <a:tcPr/>
                </a:tc>
                <a:tc>
                  <a:txBody>
                    <a:bodyPr/>
                    <a:lstStyle/>
                    <a:p>
                      <a:r>
                        <a:rPr lang="en-GB" dirty="0" smtClean="0"/>
                        <a:t>408</a:t>
                      </a:r>
                      <a:endParaRPr lang="en-GB" dirty="0"/>
                    </a:p>
                  </a:txBody>
                  <a:tcPr/>
                </a:tc>
                <a:tc>
                  <a:txBody>
                    <a:bodyPr/>
                    <a:lstStyle/>
                    <a:p>
                      <a:r>
                        <a:rPr lang="en-GB" dirty="0" smtClean="0"/>
                        <a:t>27</a:t>
                      </a:r>
                      <a:endParaRPr lang="en-GB" dirty="0"/>
                    </a:p>
                  </a:txBody>
                  <a:tcPr/>
                </a:tc>
                <a:tc>
                  <a:txBody>
                    <a:bodyPr/>
                    <a:lstStyle/>
                    <a:p>
                      <a:r>
                        <a:rPr lang="en-GB" dirty="0" smtClean="0"/>
                        <a:t>16</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80253417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5183"/>
            <a:ext cx="10972800" cy="1143000"/>
          </a:xfrm>
        </p:spPr>
        <p:txBody>
          <a:bodyPr>
            <a:normAutofit fontScale="90000"/>
          </a:bodyPr>
          <a:lstStyle/>
          <a:p>
            <a:pPr>
              <a:lnSpc>
                <a:spcPct val="107000"/>
              </a:lnSpc>
              <a:spcBef>
                <a:spcPts val="0"/>
              </a:spcBef>
            </a:pPr>
            <a:r>
              <a:rPr lang="en-ZA" sz="3600" b="1" dirty="0">
                <a:solidFill>
                  <a:prstClr val="black"/>
                </a:solidFill>
                <a:latin typeface="+mn-lt"/>
                <a:ea typeface="+mn-ea"/>
                <a:cs typeface="+mn-cs"/>
              </a:rPr>
              <a:t>IV. </a:t>
            </a:r>
            <a:r>
              <a:rPr lang="en-ZA" sz="3100" b="1" dirty="0">
                <a:solidFill>
                  <a:prstClr val="black"/>
                </a:solidFill>
                <a:latin typeface="+mn-lt"/>
                <a:ea typeface="+mn-ea"/>
                <a:cs typeface="+mn-cs"/>
              </a:rPr>
              <a:t>EMPLOYMENT </a:t>
            </a:r>
            <a:r>
              <a:rPr lang="en-GB" sz="3100" b="1" dirty="0">
                <a:latin typeface="+mn-lt"/>
                <a:ea typeface="Calibri" panose="020F0502020204030204" pitchFamily="34" charset="0"/>
                <a:cs typeface="Times New Roman" panose="02020603050405020304" pitchFamily="18" charset="0"/>
              </a:rPr>
              <a:t>EXPENDITURE- Gender Wage Gap Analysis</a:t>
            </a:r>
            <a:r>
              <a:rPr lang="en-GB" sz="3600" b="1" dirty="0">
                <a:latin typeface="+mn-lt"/>
                <a:ea typeface="Calibri" panose="020F0502020204030204" pitchFamily="34" charset="0"/>
                <a:cs typeface="Times New Roman" panose="02020603050405020304" pitchFamily="18" charset="0"/>
              </a:rPr>
              <a:t/>
            </a:r>
            <a:br>
              <a:rPr lang="en-GB" sz="3600" b="1" dirty="0">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
        <p:nvSpPr>
          <p:cNvPr id="5" name="Content Placeholder 4">
            <a:extLst>
              <a:ext uri="{FF2B5EF4-FFF2-40B4-BE49-F238E27FC236}">
                <a16:creationId xmlns:a16="http://schemas.microsoft.com/office/drawing/2014/main" xmlns="" id="{94987554-FA33-8625-B0EF-900FA6317A7F}"/>
              </a:ext>
            </a:extLst>
          </p:cNvPr>
          <p:cNvSpPr>
            <a:spLocks noGrp="1"/>
          </p:cNvSpPr>
          <p:nvPr>
            <p:ph idx="1"/>
          </p:nvPr>
        </p:nvSpPr>
        <p:spPr>
          <a:xfrm>
            <a:off x="1676400" y="4495800"/>
            <a:ext cx="9448800" cy="2514600"/>
          </a:xfrm>
        </p:spPr>
        <p:txBody>
          <a:bodyPr>
            <a:normAutofit/>
          </a:bodyPr>
          <a:lstStyle/>
          <a:p>
            <a:pPr marL="0" lvl="0" indent="0">
              <a:buNone/>
            </a:pPr>
            <a:endParaRPr lang="en-US" sz="1800" dirty="0"/>
          </a:p>
          <a:p>
            <a:pPr lvl="0"/>
            <a:r>
              <a:rPr lang="en-US" sz="1800" dirty="0" smtClean="0">
                <a:latin typeface="Tahoma" panose="020B0604030504040204" pitchFamily="34" charset="0"/>
                <a:ea typeface="Tahoma" panose="020B0604030504040204" pitchFamily="34" charset="0"/>
                <a:cs typeface="Tahoma" panose="020B0604030504040204" pitchFamily="34" charset="0"/>
              </a:rPr>
              <a:t>The average annual earnings of men is Z$12 683 818 while that of women is Z$12 322 </a:t>
            </a:r>
            <a:r>
              <a:rPr lang="en-US" sz="1800" dirty="0" smtClean="0">
                <a:latin typeface="Tahoma" panose="020B0604030504040204" pitchFamily="34" charset="0"/>
                <a:ea typeface="Tahoma" panose="020B0604030504040204" pitchFamily="34" charset="0"/>
                <a:cs typeface="Tahoma" panose="020B0604030504040204" pitchFamily="34" charset="0"/>
              </a:rPr>
              <a:t>621</a:t>
            </a:r>
          </a:p>
          <a:p>
            <a:pPr lvl="0"/>
            <a:r>
              <a:rPr lang="en-US" sz="1800" dirty="0" smtClean="0">
                <a:latin typeface="Tahoma" panose="020B0604030504040204" pitchFamily="34" charset="0"/>
                <a:ea typeface="Tahoma" panose="020B0604030504040204" pitchFamily="34" charset="0"/>
                <a:cs typeface="Tahoma" panose="020B0604030504040204" pitchFamily="34" charset="0"/>
              </a:rPr>
              <a:t>The Gender wage gap is small to immaterial, showing that staff wages are based on a the job’s grade and not on gender related issues</a:t>
            </a:r>
          </a:p>
          <a:p>
            <a:pPr lvl="0"/>
            <a:r>
              <a:rPr lang="en-US" sz="1800" dirty="0" smtClean="0">
                <a:latin typeface="Tahoma" panose="020B0604030504040204" pitchFamily="34" charset="0"/>
                <a:ea typeface="Tahoma" panose="020B0604030504040204" pitchFamily="34" charset="0"/>
                <a:cs typeface="Tahoma" panose="020B0604030504040204" pitchFamily="34" charset="0"/>
              </a:rPr>
              <a:t>Concentration- Men (Engineering) Women ( Environmental Health and Finance)</a:t>
            </a: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lvl="0"/>
            <a:r>
              <a:rPr lang="en-US" sz="2000" dirty="0" smtClean="0">
                <a:ea typeface="Tahoma" panose="020B0604030504040204" pitchFamily="34" charset="0"/>
                <a:cs typeface="Tahoma" panose="020B0604030504040204" pitchFamily="34" charset="0"/>
              </a:rPr>
              <a:t>The Gender wage gap is </a:t>
            </a:r>
            <a:r>
              <a:rPr lang="en-US" sz="2000" dirty="0" smtClean="0">
                <a:ea typeface="Tahoma" panose="020B0604030504040204" pitchFamily="34" charset="0"/>
                <a:cs typeface="Tahoma" panose="020B0604030504040204" pitchFamily="34" charset="0"/>
              </a:rPr>
              <a:t>0.0293</a:t>
            </a:r>
            <a:endParaRPr lang="en-US" sz="2000" dirty="0" smtClean="0">
              <a:ea typeface="Liberation Sans Narrow"/>
              <a:cs typeface="Liberation Sans Narrow"/>
            </a:endParaRPr>
          </a:p>
        </p:txBody>
      </p:sp>
      <p:graphicFrame>
        <p:nvGraphicFramePr>
          <p:cNvPr id="7" name="Table 3">
            <a:extLst>
              <a:ext uri="{FF2B5EF4-FFF2-40B4-BE49-F238E27FC236}">
                <a16:creationId xmlns="" xmlns:a16="http://schemas.microsoft.com/office/drawing/2014/main" id="{FDDB8F4A-1132-C16B-3AA9-41BB7C4B03A3}"/>
              </a:ext>
            </a:extLst>
          </p:cNvPr>
          <p:cNvGraphicFramePr>
            <a:graphicFrameLocks noGrp="1"/>
          </p:cNvGraphicFramePr>
          <p:nvPr>
            <p:extLst>
              <p:ext uri="{D42A27DB-BD31-4B8C-83A1-F6EECF244321}">
                <p14:modId xmlns:p14="http://schemas.microsoft.com/office/powerpoint/2010/main" val="601798571"/>
              </p:ext>
            </p:extLst>
          </p:nvPr>
        </p:nvGraphicFramePr>
        <p:xfrm>
          <a:off x="1752600" y="1084170"/>
          <a:ext cx="8763000" cy="3348540"/>
        </p:xfrm>
        <a:graphic>
          <a:graphicData uri="http://schemas.openxmlformats.org/drawingml/2006/table">
            <a:tbl>
              <a:tblPr firstRow="1" bandRow="1">
                <a:tableStyleId>{5C22544A-7EE6-4342-B048-85BDC9FD1C3A}</a:tableStyleId>
              </a:tblPr>
              <a:tblGrid>
                <a:gridCol w="990600">
                  <a:extLst>
                    <a:ext uri="{9D8B030D-6E8A-4147-A177-3AD203B41FA5}">
                      <a16:colId xmlns="" xmlns:a16="http://schemas.microsoft.com/office/drawing/2014/main" val="445444153"/>
                    </a:ext>
                  </a:extLst>
                </a:gridCol>
                <a:gridCol w="990600">
                  <a:extLst>
                    <a:ext uri="{9D8B030D-6E8A-4147-A177-3AD203B41FA5}">
                      <a16:colId xmlns="" xmlns:a16="http://schemas.microsoft.com/office/drawing/2014/main" val="982803546"/>
                    </a:ext>
                  </a:extLst>
                </a:gridCol>
                <a:gridCol w="1415142">
                  <a:extLst>
                    <a:ext uri="{9D8B030D-6E8A-4147-A177-3AD203B41FA5}">
                      <a16:colId xmlns="" xmlns:a16="http://schemas.microsoft.com/office/drawing/2014/main" val="776730977"/>
                    </a:ext>
                  </a:extLst>
                </a:gridCol>
                <a:gridCol w="1328058">
                  <a:extLst>
                    <a:ext uri="{9D8B030D-6E8A-4147-A177-3AD203B41FA5}">
                      <a16:colId xmlns="" xmlns:a16="http://schemas.microsoft.com/office/drawing/2014/main" val="1985300090"/>
                    </a:ext>
                  </a:extLst>
                </a:gridCol>
                <a:gridCol w="936170">
                  <a:extLst>
                    <a:ext uri="{9D8B030D-6E8A-4147-A177-3AD203B41FA5}">
                      <a16:colId xmlns="" xmlns:a16="http://schemas.microsoft.com/office/drawing/2014/main" val="4102804951"/>
                    </a:ext>
                  </a:extLst>
                </a:gridCol>
                <a:gridCol w="1654630">
                  <a:extLst>
                    <a:ext uri="{9D8B030D-6E8A-4147-A177-3AD203B41FA5}">
                      <a16:colId xmlns="" xmlns:a16="http://schemas.microsoft.com/office/drawing/2014/main" val="2379562906"/>
                    </a:ext>
                  </a:extLst>
                </a:gridCol>
                <a:gridCol w="1447800">
                  <a:extLst>
                    <a:ext uri="{9D8B030D-6E8A-4147-A177-3AD203B41FA5}">
                      <a16:colId xmlns="" xmlns:a16="http://schemas.microsoft.com/office/drawing/2014/main" val="3514266973"/>
                    </a:ext>
                  </a:extLst>
                </a:gridCol>
              </a:tblGrid>
              <a:tr h="576990">
                <a:tc>
                  <a:txBody>
                    <a:bodyPr/>
                    <a:lstStyle/>
                    <a:p>
                      <a:endParaRPr lang="en-GB" dirty="0"/>
                    </a:p>
                  </a:txBody>
                  <a:tcPr/>
                </a:tc>
                <a:tc>
                  <a:txBody>
                    <a:bodyPr/>
                    <a:lstStyle/>
                    <a:p>
                      <a:r>
                        <a:rPr lang="en-US" dirty="0"/>
                        <a:t>Women</a:t>
                      </a:r>
                      <a:endParaRPr lang="en-GB" dirty="0"/>
                    </a:p>
                  </a:txBody>
                  <a:tcPr/>
                </a:tc>
                <a:tc>
                  <a:txBody>
                    <a:bodyPr/>
                    <a:lstStyle/>
                    <a:p>
                      <a:r>
                        <a:rPr lang="en-US" dirty="0"/>
                        <a:t>Women- Total earned</a:t>
                      </a:r>
                      <a:endParaRPr lang="en-GB" dirty="0"/>
                    </a:p>
                  </a:txBody>
                  <a:tcPr/>
                </a:tc>
                <a:tc>
                  <a:txBody>
                    <a:bodyPr/>
                    <a:lstStyle/>
                    <a:p>
                      <a:r>
                        <a:rPr lang="en-US" dirty="0"/>
                        <a:t>Women average earned</a:t>
                      </a:r>
                      <a:endParaRPr lang="en-GB" dirty="0"/>
                    </a:p>
                  </a:txBody>
                  <a:tcPr/>
                </a:tc>
                <a:tc>
                  <a:txBody>
                    <a:bodyPr/>
                    <a:lstStyle/>
                    <a:p>
                      <a:r>
                        <a:rPr lang="en-US" dirty="0"/>
                        <a:t>Men-no</a:t>
                      </a:r>
                      <a:endParaRPr lang="en-GB" dirty="0"/>
                    </a:p>
                  </a:txBody>
                  <a:tcPr/>
                </a:tc>
                <a:tc>
                  <a:txBody>
                    <a:bodyPr/>
                    <a:lstStyle/>
                    <a:p>
                      <a:r>
                        <a:rPr lang="en-US" dirty="0"/>
                        <a:t>Men total earned</a:t>
                      </a:r>
                      <a:endParaRPr lang="en-GB" dirty="0"/>
                    </a:p>
                  </a:txBody>
                  <a:tcPr/>
                </a:tc>
                <a:tc>
                  <a:txBody>
                    <a:bodyPr/>
                    <a:lstStyle/>
                    <a:p>
                      <a:r>
                        <a:rPr lang="en-US" dirty="0"/>
                        <a:t>Average earnings</a:t>
                      </a:r>
                      <a:endParaRPr lang="en-GB" dirty="0"/>
                    </a:p>
                  </a:txBody>
                  <a:tcPr/>
                </a:tc>
                <a:extLst>
                  <a:ext uri="{0D108BD9-81ED-4DB2-BD59-A6C34878D82A}">
                    <a16:rowId xmlns="" xmlns:a16="http://schemas.microsoft.com/office/drawing/2014/main" val="1236258915"/>
                  </a:ext>
                </a:extLst>
              </a:tr>
              <a:tr h="576990">
                <a:tc>
                  <a:txBody>
                    <a:bodyPr/>
                    <a:lstStyle/>
                    <a:p>
                      <a:r>
                        <a:rPr lang="en-US" b="1" dirty="0"/>
                        <a:t>Full Time</a:t>
                      </a:r>
                      <a:endParaRPr lang="en-GB" b="1" dirty="0"/>
                    </a:p>
                  </a:txBody>
                  <a:tcPr/>
                </a:tc>
                <a:tc>
                  <a:txBody>
                    <a:bodyPr/>
                    <a:lstStyle/>
                    <a:p>
                      <a:r>
                        <a:rPr lang="en-US" dirty="0" smtClean="0"/>
                        <a:t>61</a:t>
                      </a:r>
                      <a:endParaRPr lang="en-GB" dirty="0"/>
                    </a:p>
                  </a:txBody>
                  <a:tcPr/>
                </a:tc>
                <a:tc>
                  <a:txBody>
                    <a:bodyPr/>
                    <a:lstStyle/>
                    <a:p>
                      <a:r>
                        <a:rPr lang="en-US" dirty="0" smtClean="0"/>
                        <a:t>482</a:t>
                      </a:r>
                      <a:r>
                        <a:rPr lang="en-US" baseline="0" dirty="0" smtClean="0"/>
                        <a:t>,651,379</a:t>
                      </a:r>
                      <a:endParaRPr lang="en-GB" dirty="0"/>
                    </a:p>
                  </a:txBody>
                  <a:tcPr/>
                </a:tc>
                <a:tc>
                  <a:txBody>
                    <a:bodyPr/>
                    <a:lstStyle/>
                    <a:p>
                      <a:r>
                        <a:rPr lang="en-US" dirty="0" smtClean="0"/>
                        <a:t>7</a:t>
                      </a:r>
                      <a:r>
                        <a:rPr lang="en-US" baseline="0" dirty="0" smtClean="0"/>
                        <a:t>,912,334</a:t>
                      </a:r>
                      <a:endParaRPr lang="en-GB" dirty="0"/>
                    </a:p>
                  </a:txBody>
                  <a:tcPr/>
                </a:tc>
                <a:tc>
                  <a:txBody>
                    <a:bodyPr/>
                    <a:lstStyle/>
                    <a:p>
                      <a:r>
                        <a:rPr lang="en-US" dirty="0" smtClean="0"/>
                        <a:t>162</a:t>
                      </a:r>
                      <a:endParaRPr lang="en-GB" dirty="0"/>
                    </a:p>
                  </a:txBody>
                  <a:tcPr/>
                </a:tc>
                <a:tc>
                  <a:txBody>
                    <a:bodyPr/>
                    <a:lstStyle/>
                    <a:p>
                      <a:r>
                        <a:rPr lang="en-US" dirty="0" smtClean="0"/>
                        <a:t>1,</a:t>
                      </a:r>
                      <a:r>
                        <a:rPr lang="en-US" baseline="0" dirty="0" smtClean="0"/>
                        <a:t>334,910,367</a:t>
                      </a:r>
                      <a:endParaRPr lang="en-GB" dirty="0"/>
                    </a:p>
                  </a:txBody>
                  <a:tcPr/>
                </a:tc>
                <a:tc>
                  <a:txBody>
                    <a:bodyPr/>
                    <a:lstStyle/>
                    <a:p>
                      <a:r>
                        <a:rPr lang="en-US" dirty="0" smtClean="0"/>
                        <a:t>8</a:t>
                      </a:r>
                      <a:r>
                        <a:rPr lang="en-US" baseline="0" dirty="0" smtClean="0"/>
                        <a:t> 240 187</a:t>
                      </a:r>
                      <a:endParaRPr lang="en-GB" dirty="0"/>
                    </a:p>
                  </a:txBody>
                  <a:tcPr/>
                </a:tc>
                <a:extLst>
                  <a:ext uri="{0D108BD9-81ED-4DB2-BD59-A6C34878D82A}">
                    <a16:rowId xmlns="" xmlns:a16="http://schemas.microsoft.com/office/drawing/2014/main" val="771097803"/>
                  </a:ext>
                </a:extLst>
              </a:tr>
              <a:tr h="576990">
                <a:tc>
                  <a:txBody>
                    <a:bodyPr/>
                    <a:lstStyle/>
                    <a:p>
                      <a:r>
                        <a:rPr lang="en-US" b="1" dirty="0"/>
                        <a:t>Part Time</a:t>
                      </a:r>
                      <a:endParaRPr lang="en-GB" b="1" dirty="0"/>
                    </a:p>
                  </a:txBody>
                  <a:tcPr/>
                </a:tc>
                <a:tc>
                  <a:txBody>
                    <a:bodyPr/>
                    <a:lstStyle/>
                    <a:p>
                      <a:r>
                        <a:rPr lang="en-US" dirty="0" smtClean="0"/>
                        <a:t>30</a:t>
                      </a:r>
                      <a:endParaRPr lang="en-GB" dirty="0"/>
                    </a:p>
                  </a:txBody>
                  <a:tcPr/>
                </a:tc>
                <a:tc>
                  <a:txBody>
                    <a:bodyPr/>
                    <a:lstStyle/>
                    <a:p>
                      <a:r>
                        <a:rPr lang="en-US" dirty="0" smtClean="0"/>
                        <a:t>132</a:t>
                      </a:r>
                      <a:r>
                        <a:rPr lang="en-US" baseline="0" dirty="0" smtClean="0"/>
                        <a:t>,308,606</a:t>
                      </a:r>
                      <a:endParaRPr lang="en-GB" dirty="0"/>
                    </a:p>
                  </a:txBody>
                  <a:tcPr/>
                </a:tc>
                <a:tc>
                  <a:txBody>
                    <a:bodyPr/>
                    <a:lstStyle/>
                    <a:p>
                      <a:r>
                        <a:rPr lang="en-US" dirty="0" smtClean="0"/>
                        <a:t>4</a:t>
                      </a:r>
                      <a:r>
                        <a:rPr lang="en-US" baseline="0" dirty="0" smtClean="0"/>
                        <a:t>,410,287</a:t>
                      </a:r>
                      <a:endParaRPr lang="en-GB" dirty="0"/>
                    </a:p>
                  </a:txBody>
                  <a:tcPr/>
                </a:tc>
                <a:tc>
                  <a:txBody>
                    <a:bodyPr/>
                    <a:lstStyle/>
                    <a:p>
                      <a:r>
                        <a:rPr lang="en-US" dirty="0" smtClean="0"/>
                        <a:t>155</a:t>
                      </a:r>
                      <a:endParaRPr lang="en-GB" dirty="0"/>
                    </a:p>
                  </a:txBody>
                  <a:tcPr/>
                </a:tc>
                <a:tc>
                  <a:txBody>
                    <a:bodyPr/>
                    <a:lstStyle/>
                    <a:p>
                      <a:r>
                        <a:rPr lang="en-US" dirty="0" smtClean="0"/>
                        <a:t>688,762,822</a:t>
                      </a:r>
                      <a:endParaRPr lang="en-GB" dirty="0"/>
                    </a:p>
                  </a:txBody>
                  <a:tcPr/>
                </a:tc>
                <a:tc>
                  <a:txBody>
                    <a:bodyPr/>
                    <a:lstStyle/>
                    <a:p>
                      <a:r>
                        <a:rPr lang="en-US" dirty="0" smtClean="0"/>
                        <a:t>4</a:t>
                      </a:r>
                      <a:r>
                        <a:rPr lang="en-US" baseline="0" dirty="0" smtClean="0"/>
                        <a:t>,443,631</a:t>
                      </a:r>
                      <a:endParaRPr lang="en-GB" dirty="0"/>
                    </a:p>
                  </a:txBody>
                  <a:tcPr/>
                </a:tc>
                <a:extLst>
                  <a:ext uri="{0D108BD9-81ED-4DB2-BD59-A6C34878D82A}">
                    <a16:rowId xmlns="" xmlns:a16="http://schemas.microsoft.com/office/drawing/2014/main" val="278367155"/>
                  </a:ext>
                </a:extLst>
              </a:tr>
              <a:tr h="576990">
                <a:tc>
                  <a:txBody>
                    <a:bodyPr/>
                    <a:lstStyle/>
                    <a:p>
                      <a:r>
                        <a:rPr lang="en-US" b="1" dirty="0"/>
                        <a:t>Casual</a:t>
                      </a:r>
                      <a:endParaRPr lang="en-GB" b="1"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extLst>
                  <a:ext uri="{0D108BD9-81ED-4DB2-BD59-A6C34878D82A}">
                    <a16:rowId xmlns="" xmlns:a16="http://schemas.microsoft.com/office/drawing/2014/main" val="251382914"/>
                  </a:ext>
                </a:extLst>
              </a:tr>
              <a:tr h="576990">
                <a:tc>
                  <a:txBody>
                    <a:bodyPr/>
                    <a:lstStyle/>
                    <a:p>
                      <a:r>
                        <a:rPr lang="en-US" b="1" dirty="0"/>
                        <a:t>Total</a:t>
                      </a:r>
                      <a:endParaRPr lang="en-GB" b="1" dirty="0"/>
                    </a:p>
                  </a:txBody>
                  <a:tcPr/>
                </a:tc>
                <a:tc>
                  <a:txBody>
                    <a:bodyPr/>
                    <a:lstStyle/>
                    <a:p>
                      <a:r>
                        <a:rPr lang="en-US" dirty="0" smtClean="0"/>
                        <a:t>91</a:t>
                      </a:r>
                      <a:endParaRPr lang="en-GB" dirty="0"/>
                    </a:p>
                  </a:txBody>
                  <a:tcPr/>
                </a:tc>
                <a:tc>
                  <a:txBody>
                    <a:bodyPr/>
                    <a:lstStyle/>
                    <a:p>
                      <a:r>
                        <a:rPr lang="en-US" dirty="0" smtClean="0"/>
                        <a:t>614</a:t>
                      </a:r>
                      <a:r>
                        <a:rPr lang="en-US" baseline="0" dirty="0" smtClean="0"/>
                        <a:t>,960,985</a:t>
                      </a:r>
                      <a:endParaRPr lang="en-GB" dirty="0"/>
                    </a:p>
                  </a:txBody>
                  <a:tcPr/>
                </a:tc>
                <a:tc>
                  <a:txBody>
                    <a:bodyPr/>
                    <a:lstStyle/>
                    <a:p>
                      <a:r>
                        <a:rPr lang="en-US" dirty="0" smtClean="0"/>
                        <a:t>12</a:t>
                      </a:r>
                      <a:r>
                        <a:rPr lang="en-US" baseline="0" dirty="0" smtClean="0"/>
                        <a:t>,322,621</a:t>
                      </a:r>
                      <a:endParaRPr lang="en-GB" dirty="0"/>
                    </a:p>
                  </a:txBody>
                  <a:tcPr/>
                </a:tc>
                <a:tc>
                  <a:txBody>
                    <a:bodyPr/>
                    <a:lstStyle/>
                    <a:p>
                      <a:r>
                        <a:rPr lang="en-US" dirty="0" smtClean="0"/>
                        <a:t>317</a:t>
                      </a:r>
                      <a:endParaRPr lang="en-GB" dirty="0"/>
                    </a:p>
                  </a:txBody>
                  <a:tcPr/>
                </a:tc>
                <a:tc>
                  <a:txBody>
                    <a:bodyPr/>
                    <a:lstStyle/>
                    <a:p>
                      <a:r>
                        <a:rPr lang="en-US" dirty="0" smtClean="0"/>
                        <a:t>2</a:t>
                      </a:r>
                      <a:r>
                        <a:rPr lang="en-US" baseline="0" dirty="0" smtClean="0"/>
                        <a:t>,023,673,189</a:t>
                      </a:r>
                      <a:endParaRPr lang="en-GB" dirty="0"/>
                    </a:p>
                  </a:txBody>
                  <a:tcPr/>
                </a:tc>
                <a:tc>
                  <a:txBody>
                    <a:bodyPr/>
                    <a:lstStyle/>
                    <a:p>
                      <a:r>
                        <a:rPr lang="en-US" dirty="0" smtClean="0"/>
                        <a:t>12</a:t>
                      </a:r>
                      <a:r>
                        <a:rPr lang="en-US" baseline="0" dirty="0" smtClean="0"/>
                        <a:t>,683, 818</a:t>
                      </a:r>
                      <a:endParaRPr lang="en-GB" dirty="0"/>
                    </a:p>
                  </a:txBody>
                  <a:tcPr/>
                </a:tc>
                <a:extLst>
                  <a:ext uri="{0D108BD9-81ED-4DB2-BD59-A6C34878D82A}">
                    <a16:rowId xmlns="" xmlns:a16="http://schemas.microsoft.com/office/drawing/2014/main" val="3454001987"/>
                  </a:ext>
                </a:extLst>
              </a:tr>
            </a:tbl>
          </a:graphicData>
        </a:graphic>
      </p:graphicFrame>
    </p:spTree>
    <p:extLst>
      <p:ext uri="{BB962C8B-B14F-4D97-AF65-F5344CB8AC3E}">
        <p14:creationId xmlns:p14="http://schemas.microsoft.com/office/powerpoint/2010/main" val="64131672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rPr>
              <a:t>EMPLOYMENT </a:t>
            </a:r>
            <a:r>
              <a:rPr lang="en-GB" sz="2800" b="1" dirty="0">
                <a:ea typeface="Calibri" panose="020F0502020204030204" pitchFamily="34" charset="0"/>
                <a:cs typeface="Times New Roman" panose="02020603050405020304" pitchFamily="18" charset="0"/>
              </a:rPr>
              <a:t>EXPENDITURE- Gender Wage Gap Analysis</a:t>
            </a:r>
            <a:endParaRPr lang="en-ZW" sz="2800" dirty="0"/>
          </a:p>
        </p:txBody>
      </p:sp>
      <p:sp>
        <p:nvSpPr>
          <p:cNvPr id="3" name="Content Placeholder 2"/>
          <p:cNvSpPr>
            <a:spLocks noGrp="1"/>
          </p:cNvSpPr>
          <p:nvPr>
            <p:ph idx="1"/>
          </p:nvPr>
        </p:nvSpPr>
        <p:spPr/>
        <p:txBody>
          <a:bodyPr>
            <a:normAutofit/>
          </a:bodyPr>
          <a:lstStyle/>
          <a:p>
            <a:pPr lvl="0"/>
            <a:r>
              <a:rPr lang="en-US" dirty="0"/>
              <a:t>The Gender wage gap indicates that there are more men in management positions than women. There are also very few women in some departments especially technical. This has a bearing on the overall employment statistics </a:t>
            </a:r>
            <a:endParaRPr lang="en-ZW" dirty="0"/>
          </a:p>
          <a:p>
            <a:pPr lvl="0"/>
            <a:r>
              <a:rPr lang="en-US" dirty="0"/>
              <a:t>The Municipality intends to promote women</a:t>
            </a:r>
            <a:r>
              <a:rPr lang="en-US" dirty="0" smtClean="0"/>
              <a:t>, mostly </a:t>
            </a:r>
            <a:r>
              <a:rPr lang="en-US" dirty="0"/>
              <a:t>at supervisory levels, however based on merit</a:t>
            </a:r>
            <a:endParaRPr lang="en-ZW" dirty="0"/>
          </a:p>
          <a:p>
            <a:endParaRPr lang="en-ZW" dirty="0"/>
          </a:p>
        </p:txBody>
      </p:sp>
    </p:spTree>
    <p:extLst>
      <p:ext uri="{BB962C8B-B14F-4D97-AF65-F5344CB8AC3E}">
        <p14:creationId xmlns:p14="http://schemas.microsoft.com/office/powerpoint/2010/main" val="3489507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sp>
        <p:nvSpPr>
          <p:cNvPr id="6" name="TextBox 5"/>
          <p:cNvSpPr txBox="1"/>
          <p:nvPr/>
        </p:nvSpPr>
        <p:spPr>
          <a:xfrm>
            <a:off x="838200" y="6322277"/>
            <a:ext cx="105156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3749228210"/>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12891850"/>
              </p:ext>
            </p:extLst>
          </p:nvPr>
        </p:nvGraphicFramePr>
        <p:xfrm>
          <a:off x="609600" y="1600200"/>
          <a:ext cx="5486400" cy="4777740"/>
        </p:xfrm>
        <a:graphic>
          <a:graphicData uri="http://schemas.openxmlformats.org/drawingml/2006/table">
            <a:tbl>
              <a:tblPr firstRow="1" bandRow="1">
                <a:tableStyleId>{5C22544A-7EE6-4342-B048-85BDC9FD1C3A}</a:tableStyleId>
              </a:tblPr>
              <a:tblGrid>
                <a:gridCol w="1828800"/>
                <a:gridCol w="1828800"/>
                <a:gridCol w="1828800"/>
              </a:tblGrid>
              <a:tr h="485775">
                <a:tc>
                  <a:txBody>
                    <a:bodyPr/>
                    <a:lstStyle/>
                    <a:p>
                      <a:r>
                        <a:rPr lang="en-US" dirty="0">
                          <a:solidFill>
                            <a:schemeClr val="tx1"/>
                          </a:solidFill>
                        </a:rPr>
                        <a:t>Programmes</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 budget</a:t>
                      </a:r>
                      <a:endParaRPr lang="en-GB" dirty="0">
                        <a:solidFill>
                          <a:schemeClr val="tx1"/>
                        </a:solidFill>
                      </a:endParaRPr>
                    </a:p>
                  </a:txBody>
                  <a:tcPr/>
                </a:tc>
              </a:tr>
              <a:tr h="485775">
                <a:tc>
                  <a:txBody>
                    <a:bodyPr/>
                    <a:lstStyle/>
                    <a:p>
                      <a:r>
                        <a:rPr lang="en-US" dirty="0"/>
                        <a:t>Governance &amp; Administration</a:t>
                      </a:r>
                      <a:endParaRPr lang="en-GB" dirty="0"/>
                    </a:p>
                  </a:txBody>
                  <a:tcPr/>
                </a:tc>
                <a:tc>
                  <a:txBody>
                    <a:bodyPr/>
                    <a:lstStyle/>
                    <a:p>
                      <a:r>
                        <a:rPr lang="en-GB" dirty="0" smtClean="0"/>
                        <a:t>6</a:t>
                      </a:r>
                      <a:r>
                        <a:rPr lang="en-GB" baseline="0" dirty="0" smtClean="0"/>
                        <a:t>,262,919,51</a:t>
                      </a:r>
                      <a:endParaRPr lang="en-GB" dirty="0"/>
                    </a:p>
                  </a:txBody>
                  <a:tcPr/>
                </a:tc>
                <a:tc>
                  <a:txBody>
                    <a:bodyPr/>
                    <a:lstStyle/>
                    <a:p>
                      <a:r>
                        <a:rPr lang="en-GB" dirty="0" smtClean="0"/>
                        <a:t>47</a:t>
                      </a:r>
                      <a:endParaRPr lang="en-GB" dirty="0"/>
                    </a:p>
                  </a:txBody>
                  <a:tcPr/>
                </a:tc>
              </a:tr>
              <a:tr h="485775">
                <a:tc>
                  <a:txBody>
                    <a:bodyPr/>
                    <a:lstStyle/>
                    <a:p>
                      <a:r>
                        <a:rPr lang="en-US" dirty="0"/>
                        <a:t>Water Sanitation &amp; Hygiene</a:t>
                      </a:r>
                      <a:endParaRPr lang="en-GB" dirty="0"/>
                    </a:p>
                  </a:txBody>
                  <a:tcPr/>
                </a:tc>
                <a:tc>
                  <a:txBody>
                    <a:bodyPr/>
                    <a:lstStyle/>
                    <a:p>
                      <a:r>
                        <a:rPr lang="en-GB" dirty="0" smtClean="0"/>
                        <a:t>2,</a:t>
                      </a:r>
                      <a:r>
                        <a:rPr lang="en-GB" baseline="0" dirty="0" smtClean="0"/>
                        <a:t> </a:t>
                      </a:r>
                      <a:r>
                        <a:rPr lang="en-GB" dirty="0" smtClean="0"/>
                        <a:t>029,265</a:t>
                      </a:r>
                      <a:endParaRPr lang="en-GB" dirty="0"/>
                    </a:p>
                  </a:txBody>
                  <a:tcPr/>
                </a:tc>
                <a:tc>
                  <a:txBody>
                    <a:bodyPr/>
                    <a:lstStyle/>
                    <a:p>
                      <a:r>
                        <a:rPr lang="en-GB" dirty="0" smtClean="0"/>
                        <a:t>15</a:t>
                      </a:r>
                      <a:endParaRPr lang="en-GB" dirty="0"/>
                    </a:p>
                  </a:txBody>
                  <a:tcPr/>
                </a:tc>
              </a:tr>
              <a:tr h="485775">
                <a:tc>
                  <a:txBody>
                    <a:bodyPr/>
                    <a:lstStyle/>
                    <a:p>
                      <a:r>
                        <a:rPr lang="en-US" dirty="0"/>
                        <a:t>Social Services</a:t>
                      </a:r>
                      <a:endParaRPr lang="en-GB" dirty="0"/>
                    </a:p>
                  </a:txBody>
                  <a:tcPr/>
                </a:tc>
                <a:tc>
                  <a:txBody>
                    <a:bodyPr/>
                    <a:lstStyle/>
                    <a:p>
                      <a:r>
                        <a:rPr lang="en-GB" dirty="0" smtClean="0"/>
                        <a:t>1</a:t>
                      </a:r>
                      <a:r>
                        <a:rPr lang="en-GB" baseline="0" dirty="0" smtClean="0"/>
                        <a:t>,666,131 .48</a:t>
                      </a:r>
                      <a:endParaRPr lang="en-GB" dirty="0"/>
                    </a:p>
                  </a:txBody>
                  <a:tcPr/>
                </a:tc>
                <a:tc>
                  <a:txBody>
                    <a:bodyPr/>
                    <a:lstStyle/>
                    <a:p>
                      <a:r>
                        <a:rPr lang="en-GB" dirty="0" smtClean="0"/>
                        <a:t>12</a:t>
                      </a:r>
                      <a:endParaRPr lang="en-GB" dirty="0"/>
                    </a:p>
                  </a:txBody>
                  <a:tcPr/>
                </a:tc>
              </a:tr>
              <a:tr h="485775">
                <a:tc>
                  <a:txBody>
                    <a:bodyPr/>
                    <a:lstStyle/>
                    <a:p>
                      <a:r>
                        <a:rPr lang="en-US" dirty="0"/>
                        <a:t>Roads</a:t>
                      </a:r>
                      <a:endParaRPr lang="en-GB" dirty="0"/>
                    </a:p>
                  </a:txBody>
                  <a:tcPr/>
                </a:tc>
                <a:tc>
                  <a:txBody>
                    <a:bodyPr/>
                    <a:lstStyle/>
                    <a:p>
                      <a:r>
                        <a:rPr lang="en-GB" dirty="0" smtClean="0"/>
                        <a:t>3,449</a:t>
                      </a:r>
                      <a:r>
                        <a:rPr lang="en-GB" baseline="0" dirty="0" smtClean="0"/>
                        <a:t>,589 .1</a:t>
                      </a:r>
                      <a:endParaRPr lang="en-GB" dirty="0"/>
                    </a:p>
                  </a:txBody>
                  <a:tcPr/>
                </a:tc>
                <a:tc>
                  <a:txBody>
                    <a:bodyPr/>
                    <a:lstStyle/>
                    <a:p>
                      <a:r>
                        <a:rPr lang="en-GB" dirty="0" smtClean="0"/>
                        <a:t>26</a:t>
                      </a:r>
                      <a:endParaRPr lang="en-GB" dirty="0"/>
                    </a:p>
                  </a:txBody>
                  <a:tcPr/>
                </a:tc>
              </a:tr>
              <a:tr h="485775">
                <a:tc>
                  <a:txBody>
                    <a:bodyPr/>
                    <a:lstStyle/>
                    <a:p>
                      <a:r>
                        <a:rPr lang="en-US" dirty="0"/>
                        <a:t>Public Safety &amp; Security</a:t>
                      </a:r>
                      <a:endParaRPr lang="en-GB" dirty="0"/>
                    </a:p>
                  </a:txBody>
                  <a:tcPr/>
                </a:tc>
                <a:tc>
                  <a:txBody>
                    <a:bodyPr/>
                    <a:lstStyle/>
                    <a:p>
                      <a:r>
                        <a:rPr lang="en-GB" dirty="0" smtClean="0"/>
                        <a:t>41,973.90</a:t>
                      </a:r>
                      <a:endParaRPr lang="en-GB" dirty="0"/>
                    </a:p>
                  </a:txBody>
                  <a:tcPr/>
                </a:tc>
                <a:tc>
                  <a:txBody>
                    <a:bodyPr/>
                    <a:lstStyle/>
                    <a:p>
                      <a:r>
                        <a:rPr lang="en-GB" dirty="0" smtClean="0"/>
                        <a:t>0.3</a:t>
                      </a:r>
                      <a:endParaRPr lang="en-GB" dirty="0"/>
                    </a:p>
                  </a:txBody>
                  <a:tcPr/>
                </a:tc>
              </a:tr>
              <a:tr h="485775">
                <a:tc>
                  <a:txBody>
                    <a:bodyPr/>
                    <a:lstStyle/>
                    <a:p>
                      <a:r>
                        <a:rPr lang="en-US" dirty="0"/>
                        <a:t>Natural Resources &amp; Conservation</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r>
              <a:tr h="485775">
                <a:tc>
                  <a:txBody>
                    <a:bodyPr/>
                    <a:lstStyle/>
                    <a:p>
                      <a:r>
                        <a:rPr lang="en-US" b="1" dirty="0"/>
                        <a:t>Total</a:t>
                      </a:r>
                      <a:endParaRPr lang="en-GB" b="1" dirty="0"/>
                    </a:p>
                  </a:txBody>
                  <a:tcPr/>
                </a:tc>
                <a:tc>
                  <a:txBody>
                    <a:bodyPr/>
                    <a:lstStyle/>
                    <a:p>
                      <a:r>
                        <a:rPr lang="en-GB" b="1" dirty="0" smtClean="0"/>
                        <a:t>13,</a:t>
                      </a:r>
                      <a:r>
                        <a:rPr lang="en-GB" b="1" baseline="0" dirty="0" smtClean="0"/>
                        <a:t> 449,878.99</a:t>
                      </a:r>
                      <a:endParaRPr lang="en-GB" b="1" dirty="0"/>
                    </a:p>
                  </a:txBody>
                  <a:tcPr/>
                </a:tc>
                <a:tc>
                  <a:txBody>
                    <a:bodyPr/>
                    <a:lstStyle/>
                    <a:p>
                      <a:r>
                        <a:rPr lang="en-GB" b="1" dirty="0" smtClean="0"/>
                        <a:t>100</a:t>
                      </a:r>
                      <a:endParaRPr lang="en-GB" b="1" dirty="0"/>
                    </a:p>
                  </a:txBody>
                  <a:tcPr/>
                </a:tc>
              </a:tr>
            </a:tbl>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solidFill>
                  <a:prstClr val="black"/>
                </a:solidFill>
              </a:rPr>
              <a:t>V. EXPENDITURE- GENDER IN MAINSTREAM BUDGET </a:t>
            </a:r>
            <a:endParaRPr lang="en-ZW" dirty="0"/>
          </a:p>
        </p:txBody>
      </p:sp>
      <p:sp>
        <p:nvSpPr>
          <p:cNvPr id="3" name="Content Placeholder 2"/>
          <p:cNvSpPr>
            <a:spLocks noGrp="1"/>
          </p:cNvSpPr>
          <p:nvPr>
            <p:ph sz="half" idx="1"/>
          </p:nvPr>
        </p:nvSpPr>
        <p:spPr/>
        <p:txBody>
          <a:bodyPr>
            <a:normAutofit fontScale="92500" lnSpcReduction="10000"/>
          </a:bodyPr>
          <a:lstStyle/>
          <a:p>
            <a:r>
              <a:rPr lang="en-ZA" dirty="0" smtClean="0"/>
              <a:t>Incorporating Gender perspectives in budgeting promotes gender equality and ensures that </a:t>
            </a:r>
            <a:r>
              <a:rPr lang="en-ZA" dirty="0" err="1" smtClean="0"/>
              <a:t>men,women,girls</a:t>
            </a:r>
            <a:r>
              <a:rPr lang="en-ZA" dirty="0" smtClean="0"/>
              <a:t> and boys benefit from public spending leadi</a:t>
            </a:r>
            <a:r>
              <a:rPr lang="en-ZA" dirty="0" smtClean="0"/>
              <a:t>ng to broader societal benefits</a:t>
            </a:r>
          </a:p>
          <a:p>
            <a:r>
              <a:rPr lang="en-ZA" dirty="0" smtClean="0"/>
              <a:t>Recognising the distinct impacts of budgeting on different genders and classes helps create more just and effective public policies that cater to the needs of all individuals in the Society</a:t>
            </a:r>
            <a:endParaRPr lang="en-ZA" dirty="0"/>
          </a:p>
          <a:p>
            <a:endParaRPr lang="en-ZW" dirty="0"/>
          </a:p>
        </p:txBody>
      </p:sp>
      <p:sp>
        <p:nvSpPr>
          <p:cNvPr id="4" name="Content Placeholder 3"/>
          <p:cNvSpPr>
            <a:spLocks noGrp="1"/>
          </p:cNvSpPr>
          <p:nvPr>
            <p:ph sz="half" idx="2"/>
          </p:nvPr>
        </p:nvSpPr>
        <p:spPr/>
        <p:txBody>
          <a:bodyPr>
            <a:normAutofit fontScale="92500" lnSpcReduction="10000"/>
          </a:bodyPr>
          <a:lstStyle/>
          <a:p>
            <a:pPr marL="0" indent="0">
              <a:buNone/>
            </a:pPr>
            <a:r>
              <a:rPr lang="en-GB" dirty="0" smtClean="0"/>
              <a:t> </a:t>
            </a:r>
            <a:endParaRPr lang="en-GB" dirty="0"/>
          </a:p>
        </p:txBody>
      </p:sp>
      <p:pic>
        <p:nvPicPr>
          <p:cNvPr id="5" name="Picture 4"/>
          <p:cNvPicPr>
            <a:picLocks noChangeAspect="1"/>
          </p:cNvPicPr>
          <p:nvPr/>
        </p:nvPicPr>
        <p:blipFill>
          <a:blip r:embed="rId2"/>
          <a:stretch>
            <a:fillRect/>
          </a:stretch>
        </p:blipFill>
        <p:spPr>
          <a:xfrm>
            <a:off x="6324600" y="1417638"/>
            <a:ext cx="4695825" cy="4906962"/>
          </a:xfrm>
          <a:prstGeom prst="rect">
            <a:avLst/>
          </a:prstGeom>
        </p:spPr>
      </p:pic>
    </p:spTree>
    <p:extLst>
      <p:ext uri="{BB962C8B-B14F-4D97-AF65-F5344CB8AC3E}">
        <p14:creationId xmlns:p14="http://schemas.microsoft.com/office/powerpoint/2010/main" val="1644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solidFill>
                  <a:prstClr val="black"/>
                </a:solidFill>
              </a:rPr>
              <a:t>V. EXPENDITURE- GENDER IN MAINSTREAM BUDGET – EXAMPLE </a:t>
            </a:r>
            <a:endParaRPr lang="en-ZW" dirty="0"/>
          </a:p>
        </p:txBody>
      </p:sp>
      <p:graphicFrame>
        <p:nvGraphicFramePr>
          <p:cNvPr id="6" name="Table 5"/>
          <p:cNvGraphicFramePr>
            <a:graphicFrameLocks noGrp="1"/>
          </p:cNvGraphicFramePr>
          <p:nvPr>
            <p:extLst>
              <p:ext uri="{D42A27DB-BD31-4B8C-83A1-F6EECF244321}">
                <p14:modId xmlns:p14="http://schemas.microsoft.com/office/powerpoint/2010/main" val="3587139612"/>
              </p:ext>
            </p:extLst>
          </p:nvPr>
        </p:nvGraphicFramePr>
        <p:xfrm>
          <a:off x="609600" y="1600200"/>
          <a:ext cx="6159500" cy="2641473"/>
        </p:xfrm>
        <a:graphic>
          <a:graphicData uri="http://schemas.openxmlformats.org/drawingml/2006/table">
            <a:tbl>
              <a:tblPr firstRow="1" firstCol="1" bandRow="1">
                <a:tableStyleId>{5C22544A-7EE6-4342-B048-85BDC9FD1C3A}</a:tableStyleId>
              </a:tblPr>
              <a:tblGrid>
                <a:gridCol w="2448560"/>
                <a:gridCol w="1358900"/>
                <a:gridCol w="1420495"/>
                <a:gridCol w="931545"/>
              </a:tblGrid>
              <a:tr h="365760">
                <a:tc>
                  <a:txBody>
                    <a:bodyPr/>
                    <a:lstStyle/>
                    <a:p>
                      <a:pPr>
                        <a:lnSpc>
                          <a:spcPct val="107000"/>
                        </a:lnSpc>
                        <a:spcAft>
                          <a:spcPts val="800"/>
                        </a:spcAft>
                      </a:pPr>
                      <a:r>
                        <a:rPr lang="en-ZA"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dirty="0">
                          <a:effectLst/>
                        </a:rPr>
                        <a:t>Amount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dirty="0">
                          <a:effectLst/>
                        </a:rPr>
                        <a:t> No of beneficiaries</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Percentage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184150">
                <a:tc>
                  <a:txBody>
                    <a:bodyPr/>
                    <a:lstStyle/>
                    <a:p>
                      <a:pPr>
                        <a:lnSpc>
                          <a:spcPct val="107000"/>
                        </a:lnSpc>
                        <a:spcAft>
                          <a:spcPts val="800"/>
                        </a:spcAft>
                      </a:pPr>
                      <a:r>
                        <a:rPr lang="en-ZA" sz="1800" kern="100">
                          <a:effectLst/>
                        </a:rPr>
                        <a:t>Total Expenditure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55600">
                <a:tc>
                  <a:txBody>
                    <a:bodyPr/>
                    <a:lstStyle/>
                    <a:p>
                      <a:pPr>
                        <a:lnSpc>
                          <a:spcPct val="107000"/>
                        </a:lnSpc>
                        <a:spcAft>
                          <a:spcPts val="800"/>
                        </a:spcAft>
                      </a:pPr>
                      <a:r>
                        <a:rPr lang="en-GB" sz="1800" kern="100">
                          <a:effectLst/>
                        </a:rPr>
                        <a:t>No. of 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141</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56</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55600">
                <a:tc>
                  <a:txBody>
                    <a:bodyPr/>
                    <a:lstStyle/>
                    <a:p>
                      <a:pPr>
                        <a:lnSpc>
                          <a:spcPct val="107000"/>
                        </a:lnSpc>
                        <a:spcAft>
                          <a:spcPts val="800"/>
                        </a:spcAft>
                      </a:pPr>
                      <a:r>
                        <a:rPr lang="en-GB" sz="1800" kern="100">
                          <a:effectLst/>
                        </a:rPr>
                        <a:t>No. of Women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110</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r>
                        <a:rPr lang="en-GB" sz="1800" kern="100" smtClean="0">
                          <a:effectLst/>
                        </a:rPr>
                        <a:t>44</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184150">
                <a:tc>
                  <a:txBody>
                    <a:bodyPr/>
                    <a:lstStyle/>
                    <a:p>
                      <a:pPr>
                        <a:lnSpc>
                          <a:spcPct val="107000"/>
                        </a:lnSpc>
                        <a:spcAft>
                          <a:spcPts val="800"/>
                        </a:spcAft>
                      </a:pPr>
                      <a:r>
                        <a:rPr lang="en-GB" sz="1800" kern="100">
                          <a:effectLst/>
                        </a:rPr>
                        <a:t>Total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251</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dirty="0">
                          <a:effectLst/>
                        </a:rPr>
                        <a:t>100%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70363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8327"/>
            <a:ext cx="10972800" cy="1143000"/>
          </a:xfrm>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7" name="TextBox 6"/>
          <p:cNvSpPr txBox="1"/>
          <p:nvPr/>
        </p:nvSpPr>
        <p:spPr>
          <a:xfrm>
            <a:off x="838200" y="6284047"/>
            <a:ext cx="96012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graphicFrame>
        <p:nvGraphicFramePr>
          <p:cNvPr id="8" name="Table 8">
            <a:extLst>
              <a:ext uri="{FF2B5EF4-FFF2-40B4-BE49-F238E27FC236}">
                <a16:creationId xmlns:a16="http://schemas.microsoft.com/office/drawing/2014/main" xmlns="" id="{972E4A84-E591-9A23-75A2-94588F73F8FF}"/>
              </a:ext>
            </a:extLst>
          </p:cNvPr>
          <p:cNvGraphicFramePr>
            <a:graphicFrameLocks noGrp="1"/>
          </p:cNvGraphicFramePr>
          <p:nvPr>
            <p:extLst>
              <p:ext uri="{D42A27DB-BD31-4B8C-83A1-F6EECF244321}">
                <p14:modId xmlns:p14="http://schemas.microsoft.com/office/powerpoint/2010/main" val="2406304145"/>
              </p:ext>
            </p:extLst>
          </p:nvPr>
        </p:nvGraphicFramePr>
        <p:xfrm>
          <a:off x="838200" y="1371600"/>
          <a:ext cx="9601200" cy="4822174"/>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43963026"/>
                    </a:ext>
                  </a:extLst>
                </a:gridCol>
                <a:gridCol w="2228850">
                  <a:extLst>
                    <a:ext uri="{9D8B030D-6E8A-4147-A177-3AD203B41FA5}">
                      <a16:colId xmlns:a16="http://schemas.microsoft.com/office/drawing/2014/main" xmlns="" val="3025819700"/>
                    </a:ext>
                  </a:extLst>
                </a:gridCol>
                <a:gridCol w="1543050">
                  <a:extLst>
                    <a:ext uri="{9D8B030D-6E8A-4147-A177-3AD203B41FA5}">
                      <a16:colId xmlns:a16="http://schemas.microsoft.com/office/drawing/2014/main" xmlns="" val="3934976339"/>
                    </a:ext>
                  </a:extLst>
                </a:gridCol>
                <a:gridCol w="1543050">
                  <a:extLst>
                    <a:ext uri="{9D8B030D-6E8A-4147-A177-3AD203B41FA5}">
                      <a16:colId xmlns:a16="http://schemas.microsoft.com/office/drawing/2014/main" xmlns="" val="3175072978"/>
                    </a:ext>
                  </a:extLst>
                </a:gridCol>
                <a:gridCol w="1714500">
                  <a:extLst>
                    <a:ext uri="{9D8B030D-6E8A-4147-A177-3AD203B41FA5}">
                      <a16:colId xmlns:a16="http://schemas.microsoft.com/office/drawing/2014/main" xmlns="" val="4056010509"/>
                    </a:ext>
                  </a:extLst>
                </a:gridCol>
              </a:tblGrid>
              <a:tr h="646250">
                <a:tc>
                  <a:txBody>
                    <a:bodyPr/>
                    <a:lstStyle/>
                    <a:p>
                      <a:endParaRPr lang="en-GB" dirty="0"/>
                    </a:p>
                  </a:txBody>
                  <a:tcPr/>
                </a:tc>
                <a:tc>
                  <a:txBody>
                    <a:bodyPr/>
                    <a:lstStyle/>
                    <a:p>
                      <a:r>
                        <a:rPr lang="en-US" dirty="0">
                          <a:solidFill>
                            <a:schemeClr val="tx1"/>
                          </a:solidFill>
                        </a:rPr>
                        <a:t>Income (A)</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Expenditure (B)</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extLst>
                  <a:ext uri="{0D108BD9-81ED-4DB2-BD59-A6C34878D82A}">
                    <a16:rowId xmlns:a16="http://schemas.microsoft.com/office/drawing/2014/main" xmlns="" val="236791387"/>
                  </a:ext>
                </a:extLst>
              </a:tr>
              <a:tr h="615155">
                <a:tc>
                  <a:txBody>
                    <a:bodyPr/>
                    <a:lstStyle/>
                    <a:p>
                      <a:r>
                        <a:rPr lang="en-US" sz="1600" dirty="0"/>
                        <a:t>Governance &amp; Administration</a:t>
                      </a:r>
                      <a:endParaRPr lang="en-GB" sz="1600" dirty="0"/>
                    </a:p>
                  </a:txBody>
                  <a:tcPr/>
                </a:tc>
                <a:tc>
                  <a:txBody>
                    <a:bodyPr/>
                    <a:lstStyle/>
                    <a:p>
                      <a:r>
                        <a:rPr lang="en-GB" dirty="0" smtClean="0"/>
                        <a:t>6,262,919.51</a:t>
                      </a:r>
                      <a:endParaRPr lang="en-GB" dirty="0"/>
                    </a:p>
                  </a:txBody>
                  <a:tcPr/>
                </a:tc>
                <a:tc>
                  <a:txBody>
                    <a:bodyPr/>
                    <a:lstStyle/>
                    <a:p>
                      <a:r>
                        <a:rPr lang="en-GB" dirty="0" smtClean="0"/>
                        <a:t>47</a:t>
                      </a:r>
                      <a:endParaRPr lang="en-GB" dirty="0"/>
                    </a:p>
                  </a:txBody>
                  <a:tcPr/>
                </a:tc>
                <a:tc>
                  <a:txBody>
                    <a:bodyPr/>
                    <a:lstStyle/>
                    <a:p>
                      <a:r>
                        <a:rPr lang="en-GB" dirty="0" smtClean="0"/>
                        <a:t>3,347,544.21</a:t>
                      </a:r>
                      <a:endParaRPr lang="en-GB" dirty="0"/>
                    </a:p>
                  </a:txBody>
                  <a:tcPr/>
                </a:tc>
                <a:tc>
                  <a:txBody>
                    <a:bodyPr/>
                    <a:lstStyle/>
                    <a:p>
                      <a:r>
                        <a:rPr lang="en-GB" dirty="0" smtClean="0"/>
                        <a:t>25</a:t>
                      </a:r>
                      <a:endParaRPr lang="en-GB" dirty="0"/>
                    </a:p>
                  </a:txBody>
                  <a:tcPr/>
                </a:tc>
                <a:extLst>
                  <a:ext uri="{0D108BD9-81ED-4DB2-BD59-A6C34878D82A}">
                    <a16:rowId xmlns:a16="http://schemas.microsoft.com/office/drawing/2014/main" xmlns="" val="1427444436"/>
                  </a:ext>
                </a:extLst>
              </a:tr>
              <a:tr h="769345">
                <a:tc>
                  <a:txBody>
                    <a:bodyPr/>
                    <a:lstStyle/>
                    <a:p>
                      <a:r>
                        <a:rPr lang="en-US" sz="1600" dirty="0"/>
                        <a:t>Water, Sanitation &amp; Hygiene</a:t>
                      </a:r>
                      <a:endParaRPr lang="en-GB" sz="1600" dirty="0"/>
                    </a:p>
                  </a:txBody>
                  <a:tcPr/>
                </a:tc>
                <a:tc>
                  <a:txBody>
                    <a:bodyPr/>
                    <a:lstStyle/>
                    <a:p>
                      <a:r>
                        <a:rPr lang="en-GB" dirty="0" smtClean="0"/>
                        <a:t>2,029,265.00</a:t>
                      </a:r>
                      <a:endParaRPr lang="en-GB" dirty="0"/>
                    </a:p>
                  </a:txBody>
                  <a:tcPr/>
                </a:tc>
                <a:tc>
                  <a:txBody>
                    <a:bodyPr/>
                    <a:lstStyle/>
                    <a:p>
                      <a:r>
                        <a:rPr lang="en-GB" dirty="0" smtClean="0"/>
                        <a:t>15</a:t>
                      </a:r>
                      <a:endParaRPr lang="en-GB" dirty="0"/>
                    </a:p>
                  </a:txBody>
                  <a:tcPr/>
                </a:tc>
                <a:tc>
                  <a:txBody>
                    <a:bodyPr/>
                    <a:lstStyle/>
                    <a:p>
                      <a:r>
                        <a:rPr lang="en-GB" dirty="0" smtClean="0"/>
                        <a:t>3,792,636.45</a:t>
                      </a:r>
                      <a:endParaRPr lang="en-GB" dirty="0"/>
                    </a:p>
                  </a:txBody>
                  <a:tcPr/>
                </a:tc>
                <a:tc>
                  <a:txBody>
                    <a:bodyPr/>
                    <a:lstStyle/>
                    <a:p>
                      <a:r>
                        <a:rPr lang="en-GB" dirty="0" smtClean="0"/>
                        <a:t>28</a:t>
                      </a:r>
                      <a:endParaRPr lang="en-GB" dirty="0"/>
                    </a:p>
                  </a:txBody>
                  <a:tcPr/>
                </a:tc>
                <a:extLst>
                  <a:ext uri="{0D108BD9-81ED-4DB2-BD59-A6C34878D82A}">
                    <a16:rowId xmlns:a16="http://schemas.microsoft.com/office/drawing/2014/main" xmlns="" val="146695595"/>
                  </a:ext>
                </a:extLst>
              </a:tr>
              <a:tr h="487885">
                <a:tc>
                  <a:txBody>
                    <a:bodyPr/>
                    <a:lstStyle/>
                    <a:p>
                      <a:r>
                        <a:rPr lang="en-US" sz="1600" dirty="0"/>
                        <a:t>Social Services</a:t>
                      </a:r>
                      <a:endParaRPr lang="en-GB" sz="1600" dirty="0"/>
                    </a:p>
                  </a:txBody>
                  <a:tcPr/>
                </a:tc>
                <a:tc>
                  <a:txBody>
                    <a:bodyPr/>
                    <a:lstStyle/>
                    <a:p>
                      <a:r>
                        <a:rPr lang="en-GB" dirty="0" smtClean="0"/>
                        <a:t>1,666,131.48</a:t>
                      </a:r>
                      <a:endParaRPr lang="en-GB" dirty="0"/>
                    </a:p>
                  </a:txBody>
                  <a:tcPr/>
                </a:tc>
                <a:tc>
                  <a:txBody>
                    <a:bodyPr/>
                    <a:lstStyle/>
                    <a:p>
                      <a:r>
                        <a:rPr lang="en-GB" dirty="0" smtClean="0"/>
                        <a:t>26</a:t>
                      </a:r>
                      <a:endParaRPr lang="en-GB" dirty="0"/>
                    </a:p>
                  </a:txBody>
                  <a:tcPr/>
                </a:tc>
                <a:tc>
                  <a:txBody>
                    <a:bodyPr/>
                    <a:lstStyle/>
                    <a:p>
                      <a:r>
                        <a:rPr lang="en-GB" dirty="0" smtClean="0"/>
                        <a:t>2,273,258.55</a:t>
                      </a:r>
                      <a:endParaRPr lang="en-GB" dirty="0"/>
                    </a:p>
                  </a:txBody>
                  <a:tcPr/>
                </a:tc>
                <a:tc>
                  <a:txBody>
                    <a:bodyPr/>
                    <a:lstStyle/>
                    <a:p>
                      <a:r>
                        <a:rPr lang="en-GB" dirty="0" smtClean="0"/>
                        <a:t>17</a:t>
                      </a:r>
                      <a:endParaRPr lang="en-GB" dirty="0"/>
                    </a:p>
                  </a:txBody>
                  <a:tcPr/>
                </a:tc>
                <a:extLst>
                  <a:ext uri="{0D108BD9-81ED-4DB2-BD59-A6C34878D82A}">
                    <a16:rowId xmlns:a16="http://schemas.microsoft.com/office/drawing/2014/main" xmlns="" val="4289499622"/>
                  </a:ext>
                </a:extLst>
              </a:tr>
              <a:tr h="487885">
                <a:tc>
                  <a:txBody>
                    <a:bodyPr/>
                    <a:lstStyle/>
                    <a:p>
                      <a:r>
                        <a:rPr lang="en-US" sz="1600" dirty="0"/>
                        <a:t>Roads</a:t>
                      </a:r>
                      <a:endParaRPr lang="en-GB" sz="1600" dirty="0"/>
                    </a:p>
                  </a:txBody>
                  <a:tcPr/>
                </a:tc>
                <a:tc>
                  <a:txBody>
                    <a:bodyPr/>
                    <a:lstStyle/>
                    <a:p>
                      <a:r>
                        <a:rPr lang="en-GB" dirty="0" smtClean="0"/>
                        <a:t>3,449,589.10</a:t>
                      </a:r>
                      <a:endParaRPr lang="en-GB" dirty="0"/>
                    </a:p>
                  </a:txBody>
                  <a:tcPr/>
                </a:tc>
                <a:tc>
                  <a:txBody>
                    <a:bodyPr/>
                    <a:lstStyle/>
                    <a:p>
                      <a:r>
                        <a:rPr lang="en-GB" dirty="0" smtClean="0"/>
                        <a:t>26</a:t>
                      </a:r>
                      <a:endParaRPr lang="en-GB" dirty="0"/>
                    </a:p>
                  </a:txBody>
                  <a:tcPr/>
                </a:tc>
                <a:tc>
                  <a:txBody>
                    <a:bodyPr/>
                    <a:lstStyle/>
                    <a:p>
                      <a:r>
                        <a:rPr lang="en-GB" dirty="0" smtClean="0"/>
                        <a:t>2,941,344.10</a:t>
                      </a:r>
                      <a:endParaRPr lang="en-GB" dirty="0"/>
                    </a:p>
                  </a:txBody>
                  <a:tcPr/>
                </a:tc>
                <a:tc>
                  <a:txBody>
                    <a:bodyPr/>
                    <a:lstStyle/>
                    <a:p>
                      <a:r>
                        <a:rPr lang="en-GB" dirty="0" smtClean="0"/>
                        <a:t>22</a:t>
                      </a:r>
                      <a:endParaRPr lang="en-GB" dirty="0"/>
                    </a:p>
                  </a:txBody>
                  <a:tcPr/>
                </a:tc>
                <a:extLst>
                  <a:ext uri="{0D108BD9-81ED-4DB2-BD59-A6C34878D82A}">
                    <a16:rowId xmlns:a16="http://schemas.microsoft.com/office/drawing/2014/main" xmlns="" val="2577597650"/>
                  </a:ext>
                </a:extLst>
              </a:tr>
              <a:tr h="584702">
                <a:tc>
                  <a:txBody>
                    <a:bodyPr/>
                    <a:lstStyle/>
                    <a:p>
                      <a:r>
                        <a:rPr lang="en-US" sz="1600" dirty="0"/>
                        <a:t>Public Safety and Security</a:t>
                      </a:r>
                      <a:endParaRPr lang="en-GB" sz="1600" dirty="0"/>
                    </a:p>
                  </a:txBody>
                  <a:tcPr/>
                </a:tc>
                <a:tc>
                  <a:txBody>
                    <a:bodyPr/>
                    <a:lstStyle/>
                    <a:p>
                      <a:r>
                        <a:rPr lang="en-GB" dirty="0" smtClean="0"/>
                        <a:t>41,973.90</a:t>
                      </a:r>
                      <a:endParaRPr lang="en-GB" dirty="0"/>
                    </a:p>
                  </a:txBody>
                  <a:tcPr/>
                </a:tc>
                <a:tc>
                  <a:txBody>
                    <a:bodyPr/>
                    <a:lstStyle/>
                    <a:p>
                      <a:r>
                        <a:rPr lang="en-GB" dirty="0" smtClean="0"/>
                        <a:t>0.3</a:t>
                      </a:r>
                      <a:endParaRPr lang="en-GB" dirty="0"/>
                    </a:p>
                  </a:txBody>
                  <a:tcPr/>
                </a:tc>
                <a:tc>
                  <a:txBody>
                    <a:bodyPr/>
                    <a:lstStyle/>
                    <a:p>
                      <a:r>
                        <a:rPr lang="en-GB" dirty="0" smtClean="0"/>
                        <a:t>1,095,095.68</a:t>
                      </a:r>
                      <a:endParaRPr lang="en-GB" dirty="0"/>
                    </a:p>
                  </a:txBody>
                  <a:tcPr/>
                </a:tc>
                <a:tc>
                  <a:txBody>
                    <a:bodyPr/>
                    <a:lstStyle/>
                    <a:p>
                      <a:r>
                        <a:rPr lang="en-GB" dirty="0" smtClean="0"/>
                        <a:t>8</a:t>
                      </a:r>
                      <a:endParaRPr lang="en-GB" dirty="0"/>
                    </a:p>
                  </a:txBody>
                  <a:tcPr/>
                </a:tc>
                <a:extLst>
                  <a:ext uri="{0D108BD9-81ED-4DB2-BD59-A6C34878D82A}">
                    <a16:rowId xmlns:a16="http://schemas.microsoft.com/office/drawing/2014/main" xmlns="" val="4134463939"/>
                  </a:ext>
                </a:extLst>
              </a:tr>
              <a:tr h="584702">
                <a:tc>
                  <a:txBody>
                    <a:bodyPr/>
                    <a:lstStyle/>
                    <a:p>
                      <a:r>
                        <a:rPr lang="en-US" sz="1600" dirty="0"/>
                        <a:t>Natural Resources &amp; Conservation Mgt</a:t>
                      </a:r>
                      <a:endParaRPr lang="en-GB" sz="1600"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extLst>
                  <a:ext uri="{0D108BD9-81ED-4DB2-BD59-A6C34878D82A}">
                    <a16:rowId xmlns:a16="http://schemas.microsoft.com/office/drawing/2014/main" xmlns="" val="239956510"/>
                  </a:ext>
                </a:extLst>
              </a:tr>
              <a:tr h="646250">
                <a:tc>
                  <a:txBody>
                    <a:bodyPr/>
                    <a:lstStyle/>
                    <a:p>
                      <a:r>
                        <a:rPr lang="en-US" b="1" dirty="0"/>
                        <a:t>Total</a:t>
                      </a:r>
                      <a:endParaRPr lang="en-GB" b="1" dirty="0"/>
                    </a:p>
                  </a:txBody>
                  <a:tcPr/>
                </a:tc>
                <a:tc>
                  <a:txBody>
                    <a:bodyPr/>
                    <a:lstStyle/>
                    <a:p>
                      <a:r>
                        <a:rPr lang="en-GB" dirty="0" smtClean="0"/>
                        <a:t>13,449,878.99</a:t>
                      </a:r>
                      <a:endParaRPr lang="en-GB" dirty="0"/>
                    </a:p>
                  </a:txBody>
                  <a:tcPr/>
                </a:tc>
                <a:tc>
                  <a:txBody>
                    <a:bodyPr/>
                    <a:lstStyle/>
                    <a:p>
                      <a:r>
                        <a:rPr lang="en-GB" dirty="0" smtClean="0"/>
                        <a:t>100</a:t>
                      </a:r>
                      <a:endParaRPr lang="en-GB" dirty="0"/>
                    </a:p>
                  </a:txBody>
                  <a:tcPr/>
                </a:tc>
                <a:tc>
                  <a:txBody>
                    <a:bodyPr/>
                    <a:lstStyle/>
                    <a:p>
                      <a:r>
                        <a:rPr lang="en-GB" dirty="0" smtClean="0"/>
                        <a:t>13,449,787.99</a:t>
                      </a:r>
                      <a:endParaRPr lang="en-GB" dirty="0"/>
                    </a:p>
                  </a:txBody>
                  <a:tcPr/>
                </a:tc>
                <a:tc>
                  <a:txBody>
                    <a:bodyPr/>
                    <a:lstStyle/>
                    <a:p>
                      <a:r>
                        <a:rPr lang="en-GB" dirty="0" smtClean="0"/>
                        <a:t>100</a:t>
                      </a:r>
                      <a:endParaRPr lang="en-GB" dirty="0"/>
                    </a:p>
                  </a:txBody>
                  <a:tcPr/>
                </a:tc>
                <a:extLst>
                  <a:ext uri="{0D108BD9-81ED-4DB2-BD59-A6C34878D82A}">
                    <a16:rowId xmlns:a16="http://schemas.microsoft.com/office/drawing/2014/main" xmlns="" val="3152774393"/>
                  </a:ext>
                </a:extLst>
              </a:tr>
            </a:tbl>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7" name="TextBox 6"/>
          <p:cNvSpPr txBox="1"/>
          <p:nvPr/>
        </p:nvSpPr>
        <p:spPr>
          <a:xfrm>
            <a:off x="609600" y="6398786"/>
            <a:ext cx="102489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
        <p:nvSpPr>
          <p:cNvPr id="9" name="Content Placeholder 8">
            <a:extLst>
              <a:ext uri="{FF2B5EF4-FFF2-40B4-BE49-F238E27FC236}">
                <a16:creationId xmlns:a16="http://schemas.microsoft.com/office/drawing/2014/main" xmlns="" id="{C0249B11-A253-BA76-6140-9C152BCE20CE}"/>
              </a:ext>
            </a:extLst>
          </p:cNvPr>
          <p:cNvSpPr>
            <a:spLocks noGrp="1"/>
          </p:cNvSpPr>
          <p:nvPr>
            <p:ph idx="1"/>
          </p:nvPr>
        </p:nvSpPr>
        <p:spPr/>
        <p:txBody>
          <a:bodyPr>
            <a:normAutofit fontScale="92500" lnSpcReduction="10000"/>
          </a:bodyPr>
          <a:lstStyle/>
          <a:p>
            <a:pPr lvl="0"/>
            <a:r>
              <a:rPr lang="en-US" sz="2400" dirty="0" smtClean="0"/>
              <a:t>The </a:t>
            </a:r>
            <a:r>
              <a:rPr lang="en-US" sz="2400" dirty="0"/>
              <a:t>budget has </a:t>
            </a:r>
            <a:r>
              <a:rPr lang="en-US" sz="2400" dirty="0" smtClean="0"/>
              <a:t>no surplus or deficit</a:t>
            </a:r>
            <a:endParaRPr lang="en-ZW" sz="2400" dirty="0"/>
          </a:p>
          <a:p>
            <a:pPr lvl="0"/>
            <a:r>
              <a:rPr lang="en-US" sz="2400" dirty="0"/>
              <a:t>Governance and </a:t>
            </a:r>
            <a:r>
              <a:rPr lang="en-US" sz="2400" dirty="0" smtClean="0"/>
              <a:t>Administration </a:t>
            </a:r>
            <a:r>
              <a:rPr lang="en-US" sz="2400" dirty="0"/>
              <a:t>g</a:t>
            </a:r>
            <a:r>
              <a:rPr lang="en-US" sz="2400" dirty="0" smtClean="0"/>
              <a:t>enerate </a:t>
            </a:r>
            <a:r>
              <a:rPr lang="en-US" sz="2400" dirty="0"/>
              <a:t>more income than expenditure</a:t>
            </a:r>
            <a:endParaRPr lang="en-ZW" sz="2400" dirty="0"/>
          </a:p>
          <a:p>
            <a:pPr lvl="0"/>
            <a:r>
              <a:rPr lang="en-US" sz="2400" dirty="0"/>
              <a:t>Social Services, Roads and Public Safety expend more than the income that they generate</a:t>
            </a:r>
            <a:endParaRPr lang="en-ZW" sz="2400" dirty="0"/>
          </a:p>
          <a:p>
            <a:pPr lvl="0"/>
            <a:r>
              <a:rPr lang="en-US" sz="2400" dirty="0"/>
              <a:t>The Municipality does not have policy that guides cross </a:t>
            </a:r>
            <a:r>
              <a:rPr lang="en-US" sz="2400" dirty="0" smtClean="0"/>
              <a:t>subsidization</a:t>
            </a:r>
          </a:p>
          <a:p>
            <a:pPr lvl="0"/>
            <a:r>
              <a:rPr lang="en-US" sz="2400" dirty="0" smtClean="0"/>
              <a:t>Gender considerations have influenced cross subsidization in order to promote equality and access, here is how:</a:t>
            </a:r>
          </a:p>
          <a:p>
            <a:pPr lvl="0">
              <a:buFont typeface="Wingdings" panose="05000000000000000000" pitchFamily="2" charset="2"/>
              <a:buChar char="ü"/>
            </a:pPr>
            <a:r>
              <a:rPr lang="en-US" sz="2400" dirty="0" smtClean="0"/>
              <a:t>Disparities- considerations identified gaps in service usage. Cross subsidization is planned to ensure that services most used by women are funded adequately</a:t>
            </a:r>
          </a:p>
          <a:p>
            <a:pPr lvl="0">
              <a:buFont typeface="Wingdings" panose="05000000000000000000" pitchFamily="2" charset="2"/>
              <a:buChar char="ü"/>
            </a:pPr>
            <a:r>
              <a:rPr lang="en-US" sz="2400" dirty="0" smtClean="0"/>
              <a:t>Women often undertake a larger share of unpaid </a:t>
            </a:r>
            <a:r>
              <a:rPr lang="en-US" sz="2400" dirty="0" err="1" smtClean="0"/>
              <a:t>labour,eg</a:t>
            </a:r>
            <a:r>
              <a:rPr lang="en-US" sz="2400" dirty="0" smtClean="0"/>
              <a:t>, caregiving for Children and the elderly. To address </a:t>
            </a:r>
            <a:r>
              <a:rPr lang="en-US" sz="2400" dirty="0" err="1" smtClean="0"/>
              <a:t>this,cross</a:t>
            </a:r>
            <a:r>
              <a:rPr lang="en-US" sz="2400" dirty="0" smtClean="0"/>
              <a:t>-subsidization can fund services that alleviate this burden</a:t>
            </a:r>
          </a:p>
          <a:p>
            <a:pPr lvl="0">
              <a:buFont typeface="Wingdings" panose="05000000000000000000" pitchFamily="2" charset="2"/>
              <a:buChar char="ü"/>
            </a:pPr>
            <a:r>
              <a:rPr lang="en-US" sz="2400" dirty="0" smtClean="0"/>
              <a:t>Cross subsidization ensure that vital services like healthcare and education are affordable for lower income individuals or families which often includes more woman due to systematic inequalities. This helps reducing barriers  to access tha</a:t>
            </a:r>
            <a:r>
              <a:rPr lang="en-US" sz="2400" dirty="0" smtClean="0"/>
              <a:t>t women face</a:t>
            </a:r>
            <a:endParaRPr lang="en-ZW" sz="2400" dirty="0"/>
          </a:p>
          <a:p>
            <a:pPr>
              <a:lnSpc>
                <a:spcPct val="150000"/>
              </a:lnSpc>
              <a:spcBef>
                <a:spcPts val="0"/>
              </a:spcBef>
            </a:pPr>
            <a:endParaRPr lang="en-GB"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367653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700" b="1" dirty="0">
                <a:solidFill>
                  <a:prstClr val="black"/>
                </a:solidFill>
                <a:ea typeface="+mn-ea"/>
                <a:cs typeface="+mn-cs"/>
              </a:rPr>
              <a:t>VII. CONCLUSIONS AND NEXT STEPS</a:t>
            </a:r>
            <a:endParaRPr lang="en-ZA" dirty="0"/>
          </a:p>
        </p:txBody>
      </p:sp>
      <p:sp>
        <p:nvSpPr>
          <p:cNvPr id="10" name="Content Placeholder 9">
            <a:extLst>
              <a:ext uri="{FF2B5EF4-FFF2-40B4-BE49-F238E27FC236}">
                <a16:creationId xmlns:a16="http://schemas.microsoft.com/office/drawing/2014/main" xmlns="" id="{AAB69D43-64BD-7825-87DA-82AFF55A727B}"/>
              </a:ext>
            </a:extLst>
          </p:cNvPr>
          <p:cNvSpPr>
            <a:spLocks noGrp="1"/>
          </p:cNvSpPr>
          <p:nvPr>
            <p:ph idx="1"/>
          </p:nvPr>
        </p:nvSpPr>
        <p:spPr/>
        <p:txBody>
          <a:bodyPr>
            <a:normAutofit fontScale="85000" lnSpcReduction="20000"/>
          </a:bodyPr>
          <a:lstStyle/>
          <a:p>
            <a:pPr algn="just">
              <a:lnSpc>
                <a:spcPct val="107000"/>
              </a:lnSpc>
              <a:spcBef>
                <a:spcPts val="0"/>
              </a:spcBef>
            </a:pPr>
            <a:r>
              <a:rPr lang="en-US" sz="2400" dirty="0"/>
              <a:t>Gender Budgeting has led to an improvement in the provision of  services that are mostly accessed by women for example rehabilitation of vending markets, drilling and equipping boreholes, erection of tower lights in business areas, new temporary selling areas and awareness campaigns.</a:t>
            </a:r>
            <a:endParaRPr lang="en-ZW" sz="2400" dirty="0"/>
          </a:p>
          <a:p>
            <a:pPr algn="just">
              <a:lnSpc>
                <a:spcPct val="107000"/>
              </a:lnSpc>
              <a:spcBef>
                <a:spcPts val="0"/>
              </a:spcBef>
            </a:pPr>
            <a:r>
              <a:rPr lang="en-GB" sz="2400" dirty="0" smtClean="0">
                <a:ea typeface="Calibri" panose="020F0502020204030204" pitchFamily="34" charset="0"/>
                <a:cs typeface="Times New Roman" panose="02020603050405020304" pitchFamily="18" charset="0"/>
              </a:rPr>
              <a:t>Next steps regarding Gender Budgeting</a:t>
            </a:r>
          </a:p>
          <a:p>
            <a:pPr algn="just">
              <a:lnSpc>
                <a:spcPct val="107000"/>
              </a:lnSpc>
              <a:spcBef>
                <a:spcPts val="0"/>
              </a:spcBef>
              <a:buFont typeface="Wingdings" panose="05000000000000000000" pitchFamily="2" charset="2"/>
              <a:buChar char="q"/>
            </a:pPr>
            <a:r>
              <a:rPr lang="en-GB" sz="2400" dirty="0" smtClean="0">
                <a:ea typeface="Calibri" panose="020F0502020204030204" pitchFamily="34" charset="0"/>
                <a:cs typeface="Times New Roman" panose="02020603050405020304" pitchFamily="18" charset="0"/>
              </a:rPr>
              <a:t>Review Gender Policy- to check </a:t>
            </a:r>
            <a:r>
              <a:rPr lang="en-GB" sz="2400" dirty="0" err="1" smtClean="0">
                <a:ea typeface="Calibri" panose="020F0502020204030204" pitchFamily="34" charset="0"/>
                <a:cs typeface="Times New Roman" panose="02020603050405020304" pitchFamily="18" charset="0"/>
              </a:rPr>
              <a:t>objectives,scope</a:t>
            </a:r>
            <a:r>
              <a:rPr lang="en-GB" sz="2400" dirty="0" smtClean="0">
                <a:ea typeface="Calibri" panose="020F0502020204030204" pitchFamily="34" charset="0"/>
                <a:cs typeface="Times New Roman" panose="02020603050405020304" pitchFamily="18" charset="0"/>
              </a:rPr>
              <a:t> and guidelines for incorporating  gender perspectives into the budgeting process</a:t>
            </a:r>
          </a:p>
          <a:p>
            <a:pPr algn="just">
              <a:lnSpc>
                <a:spcPct val="107000"/>
              </a:lnSpc>
              <a:spcBef>
                <a:spcPts val="0"/>
              </a:spcBef>
              <a:buFont typeface="Wingdings" panose="05000000000000000000" pitchFamily="2" charset="2"/>
              <a:buChar char="q"/>
            </a:pPr>
            <a:r>
              <a:rPr lang="en-GB" sz="2400" dirty="0" smtClean="0">
                <a:ea typeface="Calibri" panose="020F0502020204030204" pitchFamily="34" charset="0"/>
                <a:cs typeface="Times New Roman" panose="02020603050405020304" pitchFamily="18" charset="0"/>
              </a:rPr>
              <a:t>Capacity Building-Continue training staff and stakeholders on gender </a:t>
            </a:r>
            <a:r>
              <a:rPr lang="en-GB" sz="2400" dirty="0" err="1" smtClean="0">
                <a:ea typeface="Calibri" panose="020F0502020204030204" pitchFamily="34" charset="0"/>
                <a:cs typeface="Times New Roman" panose="02020603050405020304" pitchFamily="18" charset="0"/>
              </a:rPr>
              <a:t>analysis,budgeting</a:t>
            </a:r>
            <a:r>
              <a:rPr lang="en-GB" sz="2400" dirty="0" smtClean="0">
                <a:ea typeface="Calibri" panose="020F0502020204030204" pitchFamily="34" charset="0"/>
                <a:cs typeface="Times New Roman" panose="02020603050405020304" pitchFamily="18" charset="0"/>
              </a:rPr>
              <a:t> process and the importance of Gender-responsive budgeting</a:t>
            </a:r>
          </a:p>
          <a:p>
            <a:pPr algn="just">
              <a:lnSpc>
                <a:spcPct val="107000"/>
              </a:lnSpc>
              <a:spcBef>
                <a:spcPts val="0"/>
              </a:spcBef>
              <a:buFont typeface="Wingdings" panose="05000000000000000000" pitchFamily="2" charset="2"/>
              <a:buChar char="q"/>
            </a:pPr>
            <a:r>
              <a:rPr lang="en-GB" sz="2400" dirty="0" smtClean="0">
                <a:ea typeface="Calibri" panose="020F0502020204030204" pitchFamily="34" charset="0"/>
                <a:cs typeface="Times New Roman" panose="02020603050405020304" pitchFamily="18" charset="0"/>
              </a:rPr>
              <a:t>Monitoring and Evaluation-Establish mechanisms to monitor the implementation of gender budgeting initiatives and their impacts</a:t>
            </a:r>
          </a:p>
          <a:p>
            <a:pPr algn="just">
              <a:lnSpc>
                <a:spcPct val="107000"/>
              </a:lnSpc>
              <a:spcBef>
                <a:spcPts val="0"/>
              </a:spcBef>
              <a:buFont typeface="Wingdings" panose="05000000000000000000" pitchFamily="2" charset="2"/>
              <a:buChar char="q"/>
            </a:pPr>
            <a:r>
              <a:rPr lang="en-GB" sz="2400" dirty="0" smtClean="0">
                <a:ea typeface="Calibri" panose="020F0502020204030204" pitchFamily="34" charset="0"/>
                <a:cs typeface="Times New Roman" panose="02020603050405020304" pitchFamily="18" charset="0"/>
              </a:rPr>
              <a:t>Report and Communicate-Prepare reports that detail the Municipality’s gender budgeting </a:t>
            </a:r>
            <a:r>
              <a:rPr lang="en-GB" sz="2400" dirty="0" err="1" smtClean="0">
                <a:ea typeface="Calibri" panose="020F0502020204030204" pitchFamily="34" charset="0"/>
                <a:cs typeface="Times New Roman" panose="02020603050405020304" pitchFamily="18" charset="0"/>
              </a:rPr>
              <a:t>efforts,outcomes</a:t>
            </a:r>
            <a:r>
              <a:rPr lang="en-GB" sz="2400" dirty="0" smtClean="0">
                <a:ea typeface="Calibri" panose="020F0502020204030204" pitchFamily="34" charset="0"/>
                <a:cs typeface="Times New Roman" panose="02020603050405020304" pitchFamily="18" charset="0"/>
              </a:rPr>
              <a:t> and ongoing challenges and share this information publicly to promote transparency and accountability</a:t>
            </a:r>
          </a:p>
          <a:p>
            <a:pPr algn="just">
              <a:lnSpc>
                <a:spcPct val="107000"/>
              </a:lnSpc>
              <a:spcBef>
                <a:spcPts val="0"/>
              </a:spcBef>
              <a:buFont typeface="Wingdings" panose="05000000000000000000" pitchFamily="2" charset="2"/>
              <a:buChar char="q"/>
            </a:pPr>
            <a:r>
              <a:rPr lang="en-GB" sz="2400" smtClean="0">
                <a:ea typeface="Calibri" panose="020F0502020204030204" pitchFamily="34" charset="0"/>
                <a:cs typeface="Times New Roman" panose="02020603050405020304" pitchFamily="18" charset="0"/>
              </a:rPr>
              <a:t>Create and Uphold </a:t>
            </a:r>
            <a:r>
              <a:rPr lang="en-GB" sz="2400" dirty="0" smtClean="0">
                <a:ea typeface="Calibri" panose="020F0502020204030204" pitchFamily="34" charset="0"/>
                <a:cs typeface="Times New Roman" panose="02020603050405020304" pitchFamily="18" charset="0"/>
              </a:rPr>
              <a:t>partnerships- Continue collaboration with other </a:t>
            </a:r>
            <a:r>
              <a:rPr lang="en-GB" sz="2400" dirty="0" err="1" smtClean="0">
                <a:ea typeface="Calibri" panose="020F0502020204030204" pitchFamily="34" charset="0"/>
                <a:cs typeface="Times New Roman" panose="02020603050405020304" pitchFamily="18" charset="0"/>
              </a:rPr>
              <a:t>Councils,organisations</a:t>
            </a:r>
            <a:r>
              <a:rPr lang="en-GB" sz="2400" dirty="0" smtClean="0">
                <a:ea typeface="Calibri" panose="020F0502020204030204" pitchFamily="34" charset="0"/>
                <a:cs typeface="Times New Roman" panose="02020603050405020304" pitchFamily="18" charset="0"/>
              </a:rPr>
              <a:t> and Government </a:t>
            </a:r>
            <a:r>
              <a:rPr lang="en-GB" sz="2400" dirty="0" err="1" smtClean="0">
                <a:ea typeface="Calibri" panose="020F0502020204030204" pitchFamily="34" charset="0"/>
                <a:cs typeface="Times New Roman" panose="02020603050405020304" pitchFamily="18" charset="0"/>
              </a:rPr>
              <a:t>depts</a:t>
            </a:r>
            <a:r>
              <a:rPr lang="en-GB" sz="2400" dirty="0" smtClean="0">
                <a:ea typeface="Calibri" panose="020F0502020204030204" pitchFamily="34" charset="0"/>
                <a:cs typeface="Times New Roman" panose="02020603050405020304" pitchFamily="18" charset="0"/>
              </a:rPr>
              <a:t> to share </a:t>
            </a:r>
            <a:r>
              <a:rPr lang="en-GB" sz="2400" dirty="0" err="1" smtClean="0">
                <a:ea typeface="Calibri" panose="020F0502020204030204" pitchFamily="34" charset="0"/>
                <a:cs typeface="Times New Roman" panose="02020603050405020304" pitchFamily="18" charset="0"/>
              </a:rPr>
              <a:t>knowledge,resources</a:t>
            </a:r>
            <a:r>
              <a:rPr lang="en-GB" sz="2400" dirty="0" smtClean="0">
                <a:ea typeface="Calibri" panose="020F0502020204030204" pitchFamily="34" charset="0"/>
                <a:cs typeface="Times New Roman" panose="02020603050405020304" pitchFamily="18" charset="0"/>
              </a:rPr>
              <a:t> and best practices related to Gender budgeting</a:t>
            </a:r>
            <a:endParaRPr lang="en-GB" sz="2400" dirty="0">
              <a:ea typeface="Calibri" panose="020F0502020204030204" pitchFamily="34" charset="0"/>
              <a:cs typeface="Times New Roman" panose="02020603050405020304" pitchFamily="18" charset="0"/>
            </a:endParaRPr>
          </a:p>
        </p:txBody>
      </p:sp>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r>
              <a:rPr lang="en-GB" sz="2400" i="1" dirty="0" smtClean="0"/>
              <a:t> </a:t>
            </a:r>
            <a:endParaRPr lang="en-ZW" sz="2400" dirty="0"/>
          </a:p>
        </p:txBody>
      </p:sp>
    </p:spTree>
    <p:extLst>
      <p:ext uri="{BB962C8B-B14F-4D97-AF65-F5344CB8AC3E}">
        <p14:creationId xmlns:p14="http://schemas.microsoft.com/office/powerpoint/2010/main" val="426898104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52400"/>
            <a:ext cx="8229600" cy="762000"/>
          </a:xfrm>
        </p:spPr>
        <p:txBody>
          <a:bodyPr>
            <a:normAutofit/>
          </a:bodyPr>
          <a:lstStyle/>
          <a:p>
            <a:r>
              <a:rPr lang="en-ZW" b="1" dirty="0"/>
              <a:t>OVERVIEW </a:t>
            </a:r>
          </a:p>
        </p:txBody>
      </p:sp>
      <p:sp>
        <p:nvSpPr>
          <p:cNvPr id="5" name="Content Placeholder 4"/>
          <p:cNvSpPr>
            <a:spLocks noGrp="1"/>
          </p:cNvSpPr>
          <p:nvPr>
            <p:ph idx="1"/>
          </p:nvPr>
        </p:nvSpPr>
        <p:spPr>
          <a:xfrm>
            <a:off x="1981200" y="914401"/>
            <a:ext cx="8229600" cy="5211763"/>
          </a:xfrm>
        </p:spPr>
        <p:txBody>
          <a:bodyPr>
            <a:normAutofit/>
          </a:bodyPr>
          <a:lstStyle/>
          <a:p>
            <a:pPr marL="0" indent="0">
              <a:buNone/>
            </a:pPr>
            <a:endParaRPr lang="en-ZA" sz="2800"/>
          </a:p>
          <a:p>
            <a:endParaRPr lang="en-GB" sz="2800"/>
          </a:p>
          <a:p>
            <a:endParaRPr lang="en-GB" sz="2800"/>
          </a:p>
          <a:p>
            <a:endParaRPr lang="en-ZW" sz="2600" dirty="0"/>
          </a:p>
        </p:txBody>
      </p:sp>
      <p:graphicFrame>
        <p:nvGraphicFramePr>
          <p:cNvPr id="2" name="Table 1"/>
          <p:cNvGraphicFramePr>
            <a:graphicFrameLocks noGrp="1"/>
          </p:cNvGraphicFramePr>
          <p:nvPr>
            <p:extLst>
              <p:ext uri="{D42A27DB-BD31-4B8C-83A1-F6EECF244321}">
                <p14:modId xmlns:p14="http://schemas.microsoft.com/office/powerpoint/2010/main" val="4277091808"/>
              </p:ext>
            </p:extLst>
          </p:nvPr>
        </p:nvGraphicFramePr>
        <p:xfrm>
          <a:off x="2362201" y="914400"/>
          <a:ext cx="7543801" cy="4436110"/>
        </p:xfrm>
        <a:graphic>
          <a:graphicData uri="http://schemas.openxmlformats.org/drawingml/2006/table">
            <a:tbl>
              <a:tblPr firstRow="1" firstCol="1" bandRow="1">
                <a:tableStyleId>{5C22544A-7EE6-4342-B048-85BDC9FD1C3A}</a:tableStyleId>
              </a:tblPr>
              <a:tblGrid>
                <a:gridCol w="2475062">
                  <a:extLst>
                    <a:ext uri="{9D8B030D-6E8A-4147-A177-3AD203B41FA5}">
                      <a16:colId xmlns:a16="http://schemas.microsoft.com/office/drawing/2014/main" xmlns="" val="20000"/>
                    </a:ext>
                  </a:extLst>
                </a:gridCol>
                <a:gridCol w="1411138">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914401">
                  <a:extLst>
                    <a:ext uri="{9D8B030D-6E8A-4147-A177-3AD203B41FA5}">
                      <a16:colId xmlns:a16="http://schemas.microsoft.com/office/drawing/2014/main" xmlns="" val="20004"/>
                    </a:ext>
                  </a:extLst>
                </a:gridCol>
              </a:tblGrid>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COUNTRY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ZIMBABWE</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BEITBRIDGE MUNCIPALITY</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1"/>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CHAMPION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COUNCILLOR</a:t>
                      </a:r>
                      <a:r>
                        <a:rPr lang="en-ZA" sz="1100" baseline="0" dirty="0" smtClean="0">
                          <a:effectLst/>
                        </a:rPr>
                        <a:t> BRENDA MAWORERE</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FOCAL PERSON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MAGIC SHOKO</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3"/>
                  </a:ext>
                </a:extLst>
              </a:tr>
              <a:tr h="28956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Latest score (year)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5"/>
                  </a:ext>
                </a:extLst>
              </a:tr>
              <a:tr h="360680">
                <a:tc>
                  <a:txBody>
                    <a:bodyPr/>
                    <a:lstStyle/>
                    <a:p>
                      <a:pPr>
                        <a:lnSpc>
                          <a:spcPct val="115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b="1" dirty="0">
                          <a:effectLst/>
                          <a:latin typeface="+mn-lt"/>
                          <a:ea typeface="Times New Roman"/>
                          <a:cs typeface="Times New Roman"/>
                        </a:rPr>
                        <a:t>Income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b="1" dirty="0">
                          <a:effectLst/>
                          <a:latin typeface="+mn-lt"/>
                          <a:ea typeface="Times New Roman"/>
                          <a:cs typeface="Times New Roman"/>
                        </a:rPr>
                        <a:t>Expenditure</a:t>
                      </a:r>
                      <a:endParaRPr lang="en-GB" sz="2800"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b="1" dirty="0">
                          <a:latin typeface="+mn-lt"/>
                        </a:rPr>
                        <a:t>% GRB </a:t>
                      </a:r>
                      <a:endParaRPr lang="en-GB"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711733292"/>
                  </a:ext>
                </a:extLst>
              </a:tr>
              <a:tr h="28956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Budget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706468650"/>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Women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a:effectLst/>
                        </a:rPr>
                        <a:t>Men </a:t>
                      </a:r>
                      <a:endParaRPr lang="en-ZA"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a:effectLst/>
                        </a:rPr>
                        <a:t>Total </a:t>
                      </a:r>
                      <a:endParaRPr lang="en-ZA"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Women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4</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4</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8</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smtClean="0">
                          <a:effectLst/>
                          <a:latin typeface="+mn-lt"/>
                          <a:ea typeface="+mn-ea"/>
                          <a:cs typeface="+mn-cs"/>
                        </a:rPr>
                        <a:t>50%</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7</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15</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22</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31%</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staff overall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smtClean="0">
                          <a:effectLst/>
                          <a:latin typeface="+mn-lt"/>
                          <a:ea typeface="+mn-ea"/>
                          <a:cs typeface="+mn-cs"/>
                        </a:rPr>
                        <a:t>91</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317</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408</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22%</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Population served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11"/>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Key characteristics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100" dirty="0">
                          <a:effectLst/>
                        </a:rPr>
                        <a:t> </a:t>
                      </a:r>
                      <a:r>
                        <a:rPr lang="en-ZA" sz="1100" dirty="0" smtClean="0">
                          <a:effectLst/>
                          <a:latin typeface="Times New Roman" panose="02020603050405020304" pitchFamily="18" charset="0"/>
                          <a:cs typeface="Times New Roman" panose="02020603050405020304" pitchFamily="18" charset="0"/>
                        </a:rPr>
                        <a:t>The</a:t>
                      </a:r>
                      <a:r>
                        <a:rPr lang="en-ZA" sz="1100" baseline="0" dirty="0" smtClean="0">
                          <a:effectLst/>
                          <a:latin typeface="Times New Roman" panose="02020603050405020304" pitchFamily="18" charset="0"/>
                          <a:cs typeface="Times New Roman" panose="02020603050405020304" pitchFamily="18" charset="0"/>
                        </a:rPr>
                        <a:t> Municipality of Beitbridge h</a:t>
                      </a:r>
                      <a:r>
                        <a:rPr lang="en-ZA" sz="1100" dirty="0" smtClean="0">
                          <a:effectLst/>
                          <a:latin typeface="Times New Roman" panose="02020603050405020304" pitchFamily="18" charset="0"/>
                          <a:cs typeface="Times New Roman" panose="02020603050405020304" pitchFamily="18" charset="0"/>
                        </a:rPr>
                        <a:t>ouses </a:t>
                      </a:r>
                      <a:r>
                        <a:rPr lang="en-ZA" sz="1100" baseline="0" dirty="0" smtClean="0">
                          <a:effectLst/>
                          <a:latin typeface="Times New Roman" panose="02020603050405020304" pitchFamily="18" charset="0"/>
                          <a:cs typeface="Times New Roman" panose="02020603050405020304" pitchFamily="18" charset="0"/>
                        </a:rPr>
                        <a:t>the busiest border post in Sub-Saharan Africa with transit population of over  12000 per day and over 20000 during peak times. It experiences low rainfall and very high temperatures of about 42 degrees </a:t>
                      </a:r>
                      <a:r>
                        <a:rPr lang="en-ZA" sz="1100" baseline="0" dirty="0" err="1" smtClean="0">
                          <a:effectLst/>
                          <a:latin typeface="Times New Roman" panose="02020603050405020304" pitchFamily="18" charset="0"/>
                          <a:cs typeface="Times New Roman" panose="02020603050405020304" pitchFamily="18" charset="0"/>
                        </a:rPr>
                        <a:t>celcius</a:t>
                      </a:r>
                      <a:r>
                        <a:rPr lang="en-ZA" sz="1100" baseline="0" dirty="0" smtClean="0">
                          <a:effectLst/>
                          <a:latin typeface="Times New Roman" panose="02020603050405020304" pitchFamily="18" charset="0"/>
                          <a:cs typeface="Times New Roman" panose="02020603050405020304" pitchFamily="18" charset="0"/>
                        </a:rPr>
                        <a:t>.</a:t>
                      </a:r>
                      <a:endParaRPr lang="en-ZA" sz="1100" dirty="0" smtClean="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12"/>
                  </a:ext>
                </a:extLst>
              </a:tr>
            </a:tbl>
          </a:graphicData>
        </a:graphic>
      </p:graphicFrame>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15459027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marR="191135" lvl="1">
              <a:lnSpc>
                <a:spcPct val="115000"/>
              </a:lnSpc>
            </a:pPr>
            <a:r>
              <a:rPr lang="en-ZW" b="1" dirty="0"/>
              <a:t/>
            </a:r>
            <a:br>
              <a:rPr lang="en-ZW" b="1" dirty="0"/>
            </a:br>
            <a:r>
              <a:rPr lang="en-ZA" sz="3100"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I. POLICY FRAMEWORK  </a:t>
            </a:r>
            <a:r>
              <a:rPr lang="en-ZA" dirty="0">
                <a:effectLst/>
                <a:latin typeface="Calibri" panose="020F0502020204030204" pitchFamily="34" charset="0"/>
                <a:ea typeface="Calibri" panose="020F0502020204030204" pitchFamily="34" charset="0"/>
                <a:cs typeface="Times New Roman" panose="02020603050405020304" pitchFamily="18" charset="0"/>
              </a:rPr>
              <a:t/>
            </a:r>
            <a:br>
              <a:rPr lang="en-ZA" dirty="0">
                <a:effectLst/>
                <a:latin typeface="Calibri" panose="020F0502020204030204" pitchFamily="34" charset="0"/>
                <a:ea typeface="Calibri" panose="020F0502020204030204" pitchFamily="34" charset="0"/>
                <a:cs typeface="Times New Roman" panose="02020603050405020304" pitchFamily="18" charset="0"/>
              </a:rPr>
            </a:br>
            <a:r>
              <a:rPr lang="en-ZW" b="1" dirty="0"/>
              <a:t/>
            </a:r>
            <a:br>
              <a:rPr lang="en-ZW" b="1" dirty="0"/>
            </a:br>
            <a:endParaRPr lang="en-ZW" b="1" dirty="0"/>
          </a:p>
        </p:txBody>
      </p:sp>
      <p:sp>
        <p:nvSpPr>
          <p:cNvPr id="3" name="Content Placeholder 2"/>
          <p:cNvSpPr>
            <a:spLocks noGrp="1"/>
          </p:cNvSpPr>
          <p:nvPr>
            <p:ph sz="half" idx="1"/>
          </p:nvPr>
        </p:nvSpPr>
        <p:spPr>
          <a:xfrm>
            <a:off x="609600" y="1417638"/>
            <a:ext cx="6934200" cy="4685288"/>
          </a:xfrm>
          <a:ln>
            <a:solidFill>
              <a:schemeClr val="tx1"/>
            </a:solidFill>
          </a:ln>
        </p:spPr>
        <p:txBody>
          <a:bodyPr>
            <a:noAutofit/>
          </a:bodyPr>
          <a:lstStyle/>
          <a:p>
            <a:pPr lvl="0"/>
            <a:r>
              <a:rPr lang="en-US" sz="2000" dirty="0"/>
              <a:t>The gender provisions and policies that guided the council budget are The Constitution of Zimbabwe in section 56, which provides a strong framework for the protection and promotion of the rights of women and men, girls and boys. It recognizes the equality of all persons and goes further to explicitly outlaw discrimination on the grounds of sex or gender, the National Gender Policy, National Development Strategy 1, Regional Protocols e.g., SADC Protocol on Gender and Development and International Protocols e.g., CEDAW - the Convention on the Elimination of All Forms of Discrimination Against Women, and Sustainable Development Goals (SDGs).  </a:t>
            </a:r>
            <a:endParaRPr lang="en-ZW" sz="2000" dirty="0"/>
          </a:p>
          <a:p>
            <a:pPr lvl="0"/>
            <a:r>
              <a:rPr lang="en-US" sz="2000" dirty="0" smtClean="0"/>
              <a:t>The Municipality of Beitbridge has a gender policy in place. The Gender policy was adopted in 2018, and addresses issues related to gender  budgeting.</a:t>
            </a:r>
            <a:endParaRPr lang="en-ZW" sz="2000" dirty="0" smtClean="0"/>
          </a:p>
          <a:p>
            <a:pPr marL="0" lvl="0" indent="0">
              <a:buNone/>
            </a:pPr>
            <a:endParaRPr lang="en-ZW" sz="2400" dirty="0"/>
          </a:p>
          <a:p>
            <a:pPr marL="0" indent="0">
              <a:spcBef>
                <a:spcPts val="0"/>
              </a:spcBef>
              <a:buNone/>
            </a:pPr>
            <a:endParaRPr lang="en-ZW" sz="2400" dirty="0"/>
          </a:p>
        </p:txBody>
      </p:sp>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pic>
        <p:nvPicPr>
          <p:cNvPr id="4" name="Picture 3"/>
          <p:cNvPicPr>
            <a:picLocks noChangeAspect="1"/>
          </p:cNvPicPr>
          <p:nvPr/>
        </p:nvPicPr>
        <p:blipFill>
          <a:blip r:embed="rId2"/>
          <a:stretch>
            <a:fillRect/>
          </a:stretch>
        </p:blipFill>
        <p:spPr>
          <a:xfrm>
            <a:off x="7676284" y="1417638"/>
            <a:ext cx="3372716" cy="4685288"/>
          </a:xfrm>
          <a:prstGeom prst="rect">
            <a:avLst/>
          </a:prstGeom>
        </p:spPr>
      </p:pic>
    </p:spTree>
    <p:extLst>
      <p:ext uri="{BB962C8B-B14F-4D97-AF65-F5344CB8AC3E}">
        <p14:creationId xmlns:p14="http://schemas.microsoft.com/office/powerpoint/2010/main" val="122435760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b="1" dirty="0"/>
              <a:t>II</a:t>
            </a:r>
            <a:r>
              <a:rPr lang="en-ZA" b="1" dirty="0"/>
              <a:t>. </a:t>
            </a:r>
            <a:r>
              <a:rPr lang="en-US" sz="3600" b="1" dirty="0">
                <a:latin typeface="+mn-lt"/>
                <a:ea typeface="Liberation Sans Narrow"/>
                <a:cs typeface="Liberation Sans Narrow"/>
              </a:rPr>
              <a:t>THE BUDGET PROCESS</a:t>
            </a:r>
            <a:r>
              <a:rPr lang="en-GB" sz="1800" dirty="0">
                <a:latin typeface="Liberation Sans Narrow"/>
                <a:ea typeface="Liberation Sans Narrow"/>
                <a:cs typeface="Liberation Sans Narrow"/>
              </a:rPr>
              <a:t/>
            </a:r>
            <a:br>
              <a:rPr lang="en-GB" sz="1800" dirty="0">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1"/>
          </p:nvPr>
        </p:nvSpPr>
        <p:spPr>
          <a:xfrm>
            <a:off x="1905000" y="914188"/>
            <a:ext cx="4040188" cy="639762"/>
          </a:xfrm>
        </p:spPr>
        <p:txBody>
          <a:bodyPr/>
          <a:lstStyle/>
          <a:p>
            <a:r>
              <a:rPr lang="en-ZA" dirty="0"/>
              <a:t>Detail</a:t>
            </a:r>
          </a:p>
        </p:txBody>
      </p:sp>
      <p:sp>
        <p:nvSpPr>
          <p:cNvPr id="7" name="Content Placeholder 6"/>
          <p:cNvSpPr>
            <a:spLocks noGrp="1"/>
          </p:cNvSpPr>
          <p:nvPr>
            <p:ph sz="half" idx="2"/>
          </p:nvPr>
        </p:nvSpPr>
        <p:spPr>
          <a:xfrm>
            <a:off x="1981200" y="1535113"/>
            <a:ext cx="4572000" cy="4854745"/>
          </a:xfrm>
          <a:ln>
            <a:solidFill>
              <a:schemeClr val="tx1"/>
            </a:solidFill>
          </a:ln>
        </p:spPr>
        <p:txBody>
          <a:bodyPr>
            <a:noAutofit/>
          </a:bodyPr>
          <a:lstStyle/>
          <a:p>
            <a:pPr lvl="0"/>
            <a:r>
              <a:rPr lang="en-US" sz="1800" dirty="0"/>
              <a:t>Key stakeholders and key clusters, engaged</a:t>
            </a:r>
          </a:p>
          <a:p>
            <a:r>
              <a:rPr lang="en-US" sz="1800" dirty="0"/>
              <a:t>6 wards, </a:t>
            </a:r>
          </a:p>
          <a:p>
            <a:r>
              <a:rPr lang="en-US" sz="1800" dirty="0" smtClean="0"/>
              <a:t>women </a:t>
            </a:r>
            <a:endParaRPr lang="en-US" sz="1800" dirty="0"/>
          </a:p>
          <a:p>
            <a:r>
              <a:rPr lang="en-US" sz="1800" dirty="0"/>
              <a:t>youth, </a:t>
            </a:r>
          </a:p>
          <a:p>
            <a:r>
              <a:rPr lang="en-US" sz="1800" dirty="0"/>
              <a:t>business associations, Small to Medium enterprises, Pastors Fraternity, Residence Associations </a:t>
            </a:r>
          </a:p>
          <a:p>
            <a:pPr lvl="0"/>
            <a:r>
              <a:rPr lang="en-US" sz="1800" dirty="0"/>
              <a:t>Times and venues for the consultative meetings were arrived at in liaison with the ward councilor.</a:t>
            </a:r>
            <a:endParaRPr lang="en-ZW" sz="1800" dirty="0"/>
          </a:p>
          <a:p>
            <a:r>
              <a:rPr lang="en-US" sz="1800" dirty="0"/>
              <a:t>Consultation </a:t>
            </a:r>
            <a:r>
              <a:rPr lang="en-US" sz="1800" dirty="0" smtClean="0"/>
              <a:t>fora </a:t>
            </a:r>
            <a:r>
              <a:rPr lang="en-US" sz="1800" dirty="0"/>
              <a:t>included</a:t>
            </a:r>
          </a:p>
          <a:p>
            <a:pPr marL="0" indent="0">
              <a:buNone/>
            </a:pPr>
            <a:r>
              <a:rPr lang="en-US" sz="1800" dirty="0"/>
              <a:t>ward meetings, </a:t>
            </a:r>
            <a:r>
              <a:rPr lang="en-US" sz="1800" dirty="0" err="1" smtClean="0"/>
              <a:t>whatsapp</a:t>
            </a:r>
            <a:r>
              <a:rPr lang="en-US" sz="1800" dirty="0" smtClean="0"/>
              <a:t> </a:t>
            </a:r>
            <a:r>
              <a:rPr lang="en-US" sz="1800" dirty="0"/>
              <a:t>groups and the Municipality website and the print media</a:t>
            </a:r>
            <a:endParaRPr lang="en-GB" sz="1800" dirty="0">
              <a:ea typeface="Calibri" panose="020F0502020204030204" pitchFamily="34" charset="0"/>
            </a:endParaRPr>
          </a:p>
          <a:p>
            <a:pPr marL="0" marR="151130" indent="0" algn="just">
              <a:spcBef>
                <a:spcPts val="0"/>
              </a:spcBef>
              <a:buNone/>
              <a:tabLst>
                <a:tab pos="3150235" algn="l"/>
              </a:tabLst>
            </a:pPr>
            <a:endParaRPr lang="en-US" sz="1200" dirty="0">
              <a:ea typeface="Liberation Sans Narrow"/>
              <a:cs typeface="Liberation Sans Narrow"/>
            </a:endParaRPr>
          </a:p>
        </p:txBody>
      </p:sp>
      <p:sp>
        <p:nvSpPr>
          <p:cNvPr id="8" name="Text Placeholder 7"/>
          <p:cNvSpPr>
            <a:spLocks noGrp="1"/>
          </p:cNvSpPr>
          <p:nvPr>
            <p:ph type="body" sz="quarter" idx="3"/>
          </p:nvPr>
        </p:nvSpPr>
        <p:spPr>
          <a:xfrm>
            <a:off x="6122277" y="923117"/>
            <a:ext cx="4041775" cy="639762"/>
          </a:xfrm>
        </p:spPr>
        <p:txBody>
          <a:bodyPr/>
          <a:lstStyle/>
          <a:p>
            <a:r>
              <a:rPr lang="en-ZA" dirty="0"/>
              <a:t>Evidence</a:t>
            </a:r>
          </a:p>
        </p:txBody>
      </p:sp>
      <p:sp>
        <p:nvSpPr>
          <p:cNvPr id="10" name="TextBox 9"/>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pic>
        <p:nvPicPr>
          <p:cNvPr id="4" name="Content Placeholder 3"/>
          <p:cNvPicPr>
            <a:picLocks noGrp="1" noChangeAspect="1"/>
          </p:cNvPicPr>
          <p:nvPr>
            <p:ph sz="quarter" idx="4"/>
          </p:nvPr>
        </p:nvPicPr>
        <p:blipFill>
          <a:blip r:embed="rId2"/>
          <a:stretch>
            <a:fillRect/>
          </a:stretch>
        </p:blipFill>
        <p:spPr>
          <a:xfrm>
            <a:off x="6553200" y="4299314"/>
            <a:ext cx="4495800" cy="1970087"/>
          </a:xfrm>
          <a:prstGeom prst="rect">
            <a:avLst/>
          </a:prstGeom>
        </p:spPr>
      </p:pic>
      <p:pic>
        <p:nvPicPr>
          <p:cNvPr id="9" name="Picture 8"/>
          <p:cNvPicPr>
            <a:picLocks noChangeAspect="1"/>
          </p:cNvPicPr>
          <p:nvPr/>
        </p:nvPicPr>
        <p:blipFill>
          <a:blip r:embed="rId3"/>
          <a:stretch>
            <a:fillRect/>
          </a:stretch>
        </p:blipFill>
        <p:spPr>
          <a:xfrm>
            <a:off x="6553200" y="1535112"/>
            <a:ext cx="4495800" cy="2759737"/>
          </a:xfrm>
          <a:prstGeom prst="rect">
            <a:avLst/>
          </a:prstGeom>
        </p:spPr>
      </p:pic>
    </p:spTree>
    <p:extLst>
      <p:ext uri="{BB962C8B-B14F-4D97-AF65-F5344CB8AC3E}">
        <p14:creationId xmlns:p14="http://schemas.microsoft.com/office/powerpoint/2010/main" val="215810448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2" y="228600"/>
            <a:ext cx="8229600" cy="639762"/>
          </a:xfrm>
        </p:spPr>
        <p:txBody>
          <a:bodyPr>
            <a:normAutofit fontScale="90000"/>
          </a:bodyPr>
          <a:lstStyle/>
          <a:p>
            <a:r>
              <a:rPr lang="en-ZA" b="1" dirty="0"/>
              <a:t>II. </a:t>
            </a:r>
            <a:r>
              <a:rPr lang="en-US" sz="3600" b="1" dirty="0">
                <a:latin typeface="+mn-lt"/>
                <a:ea typeface="Liberation Sans Narrow"/>
                <a:cs typeface="Liberation Sans Narrow"/>
              </a:rPr>
              <a:t>THE BUDGET PROCESS</a:t>
            </a:r>
            <a:r>
              <a:rPr lang="en-GB" sz="1800" dirty="0">
                <a:latin typeface="Liberation Sans Narrow"/>
                <a:ea typeface="Liberation Sans Narrow"/>
                <a:cs typeface="Liberation Sans Narrow"/>
              </a:rPr>
              <a:t/>
            </a:r>
            <a:br>
              <a:rPr lang="en-GB" sz="1800" dirty="0">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4294967295"/>
          </p:nvPr>
        </p:nvSpPr>
        <p:spPr>
          <a:xfrm>
            <a:off x="1752592" y="868362"/>
            <a:ext cx="8686800" cy="639763"/>
          </a:xfrm>
        </p:spPr>
        <p:txBody>
          <a:bodyPr>
            <a:normAutofit fontScale="70000" lnSpcReduction="20000"/>
          </a:bodyPr>
          <a:lstStyle/>
          <a:p>
            <a:pPr marL="0" indent="0">
              <a:buNone/>
            </a:pPr>
            <a:r>
              <a:rPr lang="en-US" dirty="0" smtClean="0"/>
              <a:t>The Municipality has sex and age statistics </a:t>
            </a:r>
            <a:r>
              <a:rPr lang="en-US" dirty="0"/>
              <a:t>on those who participated in the </a:t>
            </a:r>
            <a:r>
              <a:rPr lang="en-US" dirty="0" smtClean="0"/>
              <a:t>consultations</a:t>
            </a:r>
            <a:endParaRPr lang="en-US" dirty="0"/>
          </a:p>
        </p:txBody>
      </p:sp>
      <p:sp>
        <p:nvSpPr>
          <p:cNvPr id="10" name="TextBox 9"/>
          <p:cNvSpPr txBox="1"/>
          <p:nvPr/>
        </p:nvSpPr>
        <p:spPr>
          <a:xfrm>
            <a:off x="2133600" y="6370494"/>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035024"/>
              </p:ext>
            </p:extLst>
          </p:nvPr>
        </p:nvGraphicFramePr>
        <p:xfrm>
          <a:off x="1524002" y="1600201"/>
          <a:ext cx="10210801" cy="5583533"/>
        </p:xfrm>
        <a:graphic>
          <a:graphicData uri="http://schemas.openxmlformats.org/drawingml/2006/table">
            <a:tbl>
              <a:tblPr firstRow="1" firstCol="1" bandRow="1">
                <a:tableStyleId>{5C22544A-7EE6-4342-B048-85BDC9FD1C3A}</a:tableStyleId>
              </a:tblPr>
              <a:tblGrid>
                <a:gridCol w="1011253"/>
                <a:gridCol w="633374"/>
                <a:gridCol w="633374"/>
                <a:gridCol w="541397"/>
                <a:gridCol w="685800"/>
                <a:gridCol w="595204"/>
                <a:gridCol w="723600"/>
                <a:gridCol w="723600"/>
                <a:gridCol w="643199"/>
                <a:gridCol w="771840"/>
                <a:gridCol w="514561"/>
                <a:gridCol w="643199"/>
                <a:gridCol w="804000"/>
                <a:gridCol w="1286400"/>
              </a:tblGrid>
              <a:tr h="600420">
                <a:tc>
                  <a:txBody>
                    <a:bodyPr/>
                    <a:lstStyle/>
                    <a:p>
                      <a:pPr marL="67945" marR="151130" algn="just">
                        <a:spcAft>
                          <a:spcPts val="0"/>
                        </a:spcAft>
                        <a:tabLst>
                          <a:tab pos="3150235" algn="l"/>
                        </a:tabLst>
                      </a:pPr>
                      <a:r>
                        <a:rPr lang="en-US" sz="1400" b="1" dirty="0">
                          <a:effectLst/>
                        </a:rPr>
                        <a:t>Consultation</a:t>
                      </a:r>
                      <a:endParaRPr lang="en-ZW" sz="1400" b="1" dirty="0">
                        <a:effectLst/>
                        <a:latin typeface="Liberation Sans Narrow"/>
                        <a:ea typeface="Liberation Sans Narrow"/>
                        <a:cs typeface="Liberation Sans Narrow"/>
                      </a:endParaRPr>
                    </a:p>
                  </a:txBody>
                  <a:tcPr marL="68580" marR="68580" marT="0" marB="0"/>
                </a:tc>
                <a:tc gridSpan="5">
                  <a:txBody>
                    <a:bodyPr/>
                    <a:lstStyle/>
                    <a:p>
                      <a:pPr marL="67945" marR="151130" algn="ctr">
                        <a:spcAft>
                          <a:spcPts val="0"/>
                        </a:spcAft>
                        <a:tabLst>
                          <a:tab pos="3150235" algn="l"/>
                        </a:tabLst>
                      </a:pPr>
                      <a:r>
                        <a:rPr lang="en-US" sz="1400" b="1" dirty="0">
                          <a:effectLst/>
                        </a:rPr>
                        <a:t>Women</a:t>
                      </a:r>
                      <a:endParaRPr lang="en-ZW" sz="1400" b="1" dirty="0">
                        <a:effectLst/>
                        <a:latin typeface="Liberation Sans Narrow"/>
                        <a:ea typeface="Liberation Sans Narrow"/>
                        <a:cs typeface="Liberation Sans Narrow"/>
                      </a:endParaRPr>
                    </a:p>
                  </a:txBody>
                  <a:tcPr marL="68580" marR="68580" marT="0" marB="0"/>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a:txBody>
                    <a:bodyPr/>
                    <a:lstStyle/>
                    <a:p>
                      <a:pPr marL="67945" marR="151130" algn="just">
                        <a:spcAft>
                          <a:spcPts val="0"/>
                        </a:spcAft>
                        <a:tabLst>
                          <a:tab pos="3150235" algn="l"/>
                        </a:tabLst>
                      </a:pPr>
                      <a:r>
                        <a:rPr lang="en-US" sz="1400" b="1" dirty="0">
                          <a:effectLst/>
                        </a:rPr>
                        <a:t>Total </a:t>
                      </a:r>
                      <a:endParaRPr lang="en-ZW" sz="1400" b="1" dirty="0">
                        <a:effectLst/>
                        <a:latin typeface="Liberation Sans Narrow"/>
                        <a:ea typeface="Liberation Sans Narrow"/>
                        <a:cs typeface="Liberation Sans Narrow"/>
                      </a:endParaRPr>
                    </a:p>
                  </a:txBody>
                  <a:tcPr marL="68580" marR="68580" marT="0" marB="0"/>
                </a:tc>
                <a:tc gridSpan="5">
                  <a:txBody>
                    <a:bodyPr/>
                    <a:lstStyle/>
                    <a:p>
                      <a:pPr marL="67945" marR="151130" algn="just">
                        <a:spcAft>
                          <a:spcPts val="0"/>
                        </a:spcAft>
                        <a:tabLst>
                          <a:tab pos="3150235" algn="l"/>
                        </a:tabLst>
                      </a:pPr>
                      <a:r>
                        <a:rPr lang="en-US" sz="1400" b="1" dirty="0">
                          <a:effectLst/>
                        </a:rPr>
                        <a:t>Men </a:t>
                      </a:r>
                      <a:endParaRPr lang="en-ZW" sz="1400" b="1" dirty="0">
                        <a:effectLst/>
                        <a:latin typeface="Liberation Sans Narrow"/>
                        <a:ea typeface="Liberation Sans Narrow"/>
                        <a:cs typeface="Liberation Sans Narrow"/>
                      </a:endParaRPr>
                    </a:p>
                  </a:txBody>
                  <a:tcPr marL="68580" marR="68580" marT="0" marB="0"/>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a:txBody>
                    <a:bodyPr/>
                    <a:lstStyle/>
                    <a:p>
                      <a:pPr marL="67945" marR="151130" algn="just">
                        <a:spcAft>
                          <a:spcPts val="0"/>
                        </a:spcAft>
                        <a:tabLst>
                          <a:tab pos="3150235" algn="l"/>
                        </a:tabLst>
                      </a:pPr>
                      <a:r>
                        <a:rPr lang="en-US" sz="1400" b="1" dirty="0">
                          <a:effectLst/>
                        </a:rPr>
                        <a:t>Total </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a:effectLst/>
                        </a:rPr>
                        <a:t>% W </a:t>
                      </a:r>
                      <a:endParaRPr lang="en-ZW" sz="1400" b="1">
                        <a:effectLst/>
                        <a:latin typeface="Liberation Sans Narrow"/>
                        <a:ea typeface="Liberation Sans Narrow"/>
                        <a:cs typeface="Liberation Sans Narrow"/>
                      </a:endParaRPr>
                    </a:p>
                  </a:txBody>
                  <a:tcPr marL="68580" marR="68580" marT="0" marB="0"/>
                </a:tc>
              </a:tr>
              <a:tr h="144079">
                <a:tc>
                  <a:txBody>
                    <a:bodyPr/>
                    <a:lstStyle/>
                    <a:p>
                      <a:pPr marL="67945" marR="151130" algn="just">
                        <a:spcAft>
                          <a:spcPts val="0"/>
                        </a:spcAft>
                        <a:tabLst>
                          <a:tab pos="3150235" algn="l"/>
                        </a:tabLst>
                      </a:pPr>
                      <a:r>
                        <a:rPr lang="en-US" sz="1400" b="1">
                          <a:effectLst/>
                        </a:rPr>
                        <a:t> </a:t>
                      </a:r>
                      <a:endParaRPr lang="en-ZW" sz="1400" b="1">
                        <a:effectLst/>
                        <a:latin typeface="Liberation Sans Narrow"/>
                        <a:ea typeface="Liberation Sans Narrow"/>
                        <a:cs typeface="Liberation Sans Narrow"/>
                      </a:endParaRPr>
                    </a:p>
                  </a:txBody>
                  <a:tcPr marL="68580" marR="68580" marT="0" marB="0"/>
                </a:tc>
                <a:tc gridSpan="4">
                  <a:txBody>
                    <a:bodyPr/>
                    <a:lstStyle/>
                    <a:p>
                      <a:pPr marL="67945" marR="151130" algn="ctr">
                        <a:spcAft>
                          <a:spcPts val="0"/>
                        </a:spcAft>
                        <a:tabLst>
                          <a:tab pos="3150235" algn="l"/>
                        </a:tabLst>
                      </a:pPr>
                      <a:r>
                        <a:rPr lang="en-US" sz="1400" b="1" dirty="0">
                          <a:effectLst/>
                        </a:rPr>
                        <a:t>Age</a:t>
                      </a:r>
                      <a:endParaRPr lang="en-ZW" sz="1400" b="1" dirty="0">
                        <a:effectLst/>
                        <a:latin typeface="Liberation Sans Narrow"/>
                        <a:ea typeface="Liberation Sans Narrow"/>
                        <a:cs typeface="Liberation Sans Narrow"/>
                      </a:endParaRPr>
                    </a:p>
                  </a:txBody>
                  <a:tcPr marL="68580" marR="68580" marT="0" marB="0"/>
                </a:tc>
                <a:tc hMerge="1">
                  <a:txBody>
                    <a:bodyPr/>
                    <a:lstStyle/>
                    <a:p>
                      <a:endParaRPr lang="en-ZW"/>
                    </a:p>
                  </a:txBody>
                  <a:tcPr/>
                </a:tc>
                <a:tc hMerge="1">
                  <a:txBody>
                    <a:bodyPr/>
                    <a:lstStyle/>
                    <a:p>
                      <a:endParaRPr lang="en-ZW"/>
                    </a:p>
                  </a:txBody>
                  <a:tcPr/>
                </a:tc>
                <a:tc hMerge="1">
                  <a:txBody>
                    <a:bodyPr/>
                    <a:lstStyle/>
                    <a:p>
                      <a:endParaRPr lang="en-ZW"/>
                    </a:p>
                  </a:txBody>
                  <a:tcPr/>
                </a:tc>
                <a:tc>
                  <a:txBody>
                    <a:bodyPr/>
                    <a:lstStyle/>
                    <a:p>
                      <a:pPr marL="67945" marR="151130" algn="ctr">
                        <a:spcAft>
                          <a:spcPts val="0"/>
                        </a:spcAft>
                        <a:tabLst>
                          <a:tab pos="3150235" algn="l"/>
                        </a:tabLst>
                      </a:pPr>
                      <a:r>
                        <a:rPr lang="en-US" sz="1400" b="1" dirty="0">
                          <a:effectLst/>
                        </a:rPr>
                        <a:t> </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dirty="0">
                          <a:effectLst/>
                        </a:rPr>
                        <a:t> </a:t>
                      </a:r>
                      <a:endParaRPr lang="en-ZW" sz="1400" b="1" dirty="0">
                        <a:effectLst/>
                        <a:latin typeface="Liberation Sans Narrow"/>
                        <a:ea typeface="Liberation Sans Narrow"/>
                        <a:cs typeface="Liberation Sans Narrow"/>
                      </a:endParaRPr>
                    </a:p>
                  </a:txBody>
                  <a:tcPr marL="68580" marR="68580" marT="0" marB="0"/>
                </a:tc>
                <a:tc gridSpan="4">
                  <a:txBody>
                    <a:bodyPr/>
                    <a:lstStyle/>
                    <a:p>
                      <a:pPr marL="67945" marR="151130" algn="ctr">
                        <a:spcAft>
                          <a:spcPts val="0"/>
                        </a:spcAft>
                        <a:tabLst>
                          <a:tab pos="3150235" algn="l"/>
                        </a:tabLst>
                      </a:pPr>
                      <a:r>
                        <a:rPr lang="en-US" sz="1400" b="1" dirty="0">
                          <a:effectLst/>
                        </a:rPr>
                        <a:t>Age</a:t>
                      </a:r>
                      <a:endParaRPr lang="en-ZW" sz="1400" b="1" dirty="0">
                        <a:effectLst/>
                        <a:latin typeface="Liberation Sans Narrow"/>
                        <a:ea typeface="Liberation Sans Narrow"/>
                        <a:cs typeface="Liberation Sans Narrow"/>
                      </a:endParaRPr>
                    </a:p>
                  </a:txBody>
                  <a:tcPr marL="68580" marR="68580" marT="0" marB="0"/>
                </a:tc>
                <a:tc hMerge="1">
                  <a:txBody>
                    <a:bodyPr/>
                    <a:lstStyle/>
                    <a:p>
                      <a:endParaRPr lang="en-ZW"/>
                    </a:p>
                  </a:txBody>
                  <a:tcPr/>
                </a:tc>
                <a:tc hMerge="1">
                  <a:txBody>
                    <a:bodyPr/>
                    <a:lstStyle/>
                    <a:p>
                      <a:endParaRPr lang="en-ZW"/>
                    </a:p>
                  </a:txBody>
                  <a:tcPr/>
                </a:tc>
                <a:tc hMerge="1">
                  <a:txBody>
                    <a:bodyPr/>
                    <a:lstStyle/>
                    <a:p>
                      <a:endParaRPr lang="en-ZW"/>
                    </a:p>
                  </a:txBody>
                  <a:tcPr/>
                </a:tc>
                <a:tc>
                  <a:txBody>
                    <a:bodyPr/>
                    <a:lstStyle/>
                    <a:p>
                      <a:pPr marL="67945" marR="151130" algn="ctr">
                        <a:spcAft>
                          <a:spcPts val="0"/>
                        </a:spcAft>
                        <a:tabLst>
                          <a:tab pos="3150235" algn="l"/>
                        </a:tabLst>
                      </a:pPr>
                      <a:r>
                        <a:rPr lang="en-US" sz="1400" b="1">
                          <a:effectLst/>
                        </a:rPr>
                        <a:t> </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dirty="0">
                          <a:effectLst/>
                        </a:rPr>
                        <a:t> </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dirty="0">
                          <a:effectLst/>
                        </a:rPr>
                        <a:t> </a:t>
                      </a:r>
                      <a:endParaRPr lang="en-ZW" sz="1400" b="1" dirty="0">
                        <a:effectLst/>
                        <a:latin typeface="Liberation Sans Narrow"/>
                        <a:ea typeface="Liberation Sans Narrow"/>
                        <a:cs typeface="Liberation Sans Narrow"/>
                      </a:endParaRPr>
                    </a:p>
                  </a:txBody>
                  <a:tcPr marL="68580" marR="68580" marT="0" marB="0"/>
                </a:tc>
              </a:tr>
              <a:tr h="810443">
                <a:tc>
                  <a:txBody>
                    <a:bodyPr/>
                    <a:lstStyle/>
                    <a:p>
                      <a:pPr marL="67945" marR="151130" algn="just">
                        <a:spcAft>
                          <a:spcPts val="0"/>
                        </a:spcAft>
                        <a:tabLst>
                          <a:tab pos="3150235" algn="l"/>
                        </a:tabLst>
                      </a:pPr>
                      <a:r>
                        <a:rPr lang="en-US" sz="1400" b="1">
                          <a:effectLst/>
                        </a:rPr>
                        <a:t> </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a:effectLst/>
                        </a:rPr>
                        <a:t>Below 15</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a:effectLst/>
                        </a:rPr>
                        <a:t>15-35</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a:effectLst/>
                        </a:rPr>
                        <a:t>36-59</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a:effectLst/>
                        </a:rPr>
                        <a:t>60+</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a:effectLst/>
                        </a:rPr>
                        <a:t>PLWD </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dirty="0">
                          <a:effectLst/>
                        </a:rPr>
                        <a:t> </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dirty="0">
                          <a:effectLst/>
                        </a:rPr>
                        <a:t>Below 15</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dirty="0">
                          <a:effectLst/>
                        </a:rPr>
                        <a:t>15- 35</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dirty="0">
                          <a:effectLst/>
                        </a:rPr>
                        <a:t>36-59</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dirty="0">
                          <a:effectLst/>
                        </a:rPr>
                        <a:t>60+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dirty="0">
                          <a:effectLst/>
                        </a:rPr>
                        <a:t>PLWD</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dirty="0">
                          <a:effectLst/>
                        </a:rPr>
                        <a:t> </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US" sz="1400" b="1" dirty="0">
                          <a:effectLst/>
                        </a:rPr>
                        <a:t> </a:t>
                      </a:r>
                      <a:endParaRPr lang="en-ZW" sz="1400" b="1" dirty="0">
                        <a:effectLst/>
                      </a:endParaRPr>
                    </a:p>
                    <a:p>
                      <a:pPr>
                        <a:spcAft>
                          <a:spcPts val="0"/>
                        </a:spcAft>
                      </a:pPr>
                      <a:r>
                        <a:rPr lang="en-US" sz="1400" b="1" dirty="0">
                          <a:effectLst/>
                        </a:rPr>
                        <a:t>(Total women)/Total people consultedx100</a:t>
                      </a:r>
                      <a:endParaRPr lang="en-ZW" sz="1400" b="1" dirty="0">
                        <a:effectLst/>
                        <a:latin typeface="Liberation Sans Narrow"/>
                        <a:ea typeface="Liberation Sans Narrow"/>
                        <a:cs typeface="Liberation Sans Narrow"/>
                      </a:endParaRPr>
                    </a:p>
                  </a:txBody>
                  <a:tcPr marL="68580" marR="68580" marT="0" marB="0"/>
                </a:tc>
              </a:tr>
              <a:tr h="396217">
                <a:tc>
                  <a:txBody>
                    <a:bodyPr/>
                    <a:lstStyle/>
                    <a:p>
                      <a:pPr marL="67945" marR="151130" algn="just">
                        <a:spcAft>
                          <a:spcPts val="0"/>
                        </a:spcAft>
                        <a:tabLst>
                          <a:tab pos="3150235" algn="l"/>
                        </a:tabLst>
                      </a:pPr>
                      <a:r>
                        <a:rPr lang="en-US" sz="1400" b="1">
                          <a:effectLst/>
                        </a:rPr>
                        <a:t>Ward 1</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3</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14</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19</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10%</a:t>
                      </a:r>
                      <a:endParaRPr lang="en-ZW" sz="1400" b="1" dirty="0">
                        <a:effectLst/>
                        <a:latin typeface="Liberation Sans Narrow"/>
                        <a:ea typeface="Liberation Sans Narrow"/>
                        <a:cs typeface="Liberation Sans Narrow"/>
                      </a:endParaRPr>
                    </a:p>
                  </a:txBody>
                  <a:tcPr marL="68580" marR="68580" marT="0" marB="0"/>
                </a:tc>
              </a:tr>
              <a:tr h="198108">
                <a:tc>
                  <a:txBody>
                    <a:bodyPr/>
                    <a:lstStyle/>
                    <a:p>
                      <a:pPr marL="67945" marR="151130" algn="just">
                        <a:spcAft>
                          <a:spcPts val="0"/>
                        </a:spcAft>
                        <a:tabLst>
                          <a:tab pos="3150235" algn="l"/>
                        </a:tabLst>
                      </a:pPr>
                      <a:r>
                        <a:rPr lang="en-US" sz="1400" b="1">
                          <a:effectLst/>
                        </a:rPr>
                        <a:t>Ward 2</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6</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6</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`12</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8%</a:t>
                      </a:r>
                      <a:endParaRPr lang="en-ZW" sz="1400" b="1" dirty="0">
                        <a:effectLst/>
                        <a:latin typeface="Liberation Sans Narrow"/>
                        <a:ea typeface="Liberation Sans Narrow"/>
                        <a:cs typeface="Liberation Sans Narrow"/>
                      </a:endParaRPr>
                    </a:p>
                  </a:txBody>
                  <a:tcPr marL="68580" marR="68580" marT="0" marB="0"/>
                </a:tc>
              </a:tr>
              <a:tr h="198108">
                <a:tc>
                  <a:txBody>
                    <a:bodyPr/>
                    <a:lstStyle/>
                    <a:p>
                      <a:pPr marL="67945" marR="151130" algn="just">
                        <a:spcAft>
                          <a:spcPts val="0"/>
                        </a:spcAft>
                        <a:tabLst>
                          <a:tab pos="3150235" algn="l"/>
                        </a:tabLst>
                      </a:pPr>
                      <a:r>
                        <a:rPr lang="en-US" sz="1400" b="1">
                          <a:effectLst/>
                        </a:rPr>
                        <a:t>Ward 3</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5</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4</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9</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7</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11</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48%</a:t>
                      </a:r>
                      <a:endParaRPr lang="en-ZW" sz="1400" b="1" dirty="0">
                        <a:effectLst/>
                        <a:latin typeface="Liberation Sans Narrow"/>
                        <a:ea typeface="Liberation Sans Narrow"/>
                        <a:cs typeface="Liberation Sans Narrow"/>
                      </a:endParaRPr>
                    </a:p>
                  </a:txBody>
                  <a:tcPr marL="68580" marR="68580" marT="0" marB="0"/>
                </a:tc>
              </a:tr>
              <a:tr h="198108">
                <a:tc>
                  <a:txBody>
                    <a:bodyPr/>
                    <a:lstStyle/>
                    <a:p>
                      <a:pPr marL="67945" marR="151130" algn="just">
                        <a:spcAft>
                          <a:spcPts val="0"/>
                        </a:spcAft>
                        <a:tabLst>
                          <a:tab pos="3150235" algn="l"/>
                        </a:tabLst>
                      </a:pPr>
                      <a:r>
                        <a:rPr lang="en-US" sz="1400" b="1">
                          <a:effectLst/>
                        </a:rPr>
                        <a:t>Ward 4</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7</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14</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7</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28</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16</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58%</a:t>
                      </a:r>
                      <a:endParaRPr lang="en-ZW" sz="1400" b="1" dirty="0">
                        <a:effectLst/>
                        <a:latin typeface="Liberation Sans Narrow"/>
                        <a:ea typeface="Liberation Sans Narrow"/>
                        <a:cs typeface="Liberation Sans Narrow"/>
                      </a:endParaRPr>
                    </a:p>
                  </a:txBody>
                  <a:tcPr marL="68580" marR="68580" marT="0" marB="0"/>
                </a:tc>
              </a:tr>
              <a:tr h="198108">
                <a:tc>
                  <a:txBody>
                    <a:bodyPr/>
                    <a:lstStyle/>
                    <a:p>
                      <a:pPr marL="67945" marR="151130" algn="just">
                        <a:spcAft>
                          <a:spcPts val="0"/>
                        </a:spcAft>
                        <a:tabLst>
                          <a:tab pos="3150235" algn="l"/>
                        </a:tabLst>
                      </a:pPr>
                      <a:r>
                        <a:rPr lang="en-US" sz="1400" b="1">
                          <a:effectLst/>
                        </a:rPr>
                        <a:t>Ward 5</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9</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3</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9</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14</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42%</a:t>
                      </a:r>
                      <a:endParaRPr lang="en-ZW" sz="1400" b="1" dirty="0">
                        <a:effectLst/>
                        <a:latin typeface="Liberation Sans Narrow"/>
                        <a:ea typeface="Liberation Sans Narrow"/>
                        <a:cs typeface="Liberation Sans Narrow"/>
                      </a:endParaRPr>
                    </a:p>
                  </a:txBody>
                  <a:tcPr marL="68580" marR="68580" marT="0" marB="0"/>
                </a:tc>
              </a:tr>
              <a:tr h="275401">
                <a:tc>
                  <a:txBody>
                    <a:bodyPr/>
                    <a:lstStyle/>
                    <a:p>
                      <a:pPr marL="67945" marR="151130" algn="just">
                        <a:spcAft>
                          <a:spcPts val="0"/>
                        </a:spcAft>
                        <a:tabLst>
                          <a:tab pos="3150235" algn="l"/>
                        </a:tabLst>
                      </a:pPr>
                      <a:r>
                        <a:rPr lang="en-US" sz="1400" b="1">
                          <a:effectLst/>
                        </a:rPr>
                        <a:t>Ward 6</a:t>
                      </a: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9</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6</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14</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22</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31%</a:t>
                      </a:r>
                      <a:endParaRPr lang="en-ZW" sz="1400" b="1" dirty="0">
                        <a:effectLst/>
                        <a:latin typeface="Liberation Sans Narrow"/>
                        <a:ea typeface="Liberation Sans Narrow"/>
                        <a:cs typeface="Liberation Sans Narrow"/>
                      </a:endParaRPr>
                    </a:p>
                  </a:txBody>
                  <a:tcPr marL="68580" marR="68580" marT="0" marB="0"/>
                </a:tc>
              </a:tr>
              <a:tr h="396217">
                <a:tc>
                  <a:txBody>
                    <a:bodyPr/>
                    <a:lstStyle/>
                    <a:p>
                      <a:pPr marL="67945" marR="151130" algn="just">
                        <a:spcAft>
                          <a:spcPts val="0"/>
                        </a:spcAft>
                        <a:tabLst>
                          <a:tab pos="3150235" algn="l"/>
                        </a:tabLst>
                      </a:pPr>
                      <a:r>
                        <a:rPr lang="en-US" sz="1400" b="1" dirty="0" smtClean="0">
                          <a:effectLst/>
                        </a:rPr>
                        <a:t>Women and Youth</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12</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12</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25</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12</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9</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21</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54%</a:t>
                      </a:r>
                      <a:endParaRPr lang="en-ZW" sz="1400" b="1" dirty="0">
                        <a:effectLst/>
                        <a:latin typeface="Liberation Sans Narrow"/>
                        <a:ea typeface="Liberation Sans Narrow"/>
                        <a:cs typeface="Liberation Sans Narrow"/>
                      </a:endParaRPr>
                    </a:p>
                  </a:txBody>
                  <a:tcPr marL="68580" marR="68580" marT="0" marB="0"/>
                </a:tc>
              </a:tr>
              <a:tr h="396217">
                <a:tc>
                  <a:txBody>
                    <a:bodyPr/>
                    <a:lstStyle/>
                    <a:p>
                      <a:pPr marL="67945" marR="151130" algn="just">
                        <a:spcAft>
                          <a:spcPts val="0"/>
                        </a:spcAft>
                        <a:tabLst>
                          <a:tab pos="3150235" algn="l"/>
                        </a:tabLst>
                      </a:pPr>
                      <a:r>
                        <a:rPr lang="en-US" sz="1400" b="1" dirty="0" smtClean="0">
                          <a:effectLst/>
                          <a:latin typeface="+mn-lt"/>
                          <a:ea typeface="+mn-ea"/>
                          <a:cs typeface="+mn-cs"/>
                        </a:rPr>
                        <a:t>Business</a:t>
                      </a:r>
                      <a:r>
                        <a:rPr lang="en-US" sz="1400" b="1" baseline="0" dirty="0" smtClean="0">
                          <a:effectLst/>
                          <a:latin typeface="+mn-lt"/>
                          <a:ea typeface="+mn-ea"/>
                          <a:cs typeface="+mn-cs"/>
                        </a:rPr>
                        <a:t> Association</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5</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13</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19</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8</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36</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0</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46</a:t>
                      </a: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r>
                        <a:rPr lang="en-ZW" sz="1400" b="1" dirty="0" smtClean="0">
                          <a:effectLst/>
                          <a:latin typeface="Liberation Sans Narrow"/>
                          <a:ea typeface="Liberation Sans Narrow"/>
                          <a:cs typeface="Liberation Sans Narrow"/>
                        </a:rPr>
                        <a:t>29%</a:t>
                      </a:r>
                      <a:endParaRPr lang="en-ZW" sz="1400" b="1" dirty="0">
                        <a:effectLst/>
                        <a:latin typeface="Liberation Sans Narrow"/>
                        <a:ea typeface="Liberation Sans Narrow"/>
                        <a:cs typeface="Liberation Sans Narrow"/>
                      </a:endParaRPr>
                    </a:p>
                  </a:txBody>
                  <a:tcPr marL="68580" marR="68580" marT="0" marB="0"/>
                </a:tc>
              </a:tr>
              <a:tr h="288158">
                <a:tc>
                  <a:txBody>
                    <a:bodyPr/>
                    <a:lstStyle/>
                    <a:p>
                      <a:pPr marL="67945" marR="151130" algn="just">
                        <a:spcAft>
                          <a:spcPts val="0"/>
                        </a:spcAft>
                        <a:tabLst>
                          <a:tab pos="3150235" algn="l"/>
                        </a:tabLst>
                      </a:pP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dirty="0">
                        <a:effectLst/>
                        <a:latin typeface="Liberation Sans Narrow"/>
                        <a:ea typeface="Liberation Sans Narrow"/>
                        <a:cs typeface="Liberation Sans Narrow"/>
                      </a:endParaRPr>
                    </a:p>
                  </a:txBody>
                  <a:tcPr marL="68580" marR="68580" marT="0" marB="0"/>
                </a:tc>
              </a:tr>
              <a:tr h="396217">
                <a:tc>
                  <a:txBody>
                    <a:bodyPr/>
                    <a:lstStyle/>
                    <a:p>
                      <a:pPr marL="67945" marR="151130" algn="just">
                        <a:spcAft>
                          <a:spcPts val="0"/>
                        </a:spcAft>
                        <a:tabLst>
                          <a:tab pos="3150235" algn="l"/>
                        </a:tabLst>
                      </a:pPr>
                      <a:endParaRPr lang="en-ZW" sz="1400" b="1" dirty="0">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a:effectLst/>
                        <a:latin typeface="Liberation Sans Narrow"/>
                        <a:ea typeface="Liberation Sans Narrow"/>
                        <a:cs typeface="Liberation Sans Narrow"/>
                      </a:endParaRPr>
                    </a:p>
                  </a:txBody>
                  <a:tcPr marL="68580" marR="68580" marT="0" marB="0"/>
                </a:tc>
                <a:tc>
                  <a:txBody>
                    <a:bodyPr/>
                    <a:lstStyle/>
                    <a:p>
                      <a:pPr marL="67945" marR="151130" algn="just">
                        <a:spcAft>
                          <a:spcPts val="0"/>
                        </a:spcAft>
                        <a:tabLst>
                          <a:tab pos="3150235" algn="l"/>
                        </a:tabLst>
                      </a:pPr>
                      <a:endParaRPr lang="en-ZW" sz="1400" b="1" dirty="0">
                        <a:effectLst/>
                        <a:latin typeface="Liberation Sans Narrow"/>
                        <a:ea typeface="Liberation Sans Narrow"/>
                        <a:cs typeface="Liberation Sans Narrow"/>
                      </a:endParaRPr>
                    </a:p>
                  </a:txBody>
                  <a:tcPr marL="68580" marR="68580" marT="0" marB="0"/>
                </a:tc>
              </a:tr>
            </a:tbl>
          </a:graphicData>
        </a:graphic>
      </p:graphicFrame>
    </p:spTree>
    <p:extLst>
      <p:ext uri="{BB962C8B-B14F-4D97-AF65-F5344CB8AC3E}">
        <p14:creationId xmlns:p14="http://schemas.microsoft.com/office/powerpoint/2010/main" val="232181311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ZA" sz="3200" b="1" dirty="0">
                <a:solidFill>
                  <a:prstClr val="black"/>
                </a:solidFill>
                <a:ea typeface="+mn-ea"/>
                <a:cs typeface="+mn-cs"/>
              </a:rPr>
              <a:t>III. REVENUE</a:t>
            </a:r>
            <a:endParaRPr lang="en-ZW" sz="3200" dirty="0">
              <a:solidFill>
                <a:prstClr val="black"/>
              </a:solidFill>
              <a:ea typeface="+mn-ea"/>
              <a:cs typeface="+mn-cs"/>
            </a:endParaRPr>
          </a:p>
        </p:txBody>
      </p:sp>
      <p:sp>
        <p:nvSpPr>
          <p:cNvPr id="3" name="Content Placeholder 2"/>
          <p:cNvSpPr>
            <a:spLocks noGrp="1"/>
          </p:cNvSpPr>
          <p:nvPr>
            <p:ph sz="half" idx="1"/>
          </p:nvPr>
        </p:nvSpPr>
        <p:spPr>
          <a:ln>
            <a:solidFill>
              <a:schemeClr val="tx1"/>
            </a:solidFill>
          </a:ln>
        </p:spPr>
        <p:txBody>
          <a:bodyPr>
            <a:normAutofit lnSpcReduction="10000"/>
          </a:bodyPr>
          <a:lstStyle/>
          <a:p>
            <a:r>
              <a:rPr lang="en-ZA" sz="2000" dirty="0" smtClean="0">
                <a:solidFill>
                  <a:prstClr val="black"/>
                </a:solidFill>
              </a:rPr>
              <a:t>Internal sources of funding contributed 79 % while external </a:t>
            </a:r>
            <a:r>
              <a:rPr lang="en-ZA" sz="2000" dirty="0">
                <a:solidFill>
                  <a:prstClr val="black"/>
                </a:solidFill>
              </a:rPr>
              <a:t>sources of </a:t>
            </a:r>
            <a:r>
              <a:rPr lang="en-ZA" sz="2000" dirty="0" smtClean="0">
                <a:solidFill>
                  <a:prstClr val="black"/>
                </a:solidFill>
              </a:rPr>
              <a:t>funding contributed 21%</a:t>
            </a:r>
            <a:endParaRPr lang="en-ZA" sz="2000" dirty="0">
              <a:solidFill>
                <a:prstClr val="black"/>
              </a:solidFill>
            </a:endParaRPr>
          </a:p>
          <a:p>
            <a:r>
              <a:rPr lang="en-GB" sz="2000" dirty="0" smtClean="0">
                <a:ea typeface="Calibri" panose="020F0502020204030204" pitchFamily="34" charset="0"/>
              </a:rPr>
              <a:t>Gender considerations did not affect revenue budgeting, however MOB is aware men and women have different access to resources.</a:t>
            </a:r>
            <a:endParaRPr lang="en-GB" sz="2000" dirty="0">
              <a:ea typeface="Calibri" panose="020F0502020204030204" pitchFamily="34" charset="0"/>
            </a:endParaRPr>
          </a:p>
          <a:p>
            <a:r>
              <a:rPr lang="en-GB" sz="1800" dirty="0" smtClean="0">
                <a:latin typeface="Tahoma" panose="020B0604030504040204" pitchFamily="34" charset="0"/>
                <a:ea typeface="Calibri" panose="020F0502020204030204" pitchFamily="34" charset="0"/>
                <a:cs typeface="Times New Roman" panose="02020603050405020304" pitchFamily="18" charset="0"/>
              </a:rPr>
              <a:t>Through budget consultations and disaggregating data, MOB understood different roles and responsibilities that Genders hold in communities hence identification of specific needs. For </a:t>
            </a:r>
            <a:r>
              <a:rPr lang="en-GB" sz="1800" dirty="0" err="1" smtClean="0">
                <a:latin typeface="Tahoma" panose="020B0604030504040204" pitchFamily="34" charset="0"/>
                <a:ea typeface="Calibri" panose="020F0502020204030204" pitchFamily="34" charset="0"/>
                <a:cs typeface="Times New Roman" panose="02020603050405020304" pitchFamily="18" charset="0"/>
              </a:rPr>
              <a:t>example,Women</a:t>
            </a:r>
            <a:r>
              <a:rPr lang="en-GB" sz="1800" dirty="0" smtClean="0">
                <a:latin typeface="Tahoma" panose="020B0604030504040204" pitchFamily="34" charset="0"/>
                <a:ea typeface="Calibri" panose="020F0502020204030204" pitchFamily="34" charset="0"/>
                <a:cs typeface="Times New Roman" panose="02020603050405020304" pitchFamily="18" charset="0"/>
              </a:rPr>
              <a:t> required more support in health &amp; education while men liked construction and </a:t>
            </a:r>
            <a:r>
              <a:rPr lang="en-GB" sz="1800" dirty="0" err="1" smtClean="0">
                <a:latin typeface="Tahoma" panose="020B0604030504040204" pitchFamily="34" charset="0"/>
                <a:ea typeface="Calibri" panose="020F0502020204030204" pitchFamily="34" charset="0"/>
                <a:cs typeface="Times New Roman" panose="02020603050405020304" pitchFamily="18" charset="0"/>
              </a:rPr>
              <a:t>infranstructure</a:t>
            </a:r>
            <a:r>
              <a:rPr lang="en-GB" sz="1800" dirty="0" smtClean="0">
                <a:latin typeface="Tahoma" panose="020B060403050404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smtClean="0">
                <a:latin typeface="Tahoma" panose="020B0604030504040204" pitchFamily="34" charset="0"/>
                <a:ea typeface="Calibri" panose="020F0502020204030204" pitchFamily="34" charset="0"/>
                <a:cs typeface="Times New Roman" panose="02020603050405020304" pitchFamily="18" charset="0"/>
              </a:rPr>
              <a:t>External funding is not directly targeted to </a:t>
            </a:r>
            <a:r>
              <a:rPr lang="en-GB" sz="1800" dirty="0" err="1" smtClean="0">
                <a:latin typeface="Tahoma" panose="020B0604030504040204" pitchFamily="34" charset="0"/>
                <a:ea typeface="Calibri" panose="020F0502020204030204" pitchFamily="34" charset="0"/>
                <a:cs typeface="Times New Roman" panose="02020603050405020304" pitchFamily="18" charset="0"/>
              </a:rPr>
              <a:t>Gender,but</a:t>
            </a:r>
            <a:r>
              <a:rPr lang="en-GB" sz="1800" dirty="0" smtClean="0">
                <a:latin typeface="Tahoma" panose="020B0604030504040204" pitchFamily="34" charset="0"/>
                <a:ea typeface="Calibri" panose="020F0502020204030204" pitchFamily="34" charset="0"/>
                <a:cs typeface="Times New Roman" panose="02020603050405020304" pitchFamily="18" charset="0"/>
              </a:rPr>
              <a:t> it does achieve Gender Mainstreaming</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ZA" sz="2000" b="1" dirty="0">
              <a:solidFill>
                <a:prstClr val="black"/>
              </a:solidFill>
            </a:endParaRPr>
          </a:p>
          <a:p>
            <a:pPr marL="0" indent="0">
              <a:buNone/>
            </a:pPr>
            <a:endParaRPr lang="en-ZW" sz="1800" b="1" dirty="0"/>
          </a:p>
        </p:txBody>
      </p:sp>
      <p:sp>
        <p:nvSpPr>
          <p:cNvPr id="6" name="TextBox 5"/>
          <p:cNvSpPr txBox="1"/>
          <p:nvPr/>
        </p:nvSpPr>
        <p:spPr>
          <a:xfrm>
            <a:off x="609599" y="6398786"/>
            <a:ext cx="10494645"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
        <p:nvSpPr>
          <p:cNvPr id="4" name="TextBox 3"/>
          <p:cNvSpPr txBox="1"/>
          <p:nvPr/>
        </p:nvSpPr>
        <p:spPr>
          <a:xfrm>
            <a:off x="6629400" y="1752600"/>
            <a:ext cx="1905000" cy="646331"/>
          </a:xfrm>
          <a:prstGeom prst="rect">
            <a:avLst/>
          </a:prstGeom>
          <a:noFill/>
        </p:spPr>
        <p:txBody>
          <a:bodyPr wrap="square" rtlCol="0">
            <a:spAutoFit/>
          </a:bodyPr>
          <a:lstStyle/>
          <a:p>
            <a:endParaRPr lang="en-ZW" dirty="0" smtClean="0"/>
          </a:p>
          <a:p>
            <a:endParaRPr lang="en-ZW" dirty="0"/>
          </a:p>
        </p:txBody>
      </p:sp>
      <p:pic>
        <p:nvPicPr>
          <p:cNvPr id="5" name="Picture 4"/>
          <p:cNvPicPr>
            <a:picLocks noChangeAspect="1"/>
          </p:cNvPicPr>
          <p:nvPr/>
        </p:nvPicPr>
        <p:blipFill>
          <a:blip r:embed="rId2"/>
          <a:stretch>
            <a:fillRect/>
          </a:stretch>
        </p:blipFill>
        <p:spPr>
          <a:xfrm>
            <a:off x="6172200" y="1600201"/>
            <a:ext cx="5029200" cy="4525963"/>
          </a:xfrm>
          <a:prstGeom prst="rect">
            <a:avLst/>
          </a:prstGeom>
        </p:spPr>
      </p:pic>
    </p:spTree>
    <p:extLst>
      <p:ext uri="{BB962C8B-B14F-4D97-AF65-F5344CB8AC3E}">
        <p14:creationId xmlns:p14="http://schemas.microsoft.com/office/powerpoint/2010/main" val="20224220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Bef>
                <a:spcPts val="0"/>
              </a:spcBef>
            </a:pPr>
            <a:r>
              <a:rPr lang="en-ZA" sz="3600" b="1" dirty="0">
                <a:solidFill>
                  <a:prstClr val="black"/>
                </a:solidFill>
                <a:latin typeface="+mn-lt"/>
                <a:ea typeface="+mn-ea"/>
                <a:cs typeface="+mn-cs"/>
              </a:rPr>
              <a:t>IV. </a:t>
            </a:r>
            <a:r>
              <a:rPr lang="en-GB" sz="3600" b="1" dirty="0">
                <a:latin typeface="+mn-lt"/>
                <a:ea typeface="Calibri" panose="020F0502020204030204" pitchFamily="34" charset="0"/>
                <a:cs typeface="Times New Roman" panose="02020603050405020304" pitchFamily="18" charset="0"/>
              </a:rPr>
              <a:t>EXPENDITURE </a:t>
            </a:r>
            <a:r>
              <a:rPr lang="en-GB" sz="3600" dirty="0">
                <a:latin typeface="Calibri" panose="020F0502020204030204" pitchFamily="34" charset="0"/>
                <a:ea typeface="Calibri" panose="020F0502020204030204" pitchFamily="34" charset="0"/>
                <a:cs typeface="Times New Roman" panose="02020603050405020304" pitchFamily="18" charset="0"/>
              </a:rPr>
              <a:t/>
            </a:r>
            <a:br>
              <a:rPr lang="en-GB" sz="3600" dirty="0">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graphicFrame>
        <p:nvGraphicFramePr>
          <p:cNvPr id="4" name="Table 4">
            <a:extLst>
              <a:ext uri="{FF2B5EF4-FFF2-40B4-BE49-F238E27FC236}">
                <a16:creationId xmlns:a16="http://schemas.microsoft.com/office/drawing/2014/main" xmlns="" id="{3A23FAEA-850F-45E8-D245-8D1325A6AFBA}"/>
              </a:ext>
            </a:extLst>
          </p:cNvPr>
          <p:cNvGraphicFramePr>
            <a:graphicFrameLocks noGrp="1"/>
          </p:cNvGraphicFramePr>
          <p:nvPr>
            <p:ph idx="1"/>
            <p:extLst>
              <p:ext uri="{D42A27DB-BD31-4B8C-83A1-F6EECF244321}">
                <p14:modId xmlns:p14="http://schemas.microsoft.com/office/powerpoint/2010/main" val="4115549646"/>
              </p:ext>
            </p:extLst>
          </p:nvPr>
        </p:nvGraphicFramePr>
        <p:xfrm>
          <a:off x="1981200" y="1234441"/>
          <a:ext cx="8503920" cy="3883460"/>
        </p:xfrm>
        <a:graphic>
          <a:graphicData uri="http://schemas.openxmlformats.org/drawingml/2006/table">
            <a:tbl>
              <a:tblPr firstRow="1" bandRow="1">
                <a:tableStyleId>{5C22544A-7EE6-4342-B048-85BDC9FD1C3A}</a:tableStyleId>
              </a:tblPr>
              <a:tblGrid>
                <a:gridCol w="4173219">
                  <a:extLst>
                    <a:ext uri="{9D8B030D-6E8A-4147-A177-3AD203B41FA5}">
                      <a16:colId xmlns:a16="http://schemas.microsoft.com/office/drawing/2014/main" xmlns="" val="3028236975"/>
                    </a:ext>
                  </a:extLst>
                </a:gridCol>
                <a:gridCol w="2151381">
                  <a:extLst>
                    <a:ext uri="{9D8B030D-6E8A-4147-A177-3AD203B41FA5}">
                      <a16:colId xmlns:a16="http://schemas.microsoft.com/office/drawing/2014/main" xmlns="" val="1778747858"/>
                    </a:ext>
                  </a:extLst>
                </a:gridCol>
                <a:gridCol w="2179320">
                  <a:extLst>
                    <a:ext uri="{9D8B030D-6E8A-4147-A177-3AD203B41FA5}">
                      <a16:colId xmlns:a16="http://schemas.microsoft.com/office/drawing/2014/main" xmlns="" val="2139355507"/>
                    </a:ext>
                  </a:extLst>
                </a:gridCol>
              </a:tblGrid>
              <a:tr h="505658">
                <a:tc>
                  <a:txBody>
                    <a:bodyPr/>
                    <a:lstStyle/>
                    <a:p>
                      <a:r>
                        <a:rPr lang="en-US" dirty="0">
                          <a:solidFill>
                            <a:schemeClr val="tx1"/>
                          </a:solidFill>
                        </a:rPr>
                        <a:t>Type of Expenditure</a:t>
                      </a:r>
                      <a:endParaRPr lang="en-GB" dirty="0">
                        <a:solidFill>
                          <a:schemeClr val="tx1"/>
                        </a:solidFill>
                      </a:endParaRPr>
                    </a:p>
                  </a:txBody>
                  <a:tcPr/>
                </a:tc>
                <a:tc>
                  <a:txBody>
                    <a:bodyPr/>
                    <a:lstStyle/>
                    <a:p>
                      <a:r>
                        <a:rPr lang="en-US" dirty="0" smtClean="0">
                          <a:solidFill>
                            <a:schemeClr val="tx1"/>
                          </a:solidFill>
                        </a:rPr>
                        <a:t>Amount ($)</a:t>
                      </a:r>
                      <a:endParaRPr lang="en-GB" dirty="0">
                        <a:solidFill>
                          <a:schemeClr val="tx1"/>
                        </a:solidFill>
                      </a:endParaRPr>
                    </a:p>
                  </a:txBody>
                  <a:tcPr/>
                </a:tc>
                <a:tc>
                  <a:txBody>
                    <a:bodyPr/>
                    <a:lstStyle/>
                    <a:p>
                      <a:r>
                        <a:rPr lang="en-US" dirty="0">
                          <a:solidFill>
                            <a:schemeClr val="tx1"/>
                          </a:solidFill>
                        </a:rPr>
                        <a:t>Proportion (%)</a:t>
                      </a:r>
                      <a:endParaRPr lang="en-GB" dirty="0">
                        <a:solidFill>
                          <a:schemeClr val="tx1"/>
                        </a:solidFill>
                      </a:endParaRPr>
                    </a:p>
                  </a:txBody>
                  <a:tcPr/>
                </a:tc>
                <a:extLst>
                  <a:ext uri="{0D108BD9-81ED-4DB2-BD59-A6C34878D82A}">
                    <a16:rowId xmlns:a16="http://schemas.microsoft.com/office/drawing/2014/main" xmlns="" val="1696426788"/>
                  </a:ext>
                </a:extLst>
              </a:tr>
              <a:tr h="505658">
                <a:tc>
                  <a:txBody>
                    <a:bodyPr/>
                    <a:lstStyle/>
                    <a:p>
                      <a:r>
                        <a:rPr lang="en-ZA" sz="1800" kern="1200" dirty="0">
                          <a:solidFill>
                            <a:schemeClr val="dk1"/>
                          </a:solidFill>
                          <a:effectLst/>
                          <a:latin typeface="+mn-lt"/>
                          <a:ea typeface="+mn-ea"/>
                          <a:cs typeface="+mn-cs"/>
                        </a:rPr>
                        <a:t>Gender Management System (GMS) </a:t>
                      </a:r>
                      <a:endParaRPr lang="en-GB" dirty="0"/>
                    </a:p>
                  </a:txBody>
                  <a:tcPr/>
                </a:tc>
                <a:tc>
                  <a:txBody>
                    <a:bodyPr/>
                    <a:lstStyle/>
                    <a:p>
                      <a:pPr algn="r" fontAlgn="ctr"/>
                      <a:r>
                        <a:rPr lang="en-ZW" sz="1800" b="0" i="0" u="none" strike="noStrike" dirty="0" smtClean="0">
                          <a:solidFill>
                            <a:srgbClr val="000000"/>
                          </a:solidFill>
                          <a:effectLst/>
                          <a:latin typeface="+mn-lt"/>
                        </a:rPr>
                        <a:t>403,496.37</a:t>
                      </a:r>
                      <a:endParaRPr lang="en-ZW" sz="1800" b="0" i="0" u="none" strike="noStrike" dirty="0">
                        <a:solidFill>
                          <a:srgbClr val="000000"/>
                        </a:solidFill>
                        <a:effectLst/>
                        <a:latin typeface="+mn-lt"/>
                      </a:endParaRPr>
                    </a:p>
                  </a:txBody>
                  <a:tcPr marL="0" marR="0" marT="0" marB="0" anchor="ctr"/>
                </a:tc>
                <a:tc>
                  <a:txBody>
                    <a:bodyPr/>
                    <a:lstStyle/>
                    <a:p>
                      <a:pPr algn="r" fontAlgn="ctr"/>
                      <a:r>
                        <a:rPr lang="en-ZW" sz="1800" b="0" i="0" u="none" strike="noStrike" dirty="0" smtClean="0">
                          <a:solidFill>
                            <a:srgbClr val="000000"/>
                          </a:solidFill>
                          <a:effectLst/>
                          <a:latin typeface="+mn-lt"/>
                        </a:rPr>
                        <a:t>3</a:t>
                      </a:r>
                      <a:endParaRPr lang="en-ZW"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2594365503"/>
                  </a:ext>
                </a:extLst>
              </a:tr>
              <a:tr h="849512">
                <a:tc>
                  <a:txBody>
                    <a:bodyPr/>
                    <a:lstStyle/>
                    <a:p>
                      <a:r>
                        <a:rPr lang="en-ZA" sz="1800" kern="1200" dirty="0">
                          <a:solidFill>
                            <a:schemeClr val="dk1"/>
                          </a:solidFill>
                          <a:effectLst/>
                          <a:latin typeface="+mn-lt"/>
                          <a:ea typeface="+mn-ea"/>
                          <a:cs typeface="+mn-cs"/>
                        </a:rPr>
                        <a:t>Employment expenditure (Human Capital Expenditure)</a:t>
                      </a:r>
                      <a:endParaRPr lang="en-GB" dirty="0"/>
                    </a:p>
                  </a:txBody>
                  <a:tcPr/>
                </a:tc>
                <a:tc>
                  <a:txBody>
                    <a:bodyPr/>
                    <a:lstStyle/>
                    <a:p>
                      <a:pPr algn="r" fontAlgn="ctr"/>
                      <a:r>
                        <a:rPr lang="en-ZW" sz="1800" b="0" i="0" u="none" strike="noStrike" dirty="0" smtClean="0">
                          <a:solidFill>
                            <a:srgbClr val="000000"/>
                          </a:solidFill>
                          <a:effectLst/>
                          <a:latin typeface="+mn-lt"/>
                        </a:rPr>
                        <a:t>2,767,765.75</a:t>
                      </a:r>
                      <a:endParaRPr lang="en-ZW" sz="1800" b="0" i="0" u="none" strike="noStrike" dirty="0">
                        <a:solidFill>
                          <a:srgbClr val="000000"/>
                        </a:solidFill>
                        <a:effectLst/>
                        <a:latin typeface="+mn-lt"/>
                      </a:endParaRPr>
                    </a:p>
                  </a:txBody>
                  <a:tcPr marL="0" marR="0" marT="0" marB="0" anchor="ctr"/>
                </a:tc>
                <a:tc>
                  <a:txBody>
                    <a:bodyPr/>
                    <a:lstStyle/>
                    <a:p>
                      <a:pPr algn="r" fontAlgn="ctr"/>
                      <a:r>
                        <a:rPr lang="en-ZW" sz="1800" b="0" i="0" u="none" strike="noStrike" dirty="0" smtClean="0">
                          <a:solidFill>
                            <a:srgbClr val="000000"/>
                          </a:solidFill>
                          <a:effectLst/>
                          <a:latin typeface="+mn-lt"/>
                        </a:rPr>
                        <a:t>21</a:t>
                      </a:r>
                      <a:endParaRPr lang="en-ZW"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4039648564"/>
                  </a:ext>
                </a:extLst>
              </a:tr>
              <a:tr h="505658">
                <a:tc>
                  <a:txBody>
                    <a:bodyPr/>
                    <a:lstStyle/>
                    <a:p>
                      <a:r>
                        <a:rPr lang="en-GB" dirty="0"/>
                        <a:t>Gender Specific Programming</a:t>
                      </a:r>
                    </a:p>
                  </a:txBody>
                  <a:tcPr/>
                </a:tc>
                <a:tc>
                  <a:txBody>
                    <a:bodyPr/>
                    <a:lstStyle/>
                    <a:p>
                      <a:pPr algn="r" fontAlgn="ctr"/>
                      <a:r>
                        <a:rPr lang="en-ZW" sz="1800" b="0" i="0" u="none" strike="noStrike" dirty="0" smtClean="0">
                          <a:solidFill>
                            <a:srgbClr val="000000"/>
                          </a:solidFill>
                          <a:effectLst/>
                          <a:latin typeface="+mn-lt"/>
                        </a:rPr>
                        <a:t>672,493.95</a:t>
                      </a:r>
                      <a:endParaRPr lang="en-ZW" sz="1800" b="0" i="0" u="none" strike="noStrike" dirty="0">
                        <a:solidFill>
                          <a:srgbClr val="000000"/>
                        </a:solidFill>
                        <a:effectLst/>
                        <a:latin typeface="+mn-lt"/>
                      </a:endParaRPr>
                    </a:p>
                  </a:txBody>
                  <a:tcPr marL="0" marR="0" marT="0" marB="0" anchor="ctr"/>
                </a:tc>
                <a:tc>
                  <a:txBody>
                    <a:bodyPr/>
                    <a:lstStyle/>
                    <a:p>
                      <a:pPr algn="r" fontAlgn="ctr"/>
                      <a:r>
                        <a:rPr lang="en-ZW" sz="1800" b="0" i="0" u="none" strike="noStrike" dirty="0" smtClean="0">
                          <a:solidFill>
                            <a:srgbClr val="000000"/>
                          </a:solidFill>
                          <a:effectLst/>
                          <a:latin typeface="+mn-lt"/>
                        </a:rPr>
                        <a:t>5</a:t>
                      </a:r>
                      <a:endParaRPr lang="en-ZW"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3633499837"/>
                  </a:ext>
                </a:extLst>
              </a:tr>
              <a:tr h="505658">
                <a:tc>
                  <a:txBody>
                    <a:bodyPr/>
                    <a:lstStyle/>
                    <a:p>
                      <a:r>
                        <a:rPr lang="en-GB" dirty="0"/>
                        <a:t>Mainstream Programmes </a:t>
                      </a:r>
                    </a:p>
                  </a:txBody>
                  <a:tcPr/>
                </a:tc>
                <a:tc>
                  <a:txBody>
                    <a:bodyPr/>
                    <a:lstStyle/>
                    <a:p>
                      <a:pPr algn="r" fontAlgn="ctr"/>
                      <a:r>
                        <a:rPr lang="en-ZW" sz="1800" b="0" i="0" u="none" strike="noStrike" dirty="0" smtClean="0">
                          <a:solidFill>
                            <a:srgbClr val="000000"/>
                          </a:solidFill>
                          <a:effectLst/>
                          <a:latin typeface="+mn-lt"/>
                        </a:rPr>
                        <a:t>9,337,125.98</a:t>
                      </a:r>
                      <a:endParaRPr lang="en-ZW" sz="1800" b="0" i="0" u="none" strike="noStrike" dirty="0">
                        <a:solidFill>
                          <a:srgbClr val="000000"/>
                        </a:solidFill>
                        <a:effectLst/>
                        <a:latin typeface="+mn-lt"/>
                      </a:endParaRPr>
                    </a:p>
                  </a:txBody>
                  <a:tcPr marL="0" marR="0" marT="0" marB="0" anchor="ctr"/>
                </a:tc>
                <a:tc>
                  <a:txBody>
                    <a:bodyPr/>
                    <a:lstStyle/>
                    <a:p>
                      <a:pPr algn="r" fontAlgn="ctr"/>
                      <a:r>
                        <a:rPr lang="en-ZW" sz="1800" b="0" i="0" u="none" strike="noStrike" dirty="0" smtClean="0">
                          <a:solidFill>
                            <a:srgbClr val="000000"/>
                          </a:solidFill>
                          <a:effectLst/>
                          <a:latin typeface="+mn-lt"/>
                        </a:rPr>
                        <a:t>69</a:t>
                      </a:r>
                      <a:endParaRPr lang="en-ZW"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4141272286"/>
                  </a:ext>
                </a:extLst>
              </a:tr>
              <a:tr h="505658">
                <a:tc>
                  <a:txBody>
                    <a:bodyPr/>
                    <a:lstStyle/>
                    <a:p>
                      <a:r>
                        <a:rPr lang="en-US" dirty="0"/>
                        <a:t>Other</a:t>
                      </a:r>
                      <a:endParaRPr lang="en-GB" dirty="0"/>
                    </a:p>
                  </a:txBody>
                  <a:tcPr/>
                </a:tc>
                <a:tc>
                  <a:txBody>
                    <a:bodyPr/>
                    <a:lstStyle/>
                    <a:p>
                      <a:pPr algn="r" fontAlgn="ctr"/>
                      <a:r>
                        <a:rPr lang="en-ZW" sz="1800" b="0" i="0" u="none" strike="noStrike" dirty="0" smtClean="0">
                          <a:solidFill>
                            <a:srgbClr val="000000"/>
                          </a:solidFill>
                          <a:effectLst/>
                          <a:latin typeface="+mn-lt"/>
                        </a:rPr>
                        <a:t>0</a:t>
                      </a:r>
                      <a:endParaRPr lang="en-ZW" sz="1800" b="0" i="0" u="none" strike="noStrike" dirty="0">
                        <a:solidFill>
                          <a:srgbClr val="000000"/>
                        </a:solidFill>
                        <a:effectLst/>
                        <a:latin typeface="+mn-lt"/>
                      </a:endParaRPr>
                    </a:p>
                  </a:txBody>
                  <a:tcPr marL="0" marR="0" marT="0" marB="0" anchor="ctr"/>
                </a:tc>
                <a:tc>
                  <a:txBody>
                    <a:bodyPr/>
                    <a:lstStyle/>
                    <a:p>
                      <a:pPr algn="r" fontAlgn="ctr"/>
                      <a:r>
                        <a:rPr lang="en-ZW" sz="1800" b="0" i="0" u="none" strike="noStrike" dirty="0" smtClean="0">
                          <a:solidFill>
                            <a:srgbClr val="000000"/>
                          </a:solidFill>
                          <a:effectLst/>
                          <a:latin typeface="+mn-lt"/>
                        </a:rPr>
                        <a:t>0</a:t>
                      </a:r>
                      <a:endParaRPr lang="en-ZW"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731612640"/>
                  </a:ext>
                </a:extLst>
              </a:tr>
              <a:tr h="505658">
                <a:tc>
                  <a:txBody>
                    <a:bodyPr/>
                    <a:lstStyle/>
                    <a:p>
                      <a:r>
                        <a:rPr lang="en-US" b="1" dirty="0"/>
                        <a:t>Total</a:t>
                      </a:r>
                      <a:endParaRPr lang="en-GB" b="1" dirty="0"/>
                    </a:p>
                  </a:txBody>
                  <a:tcPr/>
                </a:tc>
                <a:tc>
                  <a:txBody>
                    <a:bodyPr/>
                    <a:lstStyle/>
                    <a:p>
                      <a:pPr algn="r" fontAlgn="b"/>
                      <a:r>
                        <a:rPr lang="en-ZW" sz="1800" b="1" i="0" u="none" strike="noStrike" dirty="0" smtClean="0">
                          <a:solidFill>
                            <a:srgbClr val="000000"/>
                          </a:solidFill>
                          <a:effectLst/>
                          <a:latin typeface="+mn-lt"/>
                        </a:rPr>
                        <a:t>13,449,878.99</a:t>
                      </a:r>
                      <a:endParaRPr lang="en-ZW" sz="1800" b="1" i="0" u="none" strike="noStrike" dirty="0">
                        <a:solidFill>
                          <a:srgbClr val="000000"/>
                        </a:solidFill>
                        <a:effectLst/>
                        <a:latin typeface="+mn-lt"/>
                      </a:endParaRPr>
                    </a:p>
                  </a:txBody>
                  <a:tcPr marL="0" marR="0" marT="0" marB="0" anchor="b"/>
                </a:tc>
                <a:tc>
                  <a:txBody>
                    <a:bodyPr/>
                    <a:lstStyle/>
                    <a:p>
                      <a:r>
                        <a:rPr lang="en-GB" sz="1800" dirty="0" smtClean="0">
                          <a:latin typeface="+mn-lt"/>
                        </a:rPr>
                        <a:t>                               100</a:t>
                      </a:r>
                      <a:endParaRPr lang="en-GB" sz="1800" dirty="0">
                        <a:latin typeface="+mn-lt"/>
                      </a:endParaRPr>
                    </a:p>
                  </a:txBody>
                  <a:tcPr/>
                </a:tc>
                <a:extLst>
                  <a:ext uri="{0D108BD9-81ED-4DB2-BD59-A6C34878D82A}">
                    <a16:rowId xmlns:a16="http://schemas.microsoft.com/office/drawing/2014/main" xmlns="" val="1896237841"/>
                  </a:ext>
                </a:extLst>
              </a:tr>
            </a:tbl>
          </a:graphicData>
        </a:graphic>
      </p:graphicFrame>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123351954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prstClr val="black"/>
                </a:solidFill>
              </a:rPr>
              <a:t>IV. </a:t>
            </a:r>
            <a:r>
              <a:rPr lang="en-GB" b="1" dirty="0">
                <a:ea typeface="Calibri" panose="020F0502020204030204" pitchFamily="34" charset="0"/>
                <a:cs typeface="Times New Roman" panose="02020603050405020304" pitchFamily="18" charset="0"/>
              </a:rPr>
              <a:t>EXPENDITURE</a:t>
            </a:r>
            <a:endParaRPr lang="en-ZW" dirty="0"/>
          </a:p>
        </p:txBody>
      </p:sp>
      <p:graphicFrame>
        <p:nvGraphicFramePr>
          <p:cNvPr id="5" name="Chart 4"/>
          <p:cNvGraphicFramePr>
            <a:graphicFrameLocks/>
          </p:cNvGraphicFramePr>
          <p:nvPr>
            <p:extLst>
              <p:ext uri="{D42A27DB-BD31-4B8C-83A1-F6EECF244321}">
                <p14:modId xmlns:p14="http://schemas.microsoft.com/office/powerpoint/2010/main" val="4020793505"/>
              </p:ext>
            </p:extLst>
          </p:nvPr>
        </p:nvGraphicFramePr>
        <p:xfrm>
          <a:off x="2057400" y="1600200"/>
          <a:ext cx="85344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205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Bef>
                <a:spcPts val="0"/>
              </a:spcBef>
            </a:pPr>
            <a:r>
              <a:rPr lang="en-ZA" sz="3600" b="1" dirty="0">
                <a:solidFill>
                  <a:prstClr val="black"/>
                </a:solidFill>
                <a:latin typeface="+mn-lt"/>
                <a:ea typeface="+mn-ea"/>
                <a:cs typeface="+mn-cs"/>
              </a:rPr>
              <a:t>IV. </a:t>
            </a:r>
            <a:r>
              <a:rPr lang="en-GB" sz="3600" b="1" dirty="0">
                <a:latin typeface="+mn-lt"/>
                <a:ea typeface="Calibri" panose="020F0502020204030204" pitchFamily="34" charset="0"/>
                <a:cs typeface="Times New Roman" panose="02020603050405020304" pitchFamily="18" charset="0"/>
              </a:rPr>
              <a:t>EXPENDITURE- GMS</a:t>
            </a:r>
            <a:br>
              <a:rPr lang="en-GB" sz="3600" b="1" dirty="0">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
        <p:nvSpPr>
          <p:cNvPr id="5" name="Content Placeholder 4">
            <a:extLst>
              <a:ext uri="{FF2B5EF4-FFF2-40B4-BE49-F238E27FC236}">
                <a16:creationId xmlns:a16="http://schemas.microsoft.com/office/drawing/2014/main" xmlns="" id="{94987554-FA33-8625-B0EF-900FA6317A7F}"/>
              </a:ext>
            </a:extLst>
          </p:cNvPr>
          <p:cNvSpPr>
            <a:spLocks noGrp="1"/>
          </p:cNvSpPr>
          <p:nvPr>
            <p:ph idx="1"/>
          </p:nvPr>
        </p:nvSpPr>
        <p:spPr/>
        <p:txBody>
          <a:bodyPr>
            <a:normAutofit fontScale="62500" lnSpcReduction="20000"/>
          </a:bodyPr>
          <a:lstStyle/>
          <a:p>
            <a:pPr>
              <a:spcBef>
                <a:spcPts val="0"/>
              </a:spcBef>
            </a:pPr>
            <a:r>
              <a:rPr lang="en-ZW" dirty="0"/>
              <a:t>Gender Champion is </a:t>
            </a:r>
            <a:r>
              <a:rPr lang="en-ZW" dirty="0" smtClean="0"/>
              <a:t>a councillor selected from the women’s quota</a:t>
            </a:r>
          </a:p>
          <a:p>
            <a:pPr>
              <a:spcBef>
                <a:spcPts val="0"/>
              </a:spcBef>
            </a:pPr>
            <a:r>
              <a:rPr lang="en-ZW" dirty="0" smtClean="0"/>
              <a:t>The Junior Councillors Patron is a councillor also selected through the women’s </a:t>
            </a:r>
            <a:r>
              <a:rPr lang="en-ZW" dirty="0" err="1" smtClean="0"/>
              <a:t>qouta</a:t>
            </a:r>
            <a:endParaRPr lang="en-ZW" dirty="0"/>
          </a:p>
          <a:p>
            <a:pPr>
              <a:spcBef>
                <a:spcPts val="0"/>
              </a:spcBef>
            </a:pPr>
            <a:r>
              <a:rPr lang="en-ZW" dirty="0"/>
              <a:t>Gender focal person who is in  a middle management </a:t>
            </a:r>
            <a:r>
              <a:rPr lang="en-ZW" dirty="0" smtClean="0"/>
              <a:t>position</a:t>
            </a:r>
            <a:endParaRPr lang="en-ZW" dirty="0"/>
          </a:p>
          <a:p>
            <a:pPr>
              <a:spcBef>
                <a:spcPts val="0"/>
              </a:spcBef>
            </a:pPr>
            <a:r>
              <a:rPr lang="en-ZW" dirty="0"/>
              <a:t>Council has established  a gender desk committee that consists of departmental focal persons.</a:t>
            </a:r>
          </a:p>
          <a:p>
            <a:r>
              <a:rPr lang="en-ZA" dirty="0"/>
              <a:t>The gender desk committee sits quarterly and submits its recommendations to the health and housing </a:t>
            </a:r>
            <a:r>
              <a:rPr lang="en-ZA" dirty="0" smtClean="0"/>
              <a:t>committee.</a:t>
            </a:r>
            <a:endParaRPr lang="en-ZA" dirty="0"/>
          </a:p>
          <a:p>
            <a:pPr marL="0" indent="0">
              <a:buNone/>
            </a:pPr>
            <a:endParaRPr lang="en-GB" dirty="0">
              <a:latin typeface="Tahoma" panose="020B0604030504040204" pitchFamily="34" charset="0"/>
              <a:ea typeface="Calibri" panose="020F0502020204030204" pitchFamily="34" charset="0"/>
              <a:cs typeface="Times New Roman" panose="02020603050405020304" pitchFamily="18" charset="0"/>
            </a:endParaRPr>
          </a:p>
          <a:p>
            <a:r>
              <a:rPr lang="en-GB" dirty="0">
                <a:latin typeface="+mj-lt"/>
                <a:ea typeface="Calibri" panose="020F0502020204030204" pitchFamily="34" charset="0"/>
                <a:cs typeface="Times New Roman" panose="02020603050405020304" pitchFamily="18" charset="0"/>
              </a:rPr>
              <a:t>GMS activities budgeted for include </a:t>
            </a:r>
          </a:p>
          <a:p>
            <a:pPr marL="0" indent="0">
              <a:buNone/>
            </a:pPr>
            <a:r>
              <a:rPr lang="en-GB" dirty="0">
                <a:latin typeface="+mj-lt"/>
                <a:ea typeface="Calibri" panose="020F0502020204030204" pitchFamily="34" charset="0"/>
                <a:cs typeface="Times New Roman" panose="02020603050405020304" pitchFamily="18" charset="0"/>
              </a:rPr>
              <a:t> </a:t>
            </a:r>
            <a:r>
              <a:rPr lang="en-GB" dirty="0" smtClean="0">
                <a:latin typeface="+mj-lt"/>
                <a:ea typeface="Calibri" panose="020F0502020204030204" pitchFamily="34" charset="0"/>
                <a:cs typeface="Times New Roman" panose="02020603050405020304" pitchFamily="18" charset="0"/>
              </a:rPr>
              <a:t>	Hub</a:t>
            </a:r>
            <a:r>
              <a:rPr lang="en-GB" dirty="0">
                <a:latin typeface="+mj-lt"/>
                <a:ea typeface="Calibri" panose="020F0502020204030204" pitchFamily="34" charset="0"/>
                <a:cs typeface="Times New Roman" panose="02020603050405020304" pitchFamily="18" charset="0"/>
              </a:rPr>
              <a:t>/ spoke activities</a:t>
            </a:r>
          </a:p>
          <a:p>
            <a:pPr marL="0" indent="0">
              <a:buNone/>
            </a:pPr>
            <a:r>
              <a:rPr lang="en-GB" dirty="0" smtClean="0">
                <a:latin typeface="+mj-lt"/>
                <a:ea typeface="Calibri" panose="020F0502020204030204" pitchFamily="34" charset="0"/>
                <a:cs typeface="Times New Roman" panose="02020603050405020304" pitchFamily="18" charset="0"/>
              </a:rPr>
              <a:t>	exhibitions</a:t>
            </a:r>
            <a:r>
              <a:rPr lang="en-GB" dirty="0">
                <a:latin typeface="+mj-lt"/>
                <a:ea typeface="Calibri" panose="020F0502020204030204" pitchFamily="34" charset="0"/>
                <a:cs typeface="Times New Roman" panose="02020603050405020304" pitchFamily="18" charset="0"/>
              </a:rPr>
              <a:t>, </a:t>
            </a:r>
          </a:p>
          <a:p>
            <a:pPr marL="0" indent="0">
              <a:buNone/>
            </a:pPr>
            <a:r>
              <a:rPr lang="en-GB" dirty="0" smtClean="0">
                <a:latin typeface="+mj-lt"/>
                <a:ea typeface="Calibri" panose="020F0502020204030204" pitchFamily="34" charset="0"/>
                <a:cs typeface="Times New Roman" panose="02020603050405020304" pitchFamily="18" charset="0"/>
              </a:rPr>
              <a:t>	Training</a:t>
            </a:r>
            <a:r>
              <a:rPr lang="en-GB" dirty="0">
                <a:latin typeface="+mj-lt"/>
                <a:ea typeface="Calibri" panose="020F0502020204030204" pitchFamily="34" charset="0"/>
                <a:cs typeface="Times New Roman" panose="02020603050405020304" pitchFamily="18" charset="0"/>
              </a:rPr>
              <a:t>, </a:t>
            </a:r>
          </a:p>
          <a:p>
            <a:pPr marL="0" indent="0">
              <a:buNone/>
            </a:pPr>
            <a:r>
              <a:rPr lang="en-GB" dirty="0" smtClean="0">
                <a:latin typeface="+mj-lt"/>
                <a:ea typeface="Calibri" panose="020F0502020204030204" pitchFamily="34" charset="0"/>
                <a:cs typeface="Times New Roman" panose="02020603050405020304" pitchFamily="18" charset="0"/>
              </a:rPr>
              <a:t>	Exchange </a:t>
            </a:r>
            <a:r>
              <a:rPr lang="en-GB" dirty="0">
                <a:latin typeface="+mj-lt"/>
                <a:ea typeface="Calibri" panose="020F0502020204030204" pitchFamily="34" charset="0"/>
                <a:cs typeface="Times New Roman" panose="02020603050405020304" pitchFamily="18" charset="0"/>
              </a:rPr>
              <a:t>visits</a:t>
            </a:r>
          </a:p>
          <a:p>
            <a:r>
              <a:rPr lang="en-GB" dirty="0" smtClean="0">
                <a:latin typeface="+mj-lt"/>
                <a:ea typeface="Calibri" panose="020F0502020204030204" pitchFamily="34" charset="0"/>
                <a:cs typeface="Times New Roman" panose="02020603050405020304" pitchFamily="18" charset="0"/>
              </a:rPr>
              <a:t>The </a:t>
            </a:r>
            <a:r>
              <a:rPr lang="en-GB" dirty="0">
                <a:latin typeface="+mj-lt"/>
                <a:ea typeface="Calibri" panose="020F0502020204030204" pitchFamily="34" charset="0"/>
                <a:cs typeface="Times New Roman" panose="02020603050405020304" pitchFamily="18" charset="0"/>
              </a:rPr>
              <a:t>Budgets are in the </a:t>
            </a:r>
            <a:r>
              <a:rPr lang="en-US" dirty="0" smtClean="0"/>
              <a:t>Governance and Administration Program budget</a:t>
            </a:r>
            <a:r>
              <a:rPr lang="en-US" dirty="0"/>
              <a:t>.</a:t>
            </a:r>
            <a:r>
              <a:rPr lang="en-GB" sz="5400" b="1" dirty="0">
                <a:ea typeface="Calibri" panose="020F0502020204030204" pitchFamily="34" charset="0"/>
                <a:cs typeface="Times New Roman" panose="02020603050405020304" pitchFamily="18" charset="0"/>
              </a:rPr>
              <a:t> </a:t>
            </a:r>
            <a:r>
              <a:rPr lang="en-GB" sz="5400" dirty="0">
                <a:latin typeface="Calibri" panose="020F0502020204030204" pitchFamily="34" charset="0"/>
                <a:ea typeface="Calibri" panose="020F0502020204030204" pitchFamily="34" charset="0"/>
                <a:cs typeface="Times New Roman" panose="02020603050405020304" pitchFamily="18" charset="0"/>
              </a:rPr>
              <a:t/>
            </a:r>
            <a:br>
              <a:rPr lang="en-GB" sz="54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391824781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5E51EE-2B4A-4D72-8861-9CB0C1EED28F}">
  <ds:schemaRefs>
    <ds:schemaRef ds:uri="5c72703c-1067-4fa7-89cc-ef245258de7b"/>
    <ds:schemaRef ds:uri="http://www.w3.org/XML/1998/namespace"/>
    <ds:schemaRef ds:uri="http://purl.org/dc/terms/"/>
    <ds:schemaRef ds:uri="1c924d7e-c5b4-4b28-aa90-c1965de8ebdf"/>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4B9AA27-9761-4E4B-B6EF-22624EC19168}">
  <ds:schemaRefs>
    <ds:schemaRef ds:uri="http://schemas.microsoft.com/sharepoint/v3/contenttype/forms"/>
  </ds:schemaRefs>
</ds:datastoreItem>
</file>

<file path=customXml/itemProps3.xml><?xml version="1.0" encoding="utf-8"?>
<ds:datastoreItem xmlns:ds="http://schemas.openxmlformats.org/officeDocument/2006/customXml" ds:itemID="{87CCDF0D-CC60-4DC3-A3E6-7F22DC7B3BB3}"/>
</file>

<file path=docProps/app.xml><?xml version="1.0" encoding="utf-8"?>
<Properties xmlns="http://schemas.openxmlformats.org/officeDocument/2006/extended-properties" xmlns:vt="http://schemas.openxmlformats.org/officeDocument/2006/docPropsVTypes">
  <Template>Integral</Template>
  <TotalTime>6551</TotalTime>
  <Words>1639</Words>
  <Application>Microsoft Office PowerPoint</Application>
  <PresentationFormat>Widescreen</PresentationFormat>
  <Paragraphs>470</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Liberation Sans Narrow</vt:lpstr>
      <vt:lpstr>Tahoma</vt:lpstr>
      <vt:lpstr>Times New Roman</vt:lpstr>
      <vt:lpstr>Wingdings</vt:lpstr>
      <vt:lpstr>Office Theme</vt:lpstr>
      <vt:lpstr>PowerPoint Presentation</vt:lpstr>
      <vt:lpstr>OVERVIEW </vt:lpstr>
      <vt:lpstr> I. POLICY FRAMEWORK    </vt:lpstr>
      <vt:lpstr>II. THE BUDGET PROCESS   </vt:lpstr>
      <vt:lpstr>II. THE BUDGET PROCESS   </vt:lpstr>
      <vt:lpstr>III. REVENUE</vt:lpstr>
      <vt:lpstr>IV. EXPENDITURE  </vt:lpstr>
      <vt:lpstr>IV. EXPENDITURE</vt:lpstr>
      <vt:lpstr>IV. EXPENDITURE- GMS </vt:lpstr>
      <vt:lpstr>IV. Gender Specific expenditure </vt:lpstr>
      <vt:lpstr>IV. EMPLOYMENT EXPENDITURE </vt:lpstr>
      <vt:lpstr>IV. EMPLOYMENT EXPENDITURE- Gender Wage Gap Analysis </vt:lpstr>
      <vt:lpstr>EMPLOYMENT EXPENDITURE- Gender Wage Gap Analysis</vt:lpstr>
      <vt:lpstr>V. EXPENDITURE- GENDER IN MAINSTREAM BUDGET </vt:lpstr>
      <vt:lpstr>V. EXPENDITURE- GENDER IN MAINSTREAM BUDGET </vt:lpstr>
      <vt:lpstr>V. EXPENDITURE- GENDER IN MAINSTREAM BUDGET – EXAMPLE </vt:lpstr>
      <vt:lpstr>VI. BUDGET CROSS SUBSIDISATION ANALYSIS</vt:lpstr>
      <vt:lpstr>VI. BUDGET CROSS SUBSIDISATION ANALYSIS</vt:lpstr>
      <vt:lpstr>VII. CONCLUSIONS AND 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Microsoft account</cp:lastModifiedBy>
  <cp:revision>193</cp:revision>
  <dcterms:created xsi:type="dcterms:W3CDTF">2014-03-06T12:27:13Z</dcterms:created>
  <dcterms:modified xsi:type="dcterms:W3CDTF">2024-11-07T12:35:34Z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