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4" r:id="rId5"/>
    <p:sldId id="262" r:id="rId6"/>
    <p:sldId id="277" r:id="rId7"/>
    <p:sldId id="269" r:id="rId8"/>
    <p:sldId id="280" r:id="rId9"/>
    <p:sldId id="267" r:id="rId10"/>
    <p:sldId id="282" r:id="rId11"/>
    <p:sldId id="2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6F2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41EB4-C090-7295-15B5-EE9F7E1CE975}" v="2175" dt="2025-02-27T14:21:37.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showGuides="1">
      <p:cViewPr varScale="1">
        <p:scale>
          <a:sx n="87" d="100"/>
          <a:sy n="87" d="100"/>
        </p:scale>
        <p:origin x="54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67F9-ADA6-F723-C507-A881518F4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831AFD2-CD6A-90CA-763F-08F571D94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0E7E626A-E372-9AA0-C80E-3098E767EEB8}"/>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364C0D17-2455-887F-C547-FBAC474AC98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8AEFD5-30B8-96B1-5EDC-EDC1FDBCFD75}"/>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21912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7F4-6BA0-9C50-E8D7-7D151D572521}"/>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2DF86CF-F760-07CD-9CBE-1E2563D9B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423531-E043-A5C3-68EE-48D9709A283D}"/>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FC0EBEF0-A7AA-F359-ADC9-400E3F95B1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CD9BEBF-AEAA-C04F-4FD2-61D29FCE88A1}"/>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31201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F76D9-D04B-2327-BE56-A418227DD7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D63AA97-36A9-A448-9DD5-EE8D3A03DC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B91F4FD-7CEE-6092-4455-9D2C2884DFD4}"/>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C91C7E2B-9360-0B66-E0F7-AB64D29B6AF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B237962-0A7E-FDC3-F3EA-30E8281EDE95}"/>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50370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59D7-279E-D6A1-7325-C172FAB5314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930DF41-FD9D-8B69-2FF4-A2C0D16F1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8D927D-1EB6-F728-8EE9-00B3A0283CF6}"/>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890E3F50-E5D5-5843-B610-5EE15D01CD4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40B05F-A577-2F3F-93E0-B1881081DA2D}"/>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40483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BD1C-9630-95BB-3A0C-60979F6E4B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48E33EB-18F6-174C-15BD-7D6CB6DD0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97073-E3CC-DE93-42F8-77AA2E7A22A5}"/>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7482D1BC-E50F-0128-0DF7-0CAB36671D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91B23B5-F4F6-EAAD-2919-C127DC294F16}"/>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76028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C3D7-0A19-2E56-69DB-87EAC66AFFD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2155B2-C9ED-1E57-AAE2-E68423C078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D0949C1-29F3-3FF7-76DB-27B2E9877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8296350-DE9C-7DD8-68FC-7A1CAD8AB0D3}"/>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6" name="Footer Placeholder 5">
            <a:extLst>
              <a:ext uri="{FF2B5EF4-FFF2-40B4-BE49-F238E27FC236}">
                <a16:creationId xmlns:a16="http://schemas.microsoft.com/office/drawing/2014/main" id="{0A7BAA1E-4341-961E-60E1-4AF7B43C47C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69AC248-89C0-54C1-5611-DF6BBFF16A58}"/>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30483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079F-C7B4-82F3-C08E-E95355D1422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F8C8CF6-11A0-132F-D74A-1E6C9B4A9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E2E45-C9FE-F70C-2ACA-BD9C68248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E9607CE-2A75-21E4-703B-FA1A21483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0D6705-4505-631B-2FE9-EAE323FA9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D4B3D55-8689-86FC-3365-26CC4446736C}"/>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8" name="Footer Placeholder 7">
            <a:extLst>
              <a:ext uri="{FF2B5EF4-FFF2-40B4-BE49-F238E27FC236}">
                <a16:creationId xmlns:a16="http://schemas.microsoft.com/office/drawing/2014/main" id="{8D8B7531-1248-9A3F-F4C0-462B3DBC52E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82F57E6-C778-A90A-55DB-A5A6CBC9F07F}"/>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425670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27ED-16CE-DE31-1AD1-63DA9A2676D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ED5B470-B860-8120-8619-7B6699571820}"/>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4" name="Footer Placeholder 3">
            <a:extLst>
              <a:ext uri="{FF2B5EF4-FFF2-40B4-BE49-F238E27FC236}">
                <a16:creationId xmlns:a16="http://schemas.microsoft.com/office/drawing/2014/main" id="{81BF40A0-8316-7DC7-F416-1AF96445389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3306117-E034-6256-4AA5-52C1CC444099}"/>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7757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C373D-B71A-6D60-0B0F-EEA999DAFCE3}"/>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3" name="Footer Placeholder 2">
            <a:extLst>
              <a:ext uri="{FF2B5EF4-FFF2-40B4-BE49-F238E27FC236}">
                <a16:creationId xmlns:a16="http://schemas.microsoft.com/office/drawing/2014/main" id="{059377D9-4E7B-6D65-B4FB-0B7D53D4BC0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942324-D73C-95FF-E2A8-BED1C8CAB0AC}"/>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146703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DCBB-3FE0-2527-2329-B362836D4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13A3DBA-8CEA-7240-F555-C1111DFD8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55E49C-268F-A9A6-A13A-1B085F0B0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599EE-26A8-4569-30F5-3B9799E056F8}"/>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6" name="Footer Placeholder 5">
            <a:extLst>
              <a:ext uri="{FF2B5EF4-FFF2-40B4-BE49-F238E27FC236}">
                <a16:creationId xmlns:a16="http://schemas.microsoft.com/office/drawing/2014/main" id="{C7CD1028-E822-ADD6-A37E-8B3650D5A8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D4B3A8C-A74A-A172-8D29-A6E62EA4C409}"/>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76616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4AFC-2BCC-B09F-8642-112CCC1A9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CF4018-8D33-1C01-2958-C4A056A1E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3B75C33-BCCF-540B-34E5-5635F795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B9027-2F2F-5BE7-E8A1-82A1CE2D3303}"/>
              </a:ext>
            </a:extLst>
          </p:cNvPr>
          <p:cNvSpPr>
            <a:spLocks noGrp="1"/>
          </p:cNvSpPr>
          <p:nvPr>
            <p:ph type="dt" sz="half" idx="10"/>
          </p:nvPr>
        </p:nvSpPr>
        <p:spPr/>
        <p:txBody>
          <a:bodyPr/>
          <a:lstStyle/>
          <a:p>
            <a:fld id="{8F97B32C-BD12-4510-8086-306FBD82A6CD}" type="datetimeFigureOut">
              <a:rPr lang="en-ZA" smtClean="0"/>
              <a:t>2025/02/27</a:t>
            </a:fld>
            <a:endParaRPr lang="en-ZA"/>
          </a:p>
        </p:txBody>
      </p:sp>
      <p:sp>
        <p:nvSpPr>
          <p:cNvPr id="6" name="Footer Placeholder 5">
            <a:extLst>
              <a:ext uri="{FF2B5EF4-FFF2-40B4-BE49-F238E27FC236}">
                <a16:creationId xmlns:a16="http://schemas.microsoft.com/office/drawing/2014/main" id="{3A409DFE-296E-6B5F-07FD-1E089675CA2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985F334-DF5A-CD6C-867A-1DA7536A0E67}"/>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93674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83048-AEE9-B647-4718-05C801D6C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4678DAB-E8E9-63A1-D662-B3AF010F1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FD5B56-76BF-30AD-F037-3D743342F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7B32C-BD12-4510-8086-306FBD82A6CD}" type="datetimeFigureOut">
              <a:rPr lang="en-ZA" smtClean="0"/>
              <a:t>2025/02/27</a:t>
            </a:fld>
            <a:endParaRPr lang="en-ZA"/>
          </a:p>
        </p:txBody>
      </p:sp>
      <p:sp>
        <p:nvSpPr>
          <p:cNvPr id="5" name="Footer Placeholder 4">
            <a:extLst>
              <a:ext uri="{FF2B5EF4-FFF2-40B4-BE49-F238E27FC236}">
                <a16:creationId xmlns:a16="http://schemas.microsoft.com/office/drawing/2014/main" id="{B64F3517-C75F-990B-2599-060C3271D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AD05F14-2A0F-134A-85CA-FFDF8C5F4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5606-CBAD-4132-B9CD-10F82678D3AB}" type="slidenum">
              <a:rPr lang="en-ZA" smtClean="0"/>
              <a:t>‹#›</a:t>
            </a:fld>
            <a:endParaRPr lang="en-ZA"/>
          </a:p>
        </p:txBody>
      </p:sp>
    </p:spTree>
    <p:extLst>
      <p:ext uri="{BB962C8B-B14F-4D97-AF65-F5344CB8AC3E}">
        <p14:creationId xmlns:p14="http://schemas.microsoft.com/office/powerpoint/2010/main" val="1197235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40"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5875840"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5960239"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4040669" y="2124554"/>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2226485"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6568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082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2632698" y="4133941"/>
            <a:ext cx="6941148" cy="1354217"/>
          </a:xfrm>
          <a:prstGeom prst="rect">
            <a:avLst/>
          </a:prstGeom>
          <a:noFill/>
        </p:spPr>
        <p:txBody>
          <a:bodyPr wrap="square" lIns="91440" tIns="45720" rIns="91440" bIns="45720" rtlCol="0" anchor="t">
            <a:spAutoFit/>
          </a:bodyPr>
          <a:lstStyle/>
          <a:p>
            <a:pPr algn="ctr"/>
            <a:r>
              <a:rPr lang="en-ZW" sz="2800" b="1" dirty="0">
                <a:solidFill>
                  <a:srgbClr val="FF0000"/>
                </a:solidFill>
              </a:rPr>
              <a:t>RWVL Joint Campaigns</a:t>
            </a:r>
          </a:p>
          <a:p>
            <a:pPr algn="ctr"/>
            <a:r>
              <a:rPr lang="en-ZW" dirty="0">
                <a:solidFill>
                  <a:srgbClr val="FF0000"/>
                </a:solidFill>
              </a:rPr>
              <a:t>(South Africa, Johannesburg, 5-6 March 2025)</a:t>
            </a:r>
            <a:endParaRPr lang="en-ZW" dirty="0">
              <a:solidFill>
                <a:srgbClr val="FF0000"/>
              </a:solidFill>
              <a:ea typeface="Calibri"/>
              <a:cs typeface="Calibri"/>
            </a:endParaRPr>
          </a:p>
          <a:p>
            <a:pPr algn="ctr"/>
            <a:r>
              <a:rPr lang="en-ZW" dirty="0">
                <a:solidFill>
                  <a:srgbClr val="FF0000"/>
                </a:solidFill>
                <a:ea typeface="Calibri"/>
                <a:cs typeface="Calibri"/>
              </a:rPr>
              <a:t>Presentation by: Boitumelo Tefo</a:t>
            </a:r>
          </a:p>
          <a:p>
            <a:pPr algn="ctr"/>
            <a:endParaRPr lang="en-ZA" i="1" dirty="0">
              <a:solidFill>
                <a:srgbClr val="FF0000"/>
              </a:solidFill>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678107" y="6418075"/>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4522697" y="299994"/>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103" y="1289749"/>
            <a:ext cx="1937953" cy="907269"/>
          </a:xfrm>
          <a:prstGeom prst="rect">
            <a:avLst/>
          </a:prstGeom>
        </p:spPr>
      </p:pic>
      <p:pic>
        <p:nvPicPr>
          <p:cNvPr id="3" name="Picture 2" descr="A close-up of a sign&#10;&#10;AI-generated content may be incorrect.">
            <a:extLst>
              <a:ext uri="{FF2B5EF4-FFF2-40B4-BE49-F238E27FC236}">
                <a16:creationId xmlns:a16="http://schemas.microsoft.com/office/drawing/2014/main" id="{6DF96CD7-C00B-DE6A-1570-5C8401961ADE}"/>
              </a:ext>
            </a:extLst>
          </p:cNvPr>
          <p:cNvPicPr>
            <a:picLocks noChangeAspect="1"/>
          </p:cNvPicPr>
          <p:nvPr/>
        </p:nvPicPr>
        <p:blipFill>
          <a:blip r:embed="rId8"/>
          <a:stretch>
            <a:fillRect/>
          </a:stretch>
        </p:blipFill>
        <p:spPr>
          <a:xfrm>
            <a:off x="8727057" y="757254"/>
            <a:ext cx="2127850" cy="598962"/>
          </a:xfrm>
          <a:prstGeom prst="rect">
            <a:avLst/>
          </a:prstGeom>
        </p:spPr>
      </p:pic>
    </p:spTree>
    <p:extLst>
      <p:ext uri="{BB962C8B-B14F-4D97-AF65-F5344CB8AC3E}">
        <p14:creationId xmlns:p14="http://schemas.microsoft.com/office/powerpoint/2010/main" val="348334762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129A6F-B6C6-C1F9-CE8D-60D653B125B5}"/>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B50F61DA-A9A9-1242-8C74-F3097BDE6D66}"/>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2">
              <a:extLst>
                <a:ext uri="{FF2B5EF4-FFF2-40B4-BE49-F238E27FC236}">
                  <a16:creationId xmlns:a16="http://schemas.microsoft.com/office/drawing/2014/main" id="{1BBB5664-91F0-ACCF-0B08-460BFB73B06E}"/>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2D89705E-C4C1-A0F6-2F18-6846A8330C7B}"/>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892B003D-152B-4496-EFCF-B26B5857ACF8}"/>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F4161AD2-9A60-F768-68F7-1C463846F358}"/>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1" name="Rectangle 12">
              <a:extLst>
                <a:ext uri="{FF2B5EF4-FFF2-40B4-BE49-F238E27FC236}">
                  <a16:creationId xmlns:a16="http://schemas.microsoft.com/office/drawing/2014/main" id="{4D34367B-3B7E-8B60-006D-87F63C011D01}"/>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2" name="Rectangle 12">
              <a:extLst>
                <a:ext uri="{FF2B5EF4-FFF2-40B4-BE49-F238E27FC236}">
                  <a16:creationId xmlns:a16="http://schemas.microsoft.com/office/drawing/2014/main" id="{889E037A-C465-B144-84F9-870DD203B66C}"/>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26" name="TextBox 25">
            <a:extLst>
              <a:ext uri="{FF2B5EF4-FFF2-40B4-BE49-F238E27FC236}">
                <a16:creationId xmlns:a16="http://schemas.microsoft.com/office/drawing/2014/main" id="{4FCB8762-0E66-92DA-DDB0-58AA786EAC18}"/>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sp>
        <p:nvSpPr>
          <p:cNvPr id="29" name="Content Placeholder 2">
            <a:extLst>
              <a:ext uri="{FF2B5EF4-FFF2-40B4-BE49-F238E27FC236}">
                <a16:creationId xmlns:a16="http://schemas.microsoft.com/office/drawing/2014/main" id="{0CBA6273-033B-3F96-98C8-FF796E2926CF}"/>
              </a:ext>
            </a:extLst>
          </p:cNvPr>
          <p:cNvSpPr>
            <a:spLocks noGrp="1"/>
          </p:cNvSpPr>
          <p:nvPr>
            <p:ph idx="1"/>
          </p:nvPr>
        </p:nvSpPr>
        <p:spPr>
          <a:xfrm>
            <a:off x="837667" y="1355310"/>
            <a:ext cx="4837903" cy="4453333"/>
          </a:xfrm>
        </p:spPr>
        <p:txBody>
          <a:bodyPr vert="horz" lIns="91440" tIns="45720" rIns="91440" bIns="45720" rtlCol="0" anchor="t">
            <a:normAutofit lnSpcReduction="10000"/>
          </a:bodyPr>
          <a:lstStyle/>
          <a:p>
            <a:pPr marL="0" indent="0">
              <a:buNone/>
            </a:pPr>
            <a:r>
              <a:rPr lang="en-ZA" sz="2000" b="1" err="1">
                <a:latin typeface="Calibri"/>
                <a:ea typeface="Tahoma"/>
                <a:cs typeface="Tahoma"/>
              </a:rPr>
              <a:t>Siqhubeka</a:t>
            </a:r>
            <a:r>
              <a:rPr lang="en-ZA" sz="2000" b="1" dirty="0">
                <a:latin typeface="Calibri"/>
                <a:ea typeface="Tahoma"/>
                <a:cs typeface="Tahoma"/>
              </a:rPr>
              <a:t> </a:t>
            </a:r>
            <a:r>
              <a:rPr lang="en-ZA" sz="2000" b="1" err="1">
                <a:latin typeface="Calibri"/>
                <a:ea typeface="Tahoma"/>
                <a:cs typeface="Tahoma"/>
              </a:rPr>
              <a:t>Ukwakha</a:t>
            </a:r>
            <a:r>
              <a:rPr lang="en-ZA" sz="2000" b="1" dirty="0">
                <a:latin typeface="Calibri"/>
                <a:ea typeface="Tahoma"/>
                <a:cs typeface="Tahoma"/>
              </a:rPr>
              <a:t> – Rebuilding Our Community 2.0 </a:t>
            </a:r>
            <a:endParaRPr lang="en-US" sz="2000" b="1">
              <a:latin typeface="Calibri"/>
              <a:ea typeface="Calibri"/>
              <a:cs typeface="Calibri"/>
            </a:endParaRPr>
          </a:p>
          <a:p>
            <a:r>
              <a:rPr lang="en-ZA" sz="1800" dirty="0">
                <a:latin typeface="Calibri"/>
                <a:ea typeface="Tahoma"/>
                <a:cs typeface="Tahoma"/>
              </a:rPr>
              <a:t>The project aims to create space for women to come together to share, think, and develop strategies and actions to address issues faced by women in our communities, particularly gender-based violence and Femicide; to amplify our voices and document our experiences. It aims to encourage and increase critical thinking around issues affecting womxn at a local and global level by strengthening participants' understanding of feminism and feminist theory. In this phase, we aim to involve older women in intergenerational learning and rebuilding women's relationships with each other across generations. We strive to change the narratives of women's experiences.</a:t>
            </a:r>
            <a:endParaRPr lang="en-ZA"/>
          </a:p>
        </p:txBody>
      </p:sp>
      <p:sp>
        <p:nvSpPr>
          <p:cNvPr id="33" name="TextBox 32">
            <a:extLst>
              <a:ext uri="{FF2B5EF4-FFF2-40B4-BE49-F238E27FC236}">
                <a16:creationId xmlns:a16="http://schemas.microsoft.com/office/drawing/2014/main" id="{B29CFD07-E0EC-2588-1917-EC7CDA6EF058}"/>
              </a:ext>
            </a:extLst>
          </p:cNvPr>
          <p:cNvSpPr txBox="1"/>
          <p:nvPr/>
        </p:nvSpPr>
        <p:spPr>
          <a:xfrm>
            <a:off x="837667" y="357889"/>
            <a:ext cx="10255936" cy="646331"/>
          </a:xfrm>
          <a:prstGeom prst="rect">
            <a:avLst/>
          </a:prstGeom>
          <a:noFill/>
        </p:spPr>
        <p:txBody>
          <a:bodyPr wrap="square" rtlCol="0">
            <a:spAutoFit/>
          </a:bodyPr>
          <a:lstStyle/>
          <a:p>
            <a:r>
              <a:rPr lang="en-US" sz="3600" dirty="0">
                <a:solidFill>
                  <a:schemeClr val="tx1">
                    <a:lumMod val="85000"/>
                    <a:lumOff val="15000"/>
                  </a:schemeClr>
                </a:solidFill>
                <a:latin typeface="Century Gothic" panose="020B0502020202020204" pitchFamily="34" charset="0"/>
              </a:rPr>
              <a:t>Summary</a:t>
            </a:r>
          </a:p>
        </p:txBody>
      </p:sp>
      <p:pic>
        <p:nvPicPr>
          <p:cNvPr id="2" name="Picture 1">
            <a:extLst>
              <a:ext uri="{FF2B5EF4-FFF2-40B4-BE49-F238E27FC236}">
                <a16:creationId xmlns:a16="http://schemas.microsoft.com/office/drawing/2014/main" id="{3C1FF234-3B28-F447-11B1-55DC922924A0}"/>
              </a:ext>
            </a:extLst>
          </p:cNvPr>
          <p:cNvPicPr>
            <a:picLocks noChangeAspect="1"/>
          </p:cNvPicPr>
          <p:nvPr/>
        </p:nvPicPr>
        <p:blipFill>
          <a:blip r:embed="rId2"/>
          <a:stretch>
            <a:fillRect/>
          </a:stretch>
        </p:blipFill>
        <p:spPr>
          <a:xfrm>
            <a:off x="5679057" y="1351471"/>
            <a:ext cx="5909095" cy="4456982"/>
          </a:xfrm>
          <a:prstGeom prst="rect">
            <a:avLst/>
          </a:prstGeom>
        </p:spPr>
      </p:pic>
    </p:spTree>
    <p:extLst>
      <p:ext uri="{BB962C8B-B14F-4D97-AF65-F5344CB8AC3E}">
        <p14:creationId xmlns:p14="http://schemas.microsoft.com/office/powerpoint/2010/main" val="305670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46EC27C-8325-4CF4-4778-DDA945B724C7}"/>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357FE5A8-F096-35F9-8F2E-EB4BC5C7069F}"/>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649CF7F2-A77B-9AF2-57B8-BC04761C93C2}"/>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B523CFCD-60D1-9A21-4D95-52FA35249480}"/>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B44386F1-D6D8-8114-3719-77CD3668A90F}"/>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6128CA-F488-A011-7B8B-8C1DC18F568C}"/>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E1390951-4D25-187B-030F-F4694514FF71}"/>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5A654418-2F62-0C0D-04CF-2306FA5DF3F3}"/>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37667" y="465520"/>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Initiatives and strategies</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47715688-33E8-B44E-C0D4-B5B098EB1BE9}"/>
              </a:ext>
            </a:extLst>
          </p:cNvPr>
          <p:cNvSpPr>
            <a:spLocks noGrp="1"/>
          </p:cNvSpPr>
          <p:nvPr>
            <p:ph idx="1"/>
          </p:nvPr>
        </p:nvSpPr>
        <p:spPr>
          <a:xfrm>
            <a:off x="607630" y="1436800"/>
            <a:ext cx="5484883" cy="4544962"/>
          </a:xfrm>
        </p:spPr>
        <p:txBody>
          <a:bodyPr vert="horz" lIns="91440" tIns="45720" rIns="91440" bIns="45720" rtlCol="0" anchor="t">
            <a:normAutofit fontScale="92500" lnSpcReduction="10000"/>
          </a:bodyPr>
          <a:lstStyle/>
          <a:p>
            <a:r>
              <a:rPr lang="en-US" sz="2000" dirty="0"/>
              <a:t>How will your initiative contribute to building stronger and more inclusive movements?</a:t>
            </a:r>
            <a:endParaRPr lang="en-US" sz="2000" dirty="0">
              <a:ea typeface="Calibri"/>
              <a:cs typeface="Calibri"/>
            </a:endParaRPr>
          </a:p>
          <a:p>
            <a:pPr lvl="1">
              <a:buFont typeface="Courier New" panose="020B0604020202020204" pitchFamily="34" charset="0"/>
              <a:buChar char="o"/>
            </a:pPr>
            <a:r>
              <a:rPr lang="en-US" sz="1400" dirty="0">
                <a:ea typeface="Calibri"/>
                <a:cs typeface="Calibri"/>
              </a:rPr>
              <a:t>Our initiative is about acknowledging women’s experiences and seeing how generational and historical trauma has affected how we see ourselves and each other, and how it has affected our current experiences. This is important for the movement because we need to know how to heal as a collective so we can understand how the system has stacked oppressions on women’s bodies and how we advocate for our freedoms and our autonomy</a:t>
            </a:r>
          </a:p>
          <a:p>
            <a:pPr lvl="1">
              <a:buFont typeface="Courier New" panose="020B0604020202020204" pitchFamily="34" charset="0"/>
              <a:buChar char="o"/>
            </a:pPr>
            <a:endParaRPr lang="en-US" sz="1400" dirty="0">
              <a:ea typeface="Calibri"/>
              <a:cs typeface="Calibri"/>
            </a:endParaRPr>
          </a:p>
          <a:p>
            <a:r>
              <a:rPr lang="en-US" sz="2000" dirty="0"/>
              <a:t>What strategies will you use to strengthen collaboration and solidarity?</a:t>
            </a:r>
            <a:endParaRPr lang="en-US" sz="2000">
              <a:ea typeface="Calibri"/>
              <a:cs typeface="Calibri"/>
            </a:endParaRPr>
          </a:p>
          <a:p>
            <a:pPr lvl="1">
              <a:buFont typeface="Courier New" panose="020B0604020202020204" pitchFamily="34" charset="0"/>
              <a:buChar char="o"/>
            </a:pPr>
            <a:r>
              <a:rPr lang="en-US" sz="1400" dirty="0">
                <a:ea typeface="Calibri"/>
                <a:cs typeface="Calibri"/>
              </a:rPr>
              <a:t>Working to increase women’s access to knowledge to strengthen our critical thinking around issues that affect us daily. </a:t>
            </a:r>
            <a:endParaRPr lang="en-US" sz="1400">
              <a:ea typeface="Calibri"/>
              <a:cs typeface="Calibri"/>
            </a:endParaRPr>
          </a:p>
          <a:p>
            <a:pPr lvl="1">
              <a:buFont typeface="Courier New" panose="020B0604020202020204" pitchFamily="34" charset="0"/>
              <a:buChar char="o"/>
            </a:pPr>
            <a:r>
              <a:rPr lang="en-US" sz="1400" dirty="0">
                <a:ea typeface="Calibri"/>
                <a:cs typeface="Calibri"/>
              </a:rPr>
              <a:t>Bringing women from different backgrounds, perspectives and diversities together to strengthen solidarity with each other.</a:t>
            </a:r>
            <a:endParaRPr lang="en-US" sz="1400">
              <a:ea typeface="Calibri"/>
              <a:cs typeface="Calibri"/>
            </a:endParaRPr>
          </a:p>
          <a:p>
            <a:pPr lvl="1">
              <a:buFont typeface="Courier New" panose="020B0604020202020204" pitchFamily="34" charset="0"/>
              <a:buChar char="o"/>
            </a:pPr>
            <a:r>
              <a:rPr lang="en-US" sz="1400" dirty="0">
                <a:ea typeface="Calibri"/>
                <a:cs typeface="Calibri"/>
              </a:rPr>
              <a:t>Using art as the tool to strengthen advocacy and solidarity with women across social justice issues.</a:t>
            </a:r>
            <a:endParaRPr lang="en-US" sz="1400">
              <a:ea typeface="Calibri"/>
              <a:cs typeface="Calibri"/>
            </a:endParaRPr>
          </a:p>
          <a:p>
            <a:pPr lvl="1">
              <a:buFont typeface="Courier New" panose="020B0604020202020204" pitchFamily="34" charset="0"/>
              <a:buChar char="o"/>
            </a:pPr>
            <a:r>
              <a:rPr lang="en-US" sz="1400" dirty="0">
                <a:ea typeface="Calibri"/>
                <a:cs typeface="Calibri"/>
              </a:rPr>
              <a:t>Rebuilding communication in our communities with different ages, classes, sexual orientation, gender to build safer communities for vulnerable groups. </a:t>
            </a:r>
          </a:p>
          <a:p>
            <a:pPr lvl="1">
              <a:buFont typeface="Courier New" panose="020B0604020202020204" pitchFamily="34" charset="0"/>
              <a:buChar char="o"/>
            </a:pPr>
            <a:endParaRPr lang="en-US" dirty="0">
              <a:ea typeface="Calibri"/>
              <a:cs typeface="Calibri"/>
            </a:endParaRPr>
          </a:p>
          <a:p>
            <a:pPr marL="457200" lvl="1" indent="0">
              <a:buNone/>
            </a:pPr>
            <a:endParaRPr lang="en-US" dirty="0">
              <a:ea typeface="Calibri"/>
              <a:cs typeface="Calibri"/>
            </a:endParaRPr>
          </a:p>
        </p:txBody>
      </p:sp>
      <p:sp>
        <p:nvSpPr>
          <p:cNvPr id="11" name="Rectangle 10">
            <a:extLst>
              <a:ext uri="{FF2B5EF4-FFF2-40B4-BE49-F238E27FC236}">
                <a16:creationId xmlns:a16="http://schemas.microsoft.com/office/drawing/2014/main" id="{B40D49FC-B0F0-BC8E-0543-1B0129CAE579}"/>
              </a:ext>
            </a:extLst>
          </p:cNvPr>
          <p:cNvSpPr/>
          <p:nvPr/>
        </p:nvSpPr>
        <p:spPr>
          <a:xfrm>
            <a:off x="6103553" y="1681215"/>
            <a:ext cx="5173172" cy="3768585"/>
          </a:xfrm>
          <a:prstGeom prst="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extBox 1">
            <a:extLst>
              <a:ext uri="{FF2B5EF4-FFF2-40B4-BE49-F238E27FC236}">
                <a16:creationId xmlns:a16="http://schemas.microsoft.com/office/drawing/2014/main" id="{A922F325-88BB-82A1-1D12-CD29423E8C62}"/>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4" name="Picture 3" descr="A group of people walking in the street&#10;&#10;AI-generated content may be incorrect.">
            <a:extLst>
              <a:ext uri="{FF2B5EF4-FFF2-40B4-BE49-F238E27FC236}">
                <a16:creationId xmlns:a16="http://schemas.microsoft.com/office/drawing/2014/main" id="{316B39D6-4F35-1A73-4928-BA867E76DE80}"/>
              </a:ext>
            </a:extLst>
          </p:cNvPr>
          <p:cNvPicPr>
            <a:picLocks noChangeAspect="1"/>
          </p:cNvPicPr>
          <p:nvPr/>
        </p:nvPicPr>
        <p:blipFill>
          <a:blip r:embed="rId2"/>
          <a:stretch>
            <a:fillRect/>
          </a:stretch>
        </p:blipFill>
        <p:spPr>
          <a:xfrm>
            <a:off x="6113972" y="1825923"/>
            <a:ext cx="5139906" cy="3464944"/>
          </a:xfrm>
          <a:prstGeom prst="rect">
            <a:avLst/>
          </a:prstGeom>
        </p:spPr>
      </p:pic>
    </p:spTree>
    <p:extLst>
      <p:ext uri="{BB962C8B-B14F-4D97-AF65-F5344CB8AC3E}">
        <p14:creationId xmlns:p14="http://schemas.microsoft.com/office/powerpoint/2010/main" val="281636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1B3B48-6A89-6849-C0BB-CA859E950EF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87B8496-7BCE-1C40-B644-01C378150363}"/>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3E2AF4E0-C62E-209D-A5BB-746BB623D811}"/>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6BDCB90F-0E78-7034-0478-FB9CDB7D011C}"/>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26047499-4A06-C605-9A1B-757CEB8B263D}"/>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BEDE14-018E-2DE5-BB93-E6E3F83380B6}"/>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0D7F9D32-6CBF-9F2D-1C43-81F4BB65DA44}"/>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35B70CD1-5E8B-E2E4-D6E0-AA0A61B8A9C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37667" y="496897"/>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Governance &amp; Resource Allocation</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8F5C5969-44FB-9927-EB3B-D1EB6F09E1D2}"/>
              </a:ext>
            </a:extLst>
          </p:cNvPr>
          <p:cNvSpPr>
            <a:spLocks noGrp="1"/>
          </p:cNvSpPr>
          <p:nvPr>
            <p:ph idx="1"/>
          </p:nvPr>
        </p:nvSpPr>
        <p:spPr>
          <a:xfrm>
            <a:off x="550120" y="1511309"/>
            <a:ext cx="5312354" cy="4429943"/>
          </a:xfrm>
        </p:spPr>
        <p:txBody>
          <a:bodyPr vert="horz" lIns="91440" tIns="45720" rIns="91440" bIns="45720" rtlCol="0" anchor="t">
            <a:normAutofit fontScale="92500" lnSpcReduction="10000"/>
          </a:bodyPr>
          <a:lstStyle/>
          <a:p>
            <a:r>
              <a:rPr lang="en-US" sz="1800" dirty="0"/>
              <a:t>How will you ensure active participation and decision-making from all members?</a:t>
            </a:r>
            <a:endParaRPr lang="en-US" sz="1800" dirty="0">
              <a:ea typeface="Calibri"/>
              <a:cs typeface="Calibri"/>
            </a:endParaRPr>
          </a:p>
          <a:p>
            <a:pPr lvl="1">
              <a:buFont typeface="Courier New" panose="020B0604020202020204" pitchFamily="34" charset="0"/>
              <a:buChar char="o"/>
            </a:pPr>
            <a:r>
              <a:rPr lang="en-US" sz="1400" dirty="0">
                <a:latin typeface="Calibri"/>
                <a:ea typeface="Calibri"/>
                <a:cs typeface="Calibri"/>
              </a:rPr>
              <a:t>One of the feminist principles is accountability and responsibility. Ending GBV is a collective responsibility and therefore requires us to work together in finding solutions and advocating against violence on women’s bodies. GBV and patriarchy affect us all in different ways and it costs the country a lot, which takes away from resources that could be used to rebuild our country. It is in all our best interests to work together to end it. </a:t>
            </a:r>
          </a:p>
          <a:p>
            <a:r>
              <a:rPr lang="en-US" sz="1800" dirty="0"/>
              <a:t>How will you distribute resources across partners to promote equity and sustainability within the movement?</a:t>
            </a:r>
            <a:endParaRPr lang="en-US" sz="1800" dirty="0">
              <a:ea typeface="Calibri"/>
              <a:cs typeface="Calibri"/>
            </a:endParaRPr>
          </a:p>
          <a:p>
            <a:pPr lvl="1">
              <a:buFont typeface="Courier New" panose="020B0604020202020204" pitchFamily="34" charset="0"/>
              <a:buChar char="o"/>
            </a:pPr>
            <a:r>
              <a:rPr lang="en-US" sz="1400" dirty="0">
                <a:latin typeface="Calibri"/>
                <a:ea typeface="Calibri"/>
                <a:cs typeface="Calibri"/>
              </a:rPr>
              <a:t>We work with several community </a:t>
            </a:r>
            <a:r>
              <a:rPr lang="en-US" sz="1400" err="1">
                <a:latin typeface="Calibri"/>
                <a:ea typeface="Calibri"/>
                <a:cs typeface="Calibri"/>
              </a:rPr>
              <a:t>organisations</a:t>
            </a:r>
            <a:r>
              <a:rPr lang="en-US" sz="1400" dirty="0">
                <a:latin typeface="Calibri"/>
                <a:ea typeface="Calibri"/>
                <a:cs typeface="Calibri"/>
              </a:rPr>
              <a:t> at the same time to strengthen their advocacy and their constituency and promote solidarity across different social justice areas and the resources are spread through training and working with all </a:t>
            </a:r>
            <a:r>
              <a:rPr lang="en-US" sz="1400" err="1">
                <a:latin typeface="Calibri"/>
                <a:ea typeface="Calibri"/>
                <a:cs typeface="Calibri"/>
              </a:rPr>
              <a:t>organisations</a:t>
            </a:r>
            <a:r>
              <a:rPr lang="en-US" sz="1400" dirty="0">
                <a:latin typeface="Calibri"/>
                <a:ea typeface="Calibri"/>
                <a:cs typeface="Calibri"/>
              </a:rPr>
              <a:t> at the same time. We also invest in mentorship with the </a:t>
            </a:r>
            <a:r>
              <a:rPr lang="en-US" sz="1400" err="1">
                <a:latin typeface="Calibri"/>
                <a:ea typeface="Calibri"/>
                <a:cs typeface="Calibri"/>
              </a:rPr>
              <a:t>organisations</a:t>
            </a:r>
            <a:r>
              <a:rPr lang="en-US" sz="1400" dirty="0">
                <a:latin typeface="Calibri"/>
                <a:ea typeface="Calibri"/>
                <a:cs typeface="Calibri"/>
              </a:rPr>
              <a:t> to strengthen their </a:t>
            </a:r>
            <a:r>
              <a:rPr lang="en-US" sz="1400" err="1">
                <a:latin typeface="Calibri"/>
                <a:ea typeface="Calibri"/>
                <a:cs typeface="Calibri"/>
              </a:rPr>
              <a:t>organisational</a:t>
            </a:r>
            <a:r>
              <a:rPr lang="en-US" sz="1400" dirty="0">
                <a:latin typeface="Calibri"/>
                <a:ea typeface="Calibri"/>
                <a:cs typeface="Calibri"/>
              </a:rPr>
              <a:t> development, skills development and sustainability (proposal writing, networking and meeting donors, financial management, facilitation skills etc.). Most community-based </a:t>
            </a:r>
            <a:r>
              <a:rPr lang="en-US" sz="1400" err="1">
                <a:latin typeface="Calibri"/>
                <a:ea typeface="Calibri"/>
                <a:cs typeface="Calibri"/>
              </a:rPr>
              <a:t>organisations</a:t>
            </a:r>
            <a:r>
              <a:rPr lang="en-US" sz="1400" dirty="0">
                <a:latin typeface="Calibri"/>
                <a:ea typeface="Calibri"/>
                <a:cs typeface="Calibri"/>
              </a:rPr>
              <a:t> do not have access to decision making spaces and donors; we share these spaces with the </a:t>
            </a:r>
            <a:r>
              <a:rPr lang="en-US" sz="1400" err="1">
                <a:latin typeface="Calibri"/>
                <a:ea typeface="Calibri"/>
                <a:cs typeface="Calibri"/>
              </a:rPr>
              <a:t>organisations</a:t>
            </a:r>
            <a:r>
              <a:rPr lang="en-US" sz="1400" dirty="0">
                <a:latin typeface="Calibri"/>
                <a:ea typeface="Calibri"/>
                <a:cs typeface="Calibri"/>
              </a:rPr>
              <a:t> we work with so that they gain access through working with the One in Nine Campaign. </a:t>
            </a:r>
          </a:p>
        </p:txBody>
      </p:sp>
      <p:sp>
        <p:nvSpPr>
          <p:cNvPr id="22" name="TextBox 21">
            <a:extLst>
              <a:ext uri="{FF2B5EF4-FFF2-40B4-BE49-F238E27FC236}">
                <a16:creationId xmlns:a16="http://schemas.microsoft.com/office/drawing/2014/main" id="{878BF58C-CAA1-41D3-B71F-94DA3CB9C8AF}"/>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2" name="Video from Khanya PHOENIX-Still Sky">
            <a:hlinkClick r:id="" action="ppaction://media"/>
            <a:extLst>
              <a:ext uri="{FF2B5EF4-FFF2-40B4-BE49-F238E27FC236}">
                <a16:creationId xmlns:a16="http://schemas.microsoft.com/office/drawing/2014/main" id="{30109FFC-9888-D507-1D35-B7881EED80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1379" y="2232478"/>
            <a:ext cx="5127172" cy="2801258"/>
          </a:xfrm>
          <a:prstGeom prst="rect">
            <a:avLst/>
          </a:prstGeom>
        </p:spPr>
      </p:pic>
      <p:sp>
        <p:nvSpPr>
          <p:cNvPr id="3" name="TextBox 2">
            <a:extLst>
              <a:ext uri="{FF2B5EF4-FFF2-40B4-BE49-F238E27FC236}">
                <a16:creationId xmlns:a16="http://schemas.microsoft.com/office/drawing/2014/main" id="{78D5204E-6C4E-C6FC-0B85-FD1F2570FC9D}"/>
              </a:ext>
            </a:extLst>
          </p:cNvPr>
          <p:cNvSpPr txBox="1"/>
          <p:nvPr/>
        </p:nvSpPr>
        <p:spPr>
          <a:xfrm>
            <a:off x="6117771" y="5094514"/>
            <a:ext cx="5127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Calibri"/>
                <a:cs typeface="Calibri"/>
              </a:rPr>
              <a:t>A video clip of community leaders  in a facilitation and organizing skills training (part of our mentorship </a:t>
            </a:r>
            <a:r>
              <a:rPr lang="en-US" sz="1100" dirty="0" err="1">
                <a:ea typeface="Calibri"/>
                <a:cs typeface="Calibri"/>
              </a:rPr>
              <a:t>programme</a:t>
            </a:r>
            <a:r>
              <a:rPr lang="en-US" sz="1100" dirty="0">
                <a:ea typeface="Calibri"/>
                <a:cs typeface="Calibri"/>
              </a:rPr>
              <a:t> for community-based organizations)</a:t>
            </a:r>
          </a:p>
        </p:txBody>
      </p:sp>
    </p:spTree>
    <p:extLst>
      <p:ext uri="{BB962C8B-B14F-4D97-AF65-F5344CB8AC3E}">
        <p14:creationId xmlns:p14="http://schemas.microsoft.com/office/powerpoint/2010/main" val="132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1B3B48-6A89-6849-C0BB-CA859E950EF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87B8496-7BCE-1C40-B644-01C378150363}"/>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3E2AF4E0-C62E-209D-A5BB-746BB623D811}"/>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6BDCB90F-0E78-7034-0478-FB9CDB7D011C}"/>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26047499-4A06-C605-9A1B-757CEB8B263D}"/>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BEDE14-018E-2DE5-BB93-E6E3F83380B6}"/>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0D7F9D32-6CBF-9F2D-1C43-81F4BB65DA44}"/>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35B70CD1-5E8B-E2E4-D6E0-AA0A61B8A9C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37667" y="496897"/>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Inclusive Leadership &amp; Coordination</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8F5C5969-44FB-9927-EB3B-D1EB6F09E1D2}"/>
              </a:ext>
            </a:extLst>
          </p:cNvPr>
          <p:cNvSpPr>
            <a:spLocks noGrp="1"/>
          </p:cNvSpPr>
          <p:nvPr>
            <p:ph idx="1"/>
          </p:nvPr>
        </p:nvSpPr>
        <p:spPr>
          <a:xfrm>
            <a:off x="636384" y="1583195"/>
            <a:ext cx="5240469" cy="4429944"/>
          </a:xfrm>
        </p:spPr>
        <p:txBody>
          <a:bodyPr vert="horz" lIns="91440" tIns="45720" rIns="91440" bIns="45720" rtlCol="0" anchor="t">
            <a:normAutofit/>
          </a:bodyPr>
          <a:lstStyle/>
          <a:p>
            <a:r>
              <a:rPr lang="en-US" sz="2000" b="1" dirty="0"/>
              <a:t>How will you leverage expertise and diverse connections to strengthen advocacy efforts?</a:t>
            </a:r>
            <a:endParaRPr lang="en-US" sz="2000" b="1" dirty="0">
              <a:ea typeface="Calibri"/>
              <a:cs typeface="Calibri"/>
            </a:endParaRPr>
          </a:p>
          <a:p>
            <a:pPr lvl="1">
              <a:buFont typeface="Courier New,monospace" panose="020B0604020202020204" pitchFamily="34" charset="0"/>
              <a:buChar char="o"/>
            </a:pPr>
            <a:r>
              <a:rPr lang="en-US" sz="1700" dirty="0">
                <a:ea typeface="Calibri"/>
                <a:cs typeface="Calibri"/>
              </a:rPr>
              <a:t>Strengthening existing partnerships and networks</a:t>
            </a:r>
          </a:p>
          <a:p>
            <a:pPr lvl="1">
              <a:buFont typeface="Courier New,monospace" panose="020B0604020202020204" pitchFamily="34" charset="0"/>
              <a:buChar char="o"/>
            </a:pPr>
            <a:r>
              <a:rPr lang="en-US" sz="1700" dirty="0">
                <a:ea typeface="Calibri"/>
                <a:cs typeface="Calibri"/>
              </a:rPr>
              <a:t>Utilize feminist popular education and capacity building to equip participants with tools for advocacy, critical thinking and movement building.</a:t>
            </a:r>
          </a:p>
          <a:p>
            <a:pPr lvl="1">
              <a:buFont typeface="Courier New,monospace" panose="020B0604020202020204" pitchFamily="34" charset="0"/>
              <a:buChar char="o"/>
            </a:pPr>
            <a:r>
              <a:rPr lang="en-US" sz="1700" dirty="0">
                <a:ea typeface="Calibri"/>
                <a:cs typeface="Calibri"/>
              </a:rPr>
              <a:t>Use advocacy campaigns and community mobilization.</a:t>
            </a:r>
          </a:p>
          <a:p>
            <a:pPr lvl="1">
              <a:buFont typeface="Courier New,monospace" panose="020B0604020202020204" pitchFamily="34" charset="0"/>
              <a:buChar char="o"/>
            </a:pPr>
            <a:r>
              <a:rPr lang="en-US" sz="1700" dirty="0">
                <a:ea typeface="Calibri"/>
                <a:cs typeface="Calibri"/>
              </a:rPr>
              <a:t>Policy advocacy and institutional engagement.</a:t>
            </a:r>
          </a:p>
          <a:p>
            <a:pPr lvl="1">
              <a:buFont typeface="Courier New,monospace" panose="020B0604020202020204" pitchFamily="34" charset="0"/>
              <a:buChar char="o"/>
            </a:pPr>
            <a:r>
              <a:rPr lang="en-US" sz="1700" dirty="0">
                <a:ea typeface="Calibri"/>
                <a:cs typeface="Calibri"/>
              </a:rPr>
              <a:t>Knowledge production and strategic documentation</a:t>
            </a:r>
            <a:endParaRPr lang="en-US" dirty="0"/>
          </a:p>
          <a:p>
            <a:endParaRPr lang="en-US" dirty="0">
              <a:ea typeface="Calibri"/>
              <a:cs typeface="Calibri"/>
            </a:endParaRPr>
          </a:p>
        </p:txBody>
      </p:sp>
      <p:sp>
        <p:nvSpPr>
          <p:cNvPr id="11" name="Rectangle 10">
            <a:extLst>
              <a:ext uri="{FF2B5EF4-FFF2-40B4-BE49-F238E27FC236}">
                <a16:creationId xmlns:a16="http://schemas.microsoft.com/office/drawing/2014/main" id="{41549F6F-EA10-8016-5435-FF3C3F7ABE04}"/>
              </a:ext>
            </a:extLst>
          </p:cNvPr>
          <p:cNvSpPr/>
          <p:nvPr/>
        </p:nvSpPr>
        <p:spPr>
          <a:xfrm>
            <a:off x="5974158" y="1583195"/>
            <a:ext cx="5245058" cy="4429944"/>
          </a:xfrm>
          <a:prstGeom prst="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TextBox 21">
            <a:extLst>
              <a:ext uri="{FF2B5EF4-FFF2-40B4-BE49-F238E27FC236}">
                <a16:creationId xmlns:a16="http://schemas.microsoft.com/office/drawing/2014/main" id="{878BF58C-CAA1-41D3-B71F-94DA3CB9C8AF}"/>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sp>
        <p:nvSpPr>
          <p:cNvPr id="2" name="TextBox 1">
            <a:extLst>
              <a:ext uri="{FF2B5EF4-FFF2-40B4-BE49-F238E27FC236}">
                <a16:creationId xmlns:a16="http://schemas.microsoft.com/office/drawing/2014/main" id="{21CBFC53-902C-DF8B-5825-10FA4CA0B819}"/>
              </a:ext>
            </a:extLst>
          </p:cNvPr>
          <p:cNvSpPr txBox="1"/>
          <p:nvPr/>
        </p:nvSpPr>
        <p:spPr>
          <a:xfrm>
            <a:off x="6128657" y="1578429"/>
            <a:ext cx="5083628" cy="4747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b="1" dirty="0">
                <a:ea typeface="Calibri"/>
                <a:cs typeface="Calibri"/>
              </a:rPr>
              <a:t>What strategies will you implement to coordinate campaigning?</a:t>
            </a:r>
          </a:p>
          <a:p>
            <a:pPr marL="742950" lvl="1" indent="-285750">
              <a:lnSpc>
                <a:spcPct val="90000"/>
              </a:lnSpc>
              <a:spcBef>
                <a:spcPts val="500"/>
              </a:spcBef>
              <a:buFont typeface="Courier New,monospace"/>
              <a:buChar char="o"/>
            </a:pPr>
            <a:r>
              <a:rPr lang="en-US" sz="1600" dirty="0">
                <a:ea typeface="Calibri"/>
                <a:cs typeface="Calibri"/>
              </a:rPr>
              <a:t>Implementing multi-level advocacy and movement building by working closely with feminist alliances to align campaign messaging and activities at a local, provincial and national level.</a:t>
            </a:r>
          </a:p>
          <a:p>
            <a:pPr marL="742950" lvl="1" indent="-285750">
              <a:lnSpc>
                <a:spcPct val="90000"/>
              </a:lnSpc>
              <a:spcBef>
                <a:spcPts val="500"/>
              </a:spcBef>
              <a:buFont typeface="Courier New,monospace"/>
              <a:buChar char="o"/>
            </a:pPr>
            <a:r>
              <a:rPr lang="en-US" sz="1600" dirty="0">
                <a:ea typeface="Calibri"/>
                <a:cs typeface="Calibri"/>
              </a:rPr>
              <a:t>Develop and plan a campaign strategy that has a strong, intersectional feminist narrative that centers on lived experiences of women, particularly around </a:t>
            </a:r>
            <a:r>
              <a:rPr lang="en-US" sz="1600" b="1" dirty="0">
                <a:ea typeface="Calibri"/>
                <a:cs typeface="Calibri"/>
              </a:rPr>
              <a:t>gender-based violence (GBV), economic empowerment, and systemic oppression</a:t>
            </a:r>
            <a:r>
              <a:rPr lang="en-US" sz="1600" dirty="0">
                <a:ea typeface="Calibri"/>
                <a:cs typeface="Calibri"/>
              </a:rPr>
              <a:t>. Use evidence-based advocacy and leverage important calendar dates to develop a timeline for key campaign actions and awareness.</a:t>
            </a:r>
          </a:p>
          <a:p>
            <a:pPr marL="742950" lvl="1" indent="-285750">
              <a:lnSpc>
                <a:spcPct val="90000"/>
              </a:lnSpc>
              <a:spcBef>
                <a:spcPts val="500"/>
              </a:spcBef>
              <a:buFont typeface="Courier New,monospace"/>
              <a:buChar char="o"/>
            </a:pPr>
            <a:r>
              <a:rPr lang="en-US" sz="1600" dirty="0">
                <a:ea typeface="Calibri"/>
                <a:cs typeface="Calibri"/>
              </a:rPr>
              <a:t>Invest in digital and traditional media mobilization.</a:t>
            </a:r>
          </a:p>
          <a:p>
            <a:pPr marL="742950" lvl="1" indent="-285750">
              <a:lnSpc>
                <a:spcPct val="90000"/>
              </a:lnSpc>
              <a:spcBef>
                <a:spcPts val="500"/>
              </a:spcBef>
              <a:buFont typeface="Courier New,monospace"/>
              <a:buChar char="o"/>
            </a:pPr>
            <a:r>
              <a:rPr lang="en-US" sz="1600" dirty="0">
                <a:ea typeface="Calibri"/>
                <a:cs typeface="Calibri"/>
              </a:rPr>
              <a:t>Community-led mobilization.</a:t>
            </a:r>
          </a:p>
          <a:p>
            <a:pPr marL="742950" lvl="1" indent="-285750">
              <a:lnSpc>
                <a:spcPct val="90000"/>
              </a:lnSpc>
              <a:spcBef>
                <a:spcPts val="500"/>
              </a:spcBef>
              <a:buFont typeface="Courier New,monospace"/>
              <a:buChar char="o"/>
            </a:pPr>
            <a:endParaRPr lang="en-US" sz="1700" dirty="0">
              <a:ea typeface="Calibri"/>
              <a:cs typeface="Calibri"/>
            </a:endParaRPr>
          </a:p>
        </p:txBody>
      </p:sp>
      <p:sp>
        <p:nvSpPr>
          <p:cNvPr id="3" name="Rectangle 2">
            <a:extLst>
              <a:ext uri="{FF2B5EF4-FFF2-40B4-BE49-F238E27FC236}">
                <a16:creationId xmlns:a16="http://schemas.microsoft.com/office/drawing/2014/main" id="{DA01DB88-22B3-0AB0-DA11-144423801E72}"/>
              </a:ext>
            </a:extLst>
          </p:cNvPr>
          <p:cNvSpPr/>
          <p:nvPr/>
        </p:nvSpPr>
        <p:spPr>
          <a:xfrm>
            <a:off x="640157" y="1583194"/>
            <a:ext cx="5245058" cy="4429944"/>
          </a:xfrm>
          <a:prstGeom prst="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9739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37667" y="329830"/>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Connecting &amp; Community-Building</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EB09FB6D-3443-7712-9C6B-FA31AEFCF9BD}"/>
              </a:ext>
            </a:extLst>
          </p:cNvPr>
          <p:cNvSpPr>
            <a:spLocks noGrp="1"/>
          </p:cNvSpPr>
          <p:nvPr>
            <p:ph idx="1"/>
          </p:nvPr>
        </p:nvSpPr>
        <p:spPr>
          <a:xfrm>
            <a:off x="564498" y="1270566"/>
            <a:ext cx="6016846" cy="4818131"/>
          </a:xfrm>
        </p:spPr>
        <p:txBody>
          <a:bodyPr vert="horz" lIns="91440" tIns="45720" rIns="91440" bIns="45720" rtlCol="0" anchor="t">
            <a:normAutofit fontScale="62500" lnSpcReduction="20000"/>
          </a:bodyPr>
          <a:lstStyle/>
          <a:p>
            <a:r>
              <a:rPr lang="en-US" dirty="0"/>
              <a:t>What approaches will you use to build and sustain relationships within the advocacy community?</a:t>
            </a:r>
          </a:p>
          <a:p>
            <a:pPr lvl="1">
              <a:buFont typeface="Courier New" panose="020B0604020202020204" pitchFamily="34" charset="0"/>
              <a:buChar char="o"/>
            </a:pPr>
            <a:r>
              <a:rPr lang="en-US" dirty="0">
                <a:ea typeface="Calibri"/>
                <a:cs typeface="Calibri"/>
              </a:rPr>
              <a:t>Strengthen our community networks by working in solidarity with each other and in addressing cross-cutting issues in our communities. </a:t>
            </a:r>
          </a:p>
          <a:p>
            <a:pPr lvl="1">
              <a:buFont typeface="Courier New" panose="020B0604020202020204" pitchFamily="34" charset="0"/>
              <a:buChar char="o"/>
            </a:pPr>
            <a:r>
              <a:rPr lang="en-US" dirty="0">
                <a:ea typeface="Calibri"/>
                <a:cs typeface="Calibri"/>
              </a:rPr>
              <a:t>Consistent and transparent communication, staying in touch with communities and showing interest in other issues that the community deals with.</a:t>
            </a:r>
            <a:endParaRPr lang="en-US" dirty="0"/>
          </a:p>
          <a:p>
            <a:pPr lvl="1">
              <a:buFont typeface="Courier New" panose="020B0604020202020204" pitchFamily="34" charset="0"/>
              <a:buChar char="o"/>
            </a:pPr>
            <a:r>
              <a:rPr lang="en-US" dirty="0">
                <a:ea typeface="Calibri"/>
                <a:cs typeface="Calibri"/>
              </a:rPr>
              <a:t>Encourage collective decision-making on activities and strategies within the community structures. </a:t>
            </a:r>
          </a:p>
          <a:p>
            <a:pPr lvl="1">
              <a:buFont typeface="Courier New" panose="020B0604020202020204" pitchFamily="34" charset="0"/>
              <a:buChar char="o"/>
            </a:pPr>
            <a:r>
              <a:rPr lang="en-US" dirty="0">
                <a:ea typeface="Calibri"/>
                <a:cs typeface="Calibri"/>
              </a:rPr>
              <a:t>Capacity building and shared learning.</a:t>
            </a:r>
          </a:p>
          <a:p>
            <a:pPr lvl="1">
              <a:buFont typeface="Courier New" panose="020B0604020202020204" pitchFamily="34" charset="0"/>
              <a:buChar char="o"/>
            </a:pPr>
            <a:r>
              <a:rPr lang="en-US" dirty="0">
                <a:ea typeface="Calibri"/>
                <a:cs typeface="Calibri"/>
              </a:rPr>
              <a:t>Long-term relationship building and sustainability.</a:t>
            </a:r>
          </a:p>
          <a:p>
            <a:pPr lvl="1">
              <a:buFont typeface="Courier New" panose="020B0604020202020204" pitchFamily="34" charset="0"/>
              <a:buChar char="o"/>
            </a:pPr>
            <a:endParaRPr lang="en-US" dirty="0"/>
          </a:p>
          <a:p>
            <a:r>
              <a:rPr lang="en-US" dirty="0"/>
              <a:t>How will you facilitate mentoring, convening, and peer exchanges among professional advocates and emerging leaders?</a:t>
            </a:r>
          </a:p>
          <a:p>
            <a:pPr lvl="1">
              <a:buFont typeface="Courier New" panose="020B0604020202020204" pitchFamily="34" charset="0"/>
              <a:buChar char="o"/>
            </a:pPr>
            <a:r>
              <a:rPr lang="en-US" dirty="0">
                <a:ea typeface="Calibri"/>
                <a:cs typeface="Calibri"/>
              </a:rPr>
              <a:t>Implementing structured mentorship programs.</a:t>
            </a:r>
          </a:p>
          <a:p>
            <a:pPr lvl="1">
              <a:buFont typeface="Courier New" panose="020B0604020202020204" pitchFamily="34" charset="0"/>
              <a:buChar char="o"/>
            </a:pPr>
            <a:r>
              <a:rPr lang="en-US" dirty="0">
                <a:ea typeface="Calibri"/>
                <a:cs typeface="Calibri"/>
              </a:rPr>
              <a:t>Through our community dialogues and imbizos.</a:t>
            </a:r>
          </a:p>
          <a:p>
            <a:pPr lvl="1">
              <a:buFont typeface="Courier New" panose="020B0604020202020204" pitchFamily="34" charset="0"/>
              <a:buChar char="o"/>
            </a:pPr>
            <a:r>
              <a:rPr lang="en-US" dirty="0">
                <a:ea typeface="Calibri"/>
                <a:cs typeface="Calibri"/>
              </a:rPr>
              <a:t>Work with partner organizations' leadership to include feminist learning as part of their internal activities.</a:t>
            </a:r>
          </a:p>
          <a:p>
            <a:pPr lvl="1">
              <a:buFont typeface="Courier New" panose="020B0604020202020204" pitchFamily="34" charset="0"/>
              <a:buChar char="o"/>
            </a:pPr>
            <a:r>
              <a:rPr lang="en-US" dirty="0">
                <a:ea typeface="Calibri"/>
                <a:cs typeface="Calibri"/>
              </a:rPr>
              <a:t>Encourage collective creation of an online exchange/learning hub, skills sharing amongst participating organizations</a:t>
            </a:r>
          </a:p>
          <a:p>
            <a:pPr lvl="1">
              <a:buFont typeface="Courier New" panose="020B0604020202020204" pitchFamily="34" charset="0"/>
              <a:buChar char="o"/>
            </a:pPr>
            <a:r>
              <a:rPr lang="en-US" dirty="0">
                <a:ea typeface="Calibri"/>
                <a:cs typeface="Calibri"/>
              </a:rPr>
              <a:t>Cross-movement learning and solidarity</a:t>
            </a:r>
          </a:p>
        </p:txBody>
      </p:sp>
      <p:sp>
        <p:nvSpPr>
          <p:cNvPr id="22" name="TextBox 21">
            <a:extLst>
              <a:ext uri="{FF2B5EF4-FFF2-40B4-BE49-F238E27FC236}">
                <a16:creationId xmlns:a16="http://schemas.microsoft.com/office/drawing/2014/main" id="{9B4D86FD-815D-F2C7-716E-C93F3F26F626}"/>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2" name="Picture 1" descr="A person speaking into a microphone&#10;&#10;AI-generated content may be incorrect.">
            <a:extLst>
              <a:ext uri="{FF2B5EF4-FFF2-40B4-BE49-F238E27FC236}">
                <a16:creationId xmlns:a16="http://schemas.microsoft.com/office/drawing/2014/main" id="{B4942D7B-265F-9B56-AD50-D938CE048AE7}"/>
              </a:ext>
            </a:extLst>
          </p:cNvPr>
          <p:cNvPicPr>
            <a:picLocks noChangeAspect="1"/>
          </p:cNvPicPr>
          <p:nvPr/>
        </p:nvPicPr>
        <p:blipFill>
          <a:blip r:embed="rId2"/>
          <a:stretch>
            <a:fillRect/>
          </a:stretch>
        </p:blipFill>
        <p:spPr>
          <a:xfrm>
            <a:off x="6584831" y="1768415"/>
            <a:ext cx="4895491" cy="3263661"/>
          </a:xfrm>
          <a:prstGeom prst="rect">
            <a:avLst/>
          </a:prstGeom>
        </p:spPr>
      </p:pic>
    </p:spTree>
    <p:extLst>
      <p:ext uri="{BB962C8B-B14F-4D97-AF65-F5344CB8AC3E}">
        <p14:creationId xmlns:p14="http://schemas.microsoft.com/office/powerpoint/2010/main" val="1262505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37667" y="329830"/>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Linking &amp; Learning</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EB09FB6D-3443-7712-9C6B-FA31AEFCF9BD}"/>
              </a:ext>
            </a:extLst>
          </p:cNvPr>
          <p:cNvSpPr>
            <a:spLocks noGrp="1"/>
          </p:cNvSpPr>
          <p:nvPr>
            <p:ph idx="1"/>
          </p:nvPr>
        </p:nvSpPr>
        <p:spPr>
          <a:xfrm>
            <a:off x="837667" y="1399963"/>
            <a:ext cx="5887450" cy="4530583"/>
          </a:xfrm>
        </p:spPr>
        <p:txBody>
          <a:bodyPr vert="horz" lIns="91440" tIns="45720" rIns="91440" bIns="45720" rtlCol="0" anchor="t">
            <a:normAutofit fontScale="70000" lnSpcReduction="20000"/>
          </a:bodyPr>
          <a:lstStyle/>
          <a:p>
            <a:r>
              <a:rPr lang="en-US" dirty="0"/>
              <a:t>How will you foster a culture of continuous learning and best practice sharing?</a:t>
            </a:r>
          </a:p>
          <a:p>
            <a:pPr lvl="1">
              <a:buFont typeface="Courier New" panose="020B0604020202020204" pitchFamily="34" charset="0"/>
              <a:buChar char="o"/>
            </a:pPr>
            <a:r>
              <a:rPr lang="en-US" dirty="0">
                <a:ea typeface="Calibri"/>
                <a:cs typeface="Calibri"/>
              </a:rPr>
              <a:t>Knowledge production and documentation.</a:t>
            </a:r>
          </a:p>
          <a:p>
            <a:pPr lvl="1">
              <a:buFont typeface="Courier New" panose="020B0604020202020204" pitchFamily="34" charset="0"/>
              <a:buChar char="o"/>
            </a:pPr>
            <a:r>
              <a:rPr lang="en-US" dirty="0">
                <a:ea typeface="Calibri"/>
                <a:cs typeface="Calibri"/>
              </a:rPr>
              <a:t>Hosting regular learning and reflection sessions.</a:t>
            </a:r>
            <a:endParaRPr lang="en-US" dirty="0"/>
          </a:p>
          <a:p>
            <a:pPr lvl="1">
              <a:buFont typeface="Courier New" panose="020B0604020202020204" pitchFamily="34" charset="0"/>
              <a:buChar char="o"/>
            </a:pPr>
            <a:r>
              <a:rPr lang="en-US" dirty="0">
                <a:ea typeface="Calibri"/>
                <a:cs typeface="Calibri"/>
              </a:rPr>
              <a:t>Building community networks that will continue the work.</a:t>
            </a:r>
            <a:endParaRPr lang="en-US" dirty="0"/>
          </a:p>
          <a:p>
            <a:pPr lvl="1">
              <a:buFont typeface="Courier New" panose="020B0604020202020204" pitchFamily="34" charset="0"/>
              <a:buChar char="o"/>
            </a:pPr>
            <a:r>
              <a:rPr lang="en-US" dirty="0">
                <a:ea typeface="Calibri"/>
                <a:cs typeface="Calibri"/>
              </a:rPr>
              <a:t>Embedding best practices into organizational cultures.</a:t>
            </a:r>
            <a:endParaRPr lang="en-US" dirty="0"/>
          </a:p>
          <a:p>
            <a:pPr lvl="1">
              <a:buFont typeface="Courier New" panose="020B0604020202020204" pitchFamily="34" charset="0"/>
              <a:buChar char="o"/>
            </a:pPr>
            <a:r>
              <a:rPr lang="en-US" dirty="0">
                <a:ea typeface="Calibri"/>
                <a:cs typeface="Calibri"/>
              </a:rPr>
              <a:t>Using technology for continuous learning.</a:t>
            </a:r>
            <a:endParaRPr lang="en-US" dirty="0"/>
          </a:p>
          <a:p>
            <a:pPr lvl="1">
              <a:buFont typeface="Courier New" panose="020B0604020202020204" pitchFamily="34" charset="0"/>
              <a:buChar char="o"/>
            </a:pPr>
            <a:endParaRPr lang="en-US" dirty="0"/>
          </a:p>
          <a:p>
            <a:r>
              <a:rPr lang="en-US" dirty="0"/>
              <a:t>What mechanisms will you use to document and share lessons learned?</a:t>
            </a:r>
          </a:p>
          <a:p>
            <a:pPr lvl="1">
              <a:buFont typeface="Courier New" panose="020B0604020202020204" pitchFamily="34" charset="0"/>
              <a:buChar char="o"/>
            </a:pPr>
            <a:r>
              <a:rPr lang="en-US" dirty="0">
                <a:ea typeface="Calibri"/>
                <a:cs typeface="Calibri"/>
              </a:rPr>
              <a:t>Internal structured documentation and knowledge management processes to keep regular detailed reports on successes, challenges, impact etc.</a:t>
            </a:r>
          </a:p>
          <a:p>
            <a:pPr lvl="1">
              <a:buFont typeface="Courier New" panose="020B0604020202020204" pitchFamily="34" charset="0"/>
              <a:buChar char="o"/>
            </a:pPr>
            <a:r>
              <a:rPr lang="en-US" dirty="0">
                <a:ea typeface="Calibri"/>
                <a:cs typeface="Calibri"/>
              </a:rPr>
              <a:t>Regular inter-organizational feedback sessions on project progress.</a:t>
            </a:r>
          </a:p>
          <a:p>
            <a:pPr lvl="1">
              <a:buFont typeface="Courier New" panose="020B0604020202020204" pitchFamily="34" charset="0"/>
              <a:buChar char="o"/>
            </a:pPr>
            <a:r>
              <a:rPr lang="en-US" dirty="0">
                <a:ea typeface="Calibri"/>
                <a:cs typeface="Calibri"/>
              </a:rPr>
              <a:t>Monitoring and Evaluation and adaptive learning.</a:t>
            </a:r>
          </a:p>
          <a:p>
            <a:pPr lvl="1">
              <a:buFont typeface="Courier New" panose="020B0604020202020204" pitchFamily="34" charset="0"/>
              <a:buChar char="o"/>
            </a:pPr>
            <a:endParaRPr lang="en-US" dirty="0">
              <a:ea typeface="Calibri"/>
              <a:cs typeface="Calibri"/>
            </a:endParaRPr>
          </a:p>
        </p:txBody>
      </p:sp>
      <p:sp>
        <p:nvSpPr>
          <p:cNvPr id="22" name="TextBox 21">
            <a:extLst>
              <a:ext uri="{FF2B5EF4-FFF2-40B4-BE49-F238E27FC236}">
                <a16:creationId xmlns:a16="http://schemas.microsoft.com/office/drawing/2014/main" id="{9B4D86FD-815D-F2C7-716E-C93F3F26F626}"/>
              </a:ext>
            </a:extLst>
          </p:cNvPr>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6" name="Picture 5" descr="A person holding a sign&#10;&#10;AI-generated content may be incorrect.">
            <a:extLst>
              <a:ext uri="{FF2B5EF4-FFF2-40B4-BE49-F238E27FC236}">
                <a16:creationId xmlns:a16="http://schemas.microsoft.com/office/drawing/2014/main" id="{87F20EB2-274B-82B8-8AC2-1FA27024EE2B}"/>
              </a:ext>
            </a:extLst>
          </p:cNvPr>
          <p:cNvPicPr>
            <a:picLocks noChangeAspect="1"/>
          </p:cNvPicPr>
          <p:nvPr/>
        </p:nvPicPr>
        <p:blipFill>
          <a:blip r:embed="rId2"/>
          <a:stretch>
            <a:fillRect/>
          </a:stretch>
        </p:blipFill>
        <p:spPr>
          <a:xfrm>
            <a:off x="7176099" y="1121434"/>
            <a:ext cx="3403840" cy="4643886"/>
          </a:xfrm>
          <a:prstGeom prst="rect">
            <a:avLst/>
          </a:prstGeom>
        </p:spPr>
      </p:pic>
    </p:spTree>
    <p:extLst>
      <p:ext uri="{BB962C8B-B14F-4D97-AF65-F5344CB8AC3E}">
        <p14:creationId xmlns:p14="http://schemas.microsoft.com/office/powerpoint/2010/main" val="2092353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509452" y="3"/>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152400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NEXT STEPS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981200" y="1258313"/>
            <a:ext cx="8077200" cy="4846152"/>
          </a:xfrm>
          <a:prstGeom prst="rect">
            <a:avLst/>
          </a:prstGeom>
          <a:noFill/>
          <a:ln>
            <a:solidFill>
              <a:srgbClr val="7B56A3"/>
            </a:solidFill>
          </a:ln>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dirty="0"/>
              <a:t>What will be your key priorities moving forward </a:t>
            </a:r>
          </a:p>
          <a:p>
            <a:pPr lvl="1">
              <a:buFont typeface="Courier New" panose="020F0502020204030204" pitchFamily="34" charset="0"/>
              <a:buChar char="o"/>
            </a:pPr>
            <a:r>
              <a:rPr lang="en-US" sz="1400" dirty="0">
                <a:latin typeface="Calibri"/>
                <a:ea typeface="Calibri"/>
                <a:cs typeface="Calibri"/>
              </a:rPr>
              <a:t>Strengthening advocacy and movement building.</a:t>
            </a:r>
          </a:p>
          <a:p>
            <a:pPr lvl="1">
              <a:buFont typeface="Courier New" panose="020F0502020204030204" pitchFamily="34" charset="0"/>
              <a:buChar char="o"/>
            </a:pPr>
            <a:r>
              <a:rPr lang="en-US" sz="1400" dirty="0">
                <a:latin typeface="Calibri"/>
                <a:ea typeface="Calibri"/>
                <a:cs typeface="Calibri"/>
              </a:rPr>
              <a:t>Enhancing knowledge production and storytelling.</a:t>
            </a:r>
          </a:p>
          <a:p>
            <a:pPr lvl="1">
              <a:buFont typeface="Courier New" panose="020F0502020204030204" pitchFamily="34" charset="0"/>
              <a:buChar char="o"/>
            </a:pPr>
            <a:r>
              <a:rPr lang="en-US" sz="1400" dirty="0">
                <a:latin typeface="Calibri"/>
                <a:ea typeface="Calibri"/>
                <a:cs typeface="Calibri"/>
              </a:rPr>
              <a:t>Strengthening economic empowerment and leadership development.</a:t>
            </a:r>
          </a:p>
          <a:p>
            <a:pPr lvl="1">
              <a:buFont typeface="Courier New" panose="020F0502020204030204" pitchFamily="34" charset="0"/>
              <a:buChar char="o"/>
            </a:pPr>
            <a:r>
              <a:rPr lang="en-US" sz="1400" dirty="0">
                <a:latin typeface="Calibri"/>
                <a:ea typeface="Calibri"/>
                <a:cs typeface="Calibri"/>
              </a:rPr>
              <a:t>Leveraging technology for advocacy, awareness and consciousness raising.</a:t>
            </a:r>
          </a:p>
          <a:p>
            <a:pPr lvl="1">
              <a:buFont typeface="Courier New" panose="020F0502020204030204" pitchFamily="34" charset="0"/>
              <a:buChar char="o"/>
            </a:pPr>
            <a:r>
              <a:rPr lang="en-US" sz="1400" dirty="0">
                <a:latin typeface="Calibri"/>
                <a:ea typeface="Calibri"/>
                <a:cs typeface="Calibri"/>
              </a:rPr>
              <a:t>Strengthening organizational sustainability and partnerships.</a:t>
            </a:r>
          </a:p>
          <a:p>
            <a:pPr lvl="1">
              <a:buFont typeface="Courier New" panose="020F0502020204030204" pitchFamily="34" charset="0"/>
              <a:buChar char="o"/>
            </a:pPr>
            <a:r>
              <a:rPr lang="en-US" sz="1400" dirty="0">
                <a:latin typeface="Calibri"/>
                <a:ea typeface="Calibri"/>
                <a:cs typeface="Calibri"/>
              </a:rPr>
              <a:t>Strengthening our monitoring and evaluation and adaptive learning.</a:t>
            </a:r>
          </a:p>
          <a:p>
            <a:pPr marL="457200" lvl="1" indent="0">
              <a:buNone/>
            </a:pPr>
            <a:endParaRPr lang="en-US" sz="1400" dirty="0">
              <a:latin typeface="Calibri"/>
              <a:ea typeface="Calibri"/>
              <a:cs typeface="Calibri"/>
            </a:endParaRPr>
          </a:p>
          <a:p>
            <a:pPr marL="457200" lvl="1" indent="0">
              <a:buNone/>
            </a:pPr>
            <a:endParaRPr lang="en-US" sz="1400" dirty="0">
              <a:latin typeface="Calibri"/>
              <a:ea typeface="Calibri"/>
              <a:cs typeface="Calibri"/>
            </a:endParaRPr>
          </a:p>
          <a:p>
            <a:pPr marL="457200" lvl="1" indent="0">
              <a:buNone/>
            </a:pPr>
            <a:endParaRPr lang="en-US" sz="1400" dirty="0">
              <a:latin typeface="Calibri"/>
              <a:ea typeface="Calibri"/>
              <a:cs typeface="Calibri"/>
            </a:endParaRPr>
          </a:p>
        </p:txBody>
      </p:sp>
      <p:pic>
        <p:nvPicPr>
          <p:cNvPr id="2" name="Picture 1" descr="A group of people running in a street&#10;&#10;AI-generated content may be incorrect.">
            <a:extLst>
              <a:ext uri="{FF2B5EF4-FFF2-40B4-BE49-F238E27FC236}">
                <a16:creationId xmlns:a16="http://schemas.microsoft.com/office/drawing/2014/main" id="{536809F0-1D83-1256-E4EB-5D0B58041371}"/>
              </a:ext>
            </a:extLst>
          </p:cNvPr>
          <p:cNvPicPr>
            <a:picLocks noChangeAspect="1"/>
          </p:cNvPicPr>
          <p:nvPr/>
        </p:nvPicPr>
        <p:blipFill>
          <a:blip r:embed="rId2"/>
          <a:stretch>
            <a:fillRect/>
          </a:stretch>
        </p:blipFill>
        <p:spPr>
          <a:xfrm>
            <a:off x="4086764" y="3335547"/>
            <a:ext cx="4004095" cy="2674189"/>
          </a:xfrm>
          <a:prstGeom prst="rect">
            <a:avLst/>
          </a:prstGeom>
        </p:spPr>
      </p:pic>
    </p:spTree>
    <p:extLst>
      <p:ext uri="{BB962C8B-B14F-4D97-AF65-F5344CB8AC3E}">
        <p14:creationId xmlns:p14="http://schemas.microsoft.com/office/powerpoint/2010/main" val="115038640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18" ma:contentTypeDescription="Create a new document." ma:contentTypeScope="" ma:versionID="db2c24615140b5023b983e5a70edf3b8">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48f63a56c338c2af9d9e2058225f7d31"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2F744-F2CC-4937-96DF-47CDD10E73A0}">
  <ds:schemaRefs>
    <ds:schemaRef ds:uri="406893f5-2274-413a-be44-8f15a8803862"/>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5c72703c-1067-4fa7-89cc-ef245258de7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6147A91-9EF1-46AE-B926-38E4A90236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93f5-2274-413a-be44-8f15a8803862"/>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D70290-E215-4A5C-823D-30A94AC1A8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594</TotalTime>
  <Words>296</Words>
  <Application>Microsoft Office PowerPoint</Application>
  <PresentationFormat>Widescreen</PresentationFormat>
  <Paragraphs>41</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dc:creator>
  <cp:lastModifiedBy>useradmin</cp:lastModifiedBy>
  <cp:revision>503</cp:revision>
  <dcterms:created xsi:type="dcterms:W3CDTF">2023-08-28T07:48:34Z</dcterms:created>
  <dcterms:modified xsi:type="dcterms:W3CDTF">2025-02-27T14:28:19Z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ies>
</file>