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9" roundtripDataSignature="AMtx7mhAeFgTvZASP3712n8BjnyhTYji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Tahoma-bold.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2.xml"/><Relationship Id="rId12" Type="http://schemas.openxmlformats.org/officeDocument/2006/relationships/slide" Target="slides/slide7.xml"/><Relationship Id="rId17" Type="http://schemas.openxmlformats.org/officeDocument/2006/relationships/font" Target="fonts/Tahoma-regular.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slide" Target="slides/slide11.xml"/><Relationship Id="rId20"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 name="Google Shape;18;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 name="Google Shape;1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 name="Google Shape;25;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 name="Google Shape;26;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7" name="Google Shape;27;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8" name="Google Shape;2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4" name="Google Shape;3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762000" y="2743623"/>
            <a:ext cx="7848600" cy="273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ZW" sz="2800" u="none" cap="none" strike="noStrike">
                <a:solidFill>
                  <a:schemeClr val="dk1"/>
                </a:solidFill>
                <a:latin typeface="Tahoma"/>
                <a:ea typeface="Tahoma"/>
                <a:cs typeface="Tahoma"/>
                <a:sym typeface="Tahoma"/>
              </a:rPr>
              <a:t>SADC PROTOCOL@WORK SUMMIT </a:t>
            </a:r>
            <a:r>
              <a:rPr b="1" i="0" lang="en-ZW" sz="3600" u="none" cap="none" strike="noStrike">
                <a:solidFill>
                  <a:schemeClr val="dk1"/>
                </a:solidFill>
                <a:latin typeface="Calibri"/>
                <a:ea typeface="Calibri"/>
                <a:cs typeface="Calibri"/>
                <a:sym typeface="Calibri"/>
              </a:rPr>
              <a:t>2024</a:t>
            </a:r>
            <a:endParaRPr b="1" i="0" sz="3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ZW" sz="3600" u="none" cap="none" strike="noStrike">
                <a:solidFill>
                  <a:schemeClr val="dk1"/>
                </a:solidFill>
                <a:latin typeface="Calibri"/>
                <a:ea typeface="Calibri"/>
                <a:cs typeface="Calibri"/>
                <a:sym typeface="Calibri"/>
              </a:rPr>
              <a:t>Youth Leadership Template </a:t>
            </a:r>
            <a:endParaRPr b="1" i="0" sz="2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ZW" sz="2000" u="none" cap="none" strike="noStrike">
                <a:solidFill>
                  <a:srgbClr val="FF0000"/>
                </a:solidFill>
                <a:latin typeface="Calibri"/>
                <a:ea typeface="Calibri"/>
                <a:cs typeface="Calibri"/>
                <a:sym typeface="Calibri"/>
              </a:rPr>
              <a:t>(</a:t>
            </a:r>
            <a:r>
              <a:rPr lang="en-ZW" sz="2000">
                <a:solidFill>
                  <a:srgbClr val="FF0000"/>
                </a:solidFill>
                <a:latin typeface="Calibri"/>
                <a:ea typeface="Calibri"/>
                <a:cs typeface="Calibri"/>
                <a:sym typeface="Calibri"/>
              </a:rPr>
              <a:t>Zimbabwe, Harare, </a:t>
            </a:r>
            <a:r>
              <a:rPr b="0" i="0" lang="en-ZW" sz="2000" u="none" cap="none" strike="noStrike">
                <a:solidFill>
                  <a:srgbClr val="FF0000"/>
                </a:solidFill>
                <a:latin typeface="Calibri"/>
                <a:ea typeface="Calibri"/>
                <a:cs typeface="Calibri"/>
                <a:sym typeface="Calibri"/>
              </a:rPr>
              <a:t> date </a:t>
            </a:r>
            <a:r>
              <a:rPr lang="en-ZW" sz="2000">
                <a:solidFill>
                  <a:srgbClr val="FF0000"/>
                </a:solidFill>
                <a:latin typeface="Calibri"/>
                <a:ea typeface="Calibri"/>
                <a:cs typeface="Calibri"/>
                <a:sym typeface="Calibri"/>
              </a:rPr>
              <a:t>Tinotenda Pardon Matenda </a:t>
            </a:r>
            <a:r>
              <a:rPr b="0" i="0" lang="en-ZW" sz="2000" u="none" cap="none" strike="noStrike">
                <a:solidFill>
                  <a:srgbClr val="FF0000"/>
                </a:solidFill>
                <a:latin typeface="Calibri"/>
                <a:ea typeface="Calibri"/>
                <a:cs typeface="Calibri"/>
                <a:sym typeface="Calibri"/>
              </a:rPr>
              <a:t>)</a:t>
            </a:r>
            <a:endParaRPr/>
          </a:p>
          <a:p>
            <a:pPr indent="0" lvl="0" marL="0" marR="0" rtl="0" algn="ctr">
              <a:spcBef>
                <a:spcPts val="0"/>
              </a:spcBef>
              <a:spcAft>
                <a:spcPts val="0"/>
              </a:spcAft>
              <a:buNone/>
            </a:pPr>
            <a:r>
              <a:t/>
            </a:r>
            <a:endParaRPr b="0" i="0" sz="20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0" i="0" lang="en-ZW" sz="2000" u="none" cap="none" strike="noStrike">
                <a:solidFill>
                  <a:srgbClr val="FF0000"/>
                </a:solidFill>
                <a:latin typeface="Calibri"/>
                <a:ea typeface="Calibri"/>
                <a:cs typeface="Calibri"/>
                <a:sym typeface="Calibri"/>
              </a:rPr>
              <a:t>Please use your own background photos to make your presentation unique. Quotes and any other visuals make your presentation more engaging!</a:t>
            </a:r>
            <a:endParaRPr/>
          </a:p>
        </p:txBody>
      </p:sp>
      <p:sp>
        <p:nvSpPr>
          <p:cNvPr id="85" name="Google Shape;85;p1"/>
          <p:cNvSpPr txBox="1"/>
          <p:nvPr/>
        </p:nvSpPr>
        <p:spPr>
          <a:xfrm>
            <a:off x="0" y="6398786"/>
            <a:ext cx="9144000" cy="466218"/>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nvGrpSpPr>
          <p:cNvPr id="86" name="Google Shape;86;p1"/>
          <p:cNvGrpSpPr/>
          <p:nvPr/>
        </p:nvGrpSpPr>
        <p:grpSpPr>
          <a:xfrm>
            <a:off x="0" y="304800"/>
            <a:ext cx="8991600" cy="762000"/>
            <a:chOff x="543012" y="237175"/>
            <a:chExt cx="11206620" cy="1314506"/>
          </a:xfrm>
        </p:grpSpPr>
        <p:pic>
          <p:nvPicPr>
            <p:cNvPr id="87" name="Google Shape;87;p1"/>
            <p:cNvPicPr preferRelativeResize="0"/>
            <p:nvPr/>
          </p:nvPicPr>
          <p:blipFill rotWithShape="1">
            <a:blip r:embed="rId3">
              <a:alphaModFix/>
            </a:blip>
            <a:srcRect b="0" l="0" r="0" t="0"/>
            <a:stretch/>
          </p:blipFill>
          <p:spPr>
            <a:xfrm>
              <a:off x="2049638" y="638675"/>
              <a:ext cx="3237986" cy="778756"/>
            </a:xfrm>
            <a:prstGeom prst="rect">
              <a:avLst/>
            </a:prstGeom>
            <a:noFill/>
            <a:ln>
              <a:noFill/>
            </a:ln>
          </p:spPr>
        </p:pic>
        <p:pic>
          <p:nvPicPr>
            <p:cNvPr id="88" name="Google Shape;88;p1"/>
            <p:cNvPicPr preferRelativeResize="0"/>
            <p:nvPr/>
          </p:nvPicPr>
          <p:blipFill rotWithShape="1">
            <a:blip r:embed="rId4">
              <a:alphaModFix/>
            </a:blip>
            <a:srcRect b="0" l="0" r="0" t="0"/>
            <a:stretch/>
          </p:blipFill>
          <p:spPr>
            <a:xfrm>
              <a:off x="543012" y="237175"/>
              <a:ext cx="1506626" cy="1314506"/>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8969018" y="679918"/>
              <a:ext cx="2780614" cy="807702"/>
            </a:xfrm>
            <a:prstGeom prst="rect">
              <a:avLst/>
            </a:prstGeom>
            <a:noFill/>
            <a:ln>
              <a:noFill/>
            </a:ln>
          </p:spPr>
        </p:pic>
        <p:pic>
          <p:nvPicPr>
            <p:cNvPr id="90" name="Google Shape;90;p1"/>
            <p:cNvPicPr preferRelativeResize="0"/>
            <p:nvPr/>
          </p:nvPicPr>
          <p:blipFill rotWithShape="1">
            <a:blip r:embed="rId6">
              <a:alphaModFix/>
            </a:blip>
            <a:srcRect b="0" l="0" r="0" t="0"/>
            <a:stretch/>
          </p:blipFill>
          <p:spPr>
            <a:xfrm>
              <a:off x="5470412" y="708948"/>
              <a:ext cx="3315817" cy="623788"/>
            </a:xfrm>
            <a:prstGeom prst="rect">
              <a:avLst/>
            </a:prstGeom>
            <a:noFill/>
            <a:ln>
              <a:noFill/>
            </a:ln>
          </p:spPr>
        </p:pic>
      </p:gr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Lessons</a:t>
            </a:r>
            <a:r>
              <a:rPr lang="en-ZW"/>
              <a:t> </a:t>
            </a:r>
            <a:r>
              <a:rPr b="1" lang="en-ZW"/>
              <a:t>Learnt</a:t>
            </a:r>
            <a:r>
              <a:rPr lang="en-ZW"/>
              <a:t> </a:t>
            </a:r>
            <a:endParaRPr/>
          </a:p>
        </p:txBody>
      </p:sp>
      <p:sp>
        <p:nvSpPr>
          <p:cNvPr id="172" name="Google Shape;172;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ZW"/>
              <a:t>there is a very strong relationship between how you help and develop yourself as a leader and how you help and </a:t>
            </a:r>
            <a:r>
              <a:rPr lang="en-ZW"/>
              <a:t>represent</a:t>
            </a:r>
            <a:r>
              <a:rPr lang="en-ZW"/>
              <a:t> others.in ths day and time people we lead are moved by results and evidence </a:t>
            </a:r>
            <a:endParaRPr/>
          </a:p>
        </p:txBody>
      </p:sp>
      <p:sp>
        <p:nvSpPr>
          <p:cNvPr id="173" name="Google Shape;173;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sp>
        <p:nvSpPr>
          <p:cNvPr id="174" name="Google Shape;174;p10"/>
          <p:cNvSpPr txBox="1"/>
          <p:nvPr/>
        </p:nvSpPr>
        <p:spPr>
          <a:xfrm>
            <a:off x="0" y="6370494"/>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NEXT STEPS</a:t>
            </a:r>
            <a:endParaRPr/>
          </a:p>
        </p:txBody>
      </p:sp>
      <p:sp>
        <p:nvSpPr>
          <p:cNvPr id="180" name="Google Shape;180;p11"/>
          <p:cNvSpPr txBox="1"/>
          <p:nvPr>
            <p:ph idx="1" type="body"/>
          </p:nvPr>
        </p:nvSpPr>
        <p:spPr>
          <a:xfrm>
            <a:off x="457200" y="1600200"/>
            <a:ext cx="4038600" cy="45259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85000" lnSpcReduction="10000"/>
          </a:bodyPr>
          <a:lstStyle/>
          <a:p>
            <a:pPr indent="0" lvl="0" marL="342900" rtl="0" algn="l">
              <a:spcBef>
                <a:spcPts val="0"/>
              </a:spcBef>
              <a:spcAft>
                <a:spcPts val="0"/>
              </a:spcAft>
              <a:buNone/>
            </a:pPr>
            <a:r>
              <a:rPr lang="en-ZW"/>
              <a:t>my future plans are to further enhance my academic qualifications by obtaini ng furter studies in International law. this will help me better manueveer the global development landscape combining my social work knowledge and legal knowledge. especialky around advocacy. </a:t>
            </a:r>
            <a:endParaRPr sz="2800"/>
          </a:p>
          <a:p>
            <a:pPr indent="0" lvl="0" marL="0" rtl="0" algn="l">
              <a:spcBef>
                <a:spcPts val="560"/>
              </a:spcBef>
              <a:spcAft>
                <a:spcPts val="0"/>
              </a:spcAft>
              <a:buClr>
                <a:schemeClr val="dk1"/>
              </a:buClr>
              <a:buSzPct val="100000"/>
              <a:buNone/>
            </a:pPr>
            <a:r>
              <a:t/>
            </a:r>
            <a:endParaRPr sz="2800"/>
          </a:p>
          <a:p>
            <a:pPr indent="0" lvl="0" marL="0" rtl="0" algn="l">
              <a:spcBef>
                <a:spcPts val="560"/>
              </a:spcBef>
              <a:spcAft>
                <a:spcPts val="0"/>
              </a:spcAft>
              <a:buClr>
                <a:schemeClr val="dk1"/>
              </a:buClr>
              <a:buSzPct val="100000"/>
              <a:buNone/>
            </a:pPr>
            <a:r>
              <a:t/>
            </a:r>
            <a:endParaRPr/>
          </a:p>
        </p:txBody>
      </p:sp>
      <p:sp>
        <p:nvSpPr>
          <p:cNvPr id="181" name="Google Shape;181;p11"/>
          <p:cNvSpPr txBox="1"/>
          <p:nvPr>
            <p:ph idx="2" type="body"/>
          </p:nvPr>
        </p:nvSpPr>
        <p:spPr>
          <a:xfrm>
            <a:off x="4648200" y="1600200"/>
            <a:ext cx="4038600" cy="45259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t/>
            </a:r>
            <a:endParaRPr/>
          </a:p>
        </p:txBody>
      </p:sp>
      <p:sp>
        <p:nvSpPr>
          <p:cNvPr id="182" name="Google Shape;182;p11"/>
          <p:cNvSpPr txBox="1"/>
          <p:nvPr/>
        </p:nvSpPr>
        <p:spPr>
          <a:xfrm>
            <a:off x="0" y="6398786"/>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Quotable Quotes</a:t>
            </a:r>
            <a:endParaRPr b="1"/>
          </a:p>
        </p:txBody>
      </p:sp>
      <p:sp>
        <p:nvSpPr>
          <p:cNvPr id="96" name="Google Shape;96;p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fontScale="85000" lnSpcReduction="10000"/>
          </a:bodyPr>
          <a:lstStyle/>
          <a:p>
            <a:pPr indent="-316230" lvl="0" marL="342900" rtl="0" algn="l">
              <a:spcBef>
                <a:spcPts val="0"/>
              </a:spcBef>
              <a:spcAft>
                <a:spcPts val="0"/>
              </a:spcAft>
              <a:buClr>
                <a:schemeClr val="dk1"/>
              </a:buClr>
              <a:buSzPct val="100000"/>
              <a:buChar char="•"/>
            </a:pPr>
            <a:r>
              <a:rPr lang="en-ZW"/>
              <a:t>Vamatenda Loves you is a promise , a promise to my people </a:t>
            </a:r>
            <a:endParaRPr/>
          </a:p>
          <a:p>
            <a:pPr indent="-316230" lvl="0" marL="342900" rtl="0" algn="l">
              <a:spcBef>
                <a:spcPts val="560"/>
              </a:spcBef>
              <a:spcAft>
                <a:spcPts val="0"/>
              </a:spcAft>
              <a:buClr>
                <a:schemeClr val="dk1"/>
              </a:buClr>
              <a:buSzPct val="100000"/>
              <a:buChar char="•"/>
            </a:pPr>
            <a:r>
              <a:rPr lang="en-ZW"/>
              <a:t>It is a constant reminder that whenever i say vamatenda lovesyou i ama making a apromise to better the lives of communities and individuals who constantly trust me to lead. it is a personal inspiration to be a faithful and dedicated leader who leads with love . </a:t>
            </a:r>
            <a:endParaRPr/>
          </a:p>
        </p:txBody>
      </p:sp>
      <p:sp>
        <p:nvSpPr>
          <p:cNvPr id="97" name="Google Shape;97;p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pic>
        <p:nvPicPr>
          <p:cNvPr id="98" name="Google Shape;98;p2"/>
          <p:cNvPicPr preferRelativeResize="0"/>
          <p:nvPr/>
        </p:nvPicPr>
        <p:blipFill rotWithShape="1">
          <a:blip r:embed="rId3">
            <a:alphaModFix/>
          </a:blip>
          <a:srcRect b="0" l="0" r="0" t="0"/>
          <a:stretch/>
        </p:blipFill>
        <p:spPr>
          <a:xfrm>
            <a:off x="-55265" y="6313805"/>
            <a:ext cx="9254530" cy="573074"/>
          </a:xfrm>
          <a:prstGeom prst="rect">
            <a:avLst/>
          </a:prstGeom>
          <a:noFill/>
          <a:ln>
            <a:noFill/>
          </a:ln>
        </p:spPr>
      </p:pic>
      <p:pic>
        <p:nvPicPr>
          <p:cNvPr id="99" name="Google Shape;99;p2"/>
          <p:cNvPicPr preferRelativeResize="0"/>
          <p:nvPr/>
        </p:nvPicPr>
        <p:blipFill>
          <a:blip r:embed="rId4">
            <a:alphaModFix/>
          </a:blip>
          <a:stretch>
            <a:fillRect/>
          </a:stretch>
        </p:blipFill>
        <p:spPr>
          <a:xfrm>
            <a:off x="4572000" y="1645200"/>
            <a:ext cx="4441376" cy="4480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ZW"/>
              <a:t>Experience as a leader</a:t>
            </a:r>
            <a:endParaRPr/>
          </a:p>
        </p:txBody>
      </p:sp>
      <p:sp>
        <p:nvSpPr>
          <p:cNvPr id="105" name="Google Shape;105;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fontScale="62500" lnSpcReduction="20000"/>
          </a:bodyPr>
          <a:lstStyle/>
          <a:p>
            <a:pPr indent="-276225" lvl="0" marL="342900" rtl="0" algn="l">
              <a:spcBef>
                <a:spcPts val="560"/>
              </a:spcBef>
              <a:spcAft>
                <a:spcPts val="0"/>
              </a:spcAft>
              <a:buClr>
                <a:schemeClr val="dk1"/>
              </a:buClr>
              <a:buSzPct val="100000"/>
              <a:buChar char="•"/>
            </a:pPr>
            <a:r>
              <a:rPr lang="en-ZW"/>
              <a:t>the definition of a leader is not one who holds positions and titles. for me being a laeader is a out the long term impact that my services makes. titles have a tenure and when that ends it is the results,impacts, lives inspired and lives transformed that counts. Coming bfrom the dusty streets of chitungwiza to rise gradually from leading my </a:t>
            </a:r>
            <a:r>
              <a:rPr lang="en-ZW"/>
              <a:t>small</a:t>
            </a:r>
            <a:r>
              <a:rPr lang="en-ZW"/>
              <a:t> community as a junior councillor, junior mayor, going to regional representation and international plartforms is the pinacle of my story. from the sewer filled streets of chitungwiza young people can dream big and achieve far beyond their imaginations that has been my story and the greatest impact i have made so far is to give hope to other children and youths trough myblife. </a:t>
            </a:r>
            <a:endParaRPr/>
          </a:p>
        </p:txBody>
      </p:sp>
      <p:sp>
        <p:nvSpPr>
          <p:cNvPr id="106" name="Google Shape;106;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ZW"/>
              <a:t>Insert photo</a:t>
            </a:r>
            <a:endParaRPr/>
          </a:p>
        </p:txBody>
      </p:sp>
      <p:sp>
        <p:nvSpPr>
          <p:cNvPr id="107" name="Google Shape;107;p3"/>
          <p:cNvSpPr txBox="1"/>
          <p:nvPr/>
        </p:nvSpPr>
        <p:spPr>
          <a:xfrm>
            <a:off x="0" y="6398786"/>
            <a:ext cx="9144000" cy="466218"/>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08" name="Google Shape;108;p3"/>
          <p:cNvPicPr preferRelativeResize="0"/>
          <p:nvPr/>
        </p:nvPicPr>
        <p:blipFill>
          <a:blip r:embed="rId3">
            <a:alphaModFix/>
          </a:blip>
          <a:stretch>
            <a:fillRect/>
          </a:stretch>
        </p:blipFill>
        <p:spPr>
          <a:xfrm>
            <a:off x="4495807" y="1600209"/>
            <a:ext cx="4208965" cy="3210463"/>
          </a:xfrm>
          <a:prstGeom prst="rect">
            <a:avLst/>
          </a:prstGeom>
          <a:noFill/>
          <a:ln>
            <a:noFill/>
          </a:ln>
        </p:spPr>
      </p:pic>
      <p:sp>
        <p:nvSpPr>
          <p:cNvPr id="109" name="Google Shape;109;p3"/>
          <p:cNvSpPr txBox="1"/>
          <p:nvPr/>
        </p:nvSpPr>
        <p:spPr>
          <a:xfrm>
            <a:off x="4648200" y="4810675"/>
            <a:ext cx="40386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ZW" sz="1000">
                <a:solidFill>
                  <a:schemeClr val="dk1"/>
                </a:solidFill>
                <a:latin typeface="Calibri"/>
                <a:ea typeface="Calibri"/>
                <a:cs typeface="Calibri"/>
                <a:sym typeface="Calibri"/>
              </a:rPr>
              <a:t>with support from the Zimbabwe Red Cross Society i led a team that did the training of </a:t>
            </a:r>
            <a:r>
              <a:rPr lang="en-ZW" sz="1000">
                <a:solidFill>
                  <a:schemeClr val="dk1"/>
                </a:solidFill>
                <a:latin typeface="Calibri"/>
                <a:ea typeface="Calibri"/>
                <a:cs typeface="Calibri"/>
                <a:sym typeface="Calibri"/>
              </a:rPr>
              <a:t>campus GBV champions</a:t>
            </a:r>
            <a:endParaRPr sz="1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WHO IS THIS YOUTH CHAMPION?  </a:t>
            </a:r>
            <a:endParaRPr b="1"/>
          </a:p>
        </p:txBody>
      </p:sp>
      <p:sp>
        <p:nvSpPr>
          <p:cNvPr id="115" name="Google Shape;115;p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rPr lang="en-ZW"/>
              <a:t>Detail</a:t>
            </a:r>
            <a:endParaRPr/>
          </a:p>
        </p:txBody>
      </p:sp>
      <p:sp>
        <p:nvSpPr>
          <p:cNvPr id="116" name="Google Shape;116;p4"/>
          <p:cNvSpPr txBox="1"/>
          <p:nvPr>
            <p:ph idx="2" type="body"/>
          </p:nvPr>
        </p:nvSpPr>
        <p:spPr>
          <a:xfrm>
            <a:off x="457200" y="2174875"/>
            <a:ext cx="4040188" cy="395128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None/>
            </a:pPr>
            <a:r>
              <a:rPr lang="en-ZW" sz="2800"/>
              <a:t>Born 21st of April in the hyear 2001 at st marys clinicin chitungwiza. i am a young zimbabwean leader who is primarily interested in youth participation, youth empowermnet and gender equality. The first son in a family of six and the most senior brother amongst my </a:t>
            </a:r>
            <a:r>
              <a:rPr lang="en-ZW" sz="2800"/>
              <a:t> many cousins. this gives me a greater responsibility to the world i represent but also from the family set up which is the primary unit for a community . I hold a degree in Social Work from Zimbabwe Ezekiel Guti University and an executuve certificate in project monitoring and evaluation from the Bindura University of Science education. </a:t>
            </a:r>
            <a:endParaRPr sz="2800"/>
          </a:p>
          <a:p>
            <a:pPr indent="-177800" lvl="0" marL="342900" rtl="0" algn="l">
              <a:spcBef>
                <a:spcPts val="520"/>
              </a:spcBef>
              <a:spcAft>
                <a:spcPts val="0"/>
              </a:spcAft>
              <a:buClr>
                <a:schemeClr val="dk1"/>
              </a:buClr>
              <a:buSzPct val="100000"/>
              <a:buNone/>
            </a:pPr>
            <a:r>
              <a:t/>
            </a:r>
            <a:endParaRPr sz="2600"/>
          </a:p>
        </p:txBody>
      </p:sp>
      <p:sp>
        <p:nvSpPr>
          <p:cNvPr id="117" name="Google Shape;117;p4"/>
          <p:cNvSpPr txBox="1"/>
          <p:nvPr>
            <p:ph idx="4" type="body"/>
          </p:nvPr>
        </p:nvSpPr>
        <p:spPr>
          <a:xfrm>
            <a:off x="4645025" y="2174875"/>
            <a:ext cx="4041775" cy="395128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rgbClr val="FF0000"/>
              </a:buClr>
              <a:buSzPts val="2400"/>
              <a:buChar char="•"/>
            </a:pPr>
            <a:r>
              <a:rPr lang="en-ZW">
                <a:solidFill>
                  <a:srgbClr val="FF0000"/>
                </a:solidFill>
              </a:rPr>
              <a:t>Include Photos or videos</a:t>
            </a:r>
            <a:endParaRPr/>
          </a:p>
        </p:txBody>
      </p:sp>
      <p:sp>
        <p:nvSpPr>
          <p:cNvPr id="118" name="Google Shape;118;p4"/>
          <p:cNvSpPr txBox="1"/>
          <p:nvPr/>
        </p:nvSpPr>
        <p:spPr>
          <a:xfrm>
            <a:off x="0" y="6398786"/>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19" name="Google Shape;119;p4"/>
          <p:cNvPicPr preferRelativeResize="0"/>
          <p:nvPr/>
        </p:nvPicPr>
        <p:blipFill>
          <a:blip r:embed="rId3">
            <a:alphaModFix/>
          </a:blip>
          <a:stretch>
            <a:fillRect/>
          </a:stretch>
        </p:blipFill>
        <p:spPr>
          <a:xfrm>
            <a:off x="4645025" y="2134050"/>
            <a:ext cx="4317826" cy="4032949"/>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WHAT DRIVES YOU?   </a:t>
            </a:r>
            <a:endParaRPr b="1"/>
          </a:p>
        </p:txBody>
      </p:sp>
      <p:sp>
        <p:nvSpPr>
          <p:cNvPr id="125" name="Google Shape;125;p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rPr lang="en-ZW"/>
              <a:t>Detail</a:t>
            </a:r>
            <a:endParaRPr/>
          </a:p>
        </p:txBody>
      </p:sp>
      <p:sp>
        <p:nvSpPr>
          <p:cNvPr id="126" name="Google Shape;126;p5"/>
          <p:cNvSpPr txBox="1"/>
          <p:nvPr>
            <p:ph idx="2" type="body"/>
          </p:nvPr>
        </p:nvSpPr>
        <p:spPr>
          <a:xfrm>
            <a:off x="457200" y="2174875"/>
            <a:ext cx="4040188" cy="395128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40000" lnSpcReduction="10000"/>
          </a:bodyPr>
          <a:lstStyle/>
          <a:p>
            <a:pPr indent="-236220" lvl="0" marL="342900" rtl="0" algn="l">
              <a:spcBef>
                <a:spcPts val="0"/>
              </a:spcBef>
              <a:spcAft>
                <a:spcPts val="0"/>
              </a:spcAft>
              <a:buClr>
                <a:schemeClr val="dk1"/>
              </a:buClr>
              <a:buSzPct val="100000"/>
              <a:buChar char="•"/>
            </a:pPr>
            <a:r>
              <a:rPr lang="en-ZW" sz="2800"/>
              <a:t>My Vision is to be a visionary leader who inspires and empowers people young and old to be active citizens and to dream big and conquer </a:t>
            </a:r>
            <a:endParaRPr/>
          </a:p>
          <a:p>
            <a:pPr indent="-236220" lvl="0" marL="342900" rtl="0" algn="l">
              <a:spcBef>
                <a:spcPts val="560"/>
              </a:spcBef>
              <a:spcAft>
                <a:spcPts val="0"/>
              </a:spcAft>
              <a:buClr>
                <a:schemeClr val="dk1"/>
              </a:buClr>
              <a:buSzPct val="100000"/>
              <a:buChar char="•"/>
            </a:pPr>
            <a:r>
              <a:rPr lang="en-ZW" sz="2800"/>
              <a:t>to be </a:t>
            </a:r>
            <a:r>
              <a:rPr lang="en-ZW" sz="2800"/>
              <a:t>successful</a:t>
            </a:r>
            <a:r>
              <a:rPr lang="en-ZW" sz="2800"/>
              <a:t> socially, economicslly while politically indipendent to better contribute to the development of my family and society</a:t>
            </a:r>
            <a:endParaRPr/>
          </a:p>
          <a:p>
            <a:pPr indent="-236220" lvl="0" marL="342900" rtl="0" algn="l">
              <a:spcBef>
                <a:spcPts val="560"/>
              </a:spcBef>
              <a:spcAft>
                <a:spcPts val="0"/>
              </a:spcAft>
              <a:buClr>
                <a:schemeClr val="dk1"/>
              </a:buClr>
              <a:buSzPct val="100000"/>
              <a:buChar char="•"/>
            </a:pPr>
            <a:r>
              <a:rPr lang="en-ZW" sz="2800"/>
              <a:t> during </a:t>
            </a:r>
            <a:r>
              <a:rPr lang="en-ZW" sz="2800"/>
              <a:t>form</a:t>
            </a:r>
            <a:r>
              <a:rPr lang="en-ZW" sz="2800"/>
              <a:t>  1 and 2 , i was a science student interested in engineering and making inventions like the electronic green book thst i created for the science exibition competitions in 2016. even within the sciec=nce space i took up places </a:t>
            </a:r>
            <a:r>
              <a:rPr lang="en-ZW" sz="2800"/>
              <a:t>of influence</a:t>
            </a:r>
            <a:r>
              <a:rPr lang="en-ZW" sz="2800"/>
              <a:t> and leaderhsip naturally.  through my interaction with the police force and junior council i began to have a deeper appreciation of </a:t>
            </a:r>
            <a:r>
              <a:rPr lang="en-ZW" sz="2800"/>
              <a:t>challenges</a:t>
            </a:r>
            <a:r>
              <a:rPr lang="en-ZW" sz="2800"/>
              <a:t> affceting children and youths. at the sane time recognising that not all the children and young people have the oppoetunity to engage high level </a:t>
            </a:r>
            <a:r>
              <a:rPr lang="en-ZW" sz="2800"/>
              <a:t>platforms</a:t>
            </a:r>
            <a:r>
              <a:rPr lang="en-ZW" sz="2800"/>
              <a:t> thus i dedicated my engagemebnts to empower young people and their communities including by promoting gender equality . i put my sisters in the shoes of the struggle that i hear other women face and this drives me to contribute to a better society where even those close ro me can thrive and prosper </a:t>
            </a:r>
            <a:endParaRPr sz="2800"/>
          </a:p>
          <a:p>
            <a:pPr indent="-177800" lvl="0" marL="342900" rtl="0" algn="l">
              <a:spcBef>
                <a:spcPts val="520"/>
              </a:spcBef>
              <a:spcAft>
                <a:spcPts val="0"/>
              </a:spcAft>
              <a:buClr>
                <a:schemeClr val="dk1"/>
              </a:buClr>
              <a:buSzPct val="100000"/>
              <a:buNone/>
            </a:pPr>
            <a:r>
              <a:t/>
            </a:r>
            <a:endParaRPr sz="2600"/>
          </a:p>
        </p:txBody>
      </p:sp>
      <p:sp>
        <p:nvSpPr>
          <p:cNvPr id="127" name="Google Shape;127;p5"/>
          <p:cNvSpPr txBox="1"/>
          <p:nvPr>
            <p:ph idx="4" type="body"/>
          </p:nvPr>
        </p:nvSpPr>
        <p:spPr>
          <a:xfrm>
            <a:off x="4645025" y="2174875"/>
            <a:ext cx="4041775" cy="395128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rgbClr val="FF0000"/>
              </a:buClr>
              <a:buSzPts val="2400"/>
              <a:buChar char="•"/>
            </a:pPr>
            <a:r>
              <a:rPr lang="en-ZW">
                <a:solidFill>
                  <a:srgbClr val="FF0000"/>
                </a:solidFill>
              </a:rPr>
              <a:t>Include Photos or videos</a:t>
            </a:r>
            <a:endParaRPr/>
          </a:p>
        </p:txBody>
      </p:sp>
      <p:sp>
        <p:nvSpPr>
          <p:cNvPr id="128" name="Google Shape;128;p5"/>
          <p:cNvSpPr txBox="1"/>
          <p:nvPr/>
        </p:nvSpPr>
        <p:spPr>
          <a:xfrm>
            <a:off x="0" y="6398786"/>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29" name="Google Shape;129;p5"/>
          <p:cNvPicPr preferRelativeResize="0"/>
          <p:nvPr/>
        </p:nvPicPr>
        <p:blipFill>
          <a:blip r:embed="rId3">
            <a:alphaModFix/>
          </a:blip>
          <a:stretch>
            <a:fillRect/>
          </a:stretch>
        </p:blipFill>
        <p:spPr>
          <a:xfrm>
            <a:off x="4996550" y="1417650"/>
            <a:ext cx="3944524" cy="468312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WHAT DO YOU DO?   </a:t>
            </a:r>
            <a:endParaRPr b="1"/>
          </a:p>
        </p:txBody>
      </p:sp>
      <p:sp>
        <p:nvSpPr>
          <p:cNvPr id="135" name="Google Shape;135;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400"/>
              <a:buNone/>
            </a:pPr>
            <a:r>
              <a:rPr lang="en-ZW"/>
              <a:t>Detail</a:t>
            </a:r>
            <a:endParaRPr/>
          </a:p>
        </p:txBody>
      </p:sp>
      <p:sp>
        <p:nvSpPr>
          <p:cNvPr id="136" name="Google Shape;136;p6"/>
          <p:cNvSpPr txBox="1"/>
          <p:nvPr>
            <p:ph idx="2" type="body"/>
          </p:nvPr>
        </p:nvSpPr>
        <p:spPr>
          <a:xfrm>
            <a:off x="457200" y="2174875"/>
            <a:ext cx="4040188" cy="395128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70000" lnSpcReduction="10000"/>
          </a:bodyPr>
          <a:lstStyle/>
          <a:p>
            <a:pPr indent="-293370" lvl="0" marL="342900" rtl="0" algn="l">
              <a:spcBef>
                <a:spcPts val="0"/>
              </a:spcBef>
              <a:spcAft>
                <a:spcPts val="0"/>
              </a:spcAft>
              <a:buClr>
                <a:schemeClr val="dk1"/>
              </a:buClr>
              <a:buSzPct val="100000"/>
              <a:buChar char="•"/>
            </a:pPr>
            <a:r>
              <a:rPr lang="en-ZW" sz="2600"/>
              <a:t>i represent youth at differnt levels including the International Youth Network of terre des hommes Germany . and i have been working to empower youths working in climate change, gender and those in the context of migration . i have influenced the increase of youth participation at the hghest making decision of the </a:t>
            </a:r>
            <a:r>
              <a:rPr lang="en-ZW" sz="2600"/>
              <a:t>international</a:t>
            </a:r>
            <a:r>
              <a:rPr lang="en-ZW" sz="2600"/>
              <a:t> </a:t>
            </a:r>
            <a:r>
              <a:rPr lang="en-ZW" sz="2600"/>
              <a:t>organization</a:t>
            </a:r>
            <a:r>
              <a:rPr lang="en-ZW" sz="2600"/>
              <a:t>. i also work at community level engaging with </a:t>
            </a:r>
            <a:r>
              <a:rPr lang="en-ZW" sz="2600"/>
              <a:t>traditional</a:t>
            </a:r>
            <a:r>
              <a:rPr lang="en-ZW" sz="2600"/>
              <a:t> and religious leaders and other community structures </a:t>
            </a:r>
            <a:endParaRPr sz="2600"/>
          </a:p>
        </p:txBody>
      </p:sp>
      <p:sp>
        <p:nvSpPr>
          <p:cNvPr id="137" name="Google Shape;137;p6"/>
          <p:cNvSpPr txBox="1"/>
          <p:nvPr>
            <p:ph idx="4" type="body"/>
          </p:nvPr>
        </p:nvSpPr>
        <p:spPr>
          <a:xfrm>
            <a:off x="4645025" y="2174875"/>
            <a:ext cx="4041775" cy="395128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rgbClr val="FF0000"/>
              </a:buClr>
              <a:buSzPts val="2400"/>
              <a:buChar char="•"/>
            </a:pPr>
            <a:r>
              <a:t/>
            </a:r>
            <a:endParaRPr/>
          </a:p>
        </p:txBody>
      </p:sp>
      <p:sp>
        <p:nvSpPr>
          <p:cNvPr id="138" name="Google Shape;138;p6"/>
          <p:cNvSpPr txBox="1"/>
          <p:nvPr/>
        </p:nvSpPr>
        <p:spPr>
          <a:xfrm>
            <a:off x="0" y="6398786"/>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39" name="Google Shape;139;p6"/>
          <p:cNvPicPr preferRelativeResize="0"/>
          <p:nvPr/>
        </p:nvPicPr>
        <p:blipFill>
          <a:blip r:embed="rId3">
            <a:alphaModFix/>
          </a:blip>
          <a:stretch>
            <a:fillRect/>
          </a:stretch>
        </p:blipFill>
        <p:spPr>
          <a:xfrm>
            <a:off x="4645026" y="2174876"/>
            <a:ext cx="4362998" cy="327224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CHALLENGES </a:t>
            </a:r>
            <a:endParaRPr/>
          </a:p>
        </p:txBody>
      </p:sp>
      <p:sp>
        <p:nvSpPr>
          <p:cNvPr id="145" name="Google Shape;145;p7"/>
          <p:cNvSpPr txBox="1"/>
          <p:nvPr>
            <p:ph idx="1" type="body"/>
          </p:nvPr>
        </p:nvSpPr>
        <p:spPr>
          <a:xfrm>
            <a:off x="457200" y="1600200"/>
            <a:ext cx="4038600" cy="45259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281940" lvl="0" marL="342900" rtl="0" algn="l">
              <a:spcBef>
                <a:spcPts val="640"/>
              </a:spcBef>
              <a:spcAft>
                <a:spcPts val="0"/>
              </a:spcAft>
              <a:buClr>
                <a:schemeClr val="dk1"/>
              </a:buClr>
              <a:buSzPct val="100000"/>
              <a:buChar char="•"/>
            </a:pPr>
            <a:r>
              <a:rPr lang="en-ZW" sz="3200"/>
              <a:t>The greatest challenge has ben, being a young person. when you try to engage communities and leaders they will primarily treat you as another young person challenging their authority. however by using respect and cultural competence as well as being adequaltely informed on relevant issues, i have ensured that i can engage with seniors and peers without being judged about my age </a:t>
            </a:r>
            <a:endParaRPr sz="1400"/>
          </a:p>
        </p:txBody>
      </p:sp>
      <p:sp>
        <p:nvSpPr>
          <p:cNvPr id="146" name="Google Shape;146;p7"/>
          <p:cNvSpPr txBox="1"/>
          <p:nvPr>
            <p:ph idx="2" type="body"/>
          </p:nvPr>
        </p:nvSpPr>
        <p:spPr>
          <a:xfrm>
            <a:off x="4648200" y="1600200"/>
            <a:ext cx="4038600" cy="45259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ZW"/>
              <a:t>Share videos/photos of evidence</a:t>
            </a:r>
            <a:r>
              <a:rPr lang="en-ZW">
                <a:solidFill>
                  <a:srgbClr val="FF0000"/>
                </a:solidFill>
              </a:rPr>
              <a:t> </a:t>
            </a:r>
            <a:endParaRPr/>
          </a:p>
        </p:txBody>
      </p:sp>
      <p:sp>
        <p:nvSpPr>
          <p:cNvPr id="147" name="Google Shape;147;p7"/>
          <p:cNvSpPr txBox="1"/>
          <p:nvPr/>
        </p:nvSpPr>
        <p:spPr>
          <a:xfrm>
            <a:off x="0" y="6398786"/>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48" name="Google Shape;148;p7"/>
          <p:cNvPicPr preferRelativeResize="0"/>
          <p:nvPr/>
        </p:nvPicPr>
        <p:blipFill rotWithShape="1">
          <a:blip r:embed="rId3">
            <a:alphaModFix/>
          </a:blip>
          <a:srcRect b="29718" l="7969" r="2888" t="20668"/>
          <a:stretch/>
        </p:blipFill>
        <p:spPr>
          <a:xfrm>
            <a:off x="4374975" y="1600200"/>
            <a:ext cx="4585050" cy="3402550"/>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ZW"/>
              <a:t>What has changed in your life?</a:t>
            </a:r>
            <a:endParaRPr b="1"/>
          </a:p>
        </p:txBody>
      </p:sp>
      <p:sp>
        <p:nvSpPr>
          <p:cNvPr id="154" name="Google Shape;154;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560"/>
              </a:spcBef>
              <a:spcAft>
                <a:spcPts val="0"/>
              </a:spcAft>
              <a:buClr>
                <a:schemeClr val="dk1"/>
              </a:buClr>
              <a:buSzPts val="2800"/>
              <a:buChar char="•"/>
            </a:pPr>
            <a:r>
              <a:rPr lang="en-ZW"/>
              <a:t>i have grown to be a responsible family man and a good brother through my work on gender and youth empowerment. getting to interact with various people across all levels give me a greater </a:t>
            </a:r>
            <a:r>
              <a:rPr lang="en-ZW"/>
              <a:t>appreciation</a:t>
            </a:r>
            <a:r>
              <a:rPr lang="en-ZW"/>
              <a:t> of how i can be a better man and better leader</a:t>
            </a:r>
            <a:endParaRPr/>
          </a:p>
        </p:txBody>
      </p:sp>
      <p:sp>
        <p:nvSpPr>
          <p:cNvPr id="155" name="Google Shape;155;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sp>
        <p:nvSpPr>
          <p:cNvPr id="156" name="Google Shape;156;p8"/>
          <p:cNvSpPr txBox="1"/>
          <p:nvPr/>
        </p:nvSpPr>
        <p:spPr>
          <a:xfrm>
            <a:off x="0" y="6370494"/>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57" name="Google Shape;157;p8"/>
          <p:cNvPicPr preferRelativeResize="0"/>
          <p:nvPr/>
        </p:nvPicPr>
        <p:blipFill>
          <a:blip r:embed="rId3">
            <a:alphaModFix/>
          </a:blip>
          <a:stretch>
            <a:fillRect/>
          </a:stretch>
        </p:blipFill>
        <p:spPr>
          <a:xfrm>
            <a:off x="4487735" y="1214850"/>
            <a:ext cx="4359524" cy="564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ZW"/>
              <a:t>What Capacity Building Initiatives Have You Initiated?</a:t>
            </a:r>
            <a:endParaRPr b="1"/>
          </a:p>
        </p:txBody>
      </p:sp>
      <p:sp>
        <p:nvSpPr>
          <p:cNvPr id="163" name="Google Shape;163;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None/>
            </a:pPr>
            <a:r>
              <a:rPr lang="en-ZW"/>
              <a:t>i have organised and facilitated leadership development trainings for young people and specific groups like junior councillor building on my professional and personal experince. i have initiated charity drives t support vulnerable families and opharns to have basic </a:t>
            </a:r>
            <a:r>
              <a:rPr lang="en-ZW"/>
              <a:t>resources</a:t>
            </a:r>
            <a:r>
              <a:rPr lang="en-ZW"/>
              <a:t> and access to sanitary ware as well as sexual and reproductive health information. </a:t>
            </a:r>
            <a:endParaRPr/>
          </a:p>
          <a:p>
            <a:pPr indent="0" lvl="0" marL="0" rtl="0" algn="l">
              <a:spcBef>
                <a:spcPts val="0"/>
              </a:spcBef>
              <a:spcAft>
                <a:spcPts val="0"/>
              </a:spcAft>
              <a:buNone/>
            </a:pPr>
            <a:r>
              <a:rPr lang="en-ZW"/>
              <a:t>through my work with ROOTS i have been able to assist build confidence and self esteem for AGYW who are </a:t>
            </a:r>
            <a:r>
              <a:rPr lang="en-ZW"/>
              <a:t>members</a:t>
            </a:r>
            <a:r>
              <a:rPr lang="en-ZW"/>
              <a:t> of girls clubs and otger community members at grassroot, national regional  and international levels </a:t>
            </a:r>
            <a:endParaRPr/>
          </a:p>
        </p:txBody>
      </p:sp>
      <p:sp>
        <p:nvSpPr>
          <p:cNvPr id="164" name="Google Shape;164;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sp>
        <p:nvSpPr>
          <p:cNvPr id="165" name="Google Shape;165;p9"/>
          <p:cNvSpPr txBox="1"/>
          <p:nvPr/>
        </p:nvSpPr>
        <p:spPr>
          <a:xfrm>
            <a:off x="0" y="6370494"/>
            <a:ext cx="9144000" cy="487506"/>
          </a:xfrm>
          <a:prstGeom prst="rect">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66" name="Google Shape;166;p9"/>
          <p:cNvPicPr preferRelativeResize="0"/>
          <p:nvPr/>
        </p:nvPicPr>
        <p:blipFill rotWithShape="1">
          <a:blip r:embed="rId3">
            <a:alphaModFix/>
          </a:blip>
          <a:srcRect b="22360" l="0" r="0" t="18013"/>
          <a:stretch/>
        </p:blipFill>
        <p:spPr>
          <a:xfrm>
            <a:off x="4648200" y="1600200"/>
            <a:ext cx="3934100" cy="4160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9F557D-072F-4839-BFF9-9D92A3894B12}"/>
</file>

<file path=customXml/itemProps2.xml><?xml version="1.0" encoding="utf-8"?>
<ds:datastoreItem xmlns:ds="http://schemas.openxmlformats.org/officeDocument/2006/customXml" ds:itemID="{C574D1D1-670B-478B-AD08-B4F76A3D798C}"/>
</file>

<file path=customXml/itemProps3.xml><?xml version="1.0" encoding="utf-8"?>
<ds:datastoreItem xmlns:ds="http://schemas.openxmlformats.org/officeDocument/2006/customXml" ds:itemID="{349CFBF7-0C10-4EC4-B289-3CF122E8347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vhai</dc:creator>
  <dcterms:created xsi:type="dcterms:W3CDTF">2014-03-06T12:27:13Z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